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9" r:id="rId3"/>
    <p:sldId id="258" r:id="rId4"/>
    <p:sldId id="265" r:id="rId5"/>
    <p:sldId id="263" r:id="rId6"/>
    <p:sldId id="266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CEF242-399D-1484-C5D7-6F6D5EDB9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FE8164F-98F8-28A6-6879-6AB9F6839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E61F1F-28CC-ED2E-F422-D4F91409C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FCB42B-13BD-2CC5-1639-F080EB24B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1EB002-E29D-D04A-243A-2D911660B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78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C91A1-8AA8-CA17-59CA-828843664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CA94B5-6B7F-5C7D-0B55-12264DCB2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98D6BB-D40B-AB9F-8A96-32C7F7C8C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2894EC-2AF4-EDF9-C147-AF130A5D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DE3967-B49D-3285-736E-9C8EBC254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488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324D4BC-CCC7-A4CD-415A-440EACAFC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0C11525-0B84-79EA-344E-116C0115F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110390-C9F0-9993-F414-FB325107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68CC28-21DF-CC75-08E7-CA899963E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B70C24-9504-DAE6-2536-4BE1D780B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550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491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D1E6B0-E958-BB20-C281-5109A9D8A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03D0B1-6574-00F5-DC9D-781069BA6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46B198-AB20-81DC-C8E7-B989301FA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58A86E-DA99-FBDB-B4F7-0930FCC44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54880B-65C4-D8F3-CBEB-77914A51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74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E8AFD-806F-F5A5-82F3-7592F45C6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A658B3F-8882-F7B4-25DC-692BD5D0B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95B852-209E-4DCA-2CC5-F851C9B9A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D08385-4FF1-F5FE-CF31-3E3CCBF9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0C1133-DD5A-4B1E-673C-8DF7840EA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2E612B-D024-E08B-EA2A-53E4BBE28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2193C2-975B-93E3-0020-DEB31D02D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BD10546-3442-1DD0-1E1D-CE3D0B2B0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98A83F-6110-061C-119B-B2F77E43F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5060F7-BA4F-B937-61E8-CDB8F2B3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0D65EB-CD6C-02DF-227E-5D791BFE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96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DC6ABE-4079-D018-AEB8-D9E50E180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4EB0EC-14CA-06B0-7253-C9615A40F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1F35F27-AC5A-A9FF-B07E-96B52EC4C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D2F540D-4C1D-1E24-6E4F-E6CF62095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8690991-8124-D6BB-A171-579EAD464B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79021D3-A961-B391-BE7F-65DEBAD51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CCD2969-6737-378D-AF76-0D21B68BA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421F03A-611B-0FC0-ACB8-BF5992DC2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763968-193E-AA73-AD8A-3572BC05B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D3D7AFA-3054-C2A4-A79E-F275C7370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EC7565E-4203-1EB0-E948-A6E91C84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B3A0EFE-4729-975E-EFE0-95C04F31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24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B6963DA-80FF-39A7-ADB2-99211EA2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935CCA5-4953-057F-F574-0CC5F9AA0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844DC39-712F-29C0-CF0F-14E9BEE6C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87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3F5C2F-03DD-056A-F743-D2D733542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94D9FA-4FDC-45A1-EB5B-1C5FB0D91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06D0C46-E4F8-C060-98C3-24EBE9597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8A46774-0B01-98C4-CD6D-169FE2C0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B7CAEE-1056-6744-6DC2-2B75600A1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09E2E01-403E-5D85-2C5C-DF6FB0FA2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27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CF3959-5868-46DA-4D24-6093DF4D7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72DB08A-5520-B5D2-5C95-4BA26C92F4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1FF653-1B86-2E50-A298-21EE62210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96ABCD-3213-9524-245B-5A0A1375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DB775C5-BC74-6A1E-4E17-6FCBBF43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64C04A-4C78-D1E1-055A-6C16476A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66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8CC6E57-5526-7202-C7BD-08439528C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1125E6F-847B-0CA9-E83A-41752AB34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D664E2-1C31-86F9-2AC7-F1B48D3BC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BAC8C-D8FE-47DA-ABBA-6B4C37CDE35D}" type="datetimeFigureOut">
              <a:rPr lang="fr-FR" smtClean="0"/>
              <a:t>13/04/2023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6BEFB0-12DD-B247-4ECA-F7A88FCCCC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E069C7-7AF5-BE63-3C29-45DE5652D9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B2EA2-5819-46E9-A126-65B3851DEDA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06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7117-F3A1-41B5-B5A5-0FD5A7D43CA4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544" y="216362"/>
            <a:ext cx="1999700" cy="951923"/>
          </a:xfrm>
          <a:prstGeom prst="rect">
            <a:avLst/>
          </a:prstGeom>
        </p:spPr>
      </p:pic>
      <p:sp>
        <p:nvSpPr>
          <p:cNvPr id="10" name="Rectangle"/>
          <p:cNvSpPr/>
          <p:nvPr userDrawn="1"/>
        </p:nvSpPr>
        <p:spPr>
          <a:xfrm rot="5400000">
            <a:off x="1721007" y="3812568"/>
            <a:ext cx="1639614" cy="11048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/>
          </a:p>
        </p:txBody>
      </p:sp>
      <p:sp>
        <p:nvSpPr>
          <p:cNvPr id="11" name="Rectangle 10"/>
          <p:cNvSpPr/>
          <p:nvPr userDrawn="1"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48951" y="2025894"/>
            <a:ext cx="2920169" cy="2806212"/>
          </a:xfrm>
          <a:prstGeom prst="rect">
            <a:avLst/>
          </a:prstGeom>
        </p:spPr>
      </p:pic>
      <p:sp>
        <p:nvSpPr>
          <p:cNvPr id="12" name="Rectangle">
            <a:extLst>
              <a:ext uri="{FF2B5EF4-FFF2-40B4-BE49-F238E27FC236}">
                <a16:creationId xmlns:a16="http://schemas.microsoft.com/office/drawing/2014/main" xmlns="" id="{21257D7F-3656-47C9-B5F0-D20A647BD6E3}"/>
              </a:ext>
            </a:extLst>
          </p:cNvPr>
          <p:cNvSpPr/>
          <p:nvPr userDrawn="1"/>
        </p:nvSpPr>
        <p:spPr>
          <a:xfrm rot="5400000">
            <a:off x="4884289" y="3379881"/>
            <a:ext cx="2423422" cy="9823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739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597869" y="4161791"/>
            <a:ext cx="44313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Denis Chang Seng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Programme Specialist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ICG/NEAMTWS Technical Secretary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Tsunami Resilience Section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UNESCO IOC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13FC7C9-AF3A-5131-0B95-98F57811EC23}"/>
              </a:ext>
            </a:extLst>
          </p:cNvPr>
          <p:cNvSpPr txBox="1"/>
          <p:nvPr/>
        </p:nvSpPr>
        <p:spPr>
          <a:xfrm>
            <a:off x="6692450" y="411311"/>
            <a:ext cx="439389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ICG/NEAMTWS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Steering Committee Meeting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12-13 April 2023, Paris, France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23BB32A-301F-E5BD-CDD9-9BF1BE4002AA}"/>
              </a:ext>
            </a:extLst>
          </p:cNvPr>
          <p:cNvSpPr txBox="1"/>
          <p:nvPr/>
        </p:nvSpPr>
        <p:spPr>
          <a:xfrm>
            <a:off x="6759465" y="3330794"/>
            <a:ext cx="41081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Report on TOWS-WG XVI</a:t>
            </a:r>
          </a:p>
          <a:p>
            <a:pPr algn="ctr"/>
            <a:r>
              <a:rPr lang="en-US" sz="2400" dirty="0">
                <a:solidFill>
                  <a:srgbClr val="92D050"/>
                </a:solidFill>
              </a:rPr>
              <a:t>Other Items</a:t>
            </a:r>
            <a:endParaRPr lang="fr-FR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82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hildren pulled from rubble as Turkey-Syria quake toll tops 11,200 | The  Japan Times">
            <a:extLst>
              <a:ext uri="{FF2B5EF4-FFF2-40B4-BE49-F238E27FC236}">
                <a16:creationId xmlns:a16="http://schemas.microsoft.com/office/drawing/2014/main" xmlns="" id="{D493349E-0F33-EBFD-159A-E5347A5093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33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4A0C26-3057-02D7-328A-CACFE36F9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0" y="5227007"/>
            <a:ext cx="3822189" cy="1899912"/>
          </a:xfrm>
        </p:spPr>
        <p:txBody>
          <a:bodyPr>
            <a:normAutofit/>
          </a:bodyPr>
          <a:lstStyle/>
          <a:p>
            <a:r>
              <a:rPr lang="en-US" sz="2400" dirty="0"/>
              <a:t>Credit: Reuters</a:t>
            </a:r>
            <a:endParaRPr lang="fr-FR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306D74-4C78-479D-9FE0-FC732964A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042281"/>
            <a:ext cx="5404945" cy="3742762"/>
          </a:xfrm>
        </p:spPr>
        <p:txBody>
          <a:bodyPr>
            <a:normAutofit/>
          </a:bodyPr>
          <a:lstStyle/>
          <a:p>
            <a:r>
              <a:rPr lang="en-GB" sz="32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Group expressed</a:t>
            </a:r>
            <a:r>
              <a:rPr lang="en-GB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its solidarity with the people who are affected by the </a:t>
            </a:r>
            <a:r>
              <a:rPr lang="en-GB" sz="32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Turkiye</a:t>
            </a:r>
            <a:r>
              <a:rPr lang="en-GB" sz="32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-Syria earthquake on 6 February 2023</a:t>
            </a:r>
          </a:p>
          <a:p>
            <a:endParaRPr lang="fr-FR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r>
              <a:rPr lang="fr-FR" sz="2000" dirty="0" err="1">
                <a:solidFill>
                  <a:schemeClr val="bg1">
                    <a:lumMod val="50000"/>
                  </a:schemeClr>
                </a:solidFill>
              </a:rPr>
              <a:t>Special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 Report to IOC </a:t>
            </a:r>
            <a:r>
              <a:rPr lang="fr-FR" sz="2000" dirty="0" err="1">
                <a:solidFill>
                  <a:schemeClr val="bg1">
                    <a:lumMod val="50000"/>
                  </a:schemeClr>
                </a:solidFill>
              </a:rPr>
              <a:t>Assembly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, June 2023 on the </a:t>
            </a:r>
            <a:r>
              <a:rPr lang="fr-FR" sz="2000" dirty="0" err="1">
                <a:solidFill>
                  <a:schemeClr val="bg1">
                    <a:lumMod val="50000"/>
                  </a:schemeClr>
                </a:solidFill>
              </a:rPr>
              <a:t>event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28083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3D6D0B-52BF-A434-BF79-6DD394DF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64462E-FEF8-D39F-44AF-372D4733E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Group noted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expanded services to be offered by Galileo European Global Navigation System in 2024 for satellite-based dissemination of targeted alerts to the population and the Galileo demonstration examples to be carried out in France, Germany, Cyprus, and Belgium and the workshop planned in February 2024</a:t>
            </a:r>
          </a:p>
          <a:p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elcomed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offer of the Galileo Programme to provide relevant documents, storylines, protocols, guidelines and manuals to support the design of the demonstration examples.</a:t>
            </a:r>
            <a:endParaRPr lang="fr-FR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949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0468BB-7D56-D3D0-0977-A1050789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4CE183-FB88-19FB-E048-6EFAA9E12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  <a:tabLst>
                <a:tab pos="450215" algn="l"/>
              </a:tabLst>
            </a:pP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Group 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roposed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joint IUGG and IOC Tsunami Symposium prior to ICG/PTWS meeting in September 2023 in Tonga.</a:t>
            </a:r>
            <a:endParaRPr lang="en-US" sz="24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  <a:tabLst>
                <a:tab pos="450215" algn="l"/>
              </a:tabLst>
            </a:pPr>
            <a:r>
              <a:rPr lang="en-US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Group decided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organize a Scientific Symposium and recommended an Organizing Committee be composed by a representative from the Indonesian Agency for Meteorology, Climatology and Geophysics (BMKG), two Co-chairs nominated by the TT-TWO and TT-DMP, the Chair of the ODTP Scientific Committee, a representative of the IUGG-Joint Tsunami Commission, and </a:t>
            </a:r>
            <a:r>
              <a:rPr lang="en-US" sz="24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representative of each of the TICs</a:t>
            </a:r>
            <a:r>
              <a:rPr lang="en-US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70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25A9C9-A9CA-12FF-DD00-D235E39D7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86861E-B69E-3ABD-7790-EB09D406D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  <a:tabLst>
                <a:tab pos="450215" algn="l"/>
              </a:tabLst>
            </a:pPr>
            <a:r>
              <a:rPr lang="en-US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Group accepted</a:t>
            </a: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with appreciation the offer of the Government of the Republic of Indonesia to host the symposium in </a:t>
            </a:r>
            <a:r>
              <a:rPr lang="en-US" sz="2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December 2024</a:t>
            </a: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as part of the plans by the Intergovernmental Coordination Group for the Indian Ocean Tsunami Warning and Mitigation System (ICG/IOTWMS) to commemorate the 20</a:t>
            </a:r>
            <a:r>
              <a:rPr lang="en-US" sz="28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Anniversary of the Indian Ocean Tsunami of 2004.</a:t>
            </a:r>
            <a:endParaRPr lang="fr-FR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  <a:tabLst>
                <a:tab pos="450215" algn="l"/>
              </a:tabLst>
            </a:pPr>
            <a:r>
              <a:rPr lang="en-GB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90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70FC37-DC3B-3582-E7C7-AA3A31B8A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828616-2F3C-0700-1D24-1218BB722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1200"/>
              </a:spcAft>
              <a:tabLst>
                <a:tab pos="450215" algn="l"/>
              </a:tabLst>
            </a:pPr>
            <a:r>
              <a:rPr lang="en-GB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Group recommended</a:t>
            </a:r>
            <a:r>
              <a:rPr lang="en-GB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the IOC Assembly at its 32</a:t>
            </a:r>
            <a:r>
              <a:rPr lang="en-GB" sz="24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Session in 2023 </a:t>
            </a: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to endorse </a:t>
            </a:r>
            <a:r>
              <a:rPr lang="en-GB" sz="24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the </a:t>
            </a:r>
            <a:r>
              <a:rPr lang="en-GB" sz="24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10-Year Research, Development and Implementation Plan of the Ocean Decade Tsunami Programme </a:t>
            </a:r>
            <a:r>
              <a:rPr lang="en-GB" sz="24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with the proposed modifications, including those proposed by the inter ICG Task Teams.</a:t>
            </a:r>
            <a:endParaRPr lang="fr-FR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1200"/>
              </a:spcAft>
              <a:tabLst>
                <a:tab pos="450215" algn="l"/>
              </a:tabLst>
            </a:pP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Group noted with appreciation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nomination of Dr Laura Kong as the chair of the UNESCO/IOC Tsunami Ready Coalition.</a:t>
            </a:r>
            <a:endParaRPr lang="fr-FR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147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339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DengXian</vt:lpstr>
      <vt:lpstr>Times New Roman</vt:lpstr>
      <vt:lpstr>Office Theme</vt:lpstr>
      <vt:lpstr>9_Custom Design</vt:lpstr>
      <vt:lpstr>PowerPoint Presentation</vt:lpstr>
      <vt:lpstr>Credit: Reuters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on TOWS-WG XVI</dc:title>
  <dc:creator>Chang Seng, Denis</dc:creator>
  <cp:lastModifiedBy>Alejandro Rojas</cp:lastModifiedBy>
  <cp:revision>6</cp:revision>
  <dcterms:created xsi:type="dcterms:W3CDTF">2023-04-07T10:41:20Z</dcterms:created>
  <dcterms:modified xsi:type="dcterms:W3CDTF">2023-04-13T07:23:05Z</dcterms:modified>
</cp:coreProperties>
</file>