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77" r:id="rId4"/>
    <p:sldId id="272" r:id="rId5"/>
    <p:sldId id="274" r:id="rId6"/>
    <p:sldId id="275" r:id="rId7"/>
  </p:sldIdLst>
  <p:sldSz cx="12192000" cy="6858000"/>
  <p:notesSz cx="12192000" cy="6858000"/>
  <p:defaultTextStyle>
    <a:defPPr>
      <a:defRPr lang="en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3"/>
  </p:normalViewPr>
  <p:slideViewPr>
    <p:cSldViewPr>
      <p:cViewPr varScale="1">
        <p:scale>
          <a:sx n="76" d="100"/>
          <a:sy n="76" d="100"/>
        </p:scale>
        <p:origin x="272" y="6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305C09-8CE5-3F4C-80FB-97CEFE3516F6}" type="datetimeFigureOut">
              <a:rPr lang="en-PT" smtClean="0"/>
              <a:t>04/10/2023</a:t>
            </a:fld>
            <a:endParaRPr lang="en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FC145-9BA3-044D-AFF7-0DFCC604A821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982542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FC145-9BA3-044D-AFF7-0DFCC604A821}" type="slidenum">
              <a:rPr lang="en-PT" smtClean="0"/>
              <a:t>4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717067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FC145-9BA3-044D-AFF7-0DFCC604A821}" type="slidenum">
              <a:rPr lang="en-PT" smtClean="0"/>
              <a:t>5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422935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FC145-9BA3-044D-AFF7-0DFCC604A821}" type="slidenum">
              <a:rPr lang="en-PT" smtClean="0"/>
              <a:t>6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49661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124D7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276A2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124D7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18159" y="1074419"/>
            <a:ext cx="2423160" cy="97790"/>
          </a:xfrm>
          <a:custGeom>
            <a:avLst/>
            <a:gdLst/>
            <a:ahLst/>
            <a:cxnLst/>
            <a:rect l="l" t="t" r="r" b="b"/>
            <a:pathLst>
              <a:path w="2423160" h="97790">
                <a:moveTo>
                  <a:pt x="2423160" y="0"/>
                </a:moveTo>
                <a:lnTo>
                  <a:pt x="0" y="0"/>
                </a:lnTo>
                <a:lnTo>
                  <a:pt x="0" y="97536"/>
                </a:lnTo>
                <a:lnTo>
                  <a:pt x="2423160" y="97536"/>
                </a:lnTo>
                <a:lnTo>
                  <a:pt x="2423160" y="0"/>
                </a:lnTo>
                <a:close/>
              </a:path>
            </a:pathLst>
          </a:custGeom>
          <a:solidFill>
            <a:srgbClr val="0069B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5035" y="152400"/>
            <a:ext cx="1496568" cy="1405127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6147815"/>
            <a:ext cx="12192000" cy="710565"/>
          </a:xfrm>
          <a:custGeom>
            <a:avLst/>
            <a:gdLst/>
            <a:ahLst/>
            <a:cxnLst/>
            <a:rect l="l" t="t" r="r" b="b"/>
            <a:pathLst>
              <a:path w="12192000" h="710565">
                <a:moveTo>
                  <a:pt x="12192000" y="0"/>
                </a:moveTo>
                <a:lnTo>
                  <a:pt x="0" y="0"/>
                </a:lnTo>
                <a:lnTo>
                  <a:pt x="0" y="710184"/>
                </a:lnTo>
                <a:lnTo>
                  <a:pt x="12192000" y="710184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69B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79776" y="923544"/>
            <a:ext cx="6961632" cy="553516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124D7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18159" y="1074419"/>
            <a:ext cx="2423160" cy="97790"/>
          </a:xfrm>
          <a:custGeom>
            <a:avLst/>
            <a:gdLst/>
            <a:ahLst/>
            <a:cxnLst/>
            <a:rect l="l" t="t" r="r" b="b"/>
            <a:pathLst>
              <a:path w="2423160" h="97790">
                <a:moveTo>
                  <a:pt x="2423160" y="0"/>
                </a:moveTo>
                <a:lnTo>
                  <a:pt x="0" y="0"/>
                </a:lnTo>
                <a:lnTo>
                  <a:pt x="0" y="97536"/>
                </a:lnTo>
                <a:lnTo>
                  <a:pt x="2423160" y="97536"/>
                </a:lnTo>
                <a:lnTo>
                  <a:pt x="2423160" y="0"/>
                </a:lnTo>
                <a:close/>
              </a:path>
            </a:pathLst>
          </a:custGeom>
          <a:solidFill>
            <a:srgbClr val="0069B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5035" y="152400"/>
            <a:ext cx="1496568" cy="1405127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6147815"/>
            <a:ext cx="12192000" cy="710565"/>
          </a:xfrm>
          <a:custGeom>
            <a:avLst/>
            <a:gdLst/>
            <a:ahLst/>
            <a:cxnLst/>
            <a:rect l="l" t="t" r="r" b="b"/>
            <a:pathLst>
              <a:path w="12192000" h="710565">
                <a:moveTo>
                  <a:pt x="12192000" y="0"/>
                </a:moveTo>
                <a:lnTo>
                  <a:pt x="0" y="0"/>
                </a:lnTo>
                <a:lnTo>
                  <a:pt x="0" y="710184"/>
                </a:lnTo>
                <a:lnTo>
                  <a:pt x="12192000" y="710184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69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05302" y="2366898"/>
            <a:ext cx="5581395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124D7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91464" y="1993772"/>
            <a:ext cx="6229984" cy="1854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1276A2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0380"/>
          </a:xfrm>
          <a:custGeom>
            <a:avLst/>
            <a:gdLst/>
            <a:ahLst/>
            <a:cxnLst/>
            <a:rect l="l" t="t" r="r" b="b"/>
            <a:pathLst>
              <a:path w="12192000" h="6850380">
                <a:moveTo>
                  <a:pt x="0" y="6850379"/>
                </a:moveTo>
                <a:lnTo>
                  <a:pt x="12192000" y="6850379"/>
                </a:lnTo>
                <a:lnTo>
                  <a:pt x="12192000" y="0"/>
                </a:lnTo>
                <a:lnTo>
                  <a:pt x="0" y="0"/>
                </a:lnTo>
                <a:lnTo>
                  <a:pt x="0" y="6850379"/>
                </a:lnTo>
                <a:close/>
              </a:path>
            </a:pathLst>
          </a:custGeom>
          <a:solidFill>
            <a:srgbClr val="0069B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25000" y="466909"/>
            <a:ext cx="2386583" cy="273349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96215" y="3536314"/>
            <a:ext cx="1179957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465" marR="30480" algn="ctr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Intergovernmental</a:t>
            </a:r>
            <a:r>
              <a:rPr sz="24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Coordination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Group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FFFFFF"/>
                </a:solidFill>
                <a:latin typeface="Calibri"/>
                <a:cs typeface="Calibri"/>
              </a:rPr>
              <a:t>Tsunami</a:t>
            </a:r>
            <a:r>
              <a:rPr sz="24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Early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Warning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 and</a:t>
            </a:r>
            <a:r>
              <a:rPr sz="24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Mitigation</a:t>
            </a:r>
            <a:r>
              <a:rPr sz="24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System </a:t>
            </a:r>
            <a:r>
              <a:rPr sz="2400" b="1" spc="-5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North-eastern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Atlantic,</a:t>
            </a:r>
            <a:r>
              <a:rPr sz="24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Mediterranean</a:t>
            </a:r>
            <a:r>
              <a:rPr lang="pt-PT" sz="2400" b="1" spc="-10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 and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connected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seas </a:t>
            </a:r>
            <a:endParaRPr lang="pt-PT" sz="2400" b="1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37465" marR="30480" algn="ctr">
              <a:lnSpc>
                <a:spcPct val="100000"/>
              </a:lnSpc>
              <a:spcBef>
                <a:spcPts val="100"/>
              </a:spcBef>
            </a:pPr>
            <a:r>
              <a:rPr lang="pt-PT" sz="2400" b="1" spc="-10" dirty="0" err="1">
                <a:solidFill>
                  <a:srgbClr val="FFFFFF"/>
                </a:solidFill>
                <a:latin typeface="Calibri"/>
                <a:cs typeface="Calibri"/>
              </a:rPr>
              <a:t>Steering</a:t>
            </a:r>
            <a:r>
              <a:rPr lang="pt-PT" sz="24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pt-PT" sz="2400" b="1" spc="-10" dirty="0" err="1">
                <a:solidFill>
                  <a:srgbClr val="FFFFFF"/>
                </a:solidFill>
                <a:latin typeface="Calibri"/>
                <a:cs typeface="Calibri"/>
              </a:rPr>
              <a:t>Committee</a:t>
            </a:r>
            <a:r>
              <a:rPr lang="pt-PT" sz="2400" b="1" spc="-10" dirty="0">
                <a:solidFill>
                  <a:srgbClr val="FFFFFF"/>
                </a:solidFill>
                <a:latin typeface="Calibri"/>
                <a:cs typeface="Calibri"/>
              </a:rPr>
              <a:t> Meeting </a:t>
            </a:r>
            <a:r>
              <a:rPr lang="pt-PT" sz="2400" b="1" dirty="0">
                <a:solidFill>
                  <a:srgbClr val="FFFFFF"/>
                </a:solidFill>
                <a:latin typeface="Calibri"/>
                <a:cs typeface="Calibri"/>
              </a:rPr>
              <a:t>2023.04.12</a:t>
            </a:r>
            <a:endParaRPr sz="2400" dirty="0">
              <a:latin typeface="Calibri"/>
              <a:cs typeface="Calibri"/>
            </a:endParaRPr>
          </a:p>
          <a:p>
            <a:pPr marL="3810" algn="ctr">
              <a:lnSpc>
                <a:spcPct val="100000"/>
              </a:lnSpc>
              <a:spcBef>
                <a:spcPts val="5"/>
              </a:spcBef>
            </a:pP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Maria</a:t>
            </a:r>
            <a:r>
              <a:rPr sz="2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Ana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 Baptista</a:t>
            </a:r>
            <a:r>
              <a:rPr sz="24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Chair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ICG/NEAMTWS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7496" y="757173"/>
            <a:ext cx="2423160" cy="97790"/>
          </a:xfrm>
          <a:custGeom>
            <a:avLst/>
            <a:gdLst/>
            <a:ahLst/>
            <a:cxnLst/>
            <a:rect l="l" t="t" r="r" b="b"/>
            <a:pathLst>
              <a:path w="2423160" h="97790">
                <a:moveTo>
                  <a:pt x="2423160" y="0"/>
                </a:moveTo>
                <a:lnTo>
                  <a:pt x="0" y="0"/>
                </a:lnTo>
                <a:lnTo>
                  <a:pt x="0" y="97536"/>
                </a:lnTo>
                <a:lnTo>
                  <a:pt x="2423160" y="97536"/>
                </a:lnTo>
                <a:lnTo>
                  <a:pt x="2423160" y="0"/>
                </a:lnTo>
                <a:close/>
              </a:path>
            </a:pathLst>
          </a:custGeom>
          <a:solidFill>
            <a:srgbClr val="0069B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5035" y="152400"/>
            <a:ext cx="1496568" cy="1405127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6147815"/>
            <a:ext cx="12192000" cy="797654"/>
          </a:xfrm>
          <a:custGeom>
            <a:avLst/>
            <a:gdLst/>
            <a:ahLst/>
            <a:cxnLst/>
            <a:rect l="l" t="t" r="r" b="b"/>
            <a:pathLst>
              <a:path w="12192000" h="710565">
                <a:moveTo>
                  <a:pt x="12192000" y="0"/>
                </a:moveTo>
                <a:lnTo>
                  <a:pt x="0" y="0"/>
                </a:lnTo>
                <a:lnTo>
                  <a:pt x="0" y="710184"/>
                </a:lnTo>
                <a:lnTo>
                  <a:pt x="12192000" y="710184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69B4"/>
          </a:solidFill>
        </p:spPr>
        <p:txBody>
          <a:bodyPr wrap="square" lIns="0" tIns="0" rIns="0" bIns="0" rtlCol="0"/>
          <a:lstStyle/>
          <a:p>
            <a:pPr marL="37465" marR="30480" algn="ctr">
              <a:lnSpc>
                <a:spcPct val="100000"/>
              </a:lnSpc>
              <a:spcBef>
                <a:spcPts val="100"/>
              </a:spcBef>
            </a:pPr>
            <a:endParaRPr lang="en-GB" sz="1400" b="1" spc="-10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37465" marR="30480" algn="ctr">
              <a:lnSpc>
                <a:spcPct val="100000"/>
              </a:lnSpc>
              <a:spcBef>
                <a:spcPts val="100"/>
              </a:spcBef>
            </a:pPr>
            <a:r>
              <a:rPr lang="en-GB" sz="1400" b="1" spc="-10" dirty="0">
                <a:solidFill>
                  <a:srgbClr val="FFFFFF"/>
                </a:solidFill>
                <a:latin typeface="Calibri"/>
                <a:cs typeface="Calibri"/>
              </a:rPr>
              <a:t>Report</a:t>
            </a:r>
            <a:r>
              <a:rPr lang="en-GB" sz="1400" b="1" spc="-15" dirty="0">
                <a:solidFill>
                  <a:srgbClr val="FFFFFF"/>
                </a:solidFill>
                <a:latin typeface="Calibri"/>
                <a:cs typeface="Calibri"/>
              </a:rPr>
              <a:t> to</a:t>
            </a:r>
            <a:r>
              <a:rPr lang="en-GB" sz="1400" b="1" dirty="0">
                <a:solidFill>
                  <a:srgbClr val="FFFFFF"/>
                </a:solidFill>
                <a:latin typeface="Calibri"/>
                <a:cs typeface="Calibri"/>
              </a:rPr>
              <a:t> TOWS 2023.03.02</a:t>
            </a:r>
            <a:endParaRPr lang="en-GB" sz="1400" dirty="0">
              <a:latin typeface="Calibri"/>
              <a:cs typeface="Calibri"/>
            </a:endParaRPr>
          </a:p>
          <a:p>
            <a:pPr marL="3810" algn="ctr">
              <a:lnSpc>
                <a:spcPct val="100000"/>
              </a:lnSpc>
              <a:spcBef>
                <a:spcPts val="5"/>
              </a:spcBef>
            </a:pPr>
            <a:r>
              <a:rPr lang="en-GB" sz="1400" b="1" spc="-5" dirty="0">
                <a:solidFill>
                  <a:srgbClr val="FFFFFF"/>
                </a:solidFill>
                <a:latin typeface="Calibri"/>
                <a:cs typeface="Calibri"/>
              </a:rPr>
              <a:t>Maria</a:t>
            </a:r>
            <a:r>
              <a:rPr lang="en-GB" sz="1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GB" sz="1400" b="1" dirty="0">
                <a:solidFill>
                  <a:srgbClr val="FFFFFF"/>
                </a:solidFill>
                <a:latin typeface="Calibri"/>
                <a:cs typeface="Calibri"/>
              </a:rPr>
              <a:t>Ana</a:t>
            </a:r>
            <a:r>
              <a:rPr lang="en-GB" sz="1400" b="1" spc="-10" dirty="0">
                <a:solidFill>
                  <a:srgbClr val="FFFFFF"/>
                </a:solidFill>
                <a:latin typeface="Calibri"/>
                <a:cs typeface="Calibri"/>
              </a:rPr>
              <a:t> Baptista</a:t>
            </a:r>
            <a:r>
              <a:rPr lang="en-GB" sz="14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GB" sz="1400" b="1" spc="-5" dirty="0">
                <a:solidFill>
                  <a:srgbClr val="FFFFFF"/>
                </a:solidFill>
                <a:latin typeface="Calibri"/>
                <a:cs typeface="Calibri"/>
              </a:rPr>
              <a:t>Chair </a:t>
            </a:r>
            <a:r>
              <a:rPr lang="en-GB" sz="14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lang="en-GB" sz="1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GB" sz="1400" b="1" spc="-5" dirty="0">
                <a:solidFill>
                  <a:srgbClr val="FFFFFF"/>
                </a:solidFill>
                <a:latin typeface="Calibri"/>
                <a:cs typeface="Calibri"/>
              </a:rPr>
              <a:t>ICG/NEAMTWS</a:t>
            </a:r>
            <a:endParaRPr lang="en-GB" sz="1400" dirty="0">
              <a:latin typeface="Calibri"/>
              <a:cs typeface="Calibri"/>
            </a:endParaRPr>
          </a:p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513080" y="246634"/>
            <a:ext cx="8881745" cy="7976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895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KEY</a:t>
            </a:r>
            <a:r>
              <a:rPr sz="24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pt-PT" sz="2400" b="1" spc="-55" dirty="0">
                <a:solidFill>
                  <a:srgbClr val="001F5F"/>
                </a:solidFill>
                <a:latin typeface="Arial"/>
                <a:cs typeface="Arial"/>
              </a:rPr>
              <a:t>ACTIVITIES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 dirty="0">
              <a:latin typeface="Arial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1A85E5-8DEF-8A4A-B925-2BAD18D6537E}"/>
              </a:ext>
            </a:extLst>
          </p:cNvPr>
          <p:cNvSpPr txBox="1"/>
          <p:nvPr/>
        </p:nvSpPr>
        <p:spPr>
          <a:xfrm>
            <a:off x="527496" y="1150173"/>
            <a:ext cx="10597704" cy="3587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5000"/>
              </a:lnSpc>
              <a:spcBef>
                <a:spcPts val="1500"/>
              </a:spcBef>
              <a:spcAft>
                <a:spcPts val="750"/>
              </a:spcAft>
            </a:pPr>
            <a:r>
              <a:rPr lang="en-US" b="1" dirty="0">
                <a:solidFill>
                  <a:schemeClr val="tx2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1. </a:t>
            </a:r>
            <a:r>
              <a:rPr lang="en-US" sz="1800" b="1" dirty="0">
                <a:solidFill>
                  <a:schemeClr val="tx2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NEAMTICTWS Workshop on Multi-Hazard Risk Perception Questionnaire Survey, 5 April 2022 (Online)</a:t>
            </a:r>
          </a:p>
          <a:p>
            <a:pPr marL="342900" indent="-342900">
              <a:lnSpc>
                <a:spcPct val="105000"/>
              </a:lnSpc>
              <a:spcBef>
                <a:spcPts val="1500"/>
              </a:spcBef>
              <a:spcAft>
                <a:spcPts val="750"/>
              </a:spcAft>
              <a:buFontTx/>
              <a:buAutoNum type="arabicPeriod" startAt="2"/>
            </a:pPr>
            <a:r>
              <a:rPr lang="en-US" sz="1800" b="1" dirty="0">
                <a:solidFill>
                  <a:schemeClr val="tx2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ICGNEAMTWS Steering Committee 2022 (Online) ICG/NEAMTWS SC, 8 - 11 April 2022</a:t>
            </a:r>
          </a:p>
          <a:p>
            <a:pPr marL="342900" indent="-342900">
              <a:lnSpc>
                <a:spcPct val="105000"/>
              </a:lnSpc>
              <a:spcBef>
                <a:spcPts val="1500"/>
              </a:spcBef>
              <a:spcAft>
                <a:spcPts val="750"/>
              </a:spcAft>
              <a:buFontTx/>
              <a:buAutoNum type="arabicPeriod" startAt="2"/>
            </a:pPr>
            <a:r>
              <a:rPr lang="en-US" b="1" dirty="0">
                <a:solidFill>
                  <a:schemeClr val="tx2"/>
                </a:solidFill>
                <a:latin typeface="Calibri Light" panose="020F0302020204030204" pitchFamily="34" charset="0"/>
              </a:rPr>
              <a:t>ICGNEAMTWS Secretariat </a:t>
            </a:r>
            <a:r>
              <a:rPr lang="en-US" sz="1800" b="1" dirty="0">
                <a:solidFill>
                  <a:schemeClr val="tx2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organized and supported the Resilient and Safer Coasts Side event - African Conference on Priority Setting &amp; Partnership Development for the UN Decade of Ocean Science for Sustainable Development, Current Status, Challenges and Opportunities Resilient and Safer Coast, 11 May 2022, Cairo, Egypt – Chai ICG-NEAMTWS online  participation</a:t>
            </a:r>
            <a:endParaRPr lang="en-PT" sz="2400" b="1" dirty="0">
              <a:solidFill>
                <a:schemeClr val="tx2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342900" indent="-342900">
              <a:lnSpc>
                <a:spcPct val="105000"/>
              </a:lnSpc>
              <a:spcBef>
                <a:spcPts val="1500"/>
              </a:spcBef>
              <a:spcAft>
                <a:spcPts val="750"/>
              </a:spcAft>
              <a:buFontTx/>
              <a:buAutoNum type="arabicPeriod" startAt="2"/>
            </a:pPr>
            <a:endParaRPr lang="en-US" sz="1800" b="1" dirty="0">
              <a:solidFill>
                <a:schemeClr val="tx2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</a:endParaRPr>
          </a:p>
          <a:p>
            <a:pPr marL="342900" indent="-342900">
              <a:lnSpc>
                <a:spcPct val="105000"/>
              </a:lnSpc>
              <a:spcBef>
                <a:spcPts val="1500"/>
              </a:spcBef>
              <a:spcAft>
                <a:spcPts val="750"/>
              </a:spcAft>
              <a:buFontTx/>
              <a:buAutoNum type="arabicPeriod" startAt="2"/>
            </a:pPr>
            <a:endParaRPr lang="en-PT" sz="1800" b="1" dirty="0">
              <a:solidFill>
                <a:schemeClr val="tx2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</p:txBody>
      </p:sp>
      <p:pic>
        <p:nvPicPr>
          <p:cNvPr id="8" name="Picture 7" descr="pic edited">
            <a:extLst>
              <a:ext uri="{FF2B5EF4-FFF2-40B4-BE49-F238E27FC236}">
                <a16:creationId xmlns:a16="http://schemas.microsoft.com/office/drawing/2014/main" id="{EFD6741C-074C-E84B-AEAA-745F847E3EA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6800" y="3653377"/>
            <a:ext cx="4953000" cy="198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7121115-7862-894F-907E-80AC0A853398}"/>
              </a:ext>
            </a:extLst>
          </p:cNvPr>
          <p:cNvSpPr txBox="1"/>
          <p:nvPr/>
        </p:nvSpPr>
        <p:spPr>
          <a:xfrm>
            <a:off x="381000" y="389975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895">
              <a:lnSpc>
                <a:spcPct val="100000"/>
              </a:lnSpc>
              <a:spcBef>
                <a:spcPts val="100"/>
              </a:spcBef>
            </a:pPr>
            <a:r>
              <a:rPr lang="en-GB" sz="1800" b="1" spc="-5" dirty="0">
                <a:solidFill>
                  <a:srgbClr val="001F5F"/>
                </a:solidFill>
                <a:latin typeface="Arial"/>
                <a:cs typeface="Arial"/>
              </a:rPr>
              <a:t>KEY</a:t>
            </a:r>
            <a:r>
              <a:rPr lang="en-GB" sz="1800" b="1" spc="-55" dirty="0">
                <a:solidFill>
                  <a:srgbClr val="001F5F"/>
                </a:solidFill>
                <a:latin typeface="Arial"/>
                <a:cs typeface="Arial"/>
              </a:rPr>
              <a:t> ACTIVITIES</a:t>
            </a:r>
            <a:endParaRPr lang="en-GB" sz="1800" dirty="0">
              <a:latin typeface="Arial"/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A741D8-3D5F-E14D-9038-9E67131B05E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8921" y="2168292"/>
            <a:ext cx="8500273" cy="37984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C37211F-931A-1B45-8BFC-F8019EB75E7B}"/>
              </a:ext>
            </a:extLst>
          </p:cNvPr>
          <p:cNvSpPr txBox="1"/>
          <p:nvPr/>
        </p:nvSpPr>
        <p:spPr>
          <a:xfrm>
            <a:off x="381000" y="1547412"/>
            <a:ext cx="5486400" cy="371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5000"/>
              </a:lnSpc>
              <a:spcBef>
                <a:spcPts val="1500"/>
              </a:spcBef>
              <a:spcAft>
                <a:spcPts val="750"/>
              </a:spcAft>
            </a:pPr>
            <a:r>
              <a:rPr lang="en-US" b="1" dirty="0">
                <a:solidFill>
                  <a:schemeClr val="tx2"/>
                </a:solidFill>
                <a:latin typeface="Calibri Light" panose="020F0302020204030204" pitchFamily="34" charset="0"/>
              </a:rPr>
              <a:t>4. IOC –EXECUTIVE Council June 2022 UNESCO, Paris</a:t>
            </a:r>
            <a:endParaRPr lang="en-PT" b="1" dirty="0">
              <a:solidFill>
                <a:schemeClr val="tx2"/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67A953-12BA-994C-9E22-69E081D68EC9}"/>
              </a:ext>
            </a:extLst>
          </p:cNvPr>
          <p:cNvSpPr txBox="1"/>
          <p:nvPr/>
        </p:nvSpPr>
        <p:spPr>
          <a:xfrm>
            <a:off x="4411317" y="6216220"/>
            <a:ext cx="386746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7465" marR="30480" algn="ctr">
              <a:lnSpc>
                <a:spcPct val="100000"/>
              </a:lnSpc>
              <a:spcBef>
                <a:spcPts val="100"/>
              </a:spcBef>
            </a:pPr>
            <a:r>
              <a:rPr lang="en-GB" sz="1400" b="1" spc="-10" dirty="0">
                <a:solidFill>
                  <a:srgbClr val="FFFFFF"/>
                </a:solidFill>
                <a:latin typeface="Calibri"/>
                <a:cs typeface="Calibri"/>
              </a:rPr>
              <a:t>Report</a:t>
            </a:r>
            <a:r>
              <a:rPr lang="en-GB" sz="1400" b="1" spc="-15" dirty="0">
                <a:solidFill>
                  <a:srgbClr val="FFFFFF"/>
                </a:solidFill>
                <a:latin typeface="Calibri"/>
                <a:cs typeface="Calibri"/>
              </a:rPr>
              <a:t> to</a:t>
            </a:r>
            <a:r>
              <a:rPr lang="en-GB" sz="1400" b="1" dirty="0">
                <a:solidFill>
                  <a:srgbClr val="FFFFFF"/>
                </a:solidFill>
                <a:latin typeface="Calibri"/>
                <a:cs typeface="Calibri"/>
              </a:rPr>
              <a:t> TOWS 2023.03.02</a:t>
            </a:r>
            <a:endParaRPr lang="en-GB" sz="1400" dirty="0">
              <a:latin typeface="Calibri"/>
              <a:cs typeface="Calibri"/>
            </a:endParaRPr>
          </a:p>
          <a:p>
            <a:pPr marL="3810" algn="ctr">
              <a:lnSpc>
                <a:spcPct val="100000"/>
              </a:lnSpc>
              <a:spcBef>
                <a:spcPts val="5"/>
              </a:spcBef>
            </a:pPr>
            <a:r>
              <a:rPr lang="en-GB" sz="1400" b="1" spc="-5" dirty="0">
                <a:solidFill>
                  <a:srgbClr val="FFFFFF"/>
                </a:solidFill>
                <a:latin typeface="Calibri"/>
                <a:cs typeface="Calibri"/>
              </a:rPr>
              <a:t>Maria</a:t>
            </a:r>
            <a:r>
              <a:rPr lang="en-GB" sz="1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GB" sz="1400" b="1" dirty="0">
                <a:solidFill>
                  <a:srgbClr val="FFFFFF"/>
                </a:solidFill>
                <a:latin typeface="Calibri"/>
                <a:cs typeface="Calibri"/>
              </a:rPr>
              <a:t>Ana</a:t>
            </a:r>
            <a:r>
              <a:rPr lang="en-GB" sz="1400" b="1" spc="-10" dirty="0">
                <a:solidFill>
                  <a:srgbClr val="FFFFFF"/>
                </a:solidFill>
                <a:latin typeface="Calibri"/>
                <a:cs typeface="Calibri"/>
              </a:rPr>
              <a:t> Baptista</a:t>
            </a:r>
            <a:r>
              <a:rPr lang="en-GB" sz="14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GB" sz="1400" b="1" spc="-5" dirty="0">
                <a:solidFill>
                  <a:srgbClr val="FFFFFF"/>
                </a:solidFill>
                <a:latin typeface="Calibri"/>
                <a:cs typeface="Calibri"/>
              </a:rPr>
              <a:t>Chair </a:t>
            </a:r>
            <a:r>
              <a:rPr lang="en-GB" sz="14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lang="en-GB" sz="1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GB" sz="1400" b="1" spc="-5" dirty="0">
                <a:solidFill>
                  <a:srgbClr val="FFFFFF"/>
                </a:solidFill>
                <a:latin typeface="Calibri"/>
                <a:cs typeface="Calibri"/>
              </a:rPr>
              <a:t>ICG/NEAMTWS</a:t>
            </a:r>
            <a:endParaRPr lang="en-GB" sz="1400" dirty="0">
              <a:latin typeface="Calibri"/>
              <a:cs typeface="Calibri"/>
            </a:endParaRPr>
          </a:p>
          <a:p>
            <a:endParaRPr lang="en-PT" dirty="0"/>
          </a:p>
        </p:txBody>
      </p:sp>
    </p:spTree>
    <p:extLst>
      <p:ext uri="{BB962C8B-B14F-4D97-AF65-F5344CB8AC3E}">
        <p14:creationId xmlns:p14="http://schemas.microsoft.com/office/powerpoint/2010/main" val="530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4CD7D56-BEA9-754D-8A52-A37A909587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297" y="2801324"/>
            <a:ext cx="4343400" cy="24292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BF209E3-0308-BD40-9AA8-5D17EFDC71DE}"/>
              </a:ext>
            </a:extLst>
          </p:cNvPr>
          <p:cNvSpPr txBox="1"/>
          <p:nvPr/>
        </p:nvSpPr>
        <p:spPr>
          <a:xfrm>
            <a:off x="3200400" y="6144859"/>
            <a:ext cx="60980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7465" marR="30480" algn="ctr">
              <a:lnSpc>
                <a:spcPct val="100000"/>
              </a:lnSpc>
              <a:spcBef>
                <a:spcPts val="100"/>
              </a:spcBef>
            </a:pPr>
            <a:r>
              <a:rPr lang="en-GB" sz="1400" b="1" spc="-10" dirty="0">
                <a:solidFill>
                  <a:srgbClr val="FFFFFF"/>
                </a:solidFill>
                <a:latin typeface="Calibri"/>
                <a:cs typeface="Calibri"/>
              </a:rPr>
              <a:t>Report</a:t>
            </a:r>
            <a:r>
              <a:rPr lang="en-GB" sz="1400" b="1" spc="-15" dirty="0">
                <a:solidFill>
                  <a:srgbClr val="FFFFFF"/>
                </a:solidFill>
                <a:latin typeface="Calibri"/>
                <a:cs typeface="Calibri"/>
              </a:rPr>
              <a:t> to</a:t>
            </a:r>
            <a:r>
              <a:rPr lang="en-GB" sz="1400" b="1" dirty="0">
                <a:solidFill>
                  <a:srgbClr val="FFFFFF"/>
                </a:solidFill>
                <a:latin typeface="Calibri"/>
                <a:cs typeface="Calibri"/>
              </a:rPr>
              <a:t> TOWS 2023.03.02</a:t>
            </a:r>
            <a:endParaRPr lang="en-GB" sz="1400" dirty="0">
              <a:latin typeface="Calibri"/>
              <a:cs typeface="Calibri"/>
            </a:endParaRPr>
          </a:p>
          <a:p>
            <a:pPr marL="3810" algn="ctr">
              <a:lnSpc>
                <a:spcPct val="100000"/>
              </a:lnSpc>
              <a:spcBef>
                <a:spcPts val="5"/>
              </a:spcBef>
            </a:pPr>
            <a:r>
              <a:rPr lang="en-GB" sz="1400" b="1" spc="-5" dirty="0">
                <a:solidFill>
                  <a:srgbClr val="FFFFFF"/>
                </a:solidFill>
                <a:latin typeface="Calibri"/>
                <a:cs typeface="Calibri"/>
              </a:rPr>
              <a:t>Maria</a:t>
            </a:r>
            <a:r>
              <a:rPr lang="en-GB" sz="1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GB" sz="1400" b="1" dirty="0">
                <a:solidFill>
                  <a:srgbClr val="FFFFFF"/>
                </a:solidFill>
                <a:latin typeface="Calibri"/>
                <a:cs typeface="Calibri"/>
              </a:rPr>
              <a:t>Ana</a:t>
            </a:r>
            <a:r>
              <a:rPr lang="en-GB" sz="1400" b="1" spc="-10" dirty="0">
                <a:solidFill>
                  <a:srgbClr val="FFFFFF"/>
                </a:solidFill>
                <a:latin typeface="Calibri"/>
                <a:cs typeface="Calibri"/>
              </a:rPr>
              <a:t> Baptista</a:t>
            </a:r>
            <a:r>
              <a:rPr lang="en-GB" sz="14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GB" sz="1400" b="1" spc="-5" dirty="0">
                <a:solidFill>
                  <a:srgbClr val="FFFFFF"/>
                </a:solidFill>
                <a:latin typeface="Calibri"/>
                <a:cs typeface="Calibri"/>
              </a:rPr>
              <a:t>Chair </a:t>
            </a:r>
            <a:r>
              <a:rPr lang="en-GB" sz="14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lang="en-GB" sz="1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GB" sz="1400" b="1" spc="-5" dirty="0">
                <a:solidFill>
                  <a:srgbClr val="FFFFFF"/>
                </a:solidFill>
                <a:latin typeface="Calibri"/>
                <a:cs typeface="Calibri"/>
              </a:rPr>
              <a:t>ICG/NEAMTWS</a:t>
            </a:r>
            <a:endParaRPr lang="en-GB" sz="1400" dirty="0">
              <a:latin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879E35-FEA2-F94F-B586-F12DB5757DDE}"/>
              </a:ext>
            </a:extLst>
          </p:cNvPr>
          <p:cNvSpPr txBox="1"/>
          <p:nvPr/>
        </p:nvSpPr>
        <p:spPr>
          <a:xfrm>
            <a:off x="381000" y="389975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895">
              <a:lnSpc>
                <a:spcPct val="100000"/>
              </a:lnSpc>
              <a:spcBef>
                <a:spcPts val="100"/>
              </a:spcBef>
            </a:pPr>
            <a:r>
              <a:rPr lang="en-GB" sz="1800" b="1" spc="-5" dirty="0">
                <a:solidFill>
                  <a:srgbClr val="001F5F"/>
                </a:solidFill>
                <a:latin typeface="Arial"/>
                <a:cs typeface="Arial"/>
              </a:rPr>
              <a:t>KEY</a:t>
            </a:r>
            <a:r>
              <a:rPr lang="en-GB" sz="1800" b="1" spc="-55" dirty="0">
                <a:solidFill>
                  <a:srgbClr val="001F5F"/>
                </a:solidFill>
                <a:latin typeface="Arial"/>
                <a:cs typeface="Arial"/>
              </a:rPr>
              <a:t> ACTIVITIES</a:t>
            </a:r>
            <a:endParaRPr lang="en-GB" sz="1800" dirty="0">
              <a:latin typeface="Arial"/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A9EB62-4860-B04A-92EE-4344CB0720E4}"/>
              </a:ext>
            </a:extLst>
          </p:cNvPr>
          <p:cNvSpPr txBox="1"/>
          <p:nvPr/>
        </p:nvSpPr>
        <p:spPr>
          <a:xfrm>
            <a:off x="381001" y="1425346"/>
            <a:ext cx="5410200" cy="95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5000"/>
              </a:lnSpc>
              <a:spcBef>
                <a:spcPts val="1500"/>
              </a:spcBef>
              <a:spcAft>
                <a:spcPts val="750"/>
              </a:spcAft>
            </a:pPr>
            <a:r>
              <a:rPr lang="en-US" sz="1800" b="1" dirty="0">
                <a:solidFill>
                  <a:schemeClr val="tx2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5 . Safe Thessaloniki conference on Civil Protection</a:t>
            </a:r>
          </a:p>
          <a:p>
            <a:pPr lvl="0">
              <a:lnSpc>
                <a:spcPct val="105000"/>
              </a:lnSpc>
              <a:spcBef>
                <a:spcPts val="1500"/>
              </a:spcBef>
              <a:spcAft>
                <a:spcPts val="750"/>
              </a:spcAft>
            </a:pPr>
            <a:r>
              <a:rPr lang="en-US" b="1" dirty="0">
                <a:solidFill>
                  <a:schemeClr val="tx2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29 September 2022</a:t>
            </a:r>
            <a:r>
              <a:rPr lang="en-US" sz="1800" b="1" dirty="0">
                <a:solidFill>
                  <a:schemeClr val="tx2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endParaRPr lang="en-PT" sz="2400" b="1" dirty="0">
              <a:solidFill>
                <a:schemeClr val="tx2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8DD749-1F5E-A249-9D8B-CA5F35B34364}"/>
              </a:ext>
            </a:extLst>
          </p:cNvPr>
          <p:cNvSpPr txBox="1"/>
          <p:nvPr/>
        </p:nvSpPr>
        <p:spPr>
          <a:xfrm>
            <a:off x="6593358" y="1511238"/>
            <a:ext cx="5410200" cy="6622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5000"/>
              </a:lnSpc>
              <a:spcBef>
                <a:spcPts val="1500"/>
              </a:spcBef>
              <a:spcAft>
                <a:spcPts val="750"/>
              </a:spcAft>
            </a:pPr>
            <a:r>
              <a:rPr lang="en-US" sz="1800" b="1" dirty="0">
                <a:solidFill>
                  <a:schemeClr val="tx2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Scientific Workshop on the occasion of </a:t>
            </a:r>
            <a:r>
              <a:rPr lang="en-US" b="1" dirty="0">
                <a:solidFill>
                  <a:schemeClr val="tx2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CENALT anniversary 29-30 September 2022</a:t>
            </a:r>
            <a:endParaRPr lang="en-PT" sz="2400" b="1" dirty="0">
              <a:solidFill>
                <a:schemeClr val="tx2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</p:txBody>
      </p:sp>
      <p:pic>
        <p:nvPicPr>
          <p:cNvPr id="12" name="Picture 11" descr="celebrating 10 years TEWS operations">
            <a:extLst>
              <a:ext uri="{FF2B5EF4-FFF2-40B4-BE49-F238E27FC236}">
                <a16:creationId xmlns:a16="http://schemas.microsoft.com/office/drawing/2014/main" id="{0C53538E-81BE-0C4E-AF9B-81E01ECCFCB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7864" y="2382531"/>
            <a:ext cx="4612158" cy="29460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1726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4214006-26FC-4746-8D88-0301380A3C97}"/>
              </a:ext>
            </a:extLst>
          </p:cNvPr>
          <p:cNvSpPr txBox="1"/>
          <p:nvPr/>
        </p:nvSpPr>
        <p:spPr>
          <a:xfrm>
            <a:off x="381000" y="609600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895">
              <a:lnSpc>
                <a:spcPct val="100000"/>
              </a:lnSpc>
              <a:spcBef>
                <a:spcPts val="100"/>
              </a:spcBef>
            </a:pPr>
            <a:r>
              <a:rPr lang="en-GB" sz="1800" b="1" spc="-5" dirty="0">
                <a:solidFill>
                  <a:srgbClr val="001F5F"/>
                </a:solidFill>
                <a:latin typeface="Arial"/>
                <a:cs typeface="Arial"/>
              </a:rPr>
              <a:t>KEY</a:t>
            </a:r>
            <a:r>
              <a:rPr lang="en-GB" sz="1800" b="1" spc="-55" dirty="0">
                <a:solidFill>
                  <a:srgbClr val="001F5F"/>
                </a:solidFill>
                <a:latin typeface="Arial"/>
                <a:cs typeface="Arial"/>
              </a:rPr>
              <a:t> ACTIVITIES</a:t>
            </a:r>
            <a:endParaRPr lang="en-GB" sz="1800" dirty="0">
              <a:latin typeface="Arial"/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A2DF1D-22C3-BB41-AB59-C208EB8145F1}"/>
              </a:ext>
            </a:extLst>
          </p:cNvPr>
          <p:cNvSpPr txBox="1"/>
          <p:nvPr/>
        </p:nvSpPr>
        <p:spPr>
          <a:xfrm>
            <a:off x="374822" y="1334514"/>
            <a:ext cx="10445578" cy="23326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PT" b="1" dirty="0">
                <a:solidFill>
                  <a:schemeClr val="tx2"/>
                </a:solidFill>
                <a:latin typeface="Calibri Light" panose="020F0302020204030204" pitchFamily="34" charset="0"/>
              </a:rPr>
              <a:t>11. </a:t>
            </a:r>
            <a:r>
              <a:rPr lang="en-US" b="1" dirty="0">
                <a:solidFill>
                  <a:schemeClr val="tx2"/>
                </a:solidFill>
                <a:latin typeface="Calibri Light" panose="020F0302020204030204" pitchFamily="34" charset="0"/>
              </a:rPr>
              <a:t>Organized and supported the ICG/NEAMTWS Experts Meeting,28 - 30 November 2022, Naples, Italy (Hybrid) </a:t>
            </a:r>
            <a:r>
              <a:rPr lang="en-GB" b="1" dirty="0">
                <a:solidFill>
                  <a:schemeClr val="tx2"/>
                </a:solidFill>
                <a:latin typeface="Calibri Light" panose="020F0302020204030204" pitchFamily="34" charset="0"/>
              </a:rPr>
              <a:t>Implementing NEAMTWS 2030 Strategy Opportunities and Actions to Explore  </a:t>
            </a:r>
            <a:r>
              <a:rPr lang="en-GB" sz="1800" b="0" i="0" u="none" strike="noStrike" dirty="0">
                <a:solidFill>
                  <a:schemeClr val="tx2"/>
                </a:solidFill>
                <a:effectLst/>
              </a:rPr>
              <a:t>co-organized by the National Institute of Geophysics and Volcanology (INGV), University of Napoli “Federico II” and IOC-UNESCO, 28-30 November 2022, Naples, Italy.</a:t>
            </a:r>
          </a:p>
          <a:p>
            <a:pPr marL="0" marR="0" indent="0" algn="just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dirty="0">
              <a:solidFill>
                <a:schemeClr val="tx2"/>
              </a:solidFill>
            </a:endParaRPr>
          </a:p>
          <a:p>
            <a:pPr>
              <a:lnSpc>
                <a:spcPct val="105000"/>
              </a:lnSpc>
              <a:spcBef>
                <a:spcPts val="1500"/>
              </a:spcBef>
              <a:spcAft>
                <a:spcPts val="750"/>
              </a:spcAft>
            </a:pPr>
            <a:br>
              <a:rPr lang="en-GB" sz="1800" spc="0" dirty="0">
                <a:solidFill>
                  <a:schemeClr val="tx1"/>
                </a:solidFill>
              </a:rPr>
            </a:br>
            <a:endParaRPr lang="en-PT" sz="2400" dirty="0"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</p:txBody>
      </p:sp>
      <p:pic>
        <p:nvPicPr>
          <p:cNvPr id="11" name="Picture 10" descr="expert meeting naples">
            <a:extLst>
              <a:ext uri="{FF2B5EF4-FFF2-40B4-BE49-F238E27FC236}">
                <a16:creationId xmlns:a16="http://schemas.microsoft.com/office/drawing/2014/main" id="{0182044B-77B1-B446-B5CE-80E83BCFAD1B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2851666"/>
            <a:ext cx="4360266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3BCBC4C-55B9-4E4F-983E-B101202BEDAA}"/>
              </a:ext>
            </a:extLst>
          </p:cNvPr>
          <p:cNvSpPr txBox="1"/>
          <p:nvPr/>
        </p:nvSpPr>
        <p:spPr>
          <a:xfrm>
            <a:off x="5562600" y="2667000"/>
            <a:ext cx="8458200" cy="30777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GB" b="1" dirty="0">
                <a:solidFill>
                  <a:schemeClr val="tx2"/>
                </a:solidFill>
                <a:latin typeface="Calibri Light" panose="020F0302020204030204" pitchFamily="34" charset="0"/>
              </a:rPr>
              <a:t>PILLARS OF NEAMTWS SRATEGY:</a:t>
            </a:r>
          </a:p>
          <a:p>
            <a:pPr algn="l"/>
            <a:endParaRPr lang="en-GB" b="1" dirty="0">
              <a:solidFill>
                <a:schemeClr val="tx2"/>
              </a:solidFill>
              <a:latin typeface="Calibri Light" panose="020F0302020204030204" pitchFamily="34" charset="0"/>
            </a:endParaRPr>
          </a:p>
          <a:p>
            <a:pPr marL="342900" lvl="0" indent="-342900" algn="just">
              <a:buFont typeface="Symbol" pitchFamily="2" charset="2"/>
              <a:buChar char=""/>
            </a:pPr>
            <a:r>
              <a:rPr lang="en-US" dirty="0">
                <a:solidFill>
                  <a:schemeClr val="tx2"/>
                </a:solidFill>
              </a:rPr>
              <a:t>Tsunami Hazard and Risk Assessment</a:t>
            </a:r>
          </a:p>
          <a:p>
            <a:pPr marL="342900" lvl="0" indent="-342900" algn="just">
              <a:buFont typeface="Symbol" pitchFamily="2" charset="2"/>
              <a:buChar char=""/>
            </a:pPr>
            <a:endParaRPr lang="en-US" dirty="0">
              <a:solidFill>
                <a:schemeClr val="tx2"/>
              </a:solidFill>
            </a:endParaRPr>
          </a:p>
          <a:p>
            <a:pPr marL="342900" lvl="0" indent="-342900" algn="just">
              <a:buFont typeface="Symbol" pitchFamily="2" charset="2"/>
              <a:buChar char=""/>
            </a:pPr>
            <a:endParaRPr lang="en-US" dirty="0">
              <a:solidFill>
                <a:schemeClr val="tx2"/>
              </a:solidFill>
            </a:endParaRPr>
          </a:p>
          <a:p>
            <a:pPr marL="342900" lvl="0" indent="-342900" algn="just">
              <a:buFont typeface="Symbol" pitchFamily="2" charset="2"/>
              <a:buChar char=""/>
            </a:pPr>
            <a:r>
              <a:rPr lang="en-US" dirty="0">
                <a:solidFill>
                  <a:schemeClr val="tx2"/>
                </a:solidFill>
              </a:rPr>
              <a:t>Detection Warning and Dissemination</a:t>
            </a:r>
          </a:p>
          <a:p>
            <a:pPr marL="342900" lvl="0" indent="-342900" algn="just">
              <a:buFont typeface="Symbol" pitchFamily="2" charset="2"/>
              <a:buChar char=""/>
            </a:pPr>
            <a:endParaRPr lang="en-US" dirty="0">
              <a:solidFill>
                <a:schemeClr val="tx2"/>
              </a:solidFill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Awareness and Response</a:t>
            </a:r>
            <a:endParaRPr lang="en-PT" dirty="0">
              <a:solidFill>
                <a:schemeClr val="tx2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3200" dirty="0">
              <a:latin typeface="Helvetica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877A928-F52F-1C4A-99D6-0F992B526351}"/>
              </a:ext>
            </a:extLst>
          </p:cNvPr>
          <p:cNvSpPr txBox="1"/>
          <p:nvPr/>
        </p:nvSpPr>
        <p:spPr>
          <a:xfrm>
            <a:off x="3200400" y="6144859"/>
            <a:ext cx="60980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7465" marR="30480" algn="ctr">
              <a:lnSpc>
                <a:spcPct val="100000"/>
              </a:lnSpc>
              <a:spcBef>
                <a:spcPts val="100"/>
              </a:spcBef>
            </a:pPr>
            <a:r>
              <a:rPr lang="en-GB" sz="1400" b="1" spc="-10" dirty="0">
                <a:solidFill>
                  <a:srgbClr val="FFFFFF"/>
                </a:solidFill>
                <a:latin typeface="Calibri"/>
                <a:cs typeface="Calibri"/>
              </a:rPr>
              <a:t>Report</a:t>
            </a:r>
            <a:r>
              <a:rPr lang="en-GB" sz="1400" b="1" spc="-15" dirty="0">
                <a:solidFill>
                  <a:srgbClr val="FFFFFF"/>
                </a:solidFill>
                <a:latin typeface="Calibri"/>
                <a:cs typeface="Calibri"/>
              </a:rPr>
              <a:t> to</a:t>
            </a:r>
            <a:r>
              <a:rPr lang="en-GB" sz="1400" b="1" dirty="0">
                <a:solidFill>
                  <a:srgbClr val="FFFFFF"/>
                </a:solidFill>
                <a:latin typeface="Calibri"/>
                <a:cs typeface="Calibri"/>
              </a:rPr>
              <a:t> TOWS 2023.03.02</a:t>
            </a:r>
            <a:endParaRPr lang="en-GB" sz="1400" dirty="0">
              <a:latin typeface="Calibri"/>
              <a:cs typeface="Calibri"/>
            </a:endParaRPr>
          </a:p>
          <a:p>
            <a:pPr marL="3810" algn="ctr">
              <a:lnSpc>
                <a:spcPct val="100000"/>
              </a:lnSpc>
              <a:spcBef>
                <a:spcPts val="5"/>
              </a:spcBef>
            </a:pPr>
            <a:r>
              <a:rPr lang="en-GB" sz="1400" b="1" spc="-5" dirty="0">
                <a:solidFill>
                  <a:srgbClr val="FFFFFF"/>
                </a:solidFill>
                <a:latin typeface="Calibri"/>
                <a:cs typeface="Calibri"/>
              </a:rPr>
              <a:t>Maria</a:t>
            </a:r>
            <a:r>
              <a:rPr lang="en-GB" sz="1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GB" sz="1400" b="1" dirty="0">
                <a:solidFill>
                  <a:srgbClr val="FFFFFF"/>
                </a:solidFill>
                <a:latin typeface="Calibri"/>
                <a:cs typeface="Calibri"/>
              </a:rPr>
              <a:t>Ana</a:t>
            </a:r>
            <a:r>
              <a:rPr lang="en-GB" sz="1400" b="1" spc="-10" dirty="0">
                <a:solidFill>
                  <a:srgbClr val="FFFFFF"/>
                </a:solidFill>
                <a:latin typeface="Calibri"/>
                <a:cs typeface="Calibri"/>
              </a:rPr>
              <a:t> Baptista</a:t>
            </a:r>
            <a:r>
              <a:rPr lang="en-GB" sz="14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GB" sz="1400" b="1" spc="-5" dirty="0">
                <a:solidFill>
                  <a:srgbClr val="FFFFFF"/>
                </a:solidFill>
                <a:latin typeface="Calibri"/>
                <a:cs typeface="Calibri"/>
              </a:rPr>
              <a:t>Chair </a:t>
            </a:r>
            <a:r>
              <a:rPr lang="en-GB" sz="14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lang="en-GB" sz="1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GB" sz="1400" b="1" spc="-5" dirty="0">
                <a:solidFill>
                  <a:srgbClr val="FFFFFF"/>
                </a:solidFill>
                <a:latin typeface="Calibri"/>
                <a:cs typeface="Calibri"/>
              </a:rPr>
              <a:t>ICG/NEAMTWS</a:t>
            </a:r>
            <a:endParaRPr lang="en-GB" sz="1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0303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4214006-26FC-4746-8D88-0301380A3C97}"/>
              </a:ext>
            </a:extLst>
          </p:cNvPr>
          <p:cNvSpPr txBox="1"/>
          <p:nvPr/>
        </p:nvSpPr>
        <p:spPr>
          <a:xfrm>
            <a:off x="381000" y="609600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895">
              <a:lnSpc>
                <a:spcPct val="100000"/>
              </a:lnSpc>
              <a:spcBef>
                <a:spcPts val="100"/>
              </a:spcBef>
            </a:pPr>
            <a:r>
              <a:rPr lang="en-GB" sz="1800" b="1" spc="-5" dirty="0">
                <a:solidFill>
                  <a:srgbClr val="001F5F"/>
                </a:solidFill>
                <a:latin typeface="Arial"/>
                <a:cs typeface="Arial"/>
              </a:rPr>
              <a:t>KEY</a:t>
            </a:r>
            <a:r>
              <a:rPr lang="en-GB" sz="1800" b="1" spc="-55" dirty="0">
                <a:solidFill>
                  <a:srgbClr val="001F5F"/>
                </a:solidFill>
                <a:latin typeface="Arial"/>
                <a:cs typeface="Arial"/>
              </a:rPr>
              <a:t> ACTIVITIES</a:t>
            </a:r>
            <a:endParaRPr lang="en-GB" sz="1800" dirty="0">
              <a:latin typeface="Arial"/>
              <a:cs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5F416E-2CB0-D54F-93A9-745A9214C22B}"/>
              </a:ext>
            </a:extLst>
          </p:cNvPr>
          <p:cNvSpPr txBox="1"/>
          <p:nvPr/>
        </p:nvSpPr>
        <p:spPr>
          <a:xfrm>
            <a:off x="685800" y="1524000"/>
            <a:ext cx="10134600" cy="953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5000"/>
              </a:lnSpc>
              <a:spcAft>
                <a:spcPts val="750"/>
              </a:spcAft>
            </a:pPr>
            <a:r>
              <a:rPr lang="en-US" sz="18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12. TSPs response: - Deadly and Damaging Earthquake in </a:t>
            </a:r>
            <a:r>
              <a:rPr lang="en-US" sz="18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Türkiye</a:t>
            </a:r>
            <a:r>
              <a:rPr lang="en-US" sz="18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and Syrian Boarder, Tsunami-related Sea Level Anomalies Detected in </a:t>
            </a:r>
            <a:r>
              <a:rPr lang="en-US" sz="18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Türkiye</a:t>
            </a:r>
            <a:r>
              <a:rPr lang="en-US" sz="18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+ Report Team assessment (Prof Ahmet </a:t>
            </a:r>
            <a:r>
              <a:rPr lang="en-US" sz="18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Yalciner</a:t>
            </a:r>
            <a:r>
              <a:rPr lang="en-US" sz="18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worth to point out that our ICG did an exercise back in 2017 with smaller earthquake magnitude 7.5</a:t>
            </a:r>
            <a:endParaRPr lang="en-PT" sz="1800" dirty="0">
              <a:solidFill>
                <a:schemeClr val="tx2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45D657-7944-3B4E-8C20-1CBF4E0BC1CE}"/>
              </a:ext>
            </a:extLst>
          </p:cNvPr>
          <p:cNvSpPr txBox="1"/>
          <p:nvPr/>
        </p:nvSpPr>
        <p:spPr>
          <a:xfrm>
            <a:off x="3200400" y="6144859"/>
            <a:ext cx="60980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7465" marR="30480" algn="ctr">
              <a:lnSpc>
                <a:spcPct val="100000"/>
              </a:lnSpc>
              <a:spcBef>
                <a:spcPts val="100"/>
              </a:spcBef>
            </a:pPr>
            <a:r>
              <a:rPr lang="en-GB" sz="1400" b="1" spc="-10" dirty="0">
                <a:solidFill>
                  <a:srgbClr val="FFFFFF"/>
                </a:solidFill>
                <a:latin typeface="Calibri"/>
                <a:cs typeface="Calibri"/>
              </a:rPr>
              <a:t>Report</a:t>
            </a:r>
            <a:r>
              <a:rPr lang="en-GB" sz="1400" b="1" spc="-15" dirty="0">
                <a:solidFill>
                  <a:srgbClr val="FFFFFF"/>
                </a:solidFill>
                <a:latin typeface="Calibri"/>
                <a:cs typeface="Calibri"/>
              </a:rPr>
              <a:t> to</a:t>
            </a:r>
            <a:r>
              <a:rPr lang="en-GB" sz="1400" b="1" dirty="0">
                <a:solidFill>
                  <a:srgbClr val="FFFFFF"/>
                </a:solidFill>
                <a:latin typeface="Calibri"/>
                <a:cs typeface="Calibri"/>
              </a:rPr>
              <a:t> Steering Committee 2023.03.02</a:t>
            </a:r>
            <a:endParaRPr lang="en-GB" sz="1400" dirty="0">
              <a:latin typeface="Calibri"/>
              <a:cs typeface="Calibri"/>
            </a:endParaRPr>
          </a:p>
          <a:p>
            <a:pPr marL="3810" algn="ctr">
              <a:lnSpc>
                <a:spcPct val="100000"/>
              </a:lnSpc>
              <a:spcBef>
                <a:spcPts val="5"/>
              </a:spcBef>
            </a:pPr>
            <a:r>
              <a:rPr lang="en-GB" sz="1400" b="1" spc="-5" dirty="0">
                <a:solidFill>
                  <a:srgbClr val="FFFFFF"/>
                </a:solidFill>
                <a:latin typeface="Calibri"/>
                <a:cs typeface="Calibri"/>
              </a:rPr>
              <a:t>Maria</a:t>
            </a:r>
            <a:r>
              <a:rPr lang="en-GB" sz="1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GB" sz="1400" b="1" dirty="0">
                <a:solidFill>
                  <a:srgbClr val="FFFFFF"/>
                </a:solidFill>
                <a:latin typeface="Calibri"/>
                <a:cs typeface="Calibri"/>
              </a:rPr>
              <a:t>Ana</a:t>
            </a:r>
            <a:r>
              <a:rPr lang="en-GB" sz="1400" b="1" spc="-10" dirty="0">
                <a:solidFill>
                  <a:srgbClr val="FFFFFF"/>
                </a:solidFill>
                <a:latin typeface="Calibri"/>
                <a:cs typeface="Calibri"/>
              </a:rPr>
              <a:t> Baptista</a:t>
            </a:r>
            <a:r>
              <a:rPr lang="en-GB" sz="14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GB" sz="1400" b="1" spc="-5" dirty="0">
                <a:solidFill>
                  <a:srgbClr val="FFFFFF"/>
                </a:solidFill>
                <a:latin typeface="Calibri"/>
                <a:cs typeface="Calibri"/>
              </a:rPr>
              <a:t>Chair </a:t>
            </a:r>
            <a:r>
              <a:rPr lang="en-GB" sz="14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lang="en-GB" sz="1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GB" sz="1400" b="1" spc="-5" dirty="0">
                <a:solidFill>
                  <a:srgbClr val="FFFFFF"/>
                </a:solidFill>
                <a:latin typeface="Calibri"/>
                <a:cs typeface="Calibri"/>
              </a:rPr>
              <a:t>ICG/NEAMTWS</a:t>
            </a:r>
            <a:endParaRPr lang="en-GB" sz="1400" dirty="0">
              <a:latin typeface="Calibri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3AD0D7-284A-EC44-B17F-F9D9A43E7E62}"/>
              </a:ext>
            </a:extLst>
          </p:cNvPr>
          <p:cNvSpPr txBox="1"/>
          <p:nvPr/>
        </p:nvSpPr>
        <p:spPr>
          <a:xfrm>
            <a:off x="685800" y="2545609"/>
            <a:ext cx="8839200" cy="371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5000"/>
              </a:lnSpc>
              <a:spcAft>
                <a:spcPts val="750"/>
              </a:spcAft>
            </a:pPr>
            <a:r>
              <a:rPr lang="en-US" sz="18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13. Special Steering Committee dedicated to the next NEAMWAVE exercise </a:t>
            </a:r>
            <a:endParaRPr lang="en-PT" sz="1800" dirty="0">
              <a:solidFill>
                <a:schemeClr val="tx2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130981-E4A9-4A45-B5B9-969E7C500ADA}"/>
              </a:ext>
            </a:extLst>
          </p:cNvPr>
          <p:cNvSpPr txBox="1"/>
          <p:nvPr/>
        </p:nvSpPr>
        <p:spPr>
          <a:xfrm>
            <a:off x="838200" y="3391132"/>
            <a:ext cx="60980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800" b="1" dirty="0">
                <a:solidFill>
                  <a:schemeClr val="tx2"/>
                </a:solidFill>
                <a:effectLst/>
                <a:latin typeface="DengXian Light" panose="02010600030101010101" pitchFamily="2" charset="-122"/>
                <a:ea typeface="DengXian" panose="02010600030101010101" pitchFamily="2" charset="-122"/>
              </a:rPr>
              <a:t>ICG/NEAMTWS- 18 Session in Nov 2023, Egypt</a:t>
            </a:r>
          </a:p>
          <a:p>
            <a:pPr lvl="0"/>
            <a:endParaRPr lang="en-US" b="1" dirty="0">
              <a:solidFill>
                <a:schemeClr val="tx2"/>
              </a:solidFill>
              <a:latin typeface="DengXian Light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ED8D81-22D3-E545-A070-E64FFBEED86C}"/>
              </a:ext>
            </a:extLst>
          </p:cNvPr>
          <p:cNvSpPr txBox="1"/>
          <p:nvPr/>
        </p:nvSpPr>
        <p:spPr>
          <a:xfrm>
            <a:off x="838200" y="4293629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800" b="1" dirty="0">
                <a:solidFill>
                  <a:schemeClr val="tx2"/>
                </a:solidFill>
                <a:effectLst/>
                <a:latin typeface="DengXian Light" panose="02010600030101010101" pitchFamily="2" charset="-122"/>
                <a:ea typeface="DengXian" panose="02010600030101010101" pitchFamily="2" charset="-122"/>
              </a:rPr>
              <a:t>Thank you for your attention!</a:t>
            </a:r>
            <a:endParaRPr lang="en-PT" sz="1800" b="1" dirty="0">
              <a:solidFill>
                <a:schemeClr val="tx2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244685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1978</TotalTime>
  <Words>388</Words>
  <Application>Microsoft Office PowerPoint</Application>
  <PresentationFormat>Widescreen</PresentationFormat>
  <Paragraphs>45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DengXian Light</vt:lpstr>
      <vt:lpstr>Arial</vt:lpstr>
      <vt:lpstr>Calibri</vt:lpstr>
      <vt:lpstr>Calibri Light</vt:lpstr>
      <vt:lpstr>Helvetica</vt:lpstr>
      <vt:lpstr>Roboto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Tesan, Maeva</dc:creator>
  <cp:lastModifiedBy>Chang Seng, Denis</cp:lastModifiedBy>
  <cp:revision>29</cp:revision>
  <dcterms:created xsi:type="dcterms:W3CDTF">2023-03-01T12:12:30Z</dcterms:created>
  <dcterms:modified xsi:type="dcterms:W3CDTF">2023-04-10T07:32:07Z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2022-06-15T00:00:00Z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2023-03-01T00:00:00Z</vt:filetime>
  </property>
</Properties>
</file>