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0"/>
  </p:notesMasterIdLst>
  <p:sldIdLst>
    <p:sldId id="320" r:id="rId2"/>
    <p:sldId id="346" r:id="rId3"/>
    <p:sldId id="364" r:id="rId4"/>
    <p:sldId id="365" r:id="rId5"/>
    <p:sldId id="367" r:id="rId6"/>
    <p:sldId id="368" r:id="rId7"/>
    <p:sldId id="366" r:id="rId8"/>
    <p:sldId id="363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F9E4"/>
    <a:srgbClr val="FFFFCC"/>
    <a:srgbClr val="5AFD01"/>
    <a:srgbClr val="56FF00"/>
    <a:srgbClr val="52FF00"/>
    <a:srgbClr val="CE8A4D"/>
    <a:srgbClr val="E44030"/>
    <a:srgbClr val="22FF00"/>
    <a:srgbClr val="00F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990000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0000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99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990000">
              <a:alpha val="20000"/>
            </a:srgbClr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508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254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1"/>
    <p:restoredTop sz="94515"/>
  </p:normalViewPr>
  <p:slideViewPr>
    <p:cSldViewPr snapToGrid="0" snapToObjects="1">
      <p:cViewPr varScale="1">
        <p:scale>
          <a:sx n="87" d="100"/>
          <a:sy n="87" d="100"/>
        </p:scale>
        <p:origin x="1632" y="84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4527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9216164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195B-526E-4969-A601-867AE834DE0B}" type="datetimeFigureOut">
              <a:rPr lang="el-GR"/>
              <a:pPr>
                <a:defRPr/>
              </a:pPr>
              <a:t>11/4/2023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22E1-DB76-4EFB-839A-B4C4D174514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290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A03401-35DC-6841-9FC3-49BA4CC7787A}"/>
              </a:ext>
            </a:extLst>
          </p:cNvPr>
          <p:cNvSpPr/>
          <p:nvPr userDrawn="1"/>
        </p:nvSpPr>
        <p:spPr>
          <a:xfrm>
            <a:off x="0" y="6144702"/>
            <a:ext cx="914400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ICCE 2018, Baltimore, USA"/>
          <p:cNvSpPr txBox="1"/>
          <p:nvPr/>
        </p:nvSpPr>
        <p:spPr>
          <a:xfrm>
            <a:off x="88898" y="6176879"/>
            <a:ext cx="429564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676365"/>
                </a:solidFill>
              </a:defRPr>
            </a:lvl1pPr>
          </a:lstStyle>
          <a:p>
            <a:endParaRPr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69410" y="225793"/>
            <a:ext cx="8229602" cy="75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University of California, Los Angeles"/>
          <p:cNvSpPr txBox="1"/>
          <p:nvPr/>
        </p:nvSpPr>
        <p:spPr>
          <a:xfrm>
            <a:off x="2067104" y="6237999"/>
            <a:ext cx="5034213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sz="1300" dirty="0">
                <a:solidFill>
                  <a:srgbClr val="4F81BD"/>
                </a:solidFill>
              </a:rPr>
              <a:t>Hellenic National Tsunami Warning Center</a:t>
            </a:r>
            <a:endParaRPr lang="el-GR" sz="1300" dirty="0">
              <a:solidFill>
                <a:srgbClr val="4F81BD"/>
              </a:solidFill>
            </a:endParaRPr>
          </a:p>
          <a:p>
            <a:pPr algn="ctr"/>
            <a:r>
              <a:rPr lang="en-US" sz="1300" dirty="0">
                <a:solidFill>
                  <a:srgbClr val="4F81BD"/>
                </a:solidFill>
              </a:rPr>
              <a:t>Institute of Geodynamics</a:t>
            </a:r>
            <a:r>
              <a:rPr lang="el-GR" sz="1300" dirty="0">
                <a:solidFill>
                  <a:srgbClr val="4F81BD"/>
                </a:solidFill>
              </a:rPr>
              <a:t>, </a:t>
            </a:r>
            <a:r>
              <a:rPr lang="en-US" sz="1300" dirty="0">
                <a:solidFill>
                  <a:srgbClr val="4F81BD"/>
                </a:solidFill>
              </a:rPr>
              <a:t>National Observatory of Athens</a:t>
            </a:r>
            <a:endParaRPr sz="1300" dirty="0">
              <a:solidFill>
                <a:srgbClr val="4F81BD"/>
              </a:solidFill>
            </a:endParaRPr>
          </a:p>
        </p:txBody>
      </p:sp>
      <p:pic>
        <p:nvPicPr>
          <p:cNvPr id="10" name="Picture 3" descr="H:\Marinos\logo_noa.tif">
            <a:extLst>
              <a:ext uri="{FF2B5EF4-FFF2-40B4-BE49-F238E27FC236}">
                <a16:creationId xmlns="" xmlns:a16="http://schemas.microsoft.com/office/drawing/2014/main" id="{B0DF9E94-9885-2B4D-9F33-69227556C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96" y="6173934"/>
            <a:ext cx="740087" cy="67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:\NTWC\tsu_NOA\logo\logo_HLNTWC.gif">
            <a:extLst>
              <a:ext uri="{FF2B5EF4-FFF2-40B4-BE49-F238E27FC236}">
                <a16:creationId xmlns="" xmlns:a16="http://schemas.microsoft.com/office/drawing/2014/main" id="{7F1BD483-599B-324E-8F88-EC08EBF753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53" y="6187315"/>
            <a:ext cx="671223" cy="6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03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servation of a tsunami-induced eddy">
            <a:extLst>
              <a:ext uri="{FF2B5EF4-FFF2-40B4-BE49-F238E27FC236}">
                <a16:creationId xmlns="" xmlns:a16="http://schemas.microsoft.com/office/drawing/2014/main" id="{FD04A1F6-3F17-1740-AA03-8C9F33D50D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44" y="1572096"/>
            <a:ext cx="9060873" cy="23096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defTabSz="425195">
              <a:defRPr sz="3720"/>
            </a:lvl1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Service Provider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Hellenic National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Warning Centre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servation of a tsunami-induced eddy">
            <a:extLst>
              <a:ext uri="{FF2B5EF4-FFF2-40B4-BE49-F238E27FC236}">
                <a16:creationId xmlns="" xmlns:a16="http://schemas.microsoft.com/office/drawing/2014/main" id="{7444EADF-7BE6-2C4F-8D0B-19BF9B3EACA2}"/>
              </a:ext>
            </a:extLst>
          </p:cNvPr>
          <p:cNvSpPr txBox="1">
            <a:spLocks/>
          </p:cNvSpPr>
          <p:nvPr/>
        </p:nvSpPr>
        <p:spPr>
          <a:xfrm>
            <a:off x="219133" y="4324504"/>
            <a:ext cx="8705734" cy="7226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42519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sv-SE" sz="2000" b="1" spc="250" dirty="0"/>
              <a:t>Institute of Geodynamics</a:t>
            </a:r>
          </a:p>
          <a:p>
            <a:pPr hangingPunct="1"/>
            <a:r>
              <a:rPr lang="sv-SE" sz="2000" b="1" spc="250" dirty="0"/>
              <a:t>National Observatory Athens</a:t>
            </a:r>
            <a:endParaRPr lang="en-US" sz="2000" i="1" cap="small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F9066AA-9580-5C4F-9788-17DECB045EAB}"/>
              </a:ext>
            </a:extLst>
          </p:cNvPr>
          <p:cNvSpPr/>
          <p:nvPr/>
        </p:nvSpPr>
        <p:spPr>
          <a:xfrm>
            <a:off x="0" y="5966539"/>
            <a:ext cx="9144000" cy="8926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5494" y="4238186"/>
            <a:ext cx="6871015" cy="884126"/>
            <a:chOff x="1394444" y="4005096"/>
            <a:chExt cx="6290211" cy="884126"/>
          </a:xfrm>
        </p:grpSpPr>
        <p:sp>
          <p:nvSpPr>
            <p:cNvPr id="17" name="Google Shape;54;p1"/>
            <p:cNvSpPr/>
            <p:nvPr/>
          </p:nvSpPr>
          <p:spPr>
            <a:xfrm>
              <a:off x="1405037" y="4843503"/>
              <a:ext cx="6279618" cy="45719"/>
            </a:xfrm>
            <a:custGeom>
              <a:avLst/>
              <a:gdLst/>
              <a:ahLst/>
              <a:cxnLst/>
              <a:rect l="l" t="t" r="r" b="b"/>
              <a:pathLst>
                <a:path w="3888104" h="120000" extrusionOk="0">
                  <a:moveTo>
                    <a:pt x="0" y="0"/>
                  </a:moveTo>
                  <a:lnTo>
                    <a:pt x="3888051" y="0"/>
                  </a:lnTo>
                </a:path>
              </a:pathLst>
            </a:custGeom>
            <a:noFill/>
            <a:ln w="9525" cap="flat" cmpd="sng">
              <a:solidFill>
                <a:srgbClr val="EB80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5;p1"/>
            <p:cNvSpPr/>
            <p:nvPr/>
          </p:nvSpPr>
          <p:spPr>
            <a:xfrm flipV="1">
              <a:off x="1394444" y="4005096"/>
              <a:ext cx="6287824" cy="45719"/>
            </a:xfrm>
            <a:custGeom>
              <a:avLst/>
              <a:gdLst/>
              <a:ahLst/>
              <a:cxnLst/>
              <a:rect l="l" t="t" r="r" b="b"/>
              <a:pathLst>
                <a:path w="3893185" h="120000" extrusionOk="0">
                  <a:moveTo>
                    <a:pt x="0" y="0"/>
                  </a:moveTo>
                  <a:lnTo>
                    <a:pt x="3893112" y="0"/>
                  </a:lnTo>
                </a:path>
              </a:pathLst>
            </a:custGeom>
            <a:noFill/>
            <a:ln w="10100" cap="flat" cmpd="sng">
              <a:solidFill>
                <a:srgbClr val="EB80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092" y="2066"/>
            <a:ext cx="1289908" cy="11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821906-5035-824A-80F5-B1D2063C1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" y="20066"/>
            <a:ext cx="108000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25F3FB6-CA25-234E-B819-906AA2CA7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03" y="10358"/>
            <a:ext cx="1080000" cy="1080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6944" y="6375697"/>
            <a:ext cx="9060873" cy="47634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i="1" dirty="0">
                <a:solidFill>
                  <a:srgbClr val="000000"/>
                </a:solidFill>
              </a:rPr>
              <a:t>Steering Committee of the ICG/NEAMTWS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i="1" dirty="0">
                <a:solidFill>
                  <a:srgbClr val="000000"/>
                </a:solidFill>
              </a:rPr>
              <a:t>Teleconference, 12-13 April 2023</a:t>
            </a:r>
          </a:p>
        </p:txBody>
      </p:sp>
    </p:spTree>
    <p:extLst>
      <p:ext uri="{BB962C8B-B14F-4D97-AF65-F5344CB8AC3E}">
        <p14:creationId xmlns:p14="http://schemas.microsoft.com/office/powerpoint/2010/main" val="21978968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389625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Operational activities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039458"/>
              </p:ext>
            </p:extLst>
          </p:nvPr>
        </p:nvGraphicFramePr>
        <p:xfrm>
          <a:off x="1487042" y="4734196"/>
          <a:ext cx="6195700" cy="13335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9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9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93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09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409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34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83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Time (UTC)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Region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Lat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Magnitude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Alert Level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22-Apr-22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21:07:49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Bosnia and Herzegovina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43.00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18.16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5.8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Information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31-Aug-22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10:10:11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Dodecanese Isl.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37.42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26.83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5.7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Information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08-Sep-22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07:36:24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Ionian Sea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37.94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20.11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5.6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Information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02-Oct-22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04:04:01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Crete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26.21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25-Jan-23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12:37:05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Eastern Mediterranean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20-Feb-23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17:04:29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Türkiye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Syria border region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Advisory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object 185"/>
          <p:cNvSpPr txBox="1"/>
          <p:nvPr/>
        </p:nvSpPr>
        <p:spPr>
          <a:xfrm>
            <a:off x="313765" y="842182"/>
            <a:ext cx="8543364" cy="13631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8288" marR="12700" lvl="2" indent="-268288" algn="just">
              <a:spcAft>
                <a:spcPts val="1200"/>
              </a:spcAft>
            </a:pPr>
            <a:r>
              <a:rPr lang="en-US" sz="1600" b="1" spc="5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6 </a:t>
            </a:r>
            <a:r>
              <a:rPr lang="en-US" sz="1600" b="1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Tsunami Warning Messages </a:t>
            </a:r>
            <a:r>
              <a:rPr lang="en-US" sz="1600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since the last Steering Committee meeting in April 2022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4792" y="1119791"/>
            <a:ext cx="6059729" cy="3556655"/>
            <a:chOff x="1273010" y="1119791"/>
            <a:chExt cx="6590815" cy="3864074"/>
          </a:xfrm>
        </p:grpSpPr>
        <p:pic>
          <p:nvPicPr>
            <p:cNvPr id="1026" name="Picture 2" descr="H:\NTWC\tsu_NOA\tif\alert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10" y="1119791"/>
              <a:ext cx="6590815" cy="386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5259194" y="2747450"/>
              <a:ext cx="270794" cy="265972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896975" y="2661501"/>
              <a:ext cx="270794" cy="265972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517667" y="1361889"/>
              <a:ext cx="270794" cy="265972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960845" y="3449819"/>
              <a:ext cx="270794" cy="265972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5681120" y="3159469"/>
              <a:ext cx="270794" cy="265972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7238770" y="2859494"/>
              <a:ext cx="270794" cy="265972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36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389625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Operational activities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6" y="959223"/>
            <a:ext cx="366593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" b="4607"/>
          <a:stretch/>
        </p:blipFill>
        <p:spPr bwMode="auto">
          <a:xfrm>
            <a:off x="777698" y="3824870"/>
            <a:ext cx="2893770" cy="21882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87" y="2390623"/>
            <a:ext cx="3700094" cy="286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185"/>
          <p:cNvSpPr txBox="1"/>
          <p:nvPr/>
        </p:nvSpPr>
        <p:spPr>
          <a:xfrm>
            <a:off x="4500283" y="842182"/>
            <a:ext cx="4356846" cy="13631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8288" marR="12700" lvl="2" indent="-268288">
              <a:spcAft>
                <a:spcPts val="1200"/>
              </a:spcAft>
            </a:pPr>
            <a:r>
              <a:rPr lang="en-US" sz="1600" b="1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Finalized and in operational use since August 2022:</a:t>
            </a:r>
          </a:p>
          <a:p>
            <a:pPr marL="268288" marR="12700" lvl="2" indent="-268288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National messages in Greek language with map.</a:t>
            </a:r>
          </a:p>
          <a:p>
            <a:pPr marL="268288" marR="12700" lvl="2" indent="-268288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Updated Forecast Points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list.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spcAft>
                <a:spcPts val="1200"/>
              </a:spcAft>
              <a:buFontTx/>
              <a:buChar char="-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5087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528766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+mn-cs"/>
              </a:rPr>
              <a:t>Scientific/Research activities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n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18" name="object 185"/>
          <p:cNvSpPr txBox="1"/>
          <p:nvPr/>
        </p:nvSpPr>
        <p:spPr>
          <a:xfrm>
            <a:off x="448235" y="842182"/>
            <a:ext cx="8408894" cy="38645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8288" marR="12700" lvl="2" indent="-268288" algn="just">
              <a:spcAft>
                <a:spcPts val="2400"/>
              </a:spcAft>
            </a:pPr>
            <a:r>
              <a:rPr lang="en-US" sz="1600" b="1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HL-NTWC is participating in the following projects and initiatives:</a:t>
            </a:r>
          </a:p>
          <a:p>
            <a:pPr marR="12700" lvl="2" algn="just">
              <a:spcAft>
                <a:spcPts val="18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Aristotle-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eENHSP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(2020-)</a:t>
            </a:r>
          </a:p>
          <a:p>
            <a:pPr marR="12700" lvl="2" algn="just">
              <a:spcAft>
                <a:spcPts val="18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CoastWAVE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(2022-2024)</a:t>
            </a:r>
          </a:p>
          <a:p>
            <a:pPr marR="12700" lvl="2" algn="just">
              <a:spcAft>
                <a:spcPts val="18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Geo-INQUIRE (2022-2025)</a:t>
            </a:r>
          </a:p>
          <a:p>
            <a:pPr marR="12700" lvl="2" algn="just">
              <a:spcAft>
                <a:spcPts val="18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EPOS Tsunami TCS (2021-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)</a:t>
            </a:r>
          </a:p>
          <a:p>
            <a:pPr marR="12700" lvl="2" algn="just">
              <a:spcAft>
                <a:spcPts val="18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BALANCE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(2021-2022)</a:t>
            </a:r>
          </a:p>
          <a:p>
            <a:pPr marR="12700" lvl="2" algn="just">
              <a:spcAft>
                <a:spcPts val="1800"/>
              </a:spcAft>
            </a:pP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•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new project submissions….</a:t>
            </a:r>
          </a:p>
          <a:p>
            <a:pPr marL="557213" marR="12700" lvl="2" indent="-285750" algn="just">
              <a:spcAft>
                <a:spcPts val="1200"/>
              </a:spcAft>
              <a:buFontTx/>
              <a:buChar char="-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6123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234775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+mn-cs"/>
              </a:rPr>
              <a:t>Participation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n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18" name="object 185"/>
          <p:cNvSpPr txBox="1"/>
          <p:nvPr/>
        </p:nvSpPr>
        <p:spPr>
          <a:xfrm>
            <a:off x="448235" y="842181"/>
            <a:ext cx="8408894" cy="51928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8288" marR="12700" lvl="2" indent="-268288" algn="just">
              <a:spcAft>
                <a:spcPts val="1200"/>
              </a:spcAft>
            </a:pPr>
            <a:r>
              <a:rPr lang="en-US" sz="1600" b="1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HL-NTWC participated in the following workshop and meetings:</a:t>
            </a: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AGITHAR meetings: Malaga in June 2022 &amp; Prague in September 2022.</a:t>
            </a: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NEAMTWS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TSPs meeting, 27-28 September 2022,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Paris &amp; online two meetings.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Scientific workshop dedicated to the CENALT 10 year anniversary CENALT, 29-30 September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2022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Workshop on the Requirements, Challenges, Opportunities for Local Tsunami Warning Systems in the Context of Multi-Hazard Disaster Risk Mitigation in the North-Eastern Atlantic and Mediterranean Region, 4–5 October 2022,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Ispra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,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Italy.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CoastWAVE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project ”Tsunami Warning and Emergency Management SOP workshop”, 5-6 October 2022,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Ispra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, Italy, organized by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IOC-UNESCO.</a:t>
            </a: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NEAMTWS Experts Meeting - Implementing NEAMTWS 2030 Strategy Opportunities and Actions to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Explore, 28-30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November 2022, Naples,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Italy.</a:t>
            </a:r>
          </a:p>
          <a:p>
            <a:pPr marR="12700" lvl="2" algn="just">
              <a:spcAft>
                <a:spcPts val="1200"/>
              </a:spcAft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0404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234775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+mn-cs"/>
              </a:rPr>
              <a:t>Participation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n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18" name="object 185"/>
          <p:cNvSpPr txBox="1"/>
          <p:nvPr/>
        </p:nvSpPr>
        <p:spPr>
          <a:xfrm>
            <a:off x="448235" y="842181"/>
            <a:ext cx="8408894" cy="51928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8288" marR="12700" lvl="2" indent="-268288" algn="just">
              <a:spcAft>
                <a:spcPts val="1200"/>
              </a:spcAft>
            </a:pPr>
            <a:r>
              <a:rPr lang="en-US" sz="1600" b="1" spc="5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WTAD 2022</a:t>
            </a:r>
            <a:endParaRPr lang="en-US" sz="1600" b="1" spc="5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/>
            </a:endParaRP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A table-top exercise with the National CPA was initially scheduled for November but was postponed for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2023. The TTX will include activation of the national emergency operating centers, as well as simulation of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the Emergency Communication Service for message dissemination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to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the public, through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1-1-2.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285750" marR="12700" lvl="2" indent="-285750" algn="just"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Nicosia Risk Forum 2022, 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Larnaka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, Cyprus. This year’s theme of #NRF2022 was focused on “Challenges of the Effects of Climate Crisis”. Invited talks about risk related projects and initiatives:</a:t>
            </a:r>
          </a:p>
          <a:p>
            <a:pPr marL="717550" marR="12700" lvl="4" indent="-179388" algn="just">
              <a:buFont typeface="Wingdings" pitchFamily="2" charset="2"/>
              <a:buChar char="ü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NEAMTWS from the Greek Tsunami Service Provider perspective</a:t>
            </a:r>
          </a:p>
          <a:p>
            <a:pPr marL="717550" marR="12700" lvl="4" indent="-179388" algn="just">
              <a:buFont typeface="Wingdings" pitchFamily="2" charset="2"/>
              <a:buChar char="ü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CoastWAVE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project Greece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endParaRPr lang="en-US" sz="1600" spc="5" dirty="0">
              <a:solidFill>
                <a:srgbClr val="000000"/>
              </a:solidFill>
              <a:cs typeface="Trebuchet MS"/>
            </a:endParaRP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spcAft>
                <a:spcPts val="1200"/>
              </a:spcAft>
              <a:buFontTx/>
              <a:buChar char="-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0217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2711636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cs typeface="+mn-cs"/>
              </a:rPr>
              <a:t>Developments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n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9" name="object 185"/>
          <p:cNvSpPr txBox="1"/>
          <p:nvPr/>
        </p:nvSpPr>
        <p:spPr>
          <a:xfrm>
            <a:off x="290123" y="842182"/>
            <a:ext cx="8275093" cy="53276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1463" marR="12700" lvl="2" algn="just">
              <a:spcAft>
                <a:spcPts val="1200"/>
              </a:spcAft>
            </a:pPr>
            <a:r>
              <a:rPr lang="en-US" sz="1600" b="1" u="sng" spc="3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Operational </a:t>
            </a:r>
            <a:r>
              <a:rPr lang="en-US" sz="1600" b="1" u="sng" spc="30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challenges</a:t>
            </a:r>
          </a:p>
          <a:p>
            <a:pPr marL="1588"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Proximity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of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tsunamigenic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faults to coastal communities -&gt;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small available time window for warning.</a:t>
            </a:r>
          </a:p>
          <a:p>
            <a:pPr marL="1588"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b="1" spc="5" dirty="0" smtClean="0">
                <a:solidFill>
                  <a:srgbClr val="000000"/>
                </a:solidFill>
                <a:latin typeface="+mn-lt"/>
                <a:cs typeface="Trebuchet MS"/>
              </a:rPr>
              <a:t>Absence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of deep-water sensors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- long delay in confirming tsunami generation by the Tsunami Service Providers if TGs not available in the near field.</a:t>
            </a:r>
          </a:p>
          <a:p>
            <a:pPr marL="271463" marR="12700" lvl="2" algn="just">
              <a:spcAft>
                <a:spcPts val="1200"/>
              </a:spcAft>
            </a:pPr>
            <a:r>
              <a:rPr lang="en-US" sz="1600" b="1" u="sng" spc="3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Ongoing developments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A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tender for the purchase of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12 new tide gauges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is underway for 2023.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Preparation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of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local SOPs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, following the guidelines and recommendations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 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of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the National SOP.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Use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of Emergency Communication Service for message dissemination to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 the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public, through </a:t>
            </a:r>
            <a:r>
              <a:rPr lang="en-US" sz="1600" b="1" spc="5" dirty="0" smtClean="0">
                <a:solidFill>
                  <a:srgbClr val="000000"/>
                </a:solidFill>
                <a:latin typeface="+mn-lt"/>
                <a:cs typeface="Trebuchet MS"/>
              </a:rPr>
              <a:t>112 - already operational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, fine tuning is needed.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R="12700" lvl="2" algn="just"/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Development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of a </a:t>
            </a:r>
            <a:r>
              <a:rPr lang="en-US" sz="1600" b="1" spc="5" dirty="0" smtClean="0">
                <a:solidFill>
                  <a:srgbClr val="000000"/>
                </a:solidFill>
                <a:latin typeface="+mn-lt"/>
                <a:cs typeface="Trebuchet MS"/>
              </a:rPr>
              <a:t>national tsunami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warning page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to publish information related to tsunami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  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  events for the public.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271463" marR="12700" lvl="2" algn="just">
              <a:spcAft>
                <a:spcPts val="1200"/>
              </a:spcAft>
            </a:pPr>
            <a:r>
              <a:rPr lang="en-US" sz="1600" b="1" u="sng" spc="30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Future developments in NEAM</a:t>
            </a:r>
          </a:p>
          <a:p>
            <a:pPr marL="1588"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Deploy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regional deep water sensors – take advantage of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smart cable initiatives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.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b="1" spc="5" dirty="0" smtClean="0">
                <a:solidFill>
                  <a:srgbClr val="000000"/>
                </a:solidFill>
                <a:latin typeface="+mn-lt"/>
                <a:cs typeface="Trebuchet MS"/>
              </a:rPr>
              <a:t>Improve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tsunami forecasting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capabilities using region-specific methodologies.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Create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framework for tsunami warning for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non-seismic sources</a:t>
            </a:r>
            <a:r>
              <a:rPr lang="en-US" sz="1600" b="1" spc="5" dirty="0" smtClean="0">
                <a:solidFill>
                  <a:srgbClr val="000000"/>
                </a:solidFill>
                <a:latin typeface="+mn-lt"/>
                <a:cs typeface="Trebuchet MS"/>
              </a:rPr>
              <a:t>.</a:t>
            </a:r>
            <a:endParaRPr lang="en-US" sz="1600" b="1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  <p:pic>
        <p:nvPicPr>
          <p:cNvPr id="10" name="Picture 2" descr="H:\project_NewPapers\Samos_30102020\txt\112_seism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70"/>
          <a:stretch/>
        </p:blipFill>
        <p:spPr bwMode="auto">
          <a:xfrm>
            <a:off x="6662932" y="2104758"/>
            <a:ext cx="2347522" cy="22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1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F9066AA-9580-5C4F-9788-17DECB045EAB}"/>
              </a:ext>
            </a:extLst>
          </p:cNvPr>
          <p:cNvSpPr/>
          <p:nvPr/>
        </p:nvSpPr>
        <p:spPr>
          <a:xfrm>
            <a:off x="0" y="5966539"/>
            <a:ext cx="9144000" cy="8926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8" name="Google Shape;55;p1"/>
          <p:cNvSpPr/>
          <p:nvPr/>
        </p:nvSpPr>
        <p:spPr>
          <a:xfrm flipV="1">
            <a:off x="3499342" y="2542309"/>
            <a:ext cx="1989472" cy="258607"/>
          </a:xfrm>
          <a:custGeom>
            <a:avLst/>
            <a:gdLst/>
            <a:ahLst/>
            <a:cxnLst/>
            <a:rect l="l" t="t" r="r" b="b"/>
            <a:pathLst>
              <a:path w="3893185" h="120000" extrusionOk="0">
                <a:moveTo>
                  <a:pt x="0" y="0"/>
                </a:moveTo>
                <a:lnTo>
                  <a:pt x="3893112" y="0"/>
                </a:lnTo>
              </a:path>
            </a:pathLst>
          </a:custGeom>
          <a:noFill/>
          <a:ln w="10100" cap="flat" cmpd="sng">
            <a:solidFill>
              <a:srgbClr val="EB80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14" y="230882"/>
            <a:ext cx="1289908" cy="1116000"/>
          </a:xfrm>
          <a:prstGeom prst="rect">
            <a:avLst/>
          </a:prstGeom>
        </p:spPr>
      </p:pic>
      <p:sp>
        <p:nvSpPr>
          <p:cNvPr id="15" name="object 11"/>
          <p:cNvSpPr txBox="1"/>
          <p:nvPr/>
        </p:nvSpPr>
        <p:spPr>
          <a:xfrm>
            <a:off x="3683635" y="2819002"/>
            <a:ext cx="271780" cy="634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4100">
              <a:latin typeface="Georgia"/>
              <a:cs typeface="Georgi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4161537" y="3035156"/>
            <a:ext cx="1070990" cy="306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3"/>
          <p:cNvSpPr/>
          <p:nvPr/>
        </p:nvSpPr>
        <p:spPr>
          <a:xfrm>
            <a:off x="4152901" y="3609831"/>
            <a:ext cx="656717" cy="298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Google Shape;55;p1"/>
          <p:cNvSpPr/>
          <p:nvPr/>
        </p:nvSpPr>
        <p:spPr>
          <a:xfrm flipV="1">
            <a:off x="3487150" y="3772627"/>
            <a:ext cx="1989472" cy="258607"/>
          </a:xfrm>
          <a:custGeom>
            <a:avLst/>
            <a:gdLst/>
            <a:ahLst/>
            <a:cxnLst/>
            <a:rect l="l" t="t" r="r" b="b"/>
            <a:pathLst>
              <a:path w="3893185" h="120000" extrusionOk="0">
                <a:moveTo>
                  <a:pt x="0" y="0"/>
                </a:moveTo>
                <a:lnTo>
                  <a:pt x="3893112" y="0"/>
                </a:lnTo>
              </a:path>
            </a:pathLst>
          </a:custGeom>
          <a:noFill/>
          <a:ln w="10100" cap="flat" cmpd="sng">
            <a:solidFill>
              <a:srgbClr val="EB80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bject 14"/>
          <p:cNvSpPr/>
          <p:nvPr/>
        </p:nvSpPr>
        <p:spPr>
          <a:xfrm>
            <a:off x="7480219" y="1534513"/>
            <a:ext cx="1440052" cy="1309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7480219" y="3132253"/>
            <a:ext cx="1441196" cy="14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6944" y="6375697"/>
            <a:ext cx="9060873" cy="47634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i="1" dirty="0">
                <a:solidFill>
                  <a:srgbClr val="000000"/>
                </a:solidFill>
              </a:rPr>
              <a:t>Steering Committee of the ICG/NEAMTWS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i="1" dirty="0">
                <a:solidFill>
                  <a:srgbClr val="000000"/>
                </a:solidFill>
              </a:rPr>
              <a:t>Teleconference, 12-13 April 2023</a:t>
            </a:r>
          </a:p>
        </p:txBody>
      </p:sp>
    </p:spTree>
    <p:extLst>
      <p:ext uri="{BB962C8B-B14F-4D97-AF65-F5344CB8AC3E}">
        <p14:creationId xmlns:p14="http://schemas.microsoft.com/office/powerpoint/2010/main" val="29366435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6934</TotalTime>
  <Words>579</Words>
  <Application>Microsoft Office PowerPoint</Application>
  <PresentationFormat>On-screen Show (4:3)</PresentationFormat>
  <Paragraphs>111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Helvetica</vt:lpstr>
      <vt:lpstr>Trebuchet MS</vt:lpstr>
      <vt:lpstr>Wingdings</vt:lpstr>
      <vt:lpstr>1_Office Theme</vt:lpstr>
      <vt:lpstr>Tsunami Service Provider Hellenic National Tsunami Warning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Medusa</dc:creator>
  <cp:lastModifiedBy>Alejandro Rojas</cp:lastModifiedBy>
  <cp:revision>419</cp:revision>
  <dcterms:modified xsi:type="dcterms:W3CDTF">2023-04-11T16:06:41Z</dcterms:modified>
</cp:coreProperties>
</file>