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notesMasterIdLst>
    <p:notesMasterId r:id="rId12"/>
  </p:notesMasterIdLst>
  <p:sldIdLst>
    <p:sldId id="256" r:id="rId6"/>
    <p:sldId id="259" r:id="rId7"/>
    <p:sldId id="264" r:id="rId8"/>
    <p:sldId id="257" r:id="rId9"/>
    <p:sldId id="262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FFDDD8-34E6-4513-A276-7DE663526CDC}" v="10" dt="2023-02-27T06:42:46.4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1212" y="56"/>
      </p:cViewPr>
      <p:guideLst>
        <p:guide orient="horz" pos="218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平 祐太郎" userId="S::taira@met.kishou.go.jp::42eaa0af-24e3-4e4f-9614-691ccd0edd24" providerId="AD" clId="Web-{F1FFDDD8-34E6-4513-A276-7DE663526CDC}"/>
    <pc:docChg chg="modSld">
      <pc:chgData name="平 祐太郎" userId="S::taira@met.kishou.go.jp::42eaa0af-24e3-4e4f-9614-691ccd0edd24" providerId="AD" clId="Web-{F1FFDDD8-34E6-4513-A276-7DE663526CDC}" dt="2023-02-27T06:42:46.447" v="4" actId="20577"/>
      <pc:docMkLst>
        <pc:docMk/>
      </pc:docMkLst>
      <pc:sldChg chg="modSp">
        <pc:chgData name="平 祐太郎" userId="S::taira@met.kishou.go.jp::42eaa0af-24e3-4e4f-9614-691ccd0edd24" providerId="AD" clId="Web-{F1FFDDD8-34E6-4513-A276-7DE663526CDC}" dt="2023-02-27T06:42:46.447" v="4" actId="20577"/>
        <pc:sldMkLst>
          <pc:docMk/>
          <pc:sldMk cId="517171627" sldId="262"/>
        </pc:sldMkLst>
        <pc:spChg chg="mod">
          <ac:chgData name="平 祐太郎" userId="S::taira@met.kishou.go.jp::42eaa0af-24e3-4e4f-9614-691ccd0edd24" providerId="AD" clId="Web-{F1FFDDD8-34E6-4513-A276-7DE663526CDC}" dt="2023-02-27T06:42:46.447" v="4" actId="20577"/>
          <ac:spMkLst>
            <pc:docMk/>
            <pc:sldMk cId="517171627" sldId="262"/>
            <ac:spMk id="6" creationId="{4E328760-35A9-412D-B305-02CB8DF7754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ja-JP" dirty="0"/>
              <a:t>Temporal</a:t>
            </a:r>
            <a:r>
              <a:rPr lang="en-US" altLang="ja-JP" baseline="0" dirty="0"/>
              <a:t> changes of  response ratio</a:t>
            </a:r>
            <a:endParaRPr lang="ja-JP" altLang="en-US" dirty="0"/>
          </a:p>
        </c:rich>
      </c:tx>
      <c:layout>
        <c:manualLayout>
          <c:xMode val="edge"/>
          <c:yMode val="edge"/>
          <c:x val="0.21117746478873237"/>
          <c:y val="2.96846011131725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rgbClr val="FF0000"/>
              </a:solidFill>
              <a:prstDash val="sysDash"/>
              <a:round/>
            </a:ln>
            <a:effectLst/>
          </c:spPr>
          <c:marker>
            <c:symbol val="circle"/>
            <c:size val="7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xVal>
            <c:numRef>
              <c:f>Sheet1!$A$3:$A$23</c:f>
              <c:numCache>
                <c:formatCode>yyyy/m/d;@</c:formatCode>
                <c:ptCount val="21"/>
                <c:pt idx="0">
                  <c:v>41101</c:v>
                </c:pt>
                <c:pt idx="1">
                  <c:v>41304</c:v>
                </c:pt>
                <c:pt idx="2">
                  <c:v>41472</c:v>
                </c:pt>
                <c:pt idx="3">
                  <c:v>41668</c:v>
                </c:pt>
                <c:pt idx="4">
                  <c:v>41834</c:v>
                </c:pt>
                <c:pt idx="5">
                  <c:v>42025</c:v>
                </c:pt>
                <c:pt idx="6">
                  <c:v>42207</c:v>
                </c:pt>
                <c:pt idx="7">
                  <c:v>42278</c:v>
                </c:pt>
                <c:pt idx="8">
                  <c:v>42312</c:v>
                </c:pt>
                <c:pt idx="9">
                  <c:v>42576</c:v>
                </c:pt>
                <c:pt idx="10">
                  <c:v>42752</c:v>
                </c:pt>
                <c:pt idx="11">
                  <c:v>42948</c:v>
                </c:pt>
                <c:pt idx="12">
                  <c:v>43174</c:v>
                </c:pt>
                <c:pt idx="13">
                  <c:v>43363</c:v>
                </c:pt>
                <c:pt idx="14">
                  <c:v>43496</c:v>
                </c:pt>
                <c:pt idx="15">
                  <c:v>43774</c:v>
                </c:pt>
                <c:pt idx="16">
                  <c:v>44026</c:v>
                </c:pt>
                <c:pt idx="17">
                  <c:v>44242</c:v>
                </c:pt>
                <c:pt idx="18">
                  <c:v>44411</c:v>
                </c:pt>
                <c:pt idx="19" formatCode="m/d/yyyy">
                  <c:v>44663</c:v>
                </c:pt>
                <c:pt idx="20" formatCode="m/d/yyyy">
                  <c:v>44964</c:v>
                </c:pt>
              </c:numCache>
            </c:numRef>
          </c:xVal>
          <c:yVal>
            <c:numRef>
              <c:f>Sheet1!$D$3:$D$23</c:f>
              <c:numCache>
                <c:formatCode>0%</c:formatCode>
                <c:ptCount val="21"/>
                <c:pt idx="0">
                  <c:v>0.27272727272727271</c:v>
                </c:pt>
                <c:pt idx="1">
                  <c:v>0.27272727272727271</c:v>
                </c:pt>
                <c:pt idx="2">
                  <c:v>0.27272727272727271</c:v>
                </c:pt>
                <c:pt idx="3">
                  <c:v>0.54545454545454541</c:v>
                </c:pt>
                <c:pt idx="4">
                  <c:v>0.375</c:v>
                </c:pt>
                <c:pt idx="5">
                  <c:v>0.625</c:v>
                </c:pt>
                <c:pt idx="6">
                  <c:v>0.5625</c:v>
                </c:pt>
                <c:pt idx="7">
                  <c:v>0.4375</c:v>
                </c:pt>
                <c:pt idx="8">
                  <c:v>0.625</c:v>
                </c:pt>
                <c:pt idx="9">
                  <c:v>0.6875</c:v>
                </c:pt>
                <c:pt idx="10">
                  <c:v>0.6875</c:v>
                </c:pt>
                <c:pt idx="11">
                  <c:v>0.8125</c:v>
                </c:pt>
                <c:pt idx="12">
                  <c:v>0.6875</c:v>
                </c:pt>
                <c:pt idx="13">
                  <c:v>0.875</c:v>
                </c:pt>
                <c:pt idx="14">
                  <c:v>0.875</c:v>
                </c:pt>
                <c:pt idx="15">
                  <c:v>#N/A</c:v>
                </c:pt>
                <c:pt idx="16">
                  <c:v>0.7</c:v>
                </c:pt>
                <c:pt idx="17">
                  <c:v>0.8</c:v>
                </c:pt>
                <c:pt idx="18">
                  <c:v>0.7</c:v>
                </c:pt>
                <c:pt idx="19">
                  <c:v>0.7</c:v>
                </c:pt>
                <c:pt idx="20">
                  <c:v>0.6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56C-483D-85EE-6007E4F7A2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571592784"/>
        <c:axId val="-1571582448"/>
      </c:scatterChart>
      <c:valAx>
        <c:axId val="-1571592784"/>
        <c:scaling>
          <c:orientation val="minMax"/>
          <c:max val="45000"/>
          <c:min val="40909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m/d/yy;@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-1571582448"/>
        <c:crosses val="autoZero"/>
        <c:crossBetween val="midCat"/>
      </c:valAx>
      <c:valAx>
        <c:axId val="-1571582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 sz="1100" baseline="0"/>
                  <a:t>Ratio</a:t>
                </a:r>
                <a:endParaRPr lang="ja-JP" altLang="en-US" sz="1100" baseline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-1571592784"/>
        <c:crosses val="autoZero"/>
        <c:crossBetween val="midCat"/>
      </c:valAx>
      <c:spPr>
        <a:noFill/>
        <a:ln>
          <a:solidFill>
            <a:schemeClr val="bg1">
              <a:lumMod val="85000"/>
            </a:schemeClr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1B10CF-5BDA-425E-BD95-B19AFD924FFF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2E6423-570F-4FF5-A56B-293E27941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101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E864D3-6F92-4555-9057-2D2B78141BF4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73882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E864D3-6F92-4555-9057-2D2B78141BF4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40804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E864D3-6F92-4555-9057-2D2B78141BF4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2091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E864D3-6F92-4555-9057-2D2B78141BF4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84439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E864D3-6F92-4555-9057-2D2B78141BF4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2758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6EECC-3092-46D3-85D1-B147866CF826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E8FA-7C99-4E03-8D9D-A29781A2A1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7388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6EECC-3092-46D3-85D1-B147866CF826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E8FA-7C99-4E03-8D9D-A29781A2A1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4553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6EECC-3092-46D3-85D1-B147866CF826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E8FA-7C99-4E03-8D9D-A29781A2A1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2338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9EC59-AF6E-4AC6-A066-EE620DD5AD36}" type="datetime1">
              <a:rPr kumimoji="1" lang="ja-JP" altLang="en-US" smtClean="0"/>
              <a:t>2023/2/27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366988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22A2C-5037-4F1D-A0DC-26ECBAE3944B}" type="datetime1">
              <a:rPr kumimoji="1" lang="ja-JP" altLang="en-US" smtClean="0"/>
              <a:t>2023/2/27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841148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28EBD-D5C9-4E6E-8DC8-221D7F7FF262}" type="datetime1">
              <a:rPr kumimoji="1" lang="ja-JP" altLang="en-US" smtClean="0"/>
              <a:t>2023/2/27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506501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C57A-E4EA-4DA2-A9DB-DFE18578C919}" type="datetime1">
              <a:rPr kumimoji="1" lang="ja-JP" altLang="en-US" smtClean="0"/>
              <a:t>2023/2/27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225310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79031-3185-4645-84A4-61052B87DCBC}" type="datetime1">
              <a:rPr kumimoji="1" lang="ja-JP" altLang="en-US" smtClean="0"/>
              <a:t>2023/2/27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029089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F87D-6055-4A07-9678-83E508189569}" type="datetime1">
              <a:rPr kumimoji="1" lang="ja-JP" altLang="en-US" smtClean="0"/>
              <a:t>2023/2/27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603698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E7048-EA76-46A0-8519-18AF4A54055A}" type="datetime1">
              <a:rPr kumimoji="1" lang="ja-JP" altLang="en-US" smtClean="0"/>
              <a:t>2023/2/27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026680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71F3-ED2F-49D3-8BFD-CAB043D7370E}" type="datetime1">
              <a:rPr kumimoji="1" lang="ja-JP" altLang="en-US" smtClean="0"/>
              <a:t>2023/2/27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40826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6EECC-3092-46D3-85D1-B147866CF826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E8FA-7C99-4E03-8D9D-A29781A2A1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4195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1D7A2-EFFA-48A8-A072-8EDA0912E370}" type="datetime1">
              <a:rPr kumimoji="1" lang="ja-JP" altLang="en-US" smtClean="0"/>
              <a:t>2023/2/27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059628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899C-1E67-4027-B968-9E73120152B1}" type="datetime1">
              <a:rPr kumimoji="1" lang="ja-JP" altLang="en-US" smtClean="0"/>
              <a:t>2023/2/27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80445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9756-E336-4CFE-A081-0E09F7031D7A}" type="datetime1">
              <a:rPr kumimoji="1" lang="ja-JP" altLang="en-US" smtClean="0"/>
              <a:t>2023/2/27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08433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6EECC-3092-46D3-85D1-B147866CF826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E8FA-7C99-4E03-8D9D-A29781A2A1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1684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6EECC-3092-46D3-85D1-B147866CF826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E8FA-7C99-4E03-8D9D-A29781A2A1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608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6EECC-3092-46D3-85D1-B147866CF826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E8FA-7C99-4E03-8D9D-A29781A2A1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4504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6EECC-3092-46D3-85D1-B147866CF826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E8FA-7C99-4E03-8D9D-A29781A2A1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7366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6EECC-3092-46D3-85D1-B147866CF826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E8FA-7C99-4E03-8D9D-A29781A2A1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078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6EECC-3092-46D3-85D1-B147866CF826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E8FA-7C99-4E03-8D9D-A29781A2A1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003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6EECC-3092-46D3-85D1-B147866CF826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E8FA-7C99-4E03-8D9D-A29781A2A1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5001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6EECC-3092-46D3-85D1-B147866CF826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CE8FA-7C99-4E03-8D9D-A29781A2A1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7123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3FA7C-5A66-446B-B318-6655F636C745}" type="datetime1">
              <a:rPr kumimoji="1" lang="ja-JP" altLang="en-US" smtClean="0"/>
              <a:t>2023/2/27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84137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1.x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/>
              <a:t>NWPTAC Report</a:t>
            </a:r>
            <a:endParaRPr kumimoji="1" lang="ja-JP" alt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5496" y="4918013"/>
            <a:ext cx="9108504" cy="911225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altLang="ja-JP" sz="2800" dirty="0" err="1">
                <a:latin typeface="Calibri" panose="020F0502020204030204" pitchFamily="34" charset="0"/>
              </a:rPr>
              <a:t>Yutaro</a:t>
            </a:r>
            <a:r>
              <a:rPr lang="en-US" altLang="ja-JP" sz="2800" dirty="0">
                <a:latin typeface="Calibri" panose="020F0502020204030204" pitchFamily="34" charset="0"/>
              </a:rPr>
              <a:t> TAIRA</a:t>
            </a:r>
            <a:endParaRPr lang="en-US" altLang="ja-JP" sz="2800" dirty="0">
              <a:ea typeface="+mj-ea"/>
              <a:cs typeface="Arial" panose="020B0604020202020204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altLang="ja-JP" sz="2800" dirty="0">
                <a:ea typeface="+mj-ea"/>
                <a:cs typeface="Arial" panose="020B0604020202020204" pitchFamily="34" charset="0"/>
              </a:rPr>
              <a:t>Northwest Pacific Tsunami Advisory Center (NWPTAC)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altLang="ja-JP" sz="2800" dirty="0">
                <a:ea typeface="+mj-ea"/>
                <a:cs typeface="Arial" panose="020B0604020202020204" pitchFamily="34" charset="0"/>
              </a:rPr>
              <a:t>Japan Meteorological Agency</a:t>
            </a:r>
            <a:r>
              <a:rPr lang="ja-JP" altLang="en-US" sz="2800" dirty="0">
                <a:ea typeface="+mj-ea"/>
                <a:cs typeface="Arial" panose="020B0604020202020204" pitchFamily="34" charset="0"/>
              </a:rPr>
              <a:t> </a:t>
            </a:r>
            <a:r>
              <a:rPr lang="en-US" altLang="ja-JP" sz="2800" dirty="0">
                <a:ea typeface="+mj-ea"/>
                <a:cs typeface="Arial" panose="020B0604020202020204" pitchFamily="34" charset="0"/>
              </a:rPr>
              <a:t>(JMA)</a:t>
            </a:r>
          </a:p>
        </p:txBody>
      </p:sp>
      <p:sp>
        <p:nvSpPr>
          <p:cNvPr id="6" name="サブタイトル 5"/>
          <p:cNvSpPr>
            <a:spLocks noGrp="1"/>
          </p:cNvSpPr>
          <p:nvPr>
            <p:ph type="subTitle" idx="1"/>
          </p:nvPr>
        </p:nvSpPr>
        <p:spPr>
          <a:xfrm>
            <a:off x="1023730" y="2115679"/>
            <a:ext cx="6858000" cy="1655762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275427" y="126678"/>
            <a:ext cx="5618163" cy="583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hangingPunct="1">
              <a:lnSpc>
                <a:spcPct val="100000"/>
              </a:lnSpc>
              <a:buClrTx/>
              <a:buFontTx/>
              <a:buNone/>
            </a:pPr>
            <a:r>
              <a:rPr lang="en-US" altLang="ja-JP" sz="1600" dirty="0">
                <a:latin typeface="Calibri" panose="020F0502020204030204" pitchFamily="34" charset="0"/>
              </a:rPr>
              <a:t>ICG/PTWS SC</a:t>
            </a:r>
          </a:p>
          <a:p>
            <a:pPr algn="r" hangingPunct="1">
              <a:lnSpc>
                <a:spcPct val="100000"/>
              </a:lnSpc>
              <a:buClrTx/>
              <a:buFontTx/>
              <a:buNone/>
            </a:pPr>
            <a:r>
              <a:rPr lang="en-US" altLang="ja-JP" sz="1600" dirty="0">
                <a:latin typeface="Calibri" panose="020F0502020204030204" pitchFamily="34" charset="0"/>
              </a:rPr>
              <a:t>March 6-9, 2023</a:t>
            </a:r>
          </a:p>
        </p:txBody>
      </p:sp>
    </p:spTree>
    <p:extLst>
      <p:ext uri="{BB962C8B-B14F-4D97-AF65-F5344CB8AC3E}">
        <p14:creationId xmlns:p14="http://schemas.microsoft.com/office/powerpoint/2010/main" val="1586294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正方形/長方形 1"/>
          <p:cNvSpPr>
            <a:spLocks noChangeArrowheads="1"/>
          </p:cNvSpPr>
          <p:nvPr/>
        </p:nvSpPr>
        <p:spPr bwMode="auto">
          <a:xfrm>
            <a:off x="0" y="0"/>
            <a:ext cx="9144000" cy="5397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ＭＳ Ｐゴシック" charset="-128"/>
                <a:cs typeface="+mn-cs"/>
                <a:sym typeface="ＭＳ Ｐゴシック" charset="-128"/>
              </a:rPr>
              <a:t>NWPTAC Major Activities (Dec. 2021 – </a:t>
            </a:r>
            <a:r>
              <a:rPr kumimoji="1" lang="en-US" altLang="ja-JP" sz="2800" dirty="0">
                <a:solidFill>
                  <a:srgbClr val="FFFFFF"/>
                </a:solidFill>
                <a:latin typeface="Calibri"/>
                <a:sym typeface="ＭＳ Ｐゴシック" charset="-128"/>
              </a:rPr>
              <a:t>Feb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ＭＳ Ｐゴシック" charset="-128"/>
                <a:cs typeface="+mn-cs"/>
                <a:sym typeface="ＭＳ Ｐゴシック" charset="-128"/>
              </a:rPr>
              <a:t>. 2023)  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ＭＳ Ｐゴシック" charset="-128"/>
              <a:cs typeface="+mn-cs"/>
              <a:sym typeface="ＭＳ Ｐゴシック" charset="-128"/>
            </a:endParaRPr>
          </a:p>
        </p:txBody>
      </p:sp>
      <p:sp>
        <p:nvSpPr>
          <p:cNvPr id="47107" name="テキスト ボックス 1"/>
          <p:cNvSpPr>
            <a:spLocks noChangeArrowheads="1"/>
          </p:cNvSpPr>
          <p:nvPr/>
        </p:nvSpPr>
        <p:spPr bwMode="auto">
          <a:xfrm>
            <a:off x="143669" y="712177"/>
            <a:ext cx="8892827" cy="667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1789113" marR="0" lvl="0" indent="-1789113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  <a:sym typeface="Calibri" pitchFamily="34" charset="0"/>
              </a:rPr>
              <a:t>Mar. 01, 2022	EPOS6 (Tokyo) started</a:t>
            </a:r>
            <a:r>
              <a:rPr kumimoji="1" lang="en-US" altLang="ja-JP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  <a:sym typeface="Calibri" pitchFamily="34" charset="0"/>
              </a:rPr>
              <a:t> operation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  <a:cs typeface="+mn-cs"/>
              <a:sym typeface="Calibri" pitchFamily="34" charset="0"/>
            </a:endParaRPr>
          </a:p>
          <a:p>
            <a:pPr marL="1789113" marR="0" lvl="0" indent="-1789113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charset="-128"/>
              <a:cs typeface="Arial" panose="020B0604020202020204" pitchFamily="34" charset="0"/>
              <a:sym typeface="Calibri" pitchFamily="34" charset="0"/>
            </a:endParaRPr>
          </a:p>
          <a:p>
            <a:pPr marL="1789113" marR="0" lvl="0" indent="-1789113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charset="-128"/>
                <a:cs typeface="Arial" panose="020B0604020202020204" pitchFamily="34" charset="0"/>
                <a:sym typeface="Calibri" pitchFamily="34" charset="0"/>
              </a:rPr>
              <a:t>Apr. 12, 2022 	Communications</a:t>
            </a:r>
            <a:r>
              <a:rPr kumimoji="1" lang="en-US" altLang="ja-JP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charset="-128"/>
                <a:cs typeface="Arial" panose="020B0604020202020204" pitchFamily="34" charset="0"/>
                <a:sym typeface="Calibri" pitchFamily="34" charset="0"/>
              </a:rPr>
              <a:t> Test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charset="-128"/>
                <a:cs typeface="Arial" panose="020B0604020202020204" pitchFamily="34" charset="0"/>
                <a:sym typeface="Calibri" pitchFamily="34" charset="0"/>
              </a:rPr>
              <a:t> </a:t>
            </a:r>
          </a:p>
          <a:p>
            <a:pPr marL="1789113" marR="0" lvl="0" indent="-1789113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charset="-128"/>
                <a:cs typeface="Arial" panose="020B0604020202020204" pitchFamily="34" charset="0"/>
                <a:sym typeface="Calibri" pitchFamily="34" charset="0"/>
              </a:rPr>
              <a:t>      </a:t>
            </a:r>
          </a:p>
          <a:p>
            <a:pPr marL="1789113" lvl="0" indent="-1789113" defTabSz="914400" eaLnBrk="1" hangingPunct="1">
              <a:lnSpc>
                <a:spcPts val="2000"/>
              </a:lnSpc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charset="-128"/>
                <a:cs typeface="Arial" panose="020B0604020202020204" pitchFamily="34" charset="0"/>
                <a:sym typeface="Calibri" pitchFamily="34" charset="0"/>
              </a:rPr>
              <a:t>Sep. 14, 2022	</a:t>
            </a:r>
            <a:r>
              <a:rPr kumimoji="1" lang="en-US" altLang="ja-JP" sz="2400" dirty="0">
                <a:solidFill>
                  <a:prstClr val="black"/>
                </a:solidFill>
                <a:latin typeface="Calibri" pitchFamily="34" charset="0"/>
                <a:sym typeface="Calibri" pitchFamily="34" charset="0"/>
              </a:rPr>
              <a:t>EPOS6 (Osaka) started operation</a:t>
            </a:r>
          </a:p>
          <a:p>
            <a:pPr marL="1789113" marR="0" lvl="0" indent="-1789113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charset="-128"/>
              <a:cs typeface="Arial" panose="020B0604020202020204" pitchFamily="34" charset="0"/>
              <a:sym typeface="Calibri" pitchFamily="34" charset="0"/>
            </a:endParaRPr>
          </a:p>
          <a:p>
            <a:pPr marL="1789113" marR="0" lvl="0" indent="-1789113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charset="-128"/>
                <a:cs typeface="Arial" panose="020B0604020202020204" pitchFamily="34" charset="0"/>
                <a:sym typeface="Calibri" pitchFamily="34" charset="0"/>
              </a:rPr>
              <a:t>Oct. 13, 2022  Live Communications Test for the PacWave22</a:t>
            </a:r>
          </a:p>
          <a:p>
            <a:pPr marL="1789113" indent="-1789113" defTabSz="914400" eaLnBrk="1" hangingPunct="1">
              <a:lnSpc>
                <a:spcPts val="2000"/>
              </a:lnSpc>
              <a:defRPr/>
            </a:pPr>
            <a:endParaRPr kumimoji="1" lang="en-US" altLang="ja-JP" sz="2400" dirty="0">
              <a:solidFill>
                <a:prstClr val="black"/>
              </a:solidFill>
              <a:latin typeface="Calibri"/>
              <a:cs typeface="Arial" panose="020B0604020202020204" pitchFamily="34" charset="0"/>
              <a:sym typeface="Calibri" pitchFamily="34" charset="0"/>
            </a:endParaRPr>
          </a:p>
          <a:p>
            <a:pPr marL="1789113" indent="-1789113" defTabSz="914400" eaLnBrk="1" hangingPunct="1">
              <a:lnSpc>
                <a:spcPts val="2000"/>
              </a:lnSpc>
              <a:defRPr/>
            </a:pPr>
            <a:r>
              <a:rPr kumimoji="1" lang="en-US" altLang="ja-JP" sz="2400" dirty="0">
                <a:solidFill>
                  <a:prstClr val="black"/>
                </a:solidFill>
                <a:latin typeface="Calibri"/>
                <a:cs typeface="Arial" panose="020B0604020202020204" pitchFamily="34" charset="0"/>
                <a:sym typeface="Calibri" pitchFamily="34" charset="0"/>
              </a:rPr>
              <a:t>Feb. 07, 2023 	Communications Test </a:t>
            </a:r>
          </a:p>
          <a:p>
            <a:pPr marL="1789113" marR="0" lvl="0" indent="-1789113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charset="-128"/>
              <a:cs typeface="Arial" panose="020B0604020202020204" pitchFamily="34" charset="0"/>
              <a:sym typeface="Calibri" pitchFamily="34" charset="0"/>
            </a:endParaRPr>
          </a:p>
          <a:p>
            <a:pPr marL="1789113" marR="0" lvl="0" indent="-1789113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charset="-128"/>
              <a:cs typeface="Arial" panose="020B0604020202020204" pitchFamily="34" charset="0"/>
              <a:sym typeface="Calibri" pitchFamily="34" charset="0"/>
            </a:endParaRPr>
          </a:p>
          <a:p>
            <a:pPr marL="1789113" marR="0" lvl="0" indent="-1789113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charset="-128"/>
              <a:cs typeface="Arial" panose="020B0604020202020204" pitchFamily="34" charset="0"/>
              <a:sym typeface="Calibri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  <a:cs typeface="+mn-cs"/>
              <a:sym typeface="Calibri" pitchFamily="34" charset="0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04EC801-1A4A-4DCD-A1A9-A5289ED5A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D8002D-B5B0-4BAC-B1F6-782DDCCE6D9C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36438" y="3245224"/>
            <a:ext cx="4156200" cy="2716211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1053932" y="6262473"/>
            <a:ext cx="2978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 Japan Meteorological Agency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942831" y="6237801"/>
            <a:ext cx="3449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Operation Room of NWPTAC (JMA)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873404" y="3446765"/>
            <a:ext cx="3171692" cy="2378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632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正方形/長方形 1"/>
          <p:cNvSpPr>
            <a:spLocks noChangeArrowheads="1"/>
          </p:cNvSpPr>
          <p:nvPr/>
        </p:nvSpPr>
        <p:spPr bwMode="auto">
          <a:xfrm>
            <a:off x="0" y="0"/>
            <a:ext cx="9144000" cy="5397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ＭＳ Ｐゴシック" charset="-128"/>
                <a:cs typeface="+mn-cs"/>
                <a:sym typeface="ＭＳ Ｐゴシック" charset="-128"/>
              </a:rPr>
              <a:t>EPOS6</a:t>
            </a:r>
            <a:r>
              <a:rPr kumimoji="1" lang="en-US" altLang="ja-JP" sz="2800" b="0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ＭＳ Ｐゴシック" charset="-128"/>
                <a:cs typeface="+mn-cs"/>
                <a:sym typeface="ＭＳ Ｐゴシック" charset="-128"/>
              </a:rPr>
              <a:t> 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ＭＳ Ｐゴシック" charset="-128"/>
              <a:cs typeface="+mn-cs"/>
              <a:sym typeface="ＭＳ Ｐゴシック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04EC801-1A4A-4DCD-A1A9-A5289ED5A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D8002D-B5B0-4BAC-B1F6-782DDCCE6D9C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064671" y="6512402"/>
            <a:ext cx="3878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operation</a:t>
            </a:r>
            <a:r>
              <a:rPr kumimoji="1" lang="en-US" altLang="ja-JP" sz="1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 screen</a:t>
            </a:r>
            <a:r>
              <a:rPr kumimoji="1" lang="en-US" altLang="ja-JP" dirty="0">
                <a:solidFill>
                  <a:prstClr val="black"/>
                </a:solidFill>
              </a:rPr>
              <a:t> for NWPTAs of EPOS6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3445566" y="3525078"/>
            <a:ext cx="5592417" cy="2987324"/>
            <a:chOff x="1117767" y="2086915"/>
            <a:chExt cx="10096010" cy="4632425"/>
          </a:xfrm>
        </p:grpSpPr>
        <p:grpSp>
          <p:nvGrpSpPr>
            <p:cNvPr id="13" name="グループ化 12"/>
            <p:cNvGrpSpPr/>
            <p:nvPr/>
          </p:nvGrpSpPr>
          <p:grpSpPr>
            <a:xfrm>
              <a:off x="1117767" y="2086915"/>
              <a:ext cx="10096010" cy="4632425"/>
              <a:chOff x="987203" y="2122938"/>
              <a:chExt cx="10096010" cy="4632425"/>
            </a:xfrm>
          </p:grpSpPr>
          <p:pic>
            <p:nvPicPr>
              <p:cNvPr id="15" name="図 14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0536"/>
              <a:stretch/>
            </p:blipFill>
            <p:spPr>
              <a:xfrm>
                <a:off x="987203" y="2122938"/>
                <a:ext cx="10096010" cy="4632425"/>
              </a:xfrm>
              <a:prstGeom prst="rect">
                <a:avLst/>
              </a:prstGeom>
            </p:spPr>
          </p:pic>
          <p:pic>
            <p:nvPicPr>
              <p:cNvPr id="16" name="図 15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186673" y="3365409"/>
                <a:ext cx="1802564" cy="2125484"/>
              </a:xfrm>
              <a:prstGeom prst="rect">
                <a:avLst/>
              </a:prstGeom>
            </p:spPr>
          </p:pic>
        </p:grpSp>
        <p:pic>
          <p:nvPicPr>
            <p:cNvPr id="14" name="図 1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519929" y="4423292"/>
              <a:ext cx="828675" cy="295275"/>
            </a:xfrm>
            <a:prstGeom prst="rect">
              <a:avLst/>
            </a:prstGeom>
          </p:spPr>
        </p:pic>
      </p:grpSp>
      <p:sp>
        <p:nvSpPr>
          <p:cNvPr id="3" name="テキスト ボックス 2"/>
          <p:cNvSpPr txBox="1"/>
          <p:nvPr/>
        </p:nvSpPr>
        <p:spPr>
          <a:xfrm>
            <a:off x="0" y="528983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〇</a:t>
            </a:r>
            <a:r>
              <a:rPr kumimoji="1" lang="en-US" altLang="ja-JP" sz="2400" dirty="0"/>
              <a:t>The operating system of the Earthquake and Tsunami Observation Information Service has been updated.</a:t>
            </a:r>
          </a:p>
          <a:p>
            <a:r>
              <a:rPr kumimoji="1" lang="en-US" altLang="ja-JP" sz="2400" dirty="0"/>
              <a:t>This system is called Earthquake Phenomena Observation System (EPOS). </a:t>
            </a:r>
          </a:p>
          <a:p>
            <a:r>
              <a:rPr kumimoji="1" lang="ja-JP" altLang="en-US" sz="2400" dirty="0"/>
              <a:t>〇</a:t>
            </a:r>
            <a:r>
              <a:rPr kumimoji="1" lang="en-US" altLang="ja-JP" sz="2400" dirty="0"/>
              <a:t>A new system (EPOS6) has been installed at the </a:t>
            </a:r>
            <a:r>
              <a:rPr kumimoji="1" lang="en-US" altLang="ja-JP" sz="2400"/>
              <a:t>Tokyo Headquarter </a:t>
            </a:r>
            <a:r>
              <a:rPr kumimoji="1" lang="en-US" altLang="ja-JP" sz="2400" dirty="0"/>
              <a:t>and the Osaka Regional Headquarter. These two systems have the same functions.</a:t>
            </a:r>
          </a:p>
          <a:p>
            <a:r>
              <a:rPr kumimoji="1" lang="ja-JP" altLang="en-US" sz="2400" dirty="0"/>
              <a:t>〇</a:t>
            </a:r>
            <a:r>
              <a:rPr kumimoji="1" lang="en-US" altLang="ja-JP" sz="2400" dirty="0"/>
              <a:t>In the case of Tokyo system is down, we can issue NWPTAs using the Osaka system from Tokyo. 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521169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コンテンツ プレースホルダー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8000049"/>
              </p:ext>
            </p:extLst>
          </p:nvPr>
        </p:nvGraphicFramePr>
        <p:xfrm>
          <a:off x="462116" y="651297"/>
          <a:ext cx="8280921" cy="4618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9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33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60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35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51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54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8335"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Date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/>
                        <a:t>Time (UTC)</a:t>
                      </a:r>
                      <a:endParaRPr kumimoji="1" lang="ja-JP" altLang="en-US" sz="14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Lat./Lon.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Location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Mag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T1*</a:t>
                      </a:r>
                      <a:r>
                        <a:rPr kumimoji="1" lang="en-US" altLang="ja-JP" sz="1500" baseline="30000" dirty="0"/>
                        <a:t>1</a:t>
                      </a:r>
                      <a:endParaRPr kumimoji="1" lang="ja-JP" altLang="en-US" sz="1500" baseline="300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T2*</a:t>
                      </a:r>
                      <a:r>
                        <a:rPr kumimoji="1" lang="en-US" altLang="ja-JP" sz="1500" baseline="30000" dirty="0"/>
                        <a:t>1</a:t>
                      </a:r>
                      <a:endParaRPr kumimoji="1" lang="ja-JP" altLang="en-US" sz="1500" baseline="30000" dirty="0"/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335"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1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Mar. 13, 2022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500" dirty="0"/>
                        <a:t>21:06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14.1N/119.4E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Luzon, Philippines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500" dirty="0"/>
                        <a:t>6.7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>
                          <a:solidFill>
                            <a:srgbClr val="FF0000"/>
                          </a:solidFill>
                        </a:rPr>
                        <a:t>18</a:t>
                      </a:r>
                      <a:endParaRPr kumimoji="1" lang="ja-JP" alt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endParaRPr kumimoji="1" lang="ja-JP" alt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335"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2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Mar. 16, 2022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500" dirty="0"/>
                        <a:t>14:36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37.7N/141.7E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aseline="0" dirty="0"/>
                        <a:t>Off Fukushima Prefecture, Japan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500" dirty="0"/>
                        <a:t>7.3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>
                          <a:solidFill>
                            <a:srgbClr val="FF0000"/>
                          </a:solidFill>
                        </a:rPr>
                        <a:t> 8</a:t>
                      </a:r>
                      <a:endParaRPr kumimoji="1" lang="ja-JP" alt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>
                          <a:solidFill>
                            <a:srgbClr val="FF0000"/>
                          </a:solidFill>
                        </a:rPr>
                        <a:t>33</a:t>
                      </a:r>
                      <a:endParaRPr kumimoji="1" lang="ja-JP" alt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209946418"/>
                  </a:ext>
                </a:extLst>
              </a:tr>
              <a:tr h="318335"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3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Mar. 22, 2022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500" dirty="0"/>
                        <a:t>17:41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23.5N/121.6E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Taiwan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500" dirty="0"/>
                        <a:t>6.6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>
                          <a:solidFill>
                            <a:srgbClr val="FF0000"/>
                          </a:solidFill>
                        </a:rPr>
                        <a:t>49</a:t>
                      </a:r>
                      <a:endParaRPr kumimoji="1" lang="ja-JP" alt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endParaRPr kumimoji="1" lang="ja-JP" alt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2639915698"/>
                  </a:ext>
                </a:extLst>
              </a:tr>
              <a:tr h="318335"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4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May 09, 2022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500" dirty="0"/>
                        <a:t>06:23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24.0N/122.5E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Near</a:t>
                      </a:r>
                      <a:r>
                        <a:rPr kumimoji="1" lang="en-US" altLang="ja-JP" sz="1500" baseline="0" dirty="0"/>
                        <a:t> </a:t>
                      </a:r>
                      <a:r>
                        <a:rPr kumimoji="1" lang="en-US" altLang="ja-JP" sz="1500" baseline="0" dirty="0" err="1"/>
                        <a:t>Yonaguni</a:t>
                      </a:r>
                      <a:r>
                        <a:rPr kumimoji="1" lang="en-US" altLang="ja-JP" sz="1500" baseline="0" dirty="0"/>
                        <a:t> Island, Japan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500" dirty="0"/>
                        <a:t>6.6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>
                          <a:solidFill>
                            <a:srgbClr val="FF0000"/>
                          </a:solidFill>
                        </a:rPr>
                        <a:t>8</a:t>
                      </a:r>
                      <a:endParaRPr kumimoji="1" lang="ja-JP" alt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endParaRPr kumimoji="1" lang="ja-JP" alt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860062484"/>
                  </a:ext>
                </a:extLst>
              </a:tr>
              <a:tr h="318335"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5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Jul. 27, 2022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500" dirty="0"/>
                        <a:t>00:43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17.9N/120.4E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Luzon, Philippines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500" dirty="0"/>
                        <a:t>6.8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>
                          <a:solidFill>
                            <a:srgbClr val="FF0000"/>
                          </a:solidFill>
                        </a:rPr>
                        <a:t>17</a:t>
                      </a:r>
                      <a:endParaRPr kumimoji="1" lang="ja-JP" alt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>
                          <a:solidFill>
                            <a:srgbClr val="FF0000"/>
                          </a:solidFill>
                        </a:rPr>
                        <a:t>50</a:t>
                      </a:r>
                      <a:endParaRPr kumimoji="1" lang="ja-JP" alt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8335"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6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Sep. 11, 2022 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500" dirty="0"/>
                        <a:t>23:47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6.4S/146.5E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Papua New Guinea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500" dirty="0"/>
                        <a:t>7.7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>
                          <a:solidFill>
                            <a:srgbClr val="FF0000"/>
                          </a:solidFill>
                        </a:rPr>
                        <a:t>33</a:t>
                      </a:r>
                      <a:endParaRPr kumimoji="1" lang="ja-JP" alt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>
                          <a:solidFill>
                            <a:srgbClr val="FF0000"/>
                          </a:solidFill>
                        </a:rPr>
                        <a:t>88</a:t>
                      </a:r>
                      <a:r>
                        <a:rPr kumimoji="1" lang="en-US" altLang="ja-JP" sz="1500" baseline="30000" dirty="0">
                          <a:solidFill>
                            <a:srgbClr val="FF0000"/>
                          </a:solidFill>
                        </a:rPr>
                        <a:t>*2</a:t>
                      </a:r>
                      <a:endParaRPr kumimoji="1" lang="ja-JP" altLang="en-US" sz="1500" baseline="30000" dirty="0">
                        <a:solidFill>
                          <a:srgbClr val="FF0000"/>
                        </a:solidFill>
                      </a:endParaRP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8335"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7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Sep.</a:t>
                      </a:r>
                      <a:r>
                        <a:rPr kumimoji="1" lang="en-US" altLang="ja-JP" sz="1500" baseline="0" dirty="0"/>
                        <a:t> 17, 2022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500" dirty="0"/>
                        <a:t>13:41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23.0N/121.2E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Taiwan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500" dirty="0"/>
                        <a:t>6.6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>
                          <a:solidFill>
                            <a:srgbClr val="FF0000"/>
                          </a:solidFill>
                        </a:rPr>
                        <a:t>13</a:t>
                      </a:r>
                      <a:endParaRPr kumimoji="1" lang="ja-JP" alt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>
                          <a:solidFill>
                            <a:srgbClr val="FF0000"/>
                          </a:solidFill>
                        </a:rPr>
                        <a:t>49</a:t>
                      </a:r>
                      <a:r>
                        <a:rPr kumimoji="1" lang="en-US" altLang="ja-JP" sz="1500" baseline="30000" dirty="0">
                          <a:solidFill>
                            <a:srgbClr val="FF0000"/>
                          </a:solidFill>
                        </a:rPr>
                        <a:t>*2</a:t>
                      </a:r>
                      <a:endParaRPr kumimoji="1" lang="ja-JP" altLang="en-US" sz="1500" baseline="30000" dirty="0">
                        <a:solidFill>
                          <a:srgbClr val="FF0000"/>
                        </a:solidFill>
                      </a:endParaRP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8335"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8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Sep. 18, 2022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500" dirty="0"/>
                        <a:t>06:44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23.0N/121.1E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Taiwan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500" dirty="0"/>
                        <a:t>7.2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>
                          <a:solidFill>
                            <a:srgbClr val="FF0000"/>
                          </a:solidFill>
                        </a:rPr>
                        <a:t>12</a:t>
                      </a:r>
                      <a:endParaRPr kumimoji="1" lang="ja-JP" alt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>
                          <a:solidFill>
                            <a:srgbClr val="FF0000"/>
                          </a:solidFill>
                        </a:rPr>
                        <a:t>45</a:t>
                      </a:r>
                      <a:r>
                        <a:rPr kumimoji="1" lang="en-US" altLang="ja-JP" sz="1500" baseline="30000" dirty="0">
                          <a:solidFill>
                            <a:srgbClr val="FF0000"/>
                          </a:solidFill>
                        </a:rPr>
                        <a:t>*2</a:t>
                      </a:r>
                      <a:endParaRPr kumimoji="1" lang="ja-JP" altLang="en-US" sz="1500" baseline="30000" dirty="0">
                        <a:solidFill>
                          <a:srgbClr val="FF0000"/>
                        </a:solidFill>
                      </a:endParaRP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8335"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9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Oct. 25, 2022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500" dirty="0"/>
                        <a:t>14:59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17.9N/120.6E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Luzon, Philippines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500" dirty="0"/>
                        <a:t>6.8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>
                          <a:solidFill>
                            <a:srgbClr val="FF0000"/>
                          </a:solidFill>
                        </a:rPr>
                        <a:t>18</a:t>
                      </a:r>
                      <a:endParaRPr kumimoji="1" lang="ja-JP" alt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>
                          <a:solidFill>
                            <a:srgbClr val="FF0000"/>
                          </a:solidFill>
                        </a:rPr>
                        <a:t>43</a:t>
                      </a:r>
                      <a:endParaRPr kumimoji="1" lang="ja-JP" alt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8335"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10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Nov. 22, 2022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500" dirty="0"/>
                        <a:t>02:03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09.8S/159.6E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Solomon Islands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500" dirty="0"/>
                        <a:t>7.3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>
                          <a:solidFill>
                            <a:srgbClr val="FF0000"/>
                          </a:solidFill>
                        </a:rPr>
                        <a:t>20</a:t>
                      </a:r>
                      <a:endParaRPr kumimoji="1" lang="ja-JP" alt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endParaRPr kumimoji="1" lang="ja-JP" alt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0033"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11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Jan. 18, 2023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500" dirty="0"/>
                        <a:t>06:06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02.8N/127.1E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Northern Molucca Sea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500" dirty="0"/>
                        <a:t>7.2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>
                          <a:solidFill>
                            <a:srgbClr val="FF0000"/>
                          </a:solidFill>
                        </a:rPr>
                        <a:t>14</a:t>
                      </a:r>
                      <a:endParaRPr kumimoji="1" lang="ja-JP" alt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>
                          <a:solidFill>
                            <a:srgbClr val="FF0000"/>
                          </a:solidFill>
                        </a:rPr>
                        <a:t>42</a:t>
                      </a:r>
                      <a:endParaRPr kumimoji="1" lang="ja-JP" alt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2742947997"/>
                  </a:ext>
                </a:extLst>
              </a:tr>
              <a:tr h="160033"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12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/>
                        <a:t>Feb, </a:t>
                      </a:r>
                      <a:r>
                        <a:rPr kumimoji="1" lang="en-US" altLang="ja-JP" sz="1500" dirty="0"/>
                        <a:t>25,2023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500" dirty="0"/>
                        <a:t>21:25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0.6S/249.9E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New Britain Region P.N.G.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500" dirty="0"/>
                        <a:t>6.5</a:t>
                      </a:r>
                      <a:endParaRPr kumimoji="1" lang="ja-JP" altLang="en-US" sz="15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>
                          <a:solidFill>
                            <a:srgbClr val="FF0000"/>
                          </a:solidFill>
                        </a:rPr>
                        <a:t>25</a:t>
                      </a:r>
                      <a:endParaRPr kumimoji="1" lang="ja-JP" alt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endParaRPr kumimoji="1" lang="ja-JP" alt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4200130482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4168BDB-9DB0-4CC4-BB4A-DC9CECD0E32F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7483" name="正方形/長方形 1"/>
          <p:cNvSpPr>
            <a:spLocks noChangeArrowheads="1"/>
          </p:cNvSpPr>
          <p:nvPr/>
        </p:nvSpPr>
        <p:spPr bwMode="auto">
          <a:xfrm>
            <a:off x="0" y="0"/>
            <a:ext cx="9144000" cy="5397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lvl="0" algn="ctr" defTabSz="914400" eaLnBrk="1" hangingPunct="1">
              <a:spcBef>
                <a:spcPct val="0"/>
              </a:spcBef>
              <a:buNone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  <a:sym typeface="Calibri" pitchFamily="34" charset="0"/>
              </a:rPr>
              <a:t>NWPTA  Issuance  </a:t>
            </a:r>
            <a:r>
              <a:rPr lang="en-US" altLang="ja-JP" sz="2800" dirty="0">
                <a:solidFill>
                  <a:srgbClr val="FFFFFF"/>
                </a:solidFill>
                <a:sym typeface="Calibri" pitchFamily="34" charset="0"/>
              </a:rPr>
              <a:t>(December 2021 – February 2023)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ＭＳ Ｐゴシック" charset="-128"/>
              <a:ea typeface="ＭＳ Ｐゴシック" charset="-128"/>
              <a:cs typeface="+mn-cs"/>
              <a:sym typeface="ＭＳ Ｐゴシック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31032" y="5908100"/>
            <a:ext cx="8712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*1) T1, T2: Elapsed time from Eq. origin time to Issuance 1</a:t>
            </a:r>
            <a:r>
              <a:rPr kumimoji="1" lang="en-US" altLang="ja-JP" sz="16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st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/2</a:t>
            </a:r>
            <a:r>
              <a:rPr kumimoji="1" lang="en-US" altLang="ja-JP" sz="16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nd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 NWPTA Products (minutes)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*2)  Graphical products were provided.</a:t>
            </a: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9386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0764B62-C8A0-4BF4-A632-FEA11EFCC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D8002D-B5B0-4BAC-B1F6-782DDCCE6D9C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E328760-35A9-412D-B305-02CB8DF7754B}"/>
              </a:ext>
            </a:extLst>
          </p:cNvPr>
          <p:cNvSpPr txBox="1"/>
          <p:nvPr/>
        </p:nvSpPr>
        <p:spPr>
          <a:xfrm>
            <a:off x="5820605" y="1342799"/>
            <a:ext cx="3195623" cy="52322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-"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Times New Roman"/>
                <a:ea typeface="ＭＳ Ｐゴシック"/>
                <a:cs typeface="Times New Roman"/>
              </a:rPr>
              <a:t>issued for </a:t>
            </a:r>
            <a:r>
              <a:rPr kumimoji="1" lang="en-US" altLang="ja-JP" sz="2400" dirty="0">
                <a:solidFill>
                  <a:srgbClr val="4F81BD"/>
                </a:solidFill>
                <a:latin typeface="Times New Roman"/>
                <a:ea typeface="ＭＳ Ｐゴシック"/>
                <a:cs typeface="Times New Roman"/>
              </a:rPr>
              <a:t>12events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4F81BD">
                  <a:lumMod val="50000"/>
                </a:srgbClr>
              </a:solidFill>
              <a:effectLst/>
              <a:uLnTx/>
              <a:uFillTx/>
              <a:latin typeface="Times New Roman" pitchFamily="18" charset="0"/>
              <a:ea typeface="ＭＳ Ｐゴシック" panose="020B0600070205080204" pitchFamily="50" charset="-128"/>
              <a:cs typeface="Times New Roman" pitchFamily="18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-"/>
              <a:tabLst/>
              <a:defRPr/>
            </a:pPr>
            <a:endParaRPr kumimoji="1" lang="en-US" altLang="ja-JP" sz="400" b="0" i="0" u="none" strike="noStrike" kern="1200" cap="none" spc="0" normalizeH="0" baseline="0" noProof="0" dirty="0">
              <a:ln>
                <a:noFill/>
              </a:ln>
              <a:solidFill>
                <a:srgbClr val="4F81BD">
                  <a:lumMod val="50000"/>
                </a:srgbClr>
              </a:solidFill>
              <a:effectLst/>
              <a:uLnTx/>
              <a:uFillTx/>
              <a:latin typeface="Times New Roman" pitchFamily="18" charset="0"/>
              <a:ea typeface="ＭＳ Ｐゴシック" panose="020B0600070205080204" pitchFamily="50" charset="-128"/>
              <a:cs typeface="Times New Roman" pitchFamily="18" charset="0"/>
            </a:endParaRPr>
          </a:p>
        </p:txBody>
      </p:sp>
      <p:sp>
        <p:nvSpPr>
          <p:cNvPr id="7" name="正方形/長方形 1">
            <a:extLst>
              <a:ext uri="{FF2B5EF4-FFF2-40B4-BE49-F238E27FC236}">
                <a16:creationId xmlns:a16="http://schemas.microsoft.com/office/drawing/2014/main" id="{DB1E803E-B2B5-4EA3-8918-1103F83E92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94129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  <a:sym typeface="Calibri" pitchFamily="34" charset="0"/>
              </a:rPr>
              <a:t>Earthquake locations for which NWPTA  were Issued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  <a:sym typeface="Calibri" pitchFamily="34" charset="0"/>
              </a:rPr>
              <a:t> (</a:t>
            </a:r>
            <a:r>
              <a:rPr lang="en-US" altLang="ja-JP" sz="2800" dirty="0">
                <a:solidFill>
                  <a:srgbClr val="FFFFFF"/>
                </a:solidFill>
                <a:sym typeface="Calibri" pitchFamily="34" charset="0"/>
              </a:rPr>
              <a:t>December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  <a:sym typeface="Calibri" pitchFamily="34" charset="0"/>
              </a:rPr>
              <a:t> 2021 – </a:t>
            </a:r>
            <a:r>
              <a:rPr lang="en-US" altLang="ja-JP" sz="2800" dirty="0">
                <a:solidFill>
                  <a:srgbClr val="FFFFFF"/>
                </a:solidFill>
                <a:sym typeface="Calibri" pitchFamily="34" charset="0"/>
              </a:rPr>
              <a:t>February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  <a:sym typeface="Calibri" pitchFamily="34" charset="0"/>
              </a:rPr>
              <a:t> 2023)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ＭＳ Ｐゴシック" charset="-128"/>
              <a:ea typeface="ＭＳ Ｐゴシック" charset="-128"/>
              <a:cs typeface="+mn-cs"/>
              <a:sym typeface="ＭＳ Ｐゴシック" charset="-128"/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0FA7A00A-62E5-749F-F50D-1ECDE8EC7086}"/>
              </a:ext>
            </a:extLst>
          </p:cNvPr>
          <p:cNvGrpSpPr/>
          <p:nvPr/>
        </p:nvGrpSpPr>
        <p:grpSpPr>
          <a:xfrm>
            <a:off x="711164" y="1030941"/>
            <a:ext cx="4974388" cy="5719482"/>
            <a:chOff x="711164" y="1030941"/>
            <a:chExt cx="4974388" cy="5719482"/>
          </a:xfrm>
        </p:grpSpPr>
        <p:pic>
          <p:nvPicPr>
            <p:cNvPr id="3" name="図 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1164" y="1030941"/>
              <a:ext cx="4974388" cy="5719482"/>
            </a:xfrm>
            <a:prstGeom prst="rect">
              <a:avLst/>
            </a:prstGeom>
          </p:spPr>
        </p:pic>
        <p:sp>
          <p:nvSpPr>
            <p:cNvPr id="2" name="楕円 1">
              <a:extLst>
                <a:ext uri="{FF2B5EF4-FFF2-40B4-BE49-F238E27FC236}">
                  <a16:creationId xmlns:a16="http://schemas.microsoft.com/office/drawing/2014/main" id="{5B2B2084-EFC9-3129-9265-5BE0586F8628}"/>
                </a:ext>
              </a:extLst>
            </p:cNvPr>
            <p:cNvSpPr/>
            <p:nvPr/>
          </p:nvSpPr>
          <p:spPr>
            <a:xfrm>
              <a:off x="3975612" y="5599881"/>
              <a:ext cx="90000" cy="9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517171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90C755F-C9CF-40C7-86E2-FBD7153E6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D8002D-B5B0-4BAC-B1F6-782DDCCE6D9C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" name="正方形/長方形 1">
            <a:extLst>
              <a:ext uri="{FF2B5EF4-FFF2-40B4-BE49-F238E27FC236}">
                <a16:creationId xmlns:a16="http://schemas.microsoft.com/office/drawing/2014/main" id="{29DBD1B9-E2A0-4ED0-966F-91C47AE541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5397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  <a:sym typeface="Calibri" pitchFamily="34" charset="0"/>
              </a:rPr>
              <a:t>Communication Tests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ＭＳ Ｐゴシック" charset="-128"/>
              <a:ea typeface="ＭＳ Ｐゴシック" charset="-128"/>
              <a:cs typeface="+mn-cs"/>
              <a:sym typeface="ＭＳ Ｐゴシック" charset="-128"/>
            </a:endParaRPr>
          </a:p>
        </p:txBody>
      </p:sp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0188430"/>
              </p:ext>
            </p:extLst>
          </p:nvPr>
        </p:nvGraphicFramePr>
        <p:xfrm>
          <a:off x="5524500" y="1611544"/>
          <a:ext cx="3619500" cy="419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ワークシート" r:id="rId3" imgW="3619515" imgH="4248243" progId="Excel.Sheet.12">
                  <p:embed/>
                </p:oleObj>
              </mc:Choice>
              <mc:Fallback>
                <p:oleObj name="ワークシート" r:id="rId3" imgW="3619515" imgH="4248243" progId="Excel.Sheet.12">
                  <p:embed/>
                  <p:pic>
                    <p:nvPicPr>
                      <p:cNvPr id="2" name="オブジェクト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24500" y="1611544"/>
                        <a:ext cx="3619500" cy="41957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グラフ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8653279"/>
              </p:ext>
            </p:extLst>
          </p:nvPr>
        </p:nvGraphicFramePr>
        <p:xfrm>
          <a:off x="0" y="2193341"/>
          <a:ext cx="5676899" cy="3205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テキスト ボックス 3">
            <a:extLst>
              <a:ext uri="{FF2B5EF4-FFF2-40B4-BE49-F238E27FC236}">
                <a16:creationId xmlns:a16="http://schemas.microsoft.com/office/drawing/2014/main" id="{54658E3E-EDB3-40E8-946E-BB22C7AB41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560759"/>
            <a:ext cx="8640960" cy="996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2000" tIns="36000" rIns="0" bIns="36000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Arial" charset="0"/>
              </a:rPr>
              <a:t>NWPTAC conducts communication tests basically twice a year since 2012.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Arial" charset="0"/>
              </a:rPr>
              <a:t>Thanks to the coordination of the secretariat and the member states,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Arial" charset="0"/>
              </a:rPr>
              <a:t>the situation seems to be becoming better.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94911" y="6035829"/>
            <a:ext cx="81385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The same countries (Federated States of Micronesia, Palau, and Solomon Islands) have not responded to communication tests recently.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9257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1eb6c10-b30e-4e82-8bdb-95f791b83be0">
      <Terms xmlns="http://schemas.microsoft.com/office/infopath/2007/PartnerControls"/>
    </lcf76f155ced4ddcb4097134ff3c332f>
    <TaxCatchAll xmlns="fdc985f9-c1de-4431-ae14-26927b8c434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AE874ABEA78964AA7D0811A66B4BECA" ma:contentTypeVersion="18" ma:contentTypeDescription="新しいドキュメントを作成します。" ma:contentTypeScope="" ma:versionID="364965df05f3545fa02fdd1975ae8500">
  <xsd:schema xmlns:xsd="http://www.w3.org/2001/XMLSchema" xmlns:xs="http://www.w3.org/2001/XMLSchema" xmlns:p="http://schemas.microsoft.com/office/2006/metadata/properties" xmlns:ns2="d1eb6c10-b30e-4e82-8bdb-95f791b83be0" xmlns:ns3="fdc985f9-c1de-4431-ae14-26927b8c434e" targetNamespace="http://schemas.microsoft.com/office/2006/metadata/properties" ma:root="true" ma:fieldsID="3fd2c4fec329cc1b29f350ad0061712a" ns2:_="" ns3:_="">
    <xsd:import namespace="d1eb6c10-b30e-4e82-8bdb-95f791b83be0"/>
    <xsd:import namespace="fdc985f9-c1de-4431-ae14-26927b8c434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eb6c10-b30e-4e82-8bdb-95f791b83b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画像タグ" ma:readOnly="false" ma:fieldId="{5cf76f15-5ced-4ddc-b409-7134ff3c332f}" ma:taxonomyMulti="true" ma:sspId="63c53a08-2524-4b2f-a5a2-c632f6aa4b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c985f9-c1de-4431-ae14-26927b8c434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462fe9c3-6420-4f79-929f-ebed28590389}" ma:internalName="TaxCatchAll" ma:showField="CatchAllData" ma:web="fdc985f9-c1de-4431-ae14-26927b8c434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1548F44-1EC6-411A-9185-A2C87F8F86CC}">
  <ds:schemaRefs>
    <ds:schemaRef ds:uri="http://schemas.microsoft.com/office/2006/metadata/properties"/>
    <ds:schemaRef ds:uri="http://schemas.microsoft.com/office/infopath/2007/PartnerControls"/>
    <ds:schemaRef ds:uri="d1eb6c10-b30e-4e82-8bdb-95f791b83be0"/>
    <ds:schemaRef ds:uri="fdc985f9-c1de-4431-ae14-26927b8c434e"/>
  </ds:schemaRefs>
</ds:datastoreItem>
</file>

<file path=customXml/itemProps2.xml><?xml version="1.0" encoding="utf-8"?>
<ds:datastoreItem xmlns:ds="http://schemas.openxmlformats.org/officeDocument/2006/customXml" ds:itemID="{7489C45E-A3A6-475B-A606-9923F4D7FA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3534273-998B-49F6-9189-75566AE49D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1eb6c10-b30e-4e82-8bdb-95f791b83be0"/>
    <ds:schemaRef ds:uri="fdc985f9-c1de-4431-ae14-26927b8c43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920</TotalTime>
  <Words>516</Words>
  <Application>Microsoft Office PowerPoint</Application>
  <PresentationFormat>画面に合わせる (4:3)</PresentationFormat>
  <Paragraphs>147</Paragraphs>
  <Slides>6</Slides>
  <Notes>5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5" baseType="lpstr">
      <vt:lpstr>ＭＳ Ｐゴシック</vt:lpstr>
      <vt:lpstr>游ゴシック</vt:lpstr>
      <vt:lpstr>Arial</vt:lpstr>
      <vt:lpstr>Calibri</vt:lpstr>
      <vt:lpstr>Calibri Light</vt:lpstr>
      <vt:lpstr>Times New Roman</vt:lpstr>
      <vt:lpstr>Office テーマ</vt:lpstr>
      <vt:lpstr>1_Office テーマ</vt:lpstr>
      <vt:lpstr>ワークシート</vt:lpstr>
      <vt:lpstr>NWPTAC Report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気象庁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Nishimae</dc:creator>
  <cp:lastModifiedBy>平 祐太郎</cp:lastModifiedBy>
  <cp:revision>51</cp:revision>
  <dcterms:created xsi:type="dcterms:W3CDTF">2022-12-22T03:00:20Z</dcterms:created>
  <dcterms:modified xsi:type="dcterms:W3CDTF">2023-02-27T07:04:29Z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0x010100DAE874ABEA78964AA7D0811A66B4BECA</vt:lpwstr>
  </property>
  <property fmtid="{D5CDD505-2E9C-101B-9397-08002B2CF9AE}" pid="3" name="MediaServiceImageTags">
    <vt:lpwstr/>
  </property>
</Properties>
</file>