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Lst>
  <p:notesMasterIdLst>
    <p:notesMasterId r:id="rId24"/>
  </p:notesMasterIdLst>
  <p:handoutMasterIdLst>
    <p:handoutMasterId r:id="rId25"/>
  </p:handoutMasterIdLst>
  <p:sldIdLst>
    <p:sldId id="256" r:id="rId12"/>
    <p:sldId id="278" r:id="rId13"/>
    <p:sldId id="266" r:id="rId14"/>
    <p:sldId id="271" r:id="rId15"/>
    <p:sldId id="272" r:id="rId16"/>
    <p:sldId id="260" r:id="rId17"/>
    <p:sldId id="265" r:id="rId18"/>
    <p:sldId id="258" r:id="rId19"/>
    <p:sldId id="259" r:id="rId20"/>
    <p:sldId id="277" r:id="rId21"/>
    <p:sldId id="276" r:id="rId22"/>
    <p:sldId id="25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6380" autoAdjust="0"/>
  </p:normalViewPr>
  <p:slideViewPr>
    <p:cSldViewPr snapToGrid="0" showGuides="1">
      <p:cViewPr varScale="1">
        <p:scale>
          <a:sx n="84" d="100"/>
          <a:sy n="84" d="100"/>
        </p:scale>
        <p:origin x="104" y="440"/>
      </p:cViewPr>
      <p:guideLst>
        <p:guide orient="horz" pos="2160"/>
        <p:guide pos="3840"/>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2023/3/1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altLang="ja-JP" dirty="0"/>
              <a:t>Next topic is the PTWS's response to 15 January 2022, </a:t>
            </a:r>
            <a:r>
              <a:rPr lang="en-US" altLang="ja-JP" dirty="0" err="1"/>
              <a:t>Hunga</a:t>
            </a:r>
            <a:r>
              <a:rPr lang="en-US" altLang="ja-JP" dirty="0"/>
              <a:t>-Tonga-</a:t>
            </a:r>
            <a:r>
              <a:rPr lang="en-US" altLang="ja-JP" dirty="0" err="1"/>
              <a:t>Hunga</a:t>
            </a:r>
            <a:r>
              <a:rPr lang="en-US" altLang="ja-JP" dirty="0"/>
              <a:t>-</a:t>
            </a:r>
            <a:r>
              <a:rPr lang="en-US" altLang="ja-JP" dirty="0" err="1"/>
              <a:t>Ha'apai</a:t>
            </a:r>
            <a:r>
              <a:rPr lang="en-US" altLang="ja-JP" dirty="0"/>
              <a:t> Volcanic Eruption and Tsunami.</a:t>
            </a:r>
          </a:p>
          <a:p>
            <a:r>
              <a:rPr lang="en-US" altLang="ja-JP" dirty="0"/>
              <a:t>Tsunami was generated by the explosion and hit the coasts of Tonga. </a:t>
            </a:r>
            <a:r>
              <a:rPr lang="en-US" altLang="ja-JP" dirty="0" err="1"/>
              <a:t>Tusnami</a:t>
            </a:r>
            <a:r>
              <a:rPr lang="en-US" altLang="ja-JP" dirty="0"/>
              <a:t> gave damages to </a:t>
            </a:r>
            <a:r>
              <a:rPr lang="en-US" altLang="ja-JP" dirty="0" err="1"/>
              <a:t>Tonga.Tsunami</a:t>
            </a:r>
            <a:r>
              <a:rPr lang="en-US" altLang="ja-JP" dirty="0"/>
              <a:t> height </a:t>
            </a:r>
            <a:r>
              <a:rPr lang="en-US" altLang="ja-JP" dirty="0" err="1"/>
              <a:t>reahed</a:t>
            </a:r>
            <a:r>
              <a:rPr lang="en-US" altLang="ja-JP" dirty="0"/>
              <a:t> to 15m to 20m and three people were killed. Tsunami waves were observed across the Pacific basin. Tsunami amplitude was lager than 1 meter in California, Chilies and Japan.</a:t>
            </a:r>
          </a:p>
          <a:p>
            <a:r>
              <a:rPr lang="en-US" altLang="ja-JP" dirty="0">
                <a:latin typeface="Arial" panose="020B0604020202020204" pitchFamily="34" charset="0"/>
                <a:cs typeface="Arial" panose="020B0604020202020204" pitchFamily="34" charset="0"/>
                <a:sym typeface="+mn-ea"/>
              </a:rPr>
              <a:t>PTWS held Debrief meetings three times; 20 January, 3, 10 February.</a:t>
            </a:r>
          </a:p>
          <a:p>
            <a:r>
              <a:rPr lang="en-US" altLang="ja-JP" dirty="0"/>
              <a:t>Objectives of the meeting is to r</a:t>
            </a:r>
            <a:r>
              <a:rPr lang="en-US" altLang="ja-JP" dirty="0">
                <a:sym typeface="+mn-ea"/>
              </a:rPr>
              <a:t>eview what happened in TWCs  sharing experiences with TWCs</a:t>
            </a:r>
            <a:endParaRPr lang="en-US" altLang="ja-JP" dirty="0"/>
          </a:p>
          <a:p>
            <a:r>
              <a:rPr lang="en-US" altLang="ja-JP" dirty="0"/>
              <a:t>Another objective is to make Interim Volcanic Tsunami SOP in preparation for the future event of the </a:t>
            </a:r>
            <a:r>
              <a:rPr lang="en-US" altLang="ja-JP" dirty="0" err="1"/>
              <a:t>Hunga</a:t>
            </a:r>
            <a:r>
              <a:rPr lang="en-US" altLang="ja-JP" dirty="0"/>
              <a:t>-Tonga-</a:t>
            </a:r>
            <a:r>
              <a:rPr lang="en-US" altLang="ja-JP" dirty="0" err="1"/>
              <a:t>Hunga</a:t>
            </a:r>
            <a:r>
              <a:rPr lang="en-US" altLang="ja-JP" dirty="0"/>
              <a:t>-</a:t>
            </a:r>
            <a:r>
              <a:rPr lang="en-US" altLang="ja-JP" dirty="0" err="1"/>
              <a:t>Ha'apai</a:t>
            </a:r>
            <a:r>
              <a:rPr lang="en-US" altLang="ja-JP" dirty="0"/>
              <a:t> Volcano.</a:t>
            </a:r>
          </a:p>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4</a:t>
            </a:fld>
            <a:endParaRPr kumimoji="1" lang="ja-JP" altLang="en-US"/>
          </a:p>
        </p:txBody>
      </p:sp>
    </p:spTree>
    <p:extLst>
      <p:ext uri="{BB962C8B-B14F-4D97-AF65-F5344CB8AC3E}">
        <p14:creationId xmlns:p14="http://schemas.microsoft.com/office/powerpoint/2010/main" val="326972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A small task team was established to consider the interim procedures to the future event. Mechanism of tsunami generation is </a:t>
            </a:r>
            <a:r>
              <a:rPr kumimoji="1" lang="en-US" altLang="ja-JP" dirty="0" err="1"/>
              <a:t>complcated</a:t>
            </a:r>
            <a:r>
              <a:rPr kumimoji="1" lang="en-US" altLang="ja-JP" dirty="0"/>
              <a:t> and has not clear yet. It is challenging to forecast tsunami and issue tsunami warning. </a:t>
            </a:r>
          </a:p>
          <a:p>
            <a:r>
              <a:rPr kumimoji="1" lang="en-US" altLang="ja-JP" dirty="0"/>
              <a:t>Tsunami amplitudes are forecasted by scaling observed maximum amplitudes observed across the Pacific from the January 15 event with observed amplitudes for any future event, starting with the observed amplitudes at Nuku`alofa and the NZG DART.</a:t>
            </a:r>
          </a:p>
          <a:p>
            <a:r>
              <a:rPr kumimoji="1" lang="en-US" altLang="ja-JP" dirty="0"/>
              <a:t>PTWC provides special products for a HTHH volcano generated tsunami.</a:t>
            </a:r>
          </a:p>
          <a:p>
            <a:r>
              <a:rPr lang="en-US" altLang="ja-JP" sz="1200" b="0" i="0" kern="1200" dirty="0">
                <a:solidFill>
                  <a:schemeClr val="tx1"/>
                </a:solidFill>
                <a:effectLst/>
                <a:latin typeface="+mn-lt"/>
                <a:ea typeface="+mn-ea"/>
                <a:cs typeface="+mn-cs"/>
              </a:rPr>
              <a:t>The user's guide is not finished and the task team is working hard toward completion. </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5</a:t>
            </a:fld>
            <a:endParaRPr kumimoji="1" lang="ja-JP" altLang="en-US"/>
          </a:p>
        </p:txBody>
      </p:sp>
    </p:spTree>
    <p:extLst>
      <p:ext uri="{BB962C8B-B14F-4D97-AF65-F5344CB8AC3E}">
        <p14:creationId xmlns:p14="http://schemas.microsoft.com/office/powerpoint/2010/main" val="183801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4E5A8-BC7F-4956-AE7E-C42B86CBD522}"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83123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0.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image" Target="../media/image16.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1.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2023/3/1</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9">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2"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01/03/2023</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2023/3/1</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446701" y="2155031"/>
            <a:ext cx="5356679" cy="2922588"/>
          </a:xfrm>
        </p:spPr>
        <p:txBody>
          <a:bodyPr>
            <a:normAutofit/>
          </a:bodyPr>
          <a:lstStyle/>
          <a:p>
            <a:r>
              <a:rPr lang="en-US" altLang="ja-JP" sz="3600" dirty="0">
                <a:solidFill>
                  <a:schemeClr val="bg1"/>
                </a:solidFill>
                <a:latin typeface="+mn-lt"/>
              </a:rPr>
              <a:t>ICG/PTWS activities </a:t>
            </a:r>
            <a:br>
              <a:rPr lang="en-US" altLang="ja-JP" sz="3600" dirty="0">
                <a:solidFill>
                  <a:schemeClr val="bg1"/>
                </a:solidFill>
                <a:latin typeface="+mn-lt"/>
              </a:rPr>
            </a:br>
            <a:r>
              <a:rPr lang="en-US" altLang="ja-JP" sz="3600" dirty="0">
                <a:solidFill>
                  <a:schemeClr val="bg1"/>
                </a:solidFill>
                <a:latin typeface="+mn-lt"/>
              </a:rPr>
              <a:t>from February 2022 to February 2023</a:t>
            </a:r>
          </a:p>
        </p:txBody>
      </p:sp>
      <p:sp>
        <p:nvSpPr>
          <p:cNvPr id="3" name="サブタイトル 2"/>
          <p:cNvSpPr>
            <a:spLocks noGrp="1"/>
          </p:cNvSpPr>
          <p:nvPr>
            <p:ph type="subTitle" idx="4294967295"/>
          </p:nvPr>
        </p:nvSpPr>
        <p:spPr>
          <a:xfrm>
            <a:off x="7029313" y="4700588"/>
            <a:ext cx="3559175"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Chair, ICG/PTWS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1864" y="443870"/>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56BEEC">
                    <a:lumMod val="50000"/>
                  </a:srgbClr>
                </a:solidFill>
                <a:effectLst/>
                <a:uLnTx/>
                <a:uFillTx/>
                <a:latin typeface="Roboto"/>
                <a:cs typeface="Helvetica"/>
              </a:rPr>
              <a:t> </a:t>
            </a:r>
            <a:r>
              <a:rPr lang="en-US" altLang="ja-JP" sz="2800" dirty="0">
                <a:latin typeface="Roboto"/>
                <a:cs typeface="Helvetica"/>
              </a:rPr>
              <a:t>P</a:t>
            </a:r>
            <a:r>
              <a:rPr kumimoji="1" lang="en-US" altLang="ja-JP" sz="2800" b="0" i="0" u="none" strike="noStrike" kern="1200" cap="none" spc="0" normalizeH="0" baseline="0" noProof="0" dirty="0" err="1">
                <a:ln>
                  <a:noFill/>
                </a:ln>
                <a:effectLst/>
                <a:uLnTx/>
                <a:uFillTx/>
                <a:latin typeface="Roboto"/>
                <a:cs typeface="Helvetica"/>
              </a:rPr>
              <a:t>lans</a:t>
            </a:r>
            <a:r>
              <a:rPr kumimoji="1" lang="en-US" altLang="ja-JP" sz="2800" b="0" i="0" u="none" strike="noStrike" kern="1200" cap="none" spc="0" normalizeH="0" baseline="0" noProof="0" dirty="0">
                <a:ln>
                  <a:noFill/>
                </a:ln>
                <a:effectLst/>
                <a:uLnTx/>
                <a:uFillTx/>
                <a:latin typeface="Roboto"/>
                <a:cs typeface="Helvetica"/>
              </a:rPr>
              <a:t> in ICG/PTWS</a:t>
            </a:r>
            <a:endParaRPr kumimoji="1" lang="ja-JP" altLang="en-US" sz="2800" b="0" i="0" u="none" strike="noStrike" kern="1200" cap="none" spc="0" normalizeH="0" baseline="0" noProof="0" dirty="0">
              <a:ln>
                <a:noFill/>
              </a:ln>
              <a:effectLst/>
              <a:uLnTx/>
              <a:uFillTx/>
              <a:latin typeface="Roboto"/>
              <a:cs typeface="Helvetica"/>
            </a:endParaRPr>
          </a:p>
        </p:txBody>
      </p:sp>
      <p:sp>
        <p:nvSpPr>
          <p:cNvPr id="5" name="正方形/長方形 4"/>
          <p:cNvSpPr/>
          <p:nvPr/>
        </p:nvSpPr>
        <p:spPr>
          <a:xfrm>
            <a:off x="1053466" y="1397597"/>
            <a:ext cx="7077579"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ICG/PTWS Steering Committee Meeting</a:t>
            </a:r>
          </a:p>
        </p:txBody>
      </p:sp>
      <p:sp>
        <p:nvSpPr>
          <p:cNvPr id="6" name="正方形/長方形 5"/>
          <p:cNvSpPr/>
          <p:nvPr/>
        </p:nvSpPr>
        <p:spPr>
          <a:xfrm>
            <a:off x="1544255" y="1931519"/>
            <a:ext cx="6096000" cy="64633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Venue: IOC/UNESCO (Paris)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Date: 6th to 9th March, 2023</a:t>
            </a:r>
          </a:p>
        </p:txBody>
      </p:sp>
      <p:sp>
        <p:nvSpPr>
          <p:cNvPr id="7" name="正方形/長方形 6"/>
          <p:cNvSpPr/>
          <p:nvPr/>
        </p:nvSpPr>
        <p:spPr>
          <a:xfrm>
            <a:off x="1053466" y="2882380"/>
            <a:ext cx="4496744"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ICG/PTWS 30</a:t>
            </a:r>
            <a:r>
              <a:rPr kumimoji="0" lang="en-US" altLang="ja-JP" sz="2800" b="0" i="0" u="none" strike="noStrike" kern="1200" cap="none" spc="0" normalizeH="0" baseline="30000" noProof="0" dirty="0">
                <a:ln>
                  <a:noFill/>
                </a:ln>
                <a:effectLst/>
                <a:uLnTx/>
                <a:uFillTx/>
                <a:latin typeface="Arial" panose="020B0604020202020204" pitchFamily="34" charset="0"/>
                <a:ea typeface="Roboto"/>
                <a:cs typeface="Arial" panose="020B0604020202020204" pitchFamily="34" charset="0"/>
              </a:rPr>
              <a:t>th</a:t>
            </a: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Session</a:t>
            </a:r>
          </a:p>
        </p:txBody>
      </p:sp>
      <p:sp>
        <p:nvSpPr>
          <p:cNvPr id="9" name="正方形/長方形 8"/>
          <p:cNvSpPr/>
          <p:nvPr/>
        </p:nvSpPr>
        <p:spPr>
          <a:xfrm>
            <a:off x="1053466" y="3489446"/>
            <a:ext cx="6096000" cy="646331"/>
          </a:xfrm>
          <a:prstGeom prst="rect">
            <a:avLst/>
          </a:prstGeom>
        </p:spPr>
        <p:txBody>
          <a:bodyPr>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Venue: Kingdom of Tonga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Date: middle of September, 2023</a:t>
            </a:r>
          </a:p>
        </p:txBody>
      </p:sp>
      <p:sp>
        <p:nvSpPr>
          <p:cNvPr id="10" name="正方形/長方形 9"/>
          <p:cNvSpPr/>
          <p:nvPr/>
        </p:nvSpPr>
        <p:spPr>
          <a:xfrm>
            <a:off x="1053466" y="5242683"/>
            <a:ext cx="7726282"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Preparations for Exercise Pacific Wave 2024</a:t>
            </a:r>
          </a:p>
        </p:txBody>
      </p:sp>
      <p:sp>
        <p:nvSpPr>
          <p:cNvPr id="8" name="正方形/長方形 7"/>
          <p:cNvSpPr/>
          <p:nvPr/>
        </p:nvSpPr>
        <p:spPr>
          <a:xfrm>
            <a:off x="1053466" y="4382862"/>
            <a:ext cx="9935669"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Scheduled and unscheduled communications test of TSPs</a:t>
            </a:r>
          </a:p>
        </p:txBody>
      </p:sp>
    </p:spTree>
    <p:extLst>
      <p:ext uri="{BB962C8B-B14F-4D97-AF65-F5344CB8AC3E}">
        <p14:creationId xmlns:p14="http://schemas.microsoft.com/office/powerpoint/2010/main" val="9997786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222124" y="2184682"/>
            <a:ext cx="5570614" cy="1077218"/>
          </a:xfrm>
          <a:prstGeom prst="rect">
            <a:avLst/>
          </a:prstGeom>
        </p:spPr>
        <p:txBody>
          <a:bodyPr wrap="square">
            <a:spAutoFit/>
          </a:bodyPr>
          <a:lstStyle/>
          <a:p>
            <a:pPr algn="ctr"/>
            <a:r>
              <a:rPr kumimoji="1" lang="en-US" altLang="ja-JP"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very much for your kind attention.</a:t>
            </a:r>
            <a:endParaRPr kumimoji="1" lang="ja-JP" alt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1407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
            <a:ext cx="9144000" cy="672352"/>
          </a:xfrm>
          <a:solidFill>
            <a:schemeClr val="accent6">
              <a:lumMod val="40000"/>
              <a:lumOff val="60000"/>
            </a:schemeClr>
          </a:solidFill>
        </p:spPr>
        <p:txBody>
          <a:bodyPr>
            <a:normAutofit/>
          </a:bodyPr>
          <a:lstStyle/>
          <a:p>
            <a:r>
              <a:rPr lang="en-US" altLang="ja-JP" sz="2400" dirty="0" err="1">
                <a:latin typeface="+mn-lt"/>
              </a:rPr>
              <a:t>Hunga</a:t>
            </a:r>
            <a:r>
              <a:rPr lang="en-US" altLang="ja-JP" sz="2400" dirty="0">
                <a:latin typeface="+mn-lt"/>
              </a:rPr>
              <a:t>-Tonga-</a:t>
            </a:r>
            <a:r>
              <a:rPr lang="en-US" altLang="ja-JP" sz="2400" dirty="0" err="1">
                <a:latin typeface="+mn-lt"/>
              </a:rPr>
              <a:t>Hunga</a:t>
            </a:r>
            <a:r>
              <a:rPr lang="en-US" altLang="ja-JP" sz="2400" dirty="0">
                <a:latin typeface="+mn-lt"/>
              </a:rPr>
              <a:t>-</a:t>
            </a:r>
            <a:r>
              <a:rPr lang="en-US" altLang="ja-JP" sz="2400" dirty="0" err="1">
                <a:latin typeface="+mn-lt"/>
              </a:rPr>
              <a:t>Ha'apai</a:t>
            </a:r>
            <a:r>
              <a:rPr lang="en-US" altLang="ja-JP" sz="2400" dirty="0">
                <a:latin typeface="+mn-lt"/>
              </a:rPr>
              <a:t> Volcanic Eruption and Tsunami</a:t>
            </a:r>
            <a:endParaRPr lang="ja-JP" altLang="en-US" sz="2400" dirty="0">
              <a:latin typeface="+mn-lt"/>
            </a:endParaRPr>
          </a:p>
        </p:txBody>
      </p:sp>
      <p:sp>
        <p:nvSpPr>
          <p:cNvPr id="3" name="コンテンツプレースホルダ 2"/>
          <p:cNvSpPr>
            <a:spLocks noGrp="1"/>
          </p:cNvSpPr>
          <p:nvPr>
            <p:ph idx="1"/>
          </p:nvPr>
        </p:nvSpPr>
        <p:spPr>
          <a:xfrm>
            <a:off x="2152650" y="813253"/>
            <a:ext cx="7886700" cy="4351338"/>
          </a:xfrm>
        </p:spPr>
        <p:txBody>
          <a:bodyPr>
            <a:normAutofit/>
          </a:bodyPr>
          <a:lstStyle/>
          <a:p>
            <a:r>
              <a:rPr lang="en-US" altLang="ja-JP" dirty="0"/>
              <a:t>15 January 2022HTHH Eruption</a:t>
            </a:r>
            <a:r>
              <a:rPr lang="ja-JP" altLang="en-US" dirty="0"/>
              <a:t>（太平洋全域で津波を観測、トンガで被害、遠く離れた米、チリ、日本等で被害）</a:t>
            </a:r>
            <a:endParaRPr lang="en-US" altLang="ja-JP" dirty="0"/>
          </a:p>
          <a:p>
            <a:r>
              <a:rPr lang="en-US" altLang="ja-JP" dirty="0"/>
              <a:t>Post Brief meeting was held three times (2022/1/ ,2/3 ,2/10).</a:t>
            </a:r>
          </a:p>
          <a:p>
            <a:r>
              <a:rPr lang="en-US" altLang="ja-JP" dirty="0"/>
              <a:t>Implementation plan</a:t>
            </a:r>
          </a:p>
          <a:p>
            <a:r>
              <a:rPr lang="en-US" altLang="ja-JP" dirty="0"/>
              <a:t>Users Guide</a:t>
            </a:r>
          </a:p>
          <a:p>
            <a:r>
              <a:rPr lang="en-US" altLang="ja-JP" dirty="0"/>
              <a:t>2022/9/6 : ICG/PTWS HTHH Interim Procedures and PTWS Products Informational Webinar </a:t>
            </a:r>
          </a:p>
          <a:p>
            <a:r>
              <a:rPr lang="en-US" altLang="ja-JP" dirty="0"/>
              <a:t>PICT</a:t>
            </a:r>
            <a:r>
              <a:rPr lang="ja-JP" altLang="en-US" dirty="0"/>
              <a:t> </a:t>
            </a:r>
            <a:r>
              <a:rPr lang="en-US" altLang="ja-JP" dirty="0"/>
              <a:t>drill in the </a:t>
            </a:r>
            <a:r>
              <a:rPr lang="en-US" altLang="ja-JP" dirty="0" err="1"/>
              <a:t>PacWave</a:t>
            </a:r>
            <a:r>
              <a:rPr lang="en-US" altLang="ja-JP" dirty="0"/>
              <a:t> 2022</a:t>
            </a:r>
            <a:endParaRPr lang="ja-JP" altLang="en-US" dirty="0"/>
          </a:p>
        </p:txBody>
      </p:sp>
      <p:pic>
        <p:nvPicPr>
          <p:cNvPr id="4" name="図 3"/>
          <p:cNvPicPr>
            <a:picLocks noChangeAspect="1"/>
          </p:cNvPicPr>
          <p:nvPr/>
        </p:nvPicPr>
        <p:blipFill>
          <a:blip r:embed="rId2"/>
          <a:stretch>
            <a:fillRect/>
          </a:stretch>
        </p:blipFill>
        <p:spPr>
          <a:xfrm>
            <a:off x="1957594" y="746833"/>
            <a:ext cx="3949698" cy="5609518"/>
          </a:xfrm>
          <a:prstGeom prst="rect">
            <a:avLst/>
          </a:prstGeom>
          <a:ln>
            <a:solidFill>
              <a:schemeClr val="tx1"/>
            </a:solidFill>
          </a:ln>
        </p:spPr>
      </p:pic>
      <p:pic>
        <p:nvPicPr>
          <p:cNvPr id="5" name="図 4"/>
          <p:cNvPicPr>
            <a:picLocks noChangeAspect="1"/>
          </p:cNvPicPr>
          <p:nvPr/>
        </p:nvPicPr>
        <p:blipFill>
          <a:blip r:embed="rId3"/>
          <a:stretch>
            <a:fillRect/>
          </a:stretch>
        </p:blipFill>
        <p:spPr>
          <a:xfrm>
            <a:off x="6565330" y="1067553"/>
            <a:ext cx="3669076" cy="5173524"/>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8542" y="504622"/>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TSPs in the Pacific</a:t>
            </a:r>
            <a:endParaRPr kumimoji="1" lang="ja-JP" altLang="en-US" sz="2800" b="0" i="0" u="none" strike="noStrike" kern="1200" cap="none" spc="0" normalizeH="0" baseline="0" noProof="0" dirty="0">
              <a:ln>
                <a:noFill/>
              </a:ln>
              <a:effectLst/>
              <a:uLnTx/>
              <a:uFillTx/>
              <a:latin typeface="Roboto"/>
              <a:cs typeface="Helvetica"/>
            </a:endParaRPr>
          </a:p>
        </p:txBody>
      </p:sp>
      <p:sp>
        <p:nvSpPr>
          <p:cNvPr id="11" name="正方形/長方形 10"/>
          <p:cNvSpPr/>
          <p:nvPr/>
        </p:nvSpPr>
        <p:spPr>
          <a:xfrm>
            <a:off x="1053465" y="1271484"/>
            <a:ext cx="2295757"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Five TSPs</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4545" y="2012491"/>
            <a:ext cx="6484115" cy="4087917"/>
          </a:xfrm>
          <a:prstGeom prst="rect">
            <a:avLst/>
          </a:prstGeom>
        </p:spPr>
      </p:pic>
      <p:sp>
        <p:nvSpPr>
          <p:cNvPr id="12" name="正方形/長方形 11"/>
          <p:cNvSpPr/>
          <p:nvPr/>
        </p:nvSpPr>
        <p:spPr>
          <a:xfrm>
            <a:off x="1250166" y="1643159"/>
            <a:ext cx="7863354"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PTWC, NWPTAC, SCSTAC, CATAC, and NTWC in the USA</a:t>
            </a:r>
          </a:p>
        </p:txBody>
      </p:sp>
    </p:spTree>
    <p:extLst>
      <p:ext uri="{BB962C8B-B14F-4D97-AF65-F5344CB8AC3E}">
        <p14:creationId xmlns:p14="http://schemas.microsoft.com/office/powerpoint/2010/main" val="29359893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82205" y="476527"/>
            <a:ext cx="9144000" cy="387350"/>
          </a:xfrm>
          <a:solidFill>
            <a:schemeClr val="accent6">
              <a:lumMod val="40000"/>
              <a:lumOff val="60000"/>
            </a:schemeClr>
          </a:solidFill>
        </p:spPr>
        <p:txBody>
          <a:bodyPr>
            <a:normAutofit fontScale="90000"/>
          </a:bodyPr>
          <a:lstStyle/>
          <a:p>
            <a:r>
              <a:rPr lang="en-US" altLang="ja-JP" sz="2800" dirty="0">
                <a:latin typeface="+mn-lt"/>
              </a:rPr>
              <a:t>Significant Events from Feb.2022 to Feb. 2023( M&gt;7.0)</a:t>
            </a:r>
            <a:endParaRPr lang="ja-JP" altLang="en-US" sz="2800" dirty="0">
              <a:latin typeface="+mn-lt"/>
            </a:endParaRPr>
          </a:p>
        </p:txBody>
      </p:sp>
      <p:graphicFrame>
        <p:nvGraphicFramePr>
          <p:cNvPr id="10" name="表 9"/>
          <p:cNvGraphicFramePr>
            <a:graphicFrameLocks noGrp="1"/>
          </p:cNvGraphicFramePr>
          <p:nvPr>
            <p:extLst>
              <p:ext uri="{D42A27DB-BD31-4B8C-83A1-F6EECF244321}">
                <p14:modId xmlns:p14="http://schemas.microsoft.com/office/powerpoint/2010/main" val="3046080414"/>
              </p:ext>
            </p:extLst>
          </p:nvPr>
        </p:nvGraphicFramePr>
        <p:xfrm>
          <a:off x="410207" y="1604094"/>
          <a:ext cx="6253385" cy="2582743"/>
        </p:xfrm>
        <a:graphic>
          <a:graphicData uri="http://schemas.openxmlformats.org/drawingml/2006/table">
            <a:tbl>
              <a:tblPr>
                <a:tableStyleId>{5C22544A-7EE6-4342-B048-85BDC9FD1C3A}</a:tableStyleId>
              </a:tblPr>
              <a:tblGrid>
                <a:gridCol w="282035">
                  <a:extLst>
                    <a:ext uri="{9D8B030D-6E8A-4147-A177-3AD203B41FA5}">
                      <a16:colId xmlns:a16="http://schemas.microsoft.com/office/drawing/2014/main" val="12953737"/>
                    </a:ext>
                  </a:extLst>
                </a:gridCol>
                <a:gridCol w="1935339">
                  <a:extLst>
                    <a:ext uri="{9D8B030D-6E8A-4147-A177-3AD203B41FA5}">
                      <a16:colId xmlns:a16="http://schemas.microsoft.com/office/drawing/2014/main" val="2570830328"/>
                    </a:ext>
                  </a:extLst>
                </a:gridCol>
                <a:gridCol w="733742">
                  <a:extLst>
                    <a:ext uri="{9D8B030D-6E8A-4147-A177-3AD203B41FA5}">
                      <a16:colId xmlns:a16="http://schemas.microsoft.com/office/drawing/2014/main" val="1642512916"/>
                    </a:ext>
                  </a:extLst>
                </a:gridCol>
                <a:gridCol w="851998">
                  <a:extLst>
                    <a:ext uri="{9D8B030D-6E8A-4147-A177-3AD203B41FA5}">
                      <a16:colId xmlns:a16="http://schemas.microsoft.com/office/drawing/2014/main" val="3992003937"/>
                    </a:ext>
                  </a:extLst>
                </a:gridCol>
                <a:gridCol w="386180">
                  <a:extLst>
                    <a:ext uri="{9D8B030D-6E8A-4147-A177-3AD203B41FA5}">
                      <a16:colId xmlns:a16="http://schemas.microsoft.com/office/drawing/2014/main" val="1322467240"/>
                    </a:ext>
                  </a:extLst>
                </a:gridCol>
                <a:gridCol w="388883">
                  <a:extLst>
                    <a:ext uri="{9D8B030D-6E8A-4147-A177-3AD203B41FA5}">
                      <a16:colId xmlns:a16="http://schemas.microsoft.com/office/drawing/2014/main" val="3156063291"/>
                    </a:ext>
                  </a:extLst>
                </a:gridCol>
                <a:gridCol w="483476">
                  <a:extLst>
                    <a:ext uri="{9D8B030D-6E8A-4147-A177-3AD203B41FA5}">
                      <a16:colId xmlns:a16="http://schemas.microsoft.com/office/drawing/2014/main" val="1578427735"/>
                    </a:ext>
                  </a:extLst>
                </a:gridCol>
                <a:gridCol w="1191732">
                  <a:extLst>
                    <a:ext uri="{9D8B030D-6E8A-4147-A177-3AD203B41FA5}">
                      <a16:colId xmlns:a16="http://schemas.microsoft.com/office/drawing/2014/main" val="2409622335"/>
                    </a:ext>
                  </a:extLst>
                </a:gridCol>
              </a:tblGrid>
              <a:tr h="367964">
                <a:tc>
                  <a:txBody>
                    <a:bodyPr/>
                    <a:lstStyle/>
                    <a:p>
                      <a:pPr algn="l" fontAlgn="ctr"/>
                      <a:r>
                        <a:rPr lang="en-US" sz="1200" u="none" strike="noStrike" dirty="0">
                          <a:effectLst/>
                          <a:latin typeface="Arial" panose="020B0604020202020204" pitchFamily="34" charset="0"/>
                          <a:cs typeface="Arial" panose="020B0604020202020204" pitchFamily="34" charset="0"/>
                        </a:rPr>
                        <a:t>No</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Time</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Latitude</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Longitude</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Depth</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Mag</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Mag type</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Max. tsunami height (m)</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576404258"/>
                  </a:ext>
                </a:extLst>
              </a:tr>
              <a:tr h="367964">
                <a:tc>
                  <a:txBody>
                    <a:bodyPr/>
                    <a:lstStyle/>
                    <a:p>
                      <a:pPr algn="r" fontAlgn="ctr"/>
                      <a:r>
                        <a:rPr lang="en-US" altLang="ja-JP" sz="1200" u="none" strike="noStrike">
                          <a:effectLst/>
                          <a:latin typeface="Arial" panose="020B0604020202020204" pitchFamily="34" charset="0"/>
                          <a:cs typeface="Arial" panose="020B0604020202020204" pitchFamily="34" charset="0"/>
                        </a:rPr>
                        <a:t>1</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2022-03-16T14:36:30.997Z</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37.71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141.58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41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7.3</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mww</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altLang="ja-JP" sz="1200" b="0" i="0" u="none" strike="noStrike" dirty="0">
                          <a:solidFill>
                            <a:schemeClr val="dk1"/>
                          </a:solidFill>
                          <a:effectLst/>
                          <a:latin typeface="Arial" panose="020B0604020202020204" pitchFamily="34" charset="0"/>
                          <a:ea typeface="+mn-ea"/>
                          <a:cs typeface="Arial" panose="020B0604020202020204" pitchFamily="34" charset="0"/>
                        </a:rPr>
                        <a:t>  0.31**</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371642764"/>
                  </a:ext>
                </a:extLst>
              </a:tr>
              <a:tr h="367964">
                <a:tc>
                  <a:txBody>
                    <a:bodyPr/>
                    <a:lstStyle/>
                    <a:p>
                      <a:pPr algn="r" fontAlgn="ctr"/>
                      <a:r>
                        <a:rPr lang="en-US" altLang="ja-JP" sz="1200" u="none" strike="noStrike">
                          <a:effectLst/>
                          <a:latin typeface="Arial" panose="020B0604020202020204" pitchFamily="34" charset="0"/>
                          <a:cs typeface="Arial" panose="020B0604020202020204" pitchFamily="34" charset="0"/>
                        </a:rPr>
                        <a:t>2</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2022-05-26T12:02:21.110Z</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-14.91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-70.29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236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7.2</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mww</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altLang="ja-JP" sz="1200" b="0" i="0" u="none" strike="noStrike" baseline="0" dirty="0">
                          <a:solidFill>
                            <a:schemeClr val="dk1"/>
                          </a:solidFill>
                          <a:effectLst/>
                          <a:latin typeface="Arial" panose="020B0604020202020204" pitchFamily="34" charset="0"/>
                          <a:ea typeface="+mn-ea"/>
                          <a:cs typeface="Arial" panose="020B0604020202020204" pitchFamily="34" charset="0"/>
                        </a:rPr>
                        <a:t>  no tsunami</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2815342994"/>
                  </a:ext>
                </a:extLst>
              </a:tr>
              <a:tr h="367964">
                <a:tc>
                  <a:txBody>
                    <a:bodyPr/>
                    <a:lstStyle/>
                    <a:p>
                      <a:pPr algn="r" fontAlgn="ctr"/>
                      <a:r>
                        <a:rPr lang="en-US" altLang="ja-JP" sz="1200" u="none" strike="noStrike" dirty="0">
                          <a:effectLst/>
                          <a:latin typeface="Arial" panose="020B0604020202020204" pitchFamily="34" charset="0"/>
                          <a:cs typeface="Arial" panose="020B0604020202020204" pitchFamily="34" charset="0"/>
                        </a:rPr>
                        <a:t>3</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2022-09-10T23:47:00.233Z</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-6.29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146.50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116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7.6</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err="1">
                          <a:effectLst/>
                          <a:latin typeface="Arial" panose="020B0604020202020204" pitchFamily="34" charset="0"/>
                          <a:cs typeface="Arial" panose="020B0604020202020204" pitchFamily="34" charset="0"/>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ja-JP" altLang="en-US" sz="1200" u="none" strike="noStrike" dirty="0">
                          <a:effectLst/>
                          <a:latin typeface="Arial" panose="020B0604020202020204" pitchFamily="34" charset="0"/>
                          <a:cs typeface="Arial" panose="020B0604020202020204" pitchFamily="34" charset="0"/>
                        </a:rPr>
                        <a:t>  </a:t>
                      </a:r>
                      <a:r>
                        <a:rPr lang="en-US" altLang="ja-JP" sz="1200" u="none" strike="noStrike" dirty="0">
                          <a:effectLst/>
                          <a:latin typeface="Arial" panose="020B0604020202020204" pitchFamily="34" charset="0"/>
                          <a:cs typeface="Arial" panose="020B0604020202020204" pitchFamily="34" charset="0"/>
                        </a:rPr>
                        <a:t>no tsunami</a:t>
                      </a:r>
                      <a:r>
                        <a:rPr lang="ja-JP" altLang="en-US" sz="1200" u="none" strike="noStrike" dirty="0">
                          <a:effectLst/>
                          <a:latin typeface="Arial" panose="020B0604020202020204" pitchFamily="34" charset="0"/>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2427648743"/>
                  </a:ext>
                </a:extLst>
              </a:tr>
              <a:tr h="367964">
                <a:tc>
                  <a:txBody>
                    <a:bodyPr/>
                    <a:lstStyle/>
                    <a:p>
                      <a:pPr algn="r" fontAlgn="ctr"/>
                      <a:r>
                        <a:rPr lang="en-US" altLang="ja-JP" sz="1200" u="none" strike="noStrike">
                          <a:effectLst/>
                          <a:latin typeface="Arial" panose="020B0604020202020204" pitchFamily="34" charset="0"/>
                          <a:cs typeface="Arial" panose="020B0604020202020204" pitchFamily="34" charset="0"/>
                        </a:rPr>
                        <a:t>5</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2022-09-19T18:05:08.217Z</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18.46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-102.96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27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7.6</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err="1">
                          <a:effectLst/>
                          <a:latin typeface="Arial" panose="020B0604020202020204" pitchFamily="34" charset="0"/>
                          <a:cs typeface="Arial" panose="020B0604020202020204" pitchFamily="34" charset="0"/>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altLang="ja-JP" sz="1200" b="0" i="0" u="none" strike="noStrike" dirty="0">
                          <a:solidFill>
                            <a:schemeClr val="dk1"/>
                          </a:solidFill>
                          <a:effectLst/>
                          <a:latin typeface="Arial" panose="020B0604020202020204" pitchFamily="34" charset="0"/>
                          <a:ea typeface="+mn-ea"/>
                          <a:cs typeface="Arial" panose="020B0604020202020204" pitchFamily="34" charset="0"/>
                        </a:rPr>
                        <a:t>  0.79*</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1933745515"/>
                  </a:ext>
                </a:extLst>
              </a:tr>
              <a:tr h="367964">
                <a:tc>
                  <a:txBody>
                    <a:bodyPr/>
                    <a:lstStyle/>
                    <a:p>
                      <a:pPr algn="r" fontAlgn="ctr"/>
                      <a:r>
                        <a:rPr lang="en-US" altLang="ja-JP" sz="1200" u="none" strike="noStrike">
                          <a:effectLst/>
                          <a:latin typeface="Arial" panose="020B0604020202020204" pitchFamily="34" charset="0"/>
                          <a:cs typeface="Arial" panose="020B0604020202020204" pitchFamily="34" charset="0"/>
                        </a:rPr>
                        <a:t>5</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a:effectLst/>
                          <a:latin typeface="Arial" panose="020B0604020202020204" pitchFamily="34" charset="0"/>
                          <a:cs typeface="Arial" panose="020B0604020202020204" pitchFamily="34" charset="0"/>
                        </a:rPr>
                        <a:t>2022-11-11T10:48:46.710Z</a:t>
                      </a:r>
                      <a:endParaRPr 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-19.29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-172.15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37 </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7.3</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err="1">
                          <a:effectLst/>
                          <a:latin typeface="Arial" panose="020B0604020202020204" pitchFamily="34" charset="0"/>
                          <a:cs typeface="Arial" panose="020B0604020202020204" pitchFamily="34" charset="0"/>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altLang="ja-JP" sz="1200" u="none" strike="noStrike" dirty="0">
                          <a:effectLst/>
                          <a:latin typeface="Arial" panose="020B0604020202020204" pitchFamily="34" charset="0"/>
                          <a:cs typeface="Arial" panose="020B0604020202020204" pitchFamily="34" charset="0"/>
                        </a:rPr>
                        <a:t>  0.12*</a:t>
                      </a:r>
                      <a:r>
                        <a:rPr lang="ja-JP" altLang="en-US" sz="1200" u="none" strike="noStrike" dirty="0">
                          <a:effectLst/>
                          <a:latin typeface="Arial" panose="020B0604020202020204" pitchFamily="34" charset="0"/>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3229561356"/>
                  </a:ext>
                </a:extLst>
              </a:tr>
              <a:tr h="367964">
                <a:tc>
                  <a:txBody>
                    <a:bodyPr/>
                    <a:lstStyle/>
                    <a:p>
                      <a:pPr algn="r" fontAlgn="ctr"/>
                      <a:r>
                        <a:rPr lang="en-US" altLang="ja-JP" sz="1200" u="none" strike="noStrike">
                          <a:effectLst/>
                          <a:latin typeface="Arial" panose="020B0604020202020204" pitchFamily="34" charset="0"/>
                          <a:cs typeface="Arial" panose="020B0604020202020204" pitchFamily="34" charset="0"/>
                        </a:rPr>
                        <a:t>6</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2023-01-09T17:47:35.038Z</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-7.07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130.00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dirty="0">
                          <a:effectLst/>
                          <a:latin typeface="Arial" panose="020B0604020202020204" pitchFamily="34" charset="0"/>
                          <a:cs typeface="Arial" panose="020B0604020202020204" pitchFamily="34" charset="0"/>
                        </a:rPr>
                        <a:t>105 </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r" fontAlgn="ctr"/>
                      <a:r>
                        <a:rPr lang="en-US" altLang="ja-JP" sz="1200" u="none" strike="noStrike">
                          <a:effectLst/>
                          <a:latin typeface="Arial" panose="020B0604020202020204" pitchFamily="34" charset="0"/>
                          <a:cs typeface="Arial" panose="020B0604020202020204" pitchFamily="34" charset="0"/>
                        </a:rPr>
                        <a:t>7.6</a:t>
                      </a:r>
                      <a:endPar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en-US" sz="1200" u="none" strike="noStrike" dirty="0" err="1">
                          <a:effectLst/>
                          <a:latin typeface="Arial" panose="020B0604020202020204" pitchFamily="34" charset="0"/>
                          <a:cs typeface="Arial" panose="020B0604020202020204" pitchFamily="34" charset="0"/>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tc>
                  <a:txBody>
                    <a:bodyPr/>
                    <a:lstStyle/>
                    <a:p>
                      <a:pPr algn="l" fontAlgn="ctr"/>
                      <a:r>
                        <a:rPr lang="ja-JP" altLang="en-US" sz="1200" u="none" strike="noStrike" dirty="0">
                          <a:effectLst/>
                          <a:latin typeface="Arial" panose="020B0604020202020204" pitchFamily="34" charset="0"/>
                          <a:cs typeface="Arial" panose="020B0604020202020204" pitchFamily="34" charset="0"/>
                        </a:rPr>
                        <a:t>  </a:t>
                      </a:r>
                      <a:r>
                        <a:rPr lang="en-US" altLang="ja-JP" sz="1200" u="none" strike="noStrike" dirty="0">
                          <a:effectLst/>
                          <a:latin typeface="Arial" panose="020B0604020202020204" pitchFamily="34" charset="0"/>
                          <a:cs typeface="Arial" panose="020B0604020202020204" pitchFamily="34" charset="0"/>
                        </a:rPr>
                        <a:t>0.09*</a:t>
                      </a:r>
                      <a:r>
                        <a:rPr lang="ja-JP" altLang="en-US" sz="1200" u="none" strike="noStrike" dirty="0">
                          <a:effectLst/>
                          <a:latin typeface="Arial" panose="020B0604020202020204" pitchFamily="34" charset="0"/>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199" marR="9199" marT="9199" marB="0" anchor="ctr"/>
                </a:tc>
                <a:extLst>
                  <a:ext uri="{0D108BD9-81ED-4DB2-BD59-A6C34878D82A}">
                    <a16:rowId xmlns:a16="http://schemas.microsoft.com/office/drawing/2014/main" val="60298798"/>
                  </a:ext>
                </a:extLst>
              </a:tr>
            </a:tbl>
          </a:graphicData>
        </a:graphic>
      </p:graphicFrame>
      <p:sp>
        <p:nvSpPr>
          <p:cNvPr id="18" name="テキスト ボックス 17"/>
          <p:cNvSpPr txBox="1"/>
          <p:nvPr/>
        </p:nvSpPr>
        <p:spPr>
          <a:xfrm>
            <a:off x="3644817" y="4186837"/>
            <a:ext cx="3018775" cy="276999"/>
          </a:xfrm>
          <a:prstGeom prst="rect">
            <a:avLst/>
          </a:prstGeom>
          <a:noFill/>
        </p:spPr>
        <p:txBody>
          <a:bodyPr wrap="none" rtlCol="0">
            <a:spAutoFit/>
          </a:bodyPr>
          <a:lstStyle/>
          <a:p>
            <a:r>
              <a:rPr kumimoji="1" lang="en-US" altLang="ja-JP" sz="1200" dirty="0">
                <a:latin typeface="Arial" panose="020B0604020202020204" pitchFamily="34" charset="0"/>
                <a:cs typeface="Arial" panose="020B0604020202020204" pitchFamily="34" charset="0"/>
              </a:rPr>
              <a:t>Earthquake Source Parameters by USGS</a:t>
            </a:r>
            <a:endParaRPr kumimoji="1" lang="ja-JP" altLang="en-US" sz="1200" dirty="0">
              <a:latin typeface="Arial" panose="020B0604020202020204" pitchFamily="34" charset="0"/>
              <a:cs typeface="Arial" panose="020B0604020202020204" pitchFamily="34" charset="0"/>
            </a:endParaRPr>
          </a:p>
        </p:txBody>
      </p:sp>
      <p:sp>
        <p:nvSpPr>
          <p:cNvPr id="19" name="正方形/長方形 18"/>
          <p:cNvSpPr/>
          <p:nvPr/>
        </p:nvSpPr>
        <p:spPr>
          <a:xfrm>
            <a:off x="3792931" y="4607157"/>
            <a:ext cx="2699852" cy="830997"/>
          </a:xfrm>
          <a:prstGeom prst="rect">
            <a:avLst/>
          </a:prstGeom>
        </p:spPr>
        <p:txBody>
          <a:bodyPr wrap="square">
            <a:spAutoFit/>
          </a:bodyPr>
          <a:lstStyle/>
          <a:p>
            <a:r>
              <a:rPr lang="en-US" altLang="ja-JP" sz="1200" dirty="0">
                <a:latin typeface="Arial" panose="020B0604020202020204" pitchFamily="34" charset="0"/>
                <a:cs typeface="Arial" panose="020B0604020202020204" pitchFamily="34" charset="0"/>
              </a:rPr>
              <a:t>Tsunami height by;</a:t>
            </a:r>
          </a:p>
          <a:p>
            <a:r>
              <a:rPr lang="en-US" altLang="ja-JP" sz="1200" dirty="0">
                <a:latin typeface="Arial" panose="020B0604020202020204" pitchFamily="34" charset="0"/>
                <a:cs typeface="Arial" panose="020B0604020202020204" pitchFamily="34" charset="0"/>
              </a:rPr>
              <a:t>*: NGDC/WDS Global Historical Tsunami Database</a:t>
            </a:r>
          </a:p>
          <a:p>
            <a:r>
              <a:rPr lang="en-US" altLang="ja-JP" sz="1200" dirty="0">
                <a:latin typeface="Arial" panose="020B0604020202020204" pitchFamily="34" charset="0"/>
                <a:cs typeface="Arial" panose="020B0604020202020204" pitchFamily="34" charset="0"/>
              </a:rPr>
              <a:t>**: Japan Meteorological Agency</a:t>
            </a:r>
            <a:endParaRPr lang="ja-JP" altLang="en-US" sz="1200"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522" y="1604253"/>
            <a:ext cx="5195741" cy="2829823"/>
          </a:xfrm>
          <a:prstGeom prst="rect">
            <a:avLst/>
          </a:prstGeom>
        </p:spPr>
      </p:pic>
    </p:spTree>
    <p:extLst>
      <p:ext uri="{BB962C8B-B14F-4D97-AF65-F5344CB8AC3E}">
        <p14:creationId xmlns:p14="http://schemas.microsoft.com/office/powerpoint/2010/main" val="14449310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79837" y="709365"/>
            <a:ext cx="10519391" cy="568471"/>
          </a:xfrm>
          <a:prstGeom prst="rect">
            <a:avLst/>
          </a:prstGeom>
          <a:noFill/>
        </p:spPr>
        <p:txBody>
          <a:bodyPr vert="horz" lIns="68580" tIns="34290" rIns="68580" bIns="3429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342900">
              <a:defRPr/>
            </a:pPr>
            <a:r>
              <a:rPr lang="en-US" altLang="ja-JP" sz="1800" dirty="0">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PTWS responses to15 January 2022, </a:t>
            </a:r>
            <a:r>
              <a:rPr lang="en-US" altLang="ja-JP" sz="1800" dirty="0" err="1">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Hunga</a:t>
            </a:r>
            <a:r>
              <a:rPr lang="en-US" altLang="ja-JP" sz="1800" dirty="0">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-Tonga-</a:t>
            </a:r>
            <a:r>
              <a:rPr lang="en-US" altLang="ja-JP" sz="1800" dirty="0" err="1">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Hunga</a:t>
            </a:r>
            <a:r>
              <a:rPr lang="en-US" altLang="ja-JP" sz="1800" dirty="0">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a:t>
            </a:r>
            <a:r>
              <a:rPr lang="en-US" altLang="ja-JP" sz="1800" dirty="0" err="1">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Ha'apai</a:t>
            </a:r>
            <a:r>
              <a:rPr lang="en-US" altLang="ja-JP" sz="1800" dirty="0">
                <a:ln/>
                <a:solidFill>
                  <a:sysClr val="windowText" lastClr="000000"/>
                </a:solidFill>
                <a:latin typeface="Arial" panose="020B0604020202020204" pitchFamily="34" charset="0"/>
                <a:ea typeface="メイリオ" panose="020B0604030504040204" pitchFamily="50" charset="-128"/>
                <a:cs typeface="Arial" panose="020B0604020202020204" pitchFamily="34" charset="0"/>
              </a:rPr>
              <a:t> Volcanic Eruption and Tsunami</a:t>
            </a:r>
            <a:r>
              <a:rPr lang="en-US" altLang="ja-JP" sz="1800" dirty="0">
                <a:solidFill>
                  <a:srgbClr val="90C226"/>
                </a:solidFill>
                <a:latin typeface="Arial" panose="020B0604020202020204" pitchFamily="34" charset="0"/>
                <a:ea typeface="メイリオ" panose="020B0604030504040204" pitchFamily="50" charset="-128"/>
                <a:cs typeface="Arial" panose="020B0604020202020204" pitchFamily="34" charset="0"/>
              </a:rPr>
              <a:t> </a:t>
            </a:r>
            <a:endParaRPr lang="ja-JP" altLang="en-US" sz="1800" dirty="0">
              <a:solidFill>
                <a:srgbClr val="90C226"/>
              </a:solidFill>
              <a:latin typeface="Arial" panose="020B0604020202020204" pitchFamily="34" charset="0"/>
              <a:ea typeface="メイリオ" panose="020B0604030504040204" pitchFamily="50" charset="-128"/>
              <a:cs typeface="Arial" panose="020B0604020202020204" pitchFamily="34" charset="0"/>
            </a:endParaRPr>
          </a:p>
        </p:txBody>
      </p:sp>
      <p:grpSp>
        <p:nvGrpSpPr>
          <p:cNvPr id="5" name="グループ化 4"/>
          <p:cNvGrpSpPr/>
          <p:nvPr/>
        </p:nvGrpSpPr>
        <p:grpSpPr>
          <a:xfrm>
            <a:off x="6064849" y="3201948"/>
            <a:ext cx="2138919" cy="1863717"/>
            <a:chOff x="1540566" y="4117414"/>
            <a:chExt cx="2851892" cy="2484956"/>
          </a:xfrm>
        </p:grpSpPr>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0566" y="4117414"/>
              <a:ext cx="2851892" cy="2484956"/>
            </a:xfrm>
            <a:prstGeom prst="rect">
              <a:avLst/>
            </a:prstGeom>
          </p:spPr>
        </p:pic>
        <p:sp>
          <p:nvSpPr>
            <p:cNvPr id="7" name="円/楕円 6"/>
            <p:cNvSpPr/>
            <p:nvPr/>
          </p:nvSpPr>
          <p:spPr>
            <a:xfrm>
              <a:off x="3517282" y="4871516"/>
              <a:ext cx="401575" cy="435607"/>
            </a:xfrm>
            <a:prstGeom prst="ellipse">
              <a:avLst/>
            </a:prstGeom>
            <a:noFill/>
            <a:ln w="28575" cap="rnd" cmpd="sng" algn="ctr">
              <a:solidFill>
                <a:srgbClr val="FF0000"/>
              </a:solidFill>
              <a:prstDash val="sysDash"/>
            </a:ln>
            <a:effectLst/>
          </p:spPr>
          <p:txBody>
            <a:bodyPr rtlCol="0" anchor="ctr"/>
            <a:lstStyle/>
            <a:p>
              <a:pPr algn="ctr" defTabSz="342900">
                <a:defRPr/>
              </a:pPr>
              <a:endParaRPr kumimoji="1" lang="ja-JP" altLang="en-US" sz="1350" kern="0">
                <a:solidFill>
                  <a:prstClr val="white"/>
                </a:solidFill>
                <a:latin typeface="Trebuchet MS"/>
                <a:ea typeface="メイリオ" panose="020B0604030504040204" pitchFamily="50" charset="-128"/>
              </a:endParaRPr>
            </a:p>
          </p:txBody>
        </p:sp>
      </p:grpSp>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3684" y="3229856"/>
            <a:ext cx="2082356" cy="1778679"/>
          </a:xfrm>
          <a:prstGeom prst="rect">
            <a:avLst/>
          </a:prstGeom>
        </p:spPr>
      </p:pic>
      <p:sp>
        <p:nvSpPr>
          <p:cNvPr id="9" name="正方形/長方形 8"/>
          <p:cNvSpPr/>
          <p:nvPr/>
        </p:nvSpPr>
        <p:spPr>
          <a:xfrm>
            <a:off x="8312066" y="4966901"/>
            <a:ext cx="2355935" cy="415498"/>
          </a:xfrm>
          <a:prstGeom prst="rect">
            <a:avLst/>
          </a:prstGeom>
        </p:spPr>
        <p:txBody>
          <a:bodyPr wrap="square">
            <a:spAutoFit/>
          </a:bodyPr>
          <a:lstStyle/>
          <a:p>
            <a:r>
              <a:rPr lang="en-US" altLang="ja-JP" sz="1050" dirty="0">
                <a:latin typeface="Arial" panose="020B0604020202020204" pitchFamily="34" charset="0"/>
                <a:cs typeface="Arial" panose="020B0604020202020204" pitchFamily="34" charset="0"/>
              </a:rPr>
              <a:t>maximum tsunami amplitude reported by PTWC on 15 January</a:t>
            </a:r>
            <a:endParaRPr lang="ja-JP" altLang="en-US" sz="1050" dirty="0">
              <a:latin typeface="Arial" panose="020B0604020202020204" pitchFamily="34" charset="0"/>
              <a:cs typeface="Arial" panose="020B0604020202020204" pitchFamily="34" charset="0"/>
            </a:endParaRPr>
          </a:p>
        </p:txBody>
      </p:sp>
      <p:sp>
        <p:nvSpPr>
          <p:cNvPr id="10" name="正方形/長方形 9"/>
          <p:cNvSpPr/>
          <p:nvPr/>
        </p:nvSpPr>
        <p:spPr>
          <a:xfrm>
            <a:off x="6149378" y="5060204"/>
            <a:ext cx="2204306" cy="577081"/>
          </a:xfrm>
          <a:prstGeom prst="rect">
            <a:avLst/>
          </a:prstGeom>
        </p:spPr>
        <p:txBody>
          <a:bodyPr wrap="square">
            <a:spAutoFit/>
          </a:bodyPr>
          <a:lstStyle/>
          <a:p>
            <a:r>
              <a:rPr lang="en-US" altLang="ja-JP" sz="1050" dirty="0">
                <a:latin typeface="Arial" panose="020B0604020202020204" pitchFamily="34" charset="0"/>
                <a:cs typeface="Arial" panose="020B0604020202020204" pitchFamily="34" charset="0"/>
              </a:rPr>
              <a:t>Ash cloud detected by the meteorological satellite Himawari-8</a:t>
            </a:r>
            <a:endParaRPr lang="ja-JP" altLang="en-US" sz="1050" dirty="0">
              <a:latin typeface="Arial" panose="020B0604020202020204" pitchFamily="34" charset="0"/>
              <a:cs typeface="Arial" panose="020B0604020202020204" pitchFamily="34" charset="0"/>
            </a:endParaRPr>
          </a:p>
        </p:txBody>
      </p:sp>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5492" y="1461794"/>
            <a:ext cx="2581546" cy="1372238"/>
          </a:xfrm>
          <a:prstGeom prst="rect">
            <a:avLst/>
          </a:prstGeom>
        </p:spPr>
      </p:pic>
      <p:sp>
        <p:nvSpPr>
          <p:cNvPr id="12" name="正方形/長方形 11"/>
          <p:cNvSpPr/>
          <p:nvPr/>
        </p:nvSpPr>
        <p:spPr>
          <a:xfrm>
            <a:off x="6785492" y="2877545"/>
            <a:ext cx="3429000" cy="253916"/>
          </a:xfrm>
          <a:prstGeom prst="rect">
            <a:avLst/>
          </a:prstGeom>
        </p:spPr>
        <p:txBody>
          <a:bodyPr>
            <a:spAutoFit/>
          </a:bodyPr>
          <a:lstStyle/>
          <a:p>
            <a:r>
              <a:rPr lang="en-US" altLang="ja-JP" sz="1050" dirty="0">
                <a:latin typeface="Arial" panose="020B0604020202020204" pitchFamily="34" charset="0"/>
                <a:cs typeface="Arial" panose="020B0604020202020204" pitchFamily="34" charset="0"/>
              </a:rPr>
              <a:t>Location of </a:t>
            </a:r>
            <a:r>
              <a:rPr lang="en-US" altLang="ja-JP" sz="1050" dirty="0" err="1">
                <a:latin typeface="Arial" panose="020B0604020202020204" pitchFamily="34" charset="0"/>
                <a:cs typeface="Arial" panose="020B0604020202020204" pitchFamily="34" charset="0"/>
              </a:rPr>
              <a:t>Hunga</a:t>
            </a:r>
            <a:r>
              <a:rPr lang="en-US" altLang="ja-JP" sz="1050" dirty="0">
                <a:latin typeface="Arial" panose="020B0604020202020204" pitchFamily="34" charset="0"/>
                <a:cs typeface="Arial" panose="020B0604020202020204" pitchFamily="34" charset="0"/>
              </a:rPr>
              <a:t>-Tonga </a:t>
            </a:r>
            <a:r>
              <a:rPr lang="en-US" altLang="ja-JP" sz="1050" dirty="0" err="1">
                <a:latin typeface="Arial" panose="020B0604020202020204" pitchFamily="34" charset="0"/>
                <a:cs typeface="Arial" panose="020B0604020202020204" pitchFamily="34" charset="0"/>
              </a:rPr>
              <a:t>Hunga-Ha'apai</a:t>
            </a:r>
            <a:r>
              <a:rPr lang="en-US" altLang="ja-JP" sz="1050" dirty="0">
                <a:latin typeface="Arial" panose="020B0604020202020204" pitchFamily="34" charset="0"/>
                <a:cs typeface="Arial" panose="020B0604020202020204" pitchFamily="34" charset="0"/>
              </a:rPr>
              <a:t> volcano</a:t>
            </a:r>
            <a:endParaRPr lang="ja-JP" altLang="en-US" sz="1050" dirty="0">
              <a:latin typeface="Arial" panose="020B0604020202020204" pitchFamily="34" charset="0"/>
              <a:cs typeface="Arial" panose="020B0604020202020204" pitchFamily="34" charset="0"/>
            </a:endParaRPr>
          </a:p>
        </p:txBody>
      </p:sp>
      <p:sp>
        <p:nvSpPr>
          <p:cNvPr id="13" name="コンテンツ プレースホルダー 2"/>
          <p:cNvSpPr txBox="1">
            <a:spLocks/>
          </p:cNvSpPr>
          <p:nvPr/>
        </p:nvSpPr>
        <p:spPr>
          <a:xfrm>
            <a:off x="473943" y="1264969"/>
            <a:ext cx="5440990" cy="57084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Ø"/>
            </a:pPr>
            <a:r>
              <a:rPr lang="en-US" altLang="ja-JP" sz="2000" dirty="0" err="1">
                <a:latin typeface="Arial" panose="020B0604020202020204" pitchFamily="34" charset="0"/>
                <a:cs typeface="Arial" panose="020B0604020202020204" pitchFamily="34" charset="0"/>
              </a:rPr>
              <a:t>Hunga</a:t>
            </a:r>
            <a:r>
              <a:rPr lang="en-US" altLang="ja-JP" sz="2000" dirty="0">
                <a:latin typeface="Arial" panose="020B0604020202020204" pitchFamily="34" charset="0"/>
                <a:cs typeface="Arial" panose="020B0604020202020204" pitchFamily="34" charset="0"/>
              </a:rPr>
              <a:t>-Tonga-</a:t>
            </a:r>
            <a:r>
              <a:rPr lang="en-US" altLang="ja-JP" sz="2000" dirty="0" err="1">
                <a:latin typeface="Arial" panose="020B0604020202020204" pitchFamily="34" charset="0"/>
                <a:cs typeface="Arial" panose="020B0604020202020204" pitchFamily="34" charset="0"/>
              </a:rPr>
              <a:t>Hunga</a:t>
            </a:r>
            <a:r>
              <a:rPr lang="en-US" altLang="ja-JP" sz="2000" dirty="0">
                <a:latin typeface="Arial" panose="020B0604020202020204" pitchFamily="34" charset="0"/>
                <a:cs typeface="Arial" panose="020B0604020202020204" pitchFamily="34" charset="0"/>
              </a:rPr>
              <a:t>-</a:t>
            </a:r>
            <a:r>
              <a:rPr lang="en-US" altLang="ja-JP" sz="2000" dirty="0" err="1">
                <a:latin typeface="Arial" panose="020B0604020202020204" pitchFamily="34" charset="0"/>
                <a:cs typeface="Arial" panose="020B0604020202020204" pitchFamily="34" charset="0"/>
              </a:rPr>
              <a:t>Ha'apai</a:t>
            </a:r>
            <a:r>
              <a:rPr lang="en-US" altLang="ja-JP" sz="2000" dirty="0">
                <a:latin typeface="Arial" panose="020B0604020202020204" pitchFamily="34" charset="0"/>
                <a:cs typeface="Arial" panose="020B0604020202020204" pitchFamily="34" charset="0"/>
              </a:rPr>
              <a:t> Volcano erupted on 15 January 2022.</a:t>
            </a:r>
          </a:p>
          <a:p>
            <a:pPr>
              <a:buClrTx/>
              <a:buFont typeface="Wingdings" panose="05000000000000000000" pitchFamily="2" charset="2"/>
              <a:buChar char="Ø"/>
            </a:pPr>
            <a:r>
              <a:rPr lang="en-US" altLang="ja-JP" sz="2000" dirty="0">
                <a:latin typeface="Arial" panose="020B0604020202020204" pitchFamily="34" charset="0"/>
                <a:cs typeface="Arial" panose="020B0604020202020204" pitchFamily="34" charset="0"/>
              </a:rPr>
              <a:t>Tsunami waves were observed at not only near tide gauges but also distant tide gauges.- Larger than 1 meter in California of USA, Chile, Japan.</a:t>
            </a:r>
          </a:p>
          <a:p>
            <a:pPr>
              <a:buClrTx/>
              <a:buFont typeface="Wingdings" panose="05000000000000000000" pitchFamily="2" charset="2"/>
              <a:buChar char="Ø"/>
            </a:pPr>
            <a:r>
              <a:rPr lang="en-US" altLang="ja-JP" sz="2000" dirty="0">
                <a:latin typeface="Arial" panose="020B0604020202020204" pitchFamily="34" charset="0"/>
                <a:cs typeface="Arial" panose="020B0604020202020204" pitchFamily="34" charset="0"/>
              </a:rPr>
              <a:t>PTWS held Debrief meetings three times; 20 January, 3, 10 February.</a:t>
            </a:r>
          </a:p>
          <a:p>
            <a:pPr lvl="1">
              <a:buClrTx/>
              <a:buFont typeface="Wingdings" panose="05000000000000000000" pitchFamily="2" charset="2"/>
              <a:buChar char="l"/>
            </a:pPr>
            <a:r>
              <a:rPr lang="en-US" altLang="ja-JP" sz="1800" dirty="0">
                <a:latin typeface="Arial" panose="020B0604020202020204" pitchFamily="34" charset="0"/>
                <a:cs typeface="Arial" panose="020B0604020202020204" pitchFamily="34" charset="0"/>
              </a:rPr>
              <a:t>Objectives of the meeting</a:t>
            </a:r>
          </a:p>
          <a:p>
            <a:pPr lvl="2">
              <a:buClrTx/>
              <a:buFont typeface="Wingdings" panose="05000000000000000000" pitchFamily="2" charset="2"/>
              <a:buChar char="ü"/>
            </a:pPr>
            <a:r>
              <a:rPr lang="en-US" altLang="ja-JP" sz="1800" dirty="0">
                <a:latin typeface="Arial" panose="020B0604020202020204" pitchFamily="34" charset="0"/>
                <a:cs typeface="Arial" panose="020B0604020202020204" pitchFamily="34" charset="0"/>
              </a:rPr>
              <a:t>Interim Volcanic Tsunami SOP – What to do if it happens again.</a:t>
            </a:r>
          </a:p>
          <a:p>
            <a:pPr lvl="2">
              <a:buClrTx/>
              <a:buFont typeface="Wingdings" panose="05000000000000000000" pitchFamily="2" charset="2"/>
              <a:buChar char="ü"/>
            </a:pPr>
            <a:r>
              <a:rPr lang="en-US" altLang="ja-JP" sz="1800" dirty="0">
                <a:latin typeface="Arial" panose="020B0604020202020204" pitchFamily="34" charset="0"/>
                <a:cs typeface="Arial" panose="020B0604020202020204" pitchFamily="34" charset="0"/>
              </a:rPr>
              <a:t>Review what happened in TWCs – share experiences with TWCs : what was available, what was not</a:t>
            </a:r>
          </a:p>
          <a:p>
            <a:endParaRPr lang="en-US" altLang="ja-JP"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0457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513903" y="587155"/>
            <a:ext cx="8862189" cy="445498"/>
          </a:xfrm>
          <a:prstGeom prst="rect">
            <a:avLst/>
          </a:prstGeom>
        </p:spPr>
        <p:txBody>
          <a:bodyPr>
            <a:normAutofit fontScale="97500"/>
          </a:bodyPr>
          <a:lst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r>
              <a:rPr lang="en-US" altLang="ja-JP" sz="2400" kern="0" dirty="0">
                <a:ln/>
                <a:solidFill>
                  <a:schemeClr val="tx1"/>
                </a:solidFill>
                <a:latin typeface="Arial" panose="020B0604020202020204" pitchFamily="34" charset="0"/>
                <a:cs typeface="Arial" panose="020B0604020202020204" pitchFamily="34" charset="0"/>
              </a:rPr>
              <a:t>PTWS Interim Procedures Implementation Plan &amp; Users Guide</a:t>
            </a:r>
            <a:endParaRPr kumimoji="1" lang="en-US" altLang="ja-JP" sz="2400" kern="0" dirty="0">
              <a:ln/>
              <a:solidFill>
                <a:schemeClr val="tx1"/>
              </a:solidFill>
              <a:latin typeface="Arial" panose="020B0604020202020204" pitchFamily="34" charset="0"/>
              <a:cs typeface="Arial" panose="020B0604020202020204" pitchFamily="34" charset="0"/>
            </a:endParaRPr>
          </a:p>
        </p:txBody>
      </p:sp>
      <p:sp>
        <p:nvSpPr>
          <p:cNvPr id="15" name="コンテンツ プレースホルダー 2"/>
          <p:cNvSpPr txBox="1">
            <a:spLocks/>
          </p:cNvSpPr>
          <p:nvPr/>
        </p:nvSpPr>
        <p:spPr>
          <a:xfrm>
            <a:off x="833036" y="1182376"/>
            <a:ext cx="5643963" cy="548924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Ø"/>
            </a:pPr>
            <a:r>
              <a:rPr lang="en-US" altLang="ja-JP" sz="1600" dirty="0">
                <a:latin typeface="Arial" panose="020B0604020202020204" pitchFamily="34" charset="0"/>
                <a:cs typeface="Arial" panose="020B0604020202020204" pitchFamily="34" charset="0"/>
              </a:rPr>
              <a:t>Preparation for the future event – What to do if the event happens again.</a:t>
            </a:r>
          </a:p>
          <a:p>
            <a:pPr>
              <a:buClrTx/>
              <a:buFont typeface="Wingdings" panose="05000000000000000000" pitchFamily="2" charset="2"/>
              <a:buChar char="Ø"/>
            </a:pPr>
            <a:r>
              <a:rPr lang="en-US" altLang="ja-JP" sz="1600" dirty="0">
                <a:latin typeface="Arial" panose="020B0604020202020204" pitchFamily="34" charset="0"/>
                <a:cs typeface="Arial" panose="020B0604020202020204" pitchFamily="34" charset="0"/>
              </a:rPr>
              <a:t>Small temporary task team was established to work for implementation plan. </a:t>
            </a:r>
          </a:p>
          <a:p>
            <a:pPr>
              <a:buClrTx/>
              <a:buFont typeface="Wingdings" panose="05000000000000000000" pitchFamily="2" charset="2"/>
              <a:buChar char="Ø"/>
            </a:pPr>
            <a:r>
              <a:rPr lang="en-US" altLang="ja-JP" sz="1600" dirty="0">
                <a:latin typeface="Arial" panose="020B0604020202020204" pitchFamily="34" charset="0"/>
                <a:cs typeface="Arial" panose="020B0604020202020204" pitchFamily="34" charset="0"/>
              </a:rPr>
              <a:t>Tsunami amplitudes are forecasted by scaling observed maximum amplitudes observed across the Pacific from the January 15 event with observed amplitudes for any future event, starting with the observed amplitudes at Nuku`alofa and the NZG DART.</a:t>
            </a:r>
          </a:p>
          <a:p>
            <a:pPr>
              <a:buClrTx/>
              <a:buFont typeface="Wingdings" panose="05000000000000000000" pitchFamily="2" charset="2"/>
              <a:buChar char="Ø"/>
            </a:pPr>
            <a:r>
              <a:rPr lang="en-US" altLang="ja-JP" sz="1600" dirty="0">
                <a:latin typeface="Arial" panose="020B0604020202020204" pitchFamily="34" charset="0"/>
                <a:cs typeface="Arial" panose="020B0604020202020204" pitchFamily="34" charset="0"/>
              </a:rPr>
              <a:t>PTWC</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provides special products for a HTHH volcano generated tsunami.</a:t>
            </a:r>
          </a:p>
          <a:p>
            <a:pPr>
              <a:buClrTx/>
              <a:buFont typeface="Wingdings" panose="05000000000000000000" pitchFamily="2" charset="2"/>
              <a:buChar char="Ø"/>
            </a:pPr>
            <a:r>
              <a:rPr lang="en-US" altLang="ja-JP" sz="1600" u="sng" dirty="0">
                <a:latin typeface="Arial" panose="020B0604020202020204" pitchFamily="34" charset="0"/>
                <a:cs typeface="Arial" panose="020B0604020202020204" pitchFamily="34" charset="0"/>
              </a:rPr>
              <a:t>17 August </a:t>
            </a:r>
            <a:r>
              <a:rPr lang="en-US" altLang="ja-JP" sz="1600" dirty="0">
                <a:latin typeface="Arial" panose="020B0604020202020204" pitchFamily="34" charset="0"/>
                <a:cs typeface="Arial" panose="020B0604020202020204" pitchFamily="34" charset="0"/>
              </a:rPr>
              <a:t>: User’s Guide Published (CL-2902) </a:t>
            </a:r>
          </a:p>
          <a:p>
            <a:pPr>
              <a:buClrTx/>
              <a:buFont typeface="Wingdings" panose="05000000000000000000" pitchFamily="2" charset="2"/>
              <a:buChar char="Ø"/>
            </a:pPr>
            <a:r>
              <a:rPr lang="en-US" altLang="ja-JP" sz="1600" u="sng" dirty="0">
                <a:latin typeface="Arial" panose="020B0604020202020204" pitchFamily="34" charset="0"/>
                <a:cs typeface="Arial" panose="020B0604020202020204" pitchFamily="34" charset="0"/>
              </a:rPr>
              <a:t>6 September </a:t>
            </a:r>
            <a:r>
              <a:rPr lang="en-US" altLang="ja-JP" sz="1600" dirty="0">
                <a:latin typeface="Arial" panose="020B0604020202020204" pitchFamily="34" charset="0"/>
                <a:cs typeface="Arial" panose="020B0604020202020204" pitchFamily="34" charset="0"/>
              </a:rPr>
              <a:t>: ICG/PTWS HTHH Interim Procedures and PTWS Products Informational Webinar </a:t>
            </a:r>
          </a:p>
          <a:p>
            <a:pPr>
              <a:buClrTx/>
              <a:buFont typeface="Wingdings" panose="05000000000000000000" pitchFamily="2" charset="2"/>
              <a:buChar char="Ø"/>
            </a:pPr>
            <a:r>
              <a:rPr lang="en-US" altLang="ja-JP" sz="1600" dirty="0">
                <a:latin typeface="Arial" panose="020B0604020202020204" pitchFamily="34" charset="0"/>
                <a:cs typeface="Arial" panose="020B0604020202020204" pitchFamily="34" charset="0"/>
              </a:rPr>
              <a:t>PICT</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drill in the </a:t>
            </a:r>
            <a:r>
              <a:rPr lang="en-US" altLang="ja-JP" sz="1600" dirty="0" err="1">
                <a:latin typeface="Arial" panose="020B0604020202020204" pitchFamily="34" charset="0"/>
                <a:cs typeface="Arial" panose="020B0604020202020204" pitchFamily="34" charset="0"/>
              </a:rPr>
              <a:t>PacWave</a:t>
            </a:r>
            <a:r>
              <a:rPr lang="en-US" altLang="ja-JP" sz="1600" dirty="0">
                <a:latin typeface="Arial" panose="020B0604020202020204" pitchFamily="34" charset="0"/>
                <a:cs typeface="Arial" panose="020B0604020202020204" pitchFamily="34" charset="0"/>
              </a:rPr>
              <a:t> 2022</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to</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test</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interim</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procedures</a:t>
            </a:r>
            <a:endParaRPr lang="ja-JP" altLang="en-US" sz="1600" dirty="0">
              <a:latin typeface="Arial" panose="020B0604020202020204" pitchFamily="34" charset="0"/>
              <a:cs typeface="Arial" panose="020B0604020202020204" pitchFamily="34" charset="0"/>
            </a:endParaRPr>
          </a:p>
          <a:p>
            <a:endParaRPr lang="en-US" altLang="ja-JP" sz="1350" dirty="0">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8351" y="1032653"/>
            <a:ext cx="3495818" cy="4964900"/>
          </a:xfrm>
          <a:prstGeom prst="rect">
            <a:avLst/>
          </a:prstGeom>
          <a:ln>
            <a:solidFill>
              <a:schemeClr val="tx1"/>
            </a:solidFill>
          </a:ln>
        </p:spPr>
      </p:pic>
      <p:pic>
        <p:nvPicPr>
          <p:cNvPr id="17" name="図 16"/>
          <p:cNvPicPr>
            <a:picLocks noChangeAspect="1"/>
          </p:cNvPicPr>
          <p:nvPr/>
        </p:nvPicPr>
        <p:blipFill>
          <a:blip r:embed="rId4"/>
          <a:stretch>
            <a:fillRect/>
          </a:stretch>
        </p:blipFill>
        <p:spPr>
          <a:xfrm>
            <a:off x="6615093" y="957498"/>
            <a:ext cx="3669076" cy="5173524"/>
          </a:xfrm>
          <a:prstGeom prst="rect">
            <a:avLst/>
          </a:prstGeom>
          <a:ln>
            <a:solidFill>
              <a:schemeClr val="tx1"/>
            </a:solidFill>
          </a:ln>
        </p:spPr>
      </p:pic>
    </p:spTree>
    <p:extLst>
      <p:ext uri="{BB962C8B-B14F-4D97-AF65-F5344CB8AC3E}">
        <p14:creationId xmlns:p14="http://schemas.microsoft.com/office/powerpoint/2010/main" val="1143481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15007" y="483476"/>
            <a:ext cx="9144000" cy="627063"/>
          </a:xfrm>
          <a:solidFill>
            <a:schemeClr val="accent6">
              <a:lumMod val="40000"/>
              <a:lumOff val="60000"/>
            </a:schemeClr>
          </a:solidFill>
        </p:spPr>
        <p:txBody>
          <a:bodyPr>
            <a:normAutofit fontScale="90000"/>
          </a:bodyPr>
          <a:lstStyle/>
          <a:p>
            <a:r>
              <a:rPr lang="en-US" altLang="ja-JP" sz="3200" dirty="0">
                <a:latin typeface="Arial" panose="020B0604020202020204" pitchFamily="34" charset="0"/>
                <a:cs typeface="Arial" panose="020B0604020202020204" pitchFamily="34" charset="0"/>
              </a:rPr>
              <a:t>PTWS Steering Committee (online)</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(July 12, 2022)</a:t>
            </a:r>
            <a:endParaRPr lang="ja-JP" altLang="en-US" sz="3200" dirty="0">
              <a:latin typeface="Arial" panose="020B0604020202020204" pitchFamily="34" charset="0"/>
              <a:cs typeface="Arial" panose="020B0604020202020204" pitchFamily="34" charset="0"/>
            </a:endParaRPr>
          </a:p>
        </p:txBody>
      </p:sp>
      <p:sp>
        <p:nvSpPr>
          <p:cNvPr id="3" name="コンテンツプレースホルダ 2"/>
          <p:cNvSpPr>
            <a:spLocks noGrp="1"/>
          </p:cNvSpPr>
          <p:nvPr>
            <p:ph idx="4294967295"/>
          </p:nvPr>
        </p:nvSpPr>
        <p:spPr>
          <a:xfrm>
            <a:off x="408864" y="1383806"/>
            <a:ext cx="5298253" cy="4586069"/>
          </a:xfrm>
        </p:spPr>
        <p:txBody>
          <a:bodyPr>
            <a:normAutofit fontScale="85000" lnSpcReduction="10000"/>
          </a:bodyPr>
          <a:lstStyle/>
          <a:p>
            <a:pPr marL="0" indent="0">
              <a:lnSpc>
                <a:spcPct val="120000"/>
              </a:lnSpc>
              <a:buNone/>
            </a:pPr>
            <a:endParaRPr lang="en-US" altLang="ja-JP"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en-US" altLang="ja-JP" dirty="0">
                <a:latin typeface="Arial" panose="020B0604020202020204" pitchFamily="34" charset="0"/>
                <a:cs typeface="Arial" panose="020B0604020202020204" pitchFamily="34" charset="0"/>
              </a:rPr>
              <a:t>The Kingdom of Tonga offered the host country for the PTWS 30</a:t>
            </a:r>
            <a:r>
              <a:rPr lang="en-US" altLang="ja-JP" baseline="30000" dirty="0">
                <a:latin typeface="Arial" panose="020B0604020202020204" pitchFamily="34" charset="0"/>
                <a:cs typeface="Arial" panose="020B0604020202020204" pitchFamily="34" charset="0"/>
              </a:rPr>
              <a:t>th</a:t>
            </a:r>
            <a:r>
              <a:rPr lang="en-US" altLang="ja-JP" dirty="0">
                <a:latin typeface="Arial" panose="020B0604020202020204" pitchFamily="34" charset="0"/>
                <a:cs typeface="Arial" panose="020B0604020202020204" pitchFamily="34" charset="0"/>
              </a:rPr>
              <a:t> session in September 2023.</a:t>
            </a:r>
            <a:endParaRPr lang="ja-JP" altLang="en-US"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en-US" altLang="ja-JP" dirty="0">
                <a:latin typeface="Arial" panose="020B0604020202020204" pitchFamily="34" charset="0"/>
                <a:cs typeface="Arial" panose="020B0604020202020204" pitchFamily="34" charset="0"/>
              </a:rPr>
              <a:t>The PTWS-SC discussed “HTHH PTWC Interim Procedures and PTWS Products – User’s Guide”.</a:t>
            </a:r>
          </a:p>
          <a:p>
            <a:pPr lvl="1">
              <a:lnSpc>
                <a:spcPct val="120000"/>
              </a:lnSpc>
              <a:buFont typeface="Wingdings" panose="05000000000000000000" pitchFamily="2" charset="2"/>
              <a:buChar char="ü"/>
            </a:pPr>
            <a:r>
              <a:rPr lang="en-US" altLang="ja-JP" dirty="0">
                <a:latin typeface="Arial" panose="020B0604020202020204" pitchFamily="34" charset="0"/>
                <a:cs typeface="Arial" panose="020B0604020202020204" pitchFamily="34" charset="0"/>
              </a:rPr>
              <a:t>User’s Guide was published on 17</a:t>
            </a:r>
            <a:r>
              <a:rPr lang="en-US" altLang="ja-JP" baseline="30000" dirty="0">
                <a:latin typeface="Arial" panose="020B0604020202020204" pitchFamily="34" charset="0"/>
                <a:cs typeface="Arial" panose="020B0604020202020204" pitchFamily="34" charset="0"/>
              </a:rPr>
              <a:t>th</a:t>
            </a:r>
            <a:r>
              <a:rPr lang="en-US" altLang="ja-JP" dirty="0">
                <a:latin typeface="Arial" panose="020B0604020202020204" pitchFamily="34" charset="0"/>
                <a:cs typeface="Arial" panose="020B0604020202020204" pitchFamily="34" charset="0"/>
              </a:rPr>
              <a:t> August 2022 (CL-2902)</a:t>
            </a:r>
          </a:p>
          <a:p>
            <a:pPr lvl="1">
              <a:lnSpc>
                <a:spcPct val="120000"/>
              </a:lnSpc>
              <a:buFont typeface="Wingdings" panose="05000000000000000000" pitchFamily="2" charset="2"/>
              <a:buChar char="ü"/>
            </a:pPr>
            <a:r>
              <a:rPr lang="en-US" altLang="ja-JP" dirty="0">
                <a:latin typeface="Arial" panose="020B0604020202020204" pitchFamily="34" charset="0"/>
                <a:cs typeface="Arial" panose="020B0604020202020204" pitchFamily="34" charset="0"/>
              </a:rPr>
              <a:t>Official endorsement in the PTWS 30</a:t>
            </a:r>
            <a:r>
              <a:rPr lang="en-US" altLang="ja-JP" baseline="30000" dirty="0">
                <a:latin typeface="Arial" panose="020B0604020202020204" pitchFamily="34" charset="0"/>
                <a:cs typeface="Arial" panose="020B0604020202020204" pitchFamily="34" charset="0"/>
              </a:rPr>
              <a:t>th</a:t>
            </a:r>
            <a:r>
              <a:rPr lang="en-US" altLang="ja-JP" dirty="0">
                <a:latin typeface="Arial" panose="020B0604020202020204" pitchFamily="34" charset="0"/>
                <a:cs typeface="Arial" panose="020B0604020202020204" pitchFamily="34" charset="0"/>
              </a:rPr>
              <a:t> Session</a:t>
            </a:r>
          </a:p>
          <a:p>
            <a:pPr>
              <a:lnSpc>
                <a:spcPct val="120000"/>
              </a:lnSpc>
              <a:buFont typeface="Wingdings" panose="05000000000000000000" pitchFamily="2" charset="2"/>
              <a:buChar char="Ø"/>
            </a:pPr>
            <a:r>
              <a:rPr lang="en-US" altLang="ja-JP" dirty="0">
                <a:latin typeface="Arial" panose="020B0604020202020204" pitchFamily="34" charset="0"/>
                <a:cs typeface="Arial" panose="020B0604020202020204" pitchFamily="34" charset="0"/>
              </a:rPr>
              <a:t>The PTWS-SC decided the next PTWS-SC will be held back-to-back with the next TOWS-WG.</a:t>
            </a:r>
          </a:p>
          <a:p>
            <a:pPr lvl="1">
              <a:lnSpc>
                <a:spcPct val="120000"/>
              </a:lnSpc>
              <a:buFont typeface="Wingdings" panose="05000000000000000000" pitchFamily="2" charset="2"/>
              <a:buChar char="ü"/>
            </a:pPr>
            <a:r>
              <a:rPr lang="en-US" altLang="ja-JP" dirty="0">
                <a:latin typeface="Arial" panose="020B0604020202020204" pitchFamily="34" charset="0"/>
                <a:cs typeface="Arial" panose="020B0604020202020204" pitchFamily="34" charset="0"/>
              </a:rPr>
              <a:t>The next PTWS-SC meeting will be held from 6</a:t>
            </a:r>
            <a:r>
              <a:rPr lang="en-US" altLang="ja-JP" baseline="30000" dirty="0">
                <a:latin typeface="Arial" panose="020B0604020202020204" pitchFamily="34" charset="0"/>
                <a:cs typeface="Arial" panose="020B0604020202020204" pitchFamily="34" charset="0"/>
              </a:rPr>
              <a:t>th</a:t>
            </a:r>
            <a:r>
              <a:rPr lang="en-US" altLang="ja-JP" dirty="0">
                <a:latin typeface="Arial" panose="020B0604020202020204" pitchFamily="34" charset="0"/>
                <a:cs typeface="Arial" panose="020B0604020202020204" pitchFamily="34" charset="0"/>
              </a:rPr>
              <a:t> March to 9</a:t>
            </a:r>
            <a:r>
              <a:rPr lang="en-US" altLang="ja-JP" baseline="30000" dirty="0">
                <a:latin typeface="Arial" panose="020B0604020202020204" pitchFamily="34" charset="0"/>
                <a:cs typeface="Arial" panose="020B0604020202020204" pitchFamily="34" charset="0"/>
              </a:rPr>
              <a:t>th</a:t>
            </a:r>
            <a:r>
              <a:rPr lang="en-US" altLang="ja-JP" dirty="0">
                <a:latin typeface="Arial" panose="020B0604020202020204" pitchFamily="34" charset="0"/>
                <a:cs typeface="Arial" panose="020B0604020202020204" pitchFamily="34" charset="0"/>
              </a:rPr>
              <a:t> March.</a:t>
            </a:r>
            <a:endParaRPr lang="ja-JP" altLang="en-US"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873918"/>
            <a:ext cx="6023113" cy="294896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solidFill>
            <a:schemeClr val="accent6">
              <a:lumMod val="40000"/>
              <a:lumOff val="60000"/>
            </a:schemeClr>
          </a:solidFill>
        </p:spPr>
        <p:txBody>
          <a:bodyPr>
            <a:noAutofit/>
          </a:bodyPr>
          <a:lstStyle/>
          <a:p>
            <a:endParaRPr lang="en-US" altLang="ja-JP" sz="3200" dirty="0">
              <a:latin typeface="Arial" panose="020B0604020202020204" pitchFamily="34" charset="0"/>
              <a:cs typeface="Arial" panose="020B0604020202020204" pitchFamily="34" charset="0"/>
            </a:endParaRPr>
          </a:p>
        </p:txBody>
      </p:sp>
      <p:sp>
        <p:nvSpPr>
          <p:cNvPr id="3" name="コンテンツプレースホルダ 2"/>
          <p:cNvSpPr>
            <a:spLocks noGrp="1"/>
          </p:cNvSpPr>
          <p:nvPr>
            <p:ph sz="half" idx="4294967295"/>
          </p:nvPr>
        </p:nvSpPr>
        <p:spPr>
          <a:xfrm>
            <a:off x="0" y="1404938"/>
            <a:ext cx="3113088" cy="4351337"/>
          </a:xfrm>
        </p:spPr>
        <p:txBody>
          <a:bodyPr>
            <a:noAutofit/>
          </a:bodyPr>
          <a:lstStyle/>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Honduras</a:t>
            </a:r>
          </a:p>
          <a:p>
            <a:pPr lvl="1"/>
            <a:r>
              <a:rPr lang="en-US" altLang="ja-JP" sz="1800" dirty="0">
                <a:latin typeface="Arial" panose="020B0604020202020204" pitchFamily="34" charset="0"/>
                <a:cs typeface="Arial" panose="020B0604020202020204" pitchFamily="34" charset="0"/>
              </a:rPr>
              <a:t>Cedeño</a:t>
            </a: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Costa Rica</a:t>
            </a:r>
          </a:p>
          <a:p>
            <a:pPr lvl="1"/>
            <a:r>
              <a:rPr lang="en-US" altLang="ja-JP" sz="1800" dirty="0">
                <a:latin typeface="Arial" panose="020B0604020202020204" pitchFamily="34" charset="0"/>
                <a:cs typeface="Arial" panose="020B0604020202020204" pitchFamily="34" charset="0"/>
              </a:rPr>
              <a:t>Ostional</a:t>
            </a:r>
          </a:p>
          <a:p>
            <a:pPr lvl="1"/>
            <a:r>
              <a:rPr lang="en-US" altLang="ja-JP" sz="1800" dirty="0">
                <a:latin typeface="Arial" panose="020B0604020202020204" pitchFamily="34" charset="0"/>
                <a:cs typeface="Arial" panose="020B0604020202020204" pitchFamily="34" charset="0"/>
              </a:rPr>
              <a:t>Samara</a:t>
            </a:r>
          </a:p>
          <a:p>
            <a:pPr lvl="1"/>
            <a:r>
              <a:rPr lang="en-US" altLang="ja-JP" sz="1800" dirty="0" err="1">
                <a:latin typeface="Arial" panose="020B0604020202020204" pitchFamily="34" charset="0"/>
                <a:cs typeface="Arial" panose="020B0604020202020204" pitchFamily="34" charset="0"/>
              </a:rPr>
              <a:t>Tamarindo</a:t>
            </a:r>
            <a:endParaRPr lang="en-US" altLang="ja-JP" sz="1800" dirty="0">
              <a:latin typeface="Arial" panose="020B0604020202020204" pitchFamily="34" charset="0"/>
              <a:cs typeface="Arial" panose="020B0604020202020204" pitchFamily="34" charset="0"/>
            </a:endParaRPr>
          </a:p>
          <a:p>
            <a:pPr lvl="1"/>
            <a:r>
              <a:rPr lang="en-US" altLang="ja-JP" sz="1800" dirty="0">
                <a:latin typeface="Arial" panose="020B0604020202020204" pitchFamily="34" charset="0"/>
                <a:cs typeface="Arial" panose="020B0604020202020204" pitchFamily="34" charset="0"/>
              </a:rPr>
              <a:t>Playas El Coco</a:t>
            </a:r>
          </a:p>
          <a:p>
            <a:pPr lvl="1"/>
            <a:r>
              <a:rPr lang="en-US" altLang="ja-JP" sz="1800" dirty="0" err="1">
                <a:latin typeface="Arial" panose="020B0604020202020204" pitchFamily="34" charset="0"/>
                <a:cs typeface="Arial" panose="020B0604020202020204" pitchFamily="34" charset="0"/>
              </a:rPr>
              <a:t>Quepos</a:t>
            </a:r>
            <a:endParaRPr lang="en-US" altLang="ja-JP" sz="1800" dirty="0">
              <a:latin typeface="Arial" panose="020B0604020202020204" pitchFamily="34" charset="0"/>
              <a:cs typeface="Arial" panose="020B0604020202020204" pitchFamily="34" charset="0"/>
            </a:endParaRPr>
          </a:p>
          <a:p>
            <a:pPr lvl="1"/>
            <a:r>
              <a:rPr lang="en-US" altLang="ja-JP" sz="1800" dirty="0" err="1">
                <a:latin typeface="Arial" panose="020B0604020202020204" pitchFamily="34" charset="0"/>
                <a:cs typeface="Arial" panose="020B0604020202020204" pitchFamily="34" charset="0"/>
              </a:rPr>
              <a:t>Uvita</a:t>
            </a:r>
            <a:r>
              <a:rPr lang="en-US" altLang="ja-JP" sz="1800" dirty="0">
                <a:latin typeface="Arial" panose="020B0604020202020204" pitchFamily="34" charset="0"/>
                <a:cs typeface="Arial" panose="020B0604020202020204" pitchFamily="34" charset="0"/>
              </a:rPr>
              <a:t>-Bahía</a:t>
            </a: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Samoa</a:t>
            </a:r>
          </a:p>
          <a:p>
            <a:pPr lvl="1"/>
            <a:r>
              <a:rPr lang="en-US" altLang="ja-JP" sz="1800" dirty="0">
                <a:latin typeface="Arial" panose="020B0604020202020204" pitchFamily="34" charset="0"/>
                <a:cs typeface="Arial" panose="020B0604020202020204" pitchFamily="34" charset="0"/>
              </a:rPr>
              <a:t>Savaia, Upolu</a:t>
            </a: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El Salvador</a:t>
            </a:r>
          </a:p>
          <a:p>
            <a:pPr lvl="1"/>
            <a:r>
              <a:rPr lang="en-US" altLang="ja-JP" sz="1800" dirty="0">
                <a:latin typeface="Arial" panose="020B0604020202020204" pitchFamily="34" charset="0"/>
                <a:cs typeface="Arial" panose="020B0604020202020204" pitchFamily="34" charset="0"/>
              </a:rPr>
              <a:t>La Libertad</a:t>
            </a:r>
          </a:p>
          <a:p>
            <a:pPr lvl="1"/>
            <a:r>
              <a:rPr lang="en-US" altLang="ja-JP" sz="1800" dirty="0" err="1">
                <a:latin typeface="Arial" panose="020B0604020202020204" pitchFamily="34" charset="0"/>
                <a:cs typeface="Arial" panose="020B0604020202020204" pitchFamily="34" charset="0"/>
              </a:rPr>
              <a:t>Tamanique</a:t>
            </a:r>
            <a:endParaRPr lang="en-US" altLang="ja-JP" sz="1800" dirty="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sz="half" idx="4294967295"/>
          </p:nvPr>
        </p:nvSpPr>
        <p:spPr>
          <a:xfrm>
            <a:off x="2364827" y="1404938"/>
            <a:ext cx="2687638" cy="4351337"/>
          </a:xfrm>
        </p:spPr>
        <p:txBody>
          <a:bodyPr/>
          <a:lstStyle/>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Guatemala</a:t>
            </a:r>
          </a:p>
          <a:p>
            <a:pPr lvl="1"/>
            <a:r>
              <a:rPr lang="en-US" altLang="ja-JP" sz="1800" dirty="0">
                <a:latin typeface="Arial" panose="020B0604020202020204" pitchFamily="34" charset="0"/>
                <a:cs typeface="Arial" panose="020B0604020202020204" pitchFamily="34" charset="0"/>
              </a:rPr>
              <a:t>San Jose</a:t>
            </a:r>
          </a:p>
          <a:p>
            <a:pPr lvl="1"/>
            <a:r>
              <a:rPr lang="en-US" altLang="ja-JP" sz="1800" dirty="0" err="1">
                <a:latin typeface="Arial" panose="020B0604020202020204" pitchFamily="34" charset="0"/>
                <a:cs typeface="Arial" panose="020B0604020202020204" pitchFamily="34" charset="0"/>
              </a:rPr>
              <a:t>Sipacate</a:t>
            </a:r>
            <a:endParaRPr lang="en-US" altLang="ja-JP"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Panama</a:t>
            </a:r>
          </a:p>
          <a:p>
            <a:pPr lvl="1"/>
            <a:r>
              <a:rPr lang="en-US" altLang="ja-JP" sz="1800" dirty="0">
                <a:latin typeface="Arial" panose="020B0604020202020204" pitchFamily="34" charset="0"/>
                <a:cs typeface="Arial" panose="020B0604020202020204" pitchFamily="34" charset="0"/>
              </a:rPr>
              <a:t>Puerto </a:t>
            </a:r>
            <a:r>
              <a:rPr lang="en-US" altLang="ja-JP" sz="1800" dirty="0" err="1">
                <a:latin typeface="Arial" panose="020B0604020202020204" pitchFamily="34" charset="0"/>
                <a:cs typeface="Arial" panose="020B0604020202020204" pitchFamily="34" charset="0"/>
              </a:rPr>
              <a:t>Armuelles</a:t>
            </a:r>
            <a:endParaRPr lang="en-US" altLang="ja-JP"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ja-JP" sz="1800" dirty="0">
                <a:latin typeface="Arial" panose="020B0604020202020204" pitchFamily="34" charset="0"/>
                <a:cs typeface="Arial" panose="020B0604020202020204" pitchFamily="34" charset="0"/>
              </a:rPr>
              <a:t>Ecuador</a:t>
            </a:r>
          </a:p>
          <a:p>
            <a:pPr lvl="1"/>
            <a:r>
              <a:rPr lang="en-US" altLang="ja-JP" sz="1800" dirty="0">
                <a:latin typeface="Arial" panose="020B0604020202020204" pitchFamily="34" charset="0"/>
                <a:cs typeface="Arial" panose="020B0604020202020204" pitchFamily="34" charset="0"/>
              </a:rPr>
              <a:t>Galapagos</a:t>
            </a:r>
            <a:endParaRPr lang="ja-JP" altLang="en-US" sz="1800" dirty="0">
              <a:latin typeface="Arial" panose="020B0604020202020204" pitchFamily="34" charset="0"/>
              <a:cs typeface="Arial" panose="020B0604020202020204" pitchFamily="34" charset="0"/>
            </a:endParaRPr>
          </a:p>
          <a:p>
            <a:endParaRPr kumimoji="1" lang="ja-JP" altLang="en-US" dirty="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2124" y="1824253"/>
            <a:ext cx="5078896" cy="3809172"/>
          </a:xfrm>
          <a:prstGeom prst="rect">
            <a:avLst/>
          </a:prstGeom>
          <a:ln>
            <a:solidFill>
              <a:schemeClr val="tx1"/>
            </a:solidFill>
          </a:ln>
        </p:spPr>
      </p:pic>
      <p:sp>
        <p:nvSpPr>
          <p:cNvPr id="7" name="テキスト ボックス 6"/>
          <p:cNvSpPr txBox="1"/>
          <p:nvPr/>
        </p:nvSpPr>
        <p:spPr>
          <a:xfrm>
            <a:off x="429418" y="525518"/>
            <a:ext cx="9624299"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defTabSz="1300480" hangingPunct="0"/>
            <a:r>
              <a:rPr lang="en-US" altLang="ja-JP" sz="3200" dirty="0">
                <a:latin typeface="Arial" panose="020B0604020202020204" pitchFamily="34" charset="0"/>
                <a:cs typeface="Arial" panose="020B0604020202020204" pitchFamily="34" charset="0"/>
              </a:rPr>
              <a:t>IOC/UNESCO Tsunami Ready Recognition Program</a:t>
            </a:r>
            <a:endParaRPr kumimoji="0" lang="ja-JP" altLang="en-US" sz="3200" b="0" i="0" u="none" strike="noStrike" cap="none" spc="0" normalizeH="0" baseline="0" dirty="0">
              <a:ln>
                <a:noFill/>
              </a:ln>
              <a:solidFill>
                <a:srgbClr val="000000"/>
              </a:solidFill>
              <a:effectLst/>
              <a:uFillTx/>
              <a:sym typeface="Roboto"/>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72489" y="485068"/>
            <a:ext cx="9144000" cy="404813"/>
          </a:xfrm>
          <a:solidFill>
            <a:schemeClr val="accent6">
              <a:lumMod val="40000"/>
              <a:lumOff val="60000"/>
            </a:schemeClr>
          </a:solidFill>
        </p:spPr>
        <p:txBody>
          <a:bodyPr>
            <a:normAutofit fontScale="90000"/>
          </a:bodyPr>
          <a:lstStyle/>
          <a:p>
            <a:r>
              <a:rPr lang="en-US" altLang="ja-JP" dirty="0">
                <a:latin typeface="Arial" panose="020B0604020202020204" pitchFamily="34" charset="0"/>
                <a:cs typeface="Arial" panose="020B0604020202020204" pitchFamily="34" charset="0"/>
              </a:rPr>
              <a:t>Exercise Pacific Wave 2022</a:t>
            </a:r>
          </a:p>
        </p:txBody>
      </p:sp>
      <p:sp>
        <p:nvSpPr>
          <p:cNvPr id="3" name="コンテンツプレースホルダ 2"/>
          <p:cNvSpPr>
            <a:spLocks noGrp="1"/>
          </p:cNvSpPr>
          <p:nvPr>
            <p:ph sz="half" idx="4294967295"/>
          </p:nvPr>
        </p:nvSpPr>
        <p:spPr>
          <a:xfrm>
            <a:off x="341521" y="1330325"/>
            <a:ext cx="8259763" cy="2174875"/>
          </a:xfrm>
        </p:spPr>
        <p:txBody>
          <a:bodyPr>
            <a:normAutofit/>
          </a:bodyPr>
          <a:lstStyle/>
          <a:p>
            <a:r>
              <a:rPr lang="en-US" altLang="ja-JP" u="sng" dirty="0">
                <a:latin typeface="Arial" panose="020B0604020202020204" pitchFamily="34" charset="0"/>
                <a:cs typeface="Arial" panose="020B0604020202020204" pitchFamily="34" charset="0"/>
              </a:rPr>
              <a:t>23</a:t>
            </a:r>
            <a:r>
              <a:rPr lang="en-US" altLang="ja-JP" u="sng" baseline="30000" dirty="0">
                <a:latin typeface="Arial" panose="020B0604020202020204" pitchFamily="34" charset="0"/>
                <a:cs typeface="Arial" panose="020B0604020202020204" pitchFamily="34" charset="0"/>
              </a:rPr>
              <a:t>rd</a:t>
            </a:r>
            <a:r>
              <a:rPr lang="en-US" altLang="ja-JP" u="sng" dirty="0">
                <a:latin typeface="Arial" panose="020B0604020202020204" pitchFamily="34" charset="0"/>
                <a:cs typeface="Arial" panose="020B0604020202020204" pitchFamily="34" charset="0"/>
              </a:rPr>
              <a:t> June</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PacWave</a:t>
            </a:r>
            <a:r>
              <a:rPr lang="en-US" altLang="ja-JP" dirty="0">
                <a:latin typeface="Arial" panose="020B0604020202020204" pitchFamily="34" charset="0"/>
                <a:cs typeface="Arial" panose="020B0604020202020204" pitchFamily="34" charset="0"/>
              </a:rPr>
              <a:t> 22 was announced (CL-2894).</a:t>
            </a:r>
          </a:p>
          <a:p>
            <a:r>
              <a:rPr lang="en-US" altLang="ja-JP" u="sng" dirty="0">
                <a:latin typeface="Arial" panose="020B0604020202020204" pitchFamily="34" charset="0"/>
                <a:cs typeface="Arial" panose="020B0604020202020204" pitchFamily="34" charset="0"/>
              </a:rPr>
              <a:t>31</a:t>
            </a:r>
            <a:r>
              <a:rPr lang="en-US" altLang="ja-JP" u="sng" baseline="30000" dirty="0">
                <a:latin typeface="Arial" panose="020B0604020202020204" pitchFamily="34" charset="0"/>
                <a:cs typeface="Arial" panose="020B0604020202020204" pitchFamily="34" charset="0"/>
              </a:rPr>
              <a:t>st</a:t>
            </a:r>
            <a:r>
              <a:rPr lang="en-US" altLang="ja-JP" u="sng" dirty="0">
                <a:latin typeface="Arial" panose="020B0604020202020204" pitchFamily="34" charset="0"/>
                <a:cs typeface="Arial" panose="020B0604020202020204" pitchFamily="34" charset="0"/>
              </a:rPr>
              <a:t> August</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PacWave</a:t>
            </a:r>
            <a:r>
              <a:rPr lang="en-US" altLang="ja-JP" dirty="0">
                <a:latin typeface="Arial" panose="020B0604020202020204" pitchFamily="34" charset="0"/>
                <a:cs typeface="Arial" panose="020B0604020202020204" pitchFamily="34" charset="0"/>
              </a:rPr>
              <a:t> 22 manual was distributed (CL-2904).</a:t>
            </a:r>
          </a:p>
          <a:p>
            <a:r>
              <a:rPr lang="en-US" altLang="ja-JP" u="sng" dirty="0">
                <a:latin typeface="Arial" panose="020B0604020202020204" pitchFamily="34" charset="0"/>
                <a:cs typeface="Arial" panose="020B0604020202020204" pitchFamily="34" charset="0"/>
              </a:rPr>
              <a:t>13</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September </a:t>
            </a:r>
            <a:r>
              <a:rPr lang="en-US" altLang="ja-JP" dirty="0">
                <a:latin typeface="Arial" panose="020B0604020202020204" pitchFamily="34" charset="0"/>
                <a:cs typeface="Arial" panose="020B0604020202020204" pitchFamily="34" charset="0"/>
              </a:rPr>
              <a:t>: Informational Webinar </a:t>
            </a:r>
          </a:p>
          <a:p>
            <a:r>
              <a:rPr lang="en-US" altLang="ja-JP" b="1" u="sng" dirty="0">
                <a:latin typeface="Arial" panose="020B0604020202020204" pitchFamily="34" charset="0"/>
                <a:cs typeface="Arial" panose="020B0604020202020204" pitchFamily="34" charset="0"/>
              </a:rPr>
              <a:t>13</a:t>
            </a:r>
            <a:r>
              <a:rPr lang="en-US" altLang="ja-JP" b="1" u="sng" baseline="30000" dirty="0">
                <a:latin typeface="Arial" panose="020B0604020202020204" pitchFamily="34" charset="0"/>
                <a:cs typeface="Arial" panose="020B0604020202020204" pitchFamily="34" charset="0"/>
              </a:rPr>
              <a:t>th</a:t>
            </a:r>
            <a:r>
              <a:rPr lang="en-US" altLang="ja-JP" b="1" u="sng" dirty="0">
                <a:latin typeface="Arial" panose="020B0604020202020204" pitchFamily="34" charset="0"/>
                <a:cs typeface="Arial" panose="020B0604020202020204" pitchFamily="34" charset="0"/>
              </a:rPr>
              <a:t> October 0000 </a:t>
            </a:r>
            <a:r>
              <a:rPr lang="en-US" altLang="ja-JP" b="1" dirty="0">
                <a:latin typeface="Arial" panose="020B0604020202020204" pitchFamily="34" charset="0"/>
                <a:cs typeface="Arial" panose="020B0604020202020204" pitchFamily="34" charset="0"/>
              </a:rPr>
              <a:t>UTC: Live Communications Test was conducted by the TSPs</a:t>
            </a:r>
          </a:p>
          <a:p>
            <a:pPr lvl="1">
              <a:buFont typeface="Wingdings" panose="05000000000000000000" pitchFamily="2" charset="2"/>
              <a:buChar char="ü"/>
            </a:pPr>
            <a:r>
              <a:rPr lang="en-US" altLang="ja-JP" dirty="0">
                <a:latin typeface="Arial" panose="020B0604020202020204" pitchFamily="34" charset="0"/>
                <a:cs typeface="Arial" panose="020B0604020202020204" pitchFamily="34" charset="0"/>
              </a:rPr>
              <a:t>PTWC, NWPTAC, SCSTAC and CATAC sent the test message.</a:t>
            </a:r>
          </a:p>
        </p:txBody>
      </p:sp>
      <p:sp>
        <p:nvSpPr>
          <p:cNvPr id="7" name="コンテンツ プレースホルダー 6"/>
          <p:cNvSpPr>
            <a:spLocks noGrp="1"/>
          </p:cNvSpPr>
          <p:nvPr>
            <p:ph sz="half" idx="4294967295"/>
          </p:nvPr>
        </p:nvSpPr>
        <p:spPr>
          <a:xfrm>
            <a:off x="341521" y="3600396"/>
            <a:ext cx="6503988" cy="2608262"/>
          </a:xfrm>
        </p:spPr>
        <p:txBody>
          <a:bodyPr>
            <a:normAutofit fontScale="85000" lnSpcReduction="10000"/>
          </a:bodyPr>
          <a:lstStyle/>
          <a:p>
            <a:pPr>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PICT Regional Exercise</a:t>
            </a:r>
          </a:p>
          <a:p>
            <a:pPr lvl="1"/>
            <a:r>
              <a:rPr lang="en-US" altLang="ja-JP" u="sng" dirty="0">
                <a:latin typeface="Arial" panose="020B0604020202020204" pitchFamily="34" charset="0"/>
                <a:cs typeface="Arial" panose="020B0604020202020204" pitchFamily="34" charset="0"/>
              </a:rPr>
              <a:t>2</a:t>
            </a:r>
            <a:r>
              <a:rPr lang="en-US" altLang="ja-JP" u="sng" baseline="30000" dirty="0">
                <a:latin typeface="Arial" panose="020B0604020202020204" pitchFamily="34" charset="0"/>
                <a:cs typeface="Arial" panose="020B0604020202020204" pitchFamily="34" charset="0"/>
              </a:rPr>
              <a:t>nd</a:t>
            </a:r>
            <a:r>
              <a:rPr lang="en-US" altLang="ja-JP" u="sng" dirty="0">
                <a:latin typeface="Arial" panose="020B0604020202020204" pitchFamily="34" charset="0"/>
                <a:cs typeface="Arial" panose="020B0604020202020204" pitchFamily="34" charset="0"/>
              </a:rPr>
              <a:t> November</a:t>
            </a:r>
            <a:r>
              <a:rPr lang="en-US" altLang="ja-JP" dirty="0">
                <a:latin typeface="Arial" panose="020B0604020202020204" pitchFamily="34" charset="0"/>
                <a:cs typeface="Arial" panose="020B0604020202020204" pitchFamily="34" charset="0"/>
              </a:rPr>
              <a:t>: Exercise Pacific Wave 2022 - Pacific Island Countries and Territories (PICT) Informational Webinar</a:t>
            </a:r>
          </a:p>
          <a:p>
            <a:pPr lvl="1"/>
            <a:r>
              <a:rPr lang="en-US" altLang="ja-JP" b="1" u="sng" dirty="0">
                <a:latin typeface="Arial" panose="020B0604020202020204" pitchFamily="34" charset="0"/>
                <a:cs typeface="Arial" panose="020B0604020202020204" pitchFamily="34" charset="0"/>
              </a:rPr>
              <a:t>2300 UTC 9 Nov to 0100 UTC 10 November</a:t>
            </a:r>
            <a:r>
              <a:rPr lang="en-US" altLang="ja-JP" b="1" dirty="0">
                <a:latin typeface="Arial" panose="020B0604020202020204" pitchFamily="34" charset="0"/>
                <a:cs typeface="Arial" panose="020B0604020202020204" pitchFamily="34" charset="0"/>
              </a:rPr>
              <a:t>: PICT Regional Exercise</a:t>
            </a:r>
          </a:p>
          <a:p>
            <a:pPr lvl="2">
              <a:buFont typeface="Wingdings" panose="05000000000000000000" pitchFamily="2" charset="2"/>
              <a:buChar char="ü"/>
            </a:pPr>
            <a:r>
              <a:rPr lang="en-US" altLang="ja-JP" dirty="0">
                <a:latin typeface="Arial" panose="020B0604020202020204" pitchFamily="34" charset="0"/>
                <a:cs typeface="Arial" panose="020B0604020202020204" pitchFamily="34" charset="0"/>
              </a:rPr>
              <a:t>Exercise Scenario: HTHH eruption and tsunami on 15 January, 2022</a:t>
            </a:r>
            <a:endParaRPr lang="en-US" altLang="ja-JP" b="1" dirty="0">
              <a:latin typeface="Arial" panose="020B0604020202020204" pitchFamily="34" charset="0"/>
              <a:cs typeface="Arial" panose="020B0604020202020204" pitchFamily="34" charset="0"/>
            </a:endParaRPr>
          </a:p>
          <a:p>
            <a:pPr lvl="1"/>
            <a:r>
              <a:rPr lang="en-US" altLang="ja-JP" u="sng" dirty="0">
                <a:latin typeface="Arial" panose="020B0604020202020204" pitchFamily="34" charset="0"/>
                <a:cs typeface="Arial" panose="020B0604020202020204" pitchFamily="34" charset="0"/>
              </a:rPr>
              <a:t>16</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November</a:t>
            </a:r>
            <a:r>
              <a:rPr lang="en-US" altLang="ja-JP" dirty="0">
                <a:latin typeface="Arial" panose="020B0604020202020204" pitchFamily="34" charset="0"/>
                <a:cs typeface="Arial" panose="020B0604020202020204" pitchFamily="34" charset="0"/>
              </a:rPr>
              <a:t>: Exercise Pacific Wave 2022 - Pacific Island Countries and Territories (PICT): Cold Wash and Debrief</a:t>
            </a:r>
          </a:p>
          <a:p>
            <a:endParaRPr kumimoji="1" lang="ja-JP" alt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6496" y="4281747"/>
            <a:ext cx="1830410" cy="1926911"/>
          </a:xfrm>
          <a:prstGeom prst="rect">
            <a:avLst/>
          </a:prstGeom>
        </p:spPr>
      </p:pic>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2914" y="687475"/>
            <a:ext cx="3798906" cy="3829708"/>
          </a:xfrm>
          <a:prstGeom prst="rect">
            <a:avLst/>
          </a:prstGeom>
        </p:spPr>
      </p:pic>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0615" y="333975"/>
            <a:ext cx="2063631" cy="2372999"/>
          </a:xfrm>
          <a:prstGeom prst="rect">
            <a:avLst/>
          </a:prstGeom>
          <a:ln>
            <a:solidFill>
              <a:schemeClr val="tx1"/>
            </a:solidFill>
          </a:ln>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1791" y="3064222"/>
            <a:ext cx="2095358" cy="2435049"/>
          </a:xfrm>
          <a:prstGeom prst="rect">
            <a:avLst/>
          </a:prstGeom>
          <a:ln>
            <a:solidFill>
              <a:schemeClr val="tx1"/>
            </a:solid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72966" y="378372"/>
            <a:ext cx="9144000" cy="674688"/>
          </a:xfrm>
          <a:solidFill>
            <a:schemeClr val="accent6">
              <a:lumMod val="40000"/>
              <a:lumOff val="60000"/>
            </a:schemeClr>
          </a:solidFill>
        </p:spPr>
        <p:txBody>
          <a:bodyPr>
            <a:normAutofit fontScale="90000"/>
          </a:bodyPr>
          <a:lstStyle/>
          <a:p>
            <a:r>
              <a:rPr lang="en-US" altLang="ja-JP" sz="3600" dirty="0">
                <a:latin typeface="Arial" panose="020B0604020202020204" pitchFamily="34" charset="0"/>
                <a:cs typeface="Arial" panose="020B0604020202020204" pitchFamily="34" charset="0"/>
              </a:rPr>
              <a:t>Activities of Working Groups and Task Teams</a:t>
            </a:r>
          </a:p>
        </p:txBody>
      </p:sp>
      <p:sp>
        <p:nvSpPr>
          <p:cNvPr id="3" name="コンテンツプレースホルダ 2"/>
          <p:cNvSpPr>
            <a:spLocks noGrp="1"/>
          </p:cNvSpPr>
          <p:nvPr>
            <p:ph idx="4294967295"/>
          </p:nvPr>
        </p:nvSpPr>
        <p:spPr>
          <a:xfrm>
            <a:off x="628650" y="1513163"/>
            <a:ext cx="7886700" cy="3279556"/>
          </a:xfrm>
        </p:spPr>
        <p:txBody>
          <a:bodyPr>
            <a:normAutofit/>
          </a:bodyPr>
          <a:lstStyle/>
          <a:p>
            <a:r>
              <a:rPr lang="en-US" altLang="ja-JP" u="sng" dirty="0">
                <a:latin typeface="Arial" panose="020B0604020202020204" pitchFamily="34" charset="0"/>
                <a:cs typeface="Arial" panose="020B0604020202020204" pitchFamily="34" charset="0"/>
              </a:rPr>
              <a:t>17</a:t>
            </a:r>
            <a:r>
              <a:rPr lang="en-US" altLang="ja-JP" u="sng" baseline="30000" dirty="0">
                <a:latin typeface="Arial" panose="020B0604020202020204" pitchFamily="34" charset="0"/>
                <a:cs typeface="Arial" panose="020B0604020202020204" pitchFamily="34" charset="0"/>
              </a:rPr>
              <a:t>th </a:t>
            </a:r>
            <a:r>
              <a:rPr lang="en-US" altLang="ja-JP" u="sng" dirty="0">
                <a:latin typeface="Arial" panose="020B0604020202020204" pitchFamily="34" charset="0"/>
                <a:cs typeface="Arial" panose="020B0604020202020204" pitchFamily="34" charset="0"/>
              </a:rPr>
              <a:t>– 19</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October 2022: </a:t>
            </a:r>
            <a:r>
              <a:rPr lang="en-US" altLang="ja-JP" dirty="0">
                <a:latin typeface="Arial" panose="020B0604020202020204" pitchFamily="34" charset="0"/>
                <a:cs typeface="Arial" panose="020B0604020202020204" pitchFamily="34" charset="0"/>
              </a:rPr>
              <a:t>Seventh Meeting of Oceania Regional Seismic Network (ORSNET)</a:t>
            </a:r>
          </a:p>
          <a:p>
            <a:r>
              <a:rPr lang="en-US" altLang="ja-JP" u="sng" dirty="0">
                <a:latin typeface="Arial" panose="020B0604020202020204" pitchFamily="34" charset="0"/>
                <a:cs typeface="Arial" panose="020B0604020202020204" pitchFamily="34" charset="0"/>
              </a:rPr>
              <a:t>20</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October 2022</a:t>
            </a:r>
            <a:r>
              <a:rPr lang="en-US" altLang="ja-JP" dirty="0">
                <a:latin typeface="Arial" panose="020B0604020202020204" pitchFamily="34" charset="0"/>
                <a:cs typeface="Arial" panose="020B0604020202020204" pitchFamily="34" charset="0"/>
              </a:rPr>
              <a:t>: Seventh Session of the ICG/PTWS Working Group 2 Task Team on Seismic Data Sharing in the Southwest Pacific </a:t>
            </a:r>
          </a:p>
          <a:p>
            <a:r>
              <a:rPr lang="en-US" altLang="ja-JP" u="sng" dirty="0">
                <a:latin typeface="Arial" panose="020B0604020202020204" pitchFamily="34" charset="0"/>
                <a:cs typeface="Arial" panose="020B0604020202020204" pitchFamily="34" charset="0"/>
              </a:rPr>
              <a:t>16</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January 2023</a:t>
            </a:r>
            <a:r>
              <a:rPr lang="en-US" altLang="ja-JP" dirty="0">
                <a:latin typeface="Arial" panose="020B0604020202020204" pitchFamily="34" charset="0"/>
                <a:cs typeface="Arial" panose="020B0604020202020204" pitchFamily="34" charset="0"/>
              </a:rPr>
              <a:t>: ICG/PTWS WG2 Task Team on TSPs</a:t>
            </a:r>
          </a:p>
          <a:p>
            <a:pPr lvl="1"/>
            <a:r>
              <a:rPr lang="en-US" altLang="ja-JP" dirty="0">
                <a:latin typeface="Arial" panose="020B0604020202020204" pitchFamily="34" charset="0"/>
                <a:cs typeface="Arial" panose="020B0604020202020204" pitchFamily="34" charset="0"/>
              </a:rPr>
              <a:t>PTWC, CATAC, NWPTAC,SCSTAC and ITIC</a:t>
            </a:r>
          </a:p>
          <a:p>
            <a:r>
              <a:rPr lang="en-US" altLang="ja-JP" u="sng" dirty="0">
                <a:latin typeface="Arial" panose="020B0604020202020204" pitchFamily="34" charset="0"/>
                <a:cs typeface="Arial" panose="020B0604020202020204" pitchFamily="34" charset="0"/>
              </a:rPr>
              <a:t>2</a:t>
            </a:r>
            <a:r>
              <a:rPr lang="en-US" altLang="ja-JP" u="sng" baseline="30000" dirty="0">
                <a:latin typeface="Arial" panose="020B0604020202020204" pitchFamily="34" charset="0"/>
                <a:cs typeface="Arial" panose="020B0604020202020204" pitchFamily="34" charset="0"/>
              </a:rPr>
              <a:t>nd</a:t>
            </a:r>
            <a:r>
              <a:rPr lang="en-US" altLang="ja-JP" u="sng" dirty="0">
                <a:latin typeface="Arial" panose="020B0604020202020204" pitchFamily="34" charset="0"/>
                <a:cs typeface="Arial" panose="020B0604020202020204" pitchFamily="34" charset="0"/>
              </a:rPr>
              <a:t> to 3</a:t>
            </a:r>
            <a:r>
              <a:rPr lang="en-US" altLang="ja-JP" u="sng" baseline="30000" dirty="0">
                <a:latin typeface="Arial" panose="020B0604020202020204" pitchFamily="34" charset="0"/>
                <a:cs typeface="Arial" panose="020B0604020202020204" pitchFamily="34" charset="0"/>
              </a:rPr>
              <a:t>rd</a:t>
            </a:r>
            <a:r>
              <a:rPr lang="en-US" altLang="ja-JP" u="sng" dirty="0">
                <a:latin typeface="Arial" panose="020B0604020202020204" pitchFamily="34" charset="0"/>
                <a:cs typeface="Arial" panose="020B0604020202020204" pitchFamily="34" charset="0"/>
              </a:rPr>
              <a:t> February 2023</a:t>
            </a:r>
            <a:r>
              <a:rPr lang="en-US" altLang="ja-JP" dirty="0">
                <a:latin typeface="Arial" panose="020B0604020202020204" pitchFamily="34" charset="0"/>
                <a:cs typeface="Arial" panose="020B0604020202020204" pitchFamily="34" charset="0"/>
              </a:rPr>
              <a:t>: Ninth Meeting of the ICG/PTWS Regional Working Group on Tsunami Warning and Mitigation for Pacific Island Countries and Territories, </a:t>
            </a:r>
            <a:r>
              <a:rPr lang="en-US" altLang="ja-JP" dirty="0" err="1">
                <a:latin typeface="Arial" panose="020B0604020202020204" pitchFamily="34" charset="0"/>
                <a:cs typeface="Arial" panose="020B0604020202020204" pitchFamily="34" charset="0"/>
              </a:rPr>
              <a:t>Nadi</a:t>
            </a:r>
            <a:r>
              <a:rPr lang="en-US" altLang="ja-JP" dirty="0">
                <a:latin typeface="Arial" panose="020B0604020202020204" pitchFamily="34" charset="0"/>
                <a:cs typeface="Arial" panose="020B0604020202020204" pitchFamily="34" charset="0"/>
              </a:rPr>
              <a:t>, Fiji</a:t>
            </a:r>
          </a:p>
          <a:p>
            <a:endParaRPr lang="en-US" altLang="ja-JP" dirty="0"/>
          </a:p>
          <a:p>
            <a:endParaRPr lang="ja-JP" altLang="en-US" dirty="0"/>
          </a:p>
        </p:txBody>
      </p:sp>
    </p:spTree>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1636</TotalTime>
  <Words>1109</Words>
  <Application>Microsoft Office PowerPoint</Application>
  <PresentationFormat>ワイド画面</PresentationFormat>
  <Paragraphs>160</Paragraphs>
  <Slides>12</Slides>
  <Notes>2</Notes>
  <HiddenSlides>1</HiddenSlides>
  <MMClips>0</MMClips>
  <ScaleCrop>false</ScaleCrop>
  <HeadingPairs>
    <vt:vector size="6" baseType="variant">
      <vt:variant>
        <vt:lpstr>使用されているフォント</vt:lpstr>
      </vt:variant>
      <vt:variant>
        <vt:i4>8</vt:i4>
      </vt:variant>
      <vt:variant>
        <vt:lpstr>テーマ</vt:lpstr>
      </vt:variant>
      <vt:variant>
        <vt:i4>11</vt:i4>
      </vt:variant>
      <vt:variant>
        <vt:lpstr>スライド タイトル</vt:lpstr>
      </vt:variant>
      <vt:variant>
        <vt:i4>12</vt:i4>
      </vt:variant>
    </vt:vector>
  </HeadingPairs>
  <TitlesOfParts>
    <vt:vector size="31" baseType="lpstr">
      <vt:lpstr>Arial</vt:lpstr>
      <vt:lpstr>Calibri</vt:lpstr>
      <vt:lpstr>Calibri Light</vt:lpstr>
      <vt:lpstr>Open Sans</vt:lpstr>
      <vt:lpstr>Roboto</vt:lpstr>
      <vt:lpstr>Trebuchet MS</vt:lpstr>
      <vt:lpstr>Wingdings</vt:lpstr>
      <vt:lpstr>Wingdings 3</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ICG/PTWS activities  from February 2022 to February 2023</vt:lpstr>
      <vt:lpstr>PowerPoint プレゼンテーション</vt:lpstr>
      <vt:lpstr>Significant Events from Feb.2022 to Feb. 2023( M&gt;7.0)</vt:lpstr>
      <vt:lpstr>PowerPoint プレゼンテーション</vt:lpstr>
      <vt:lpstr>PowerPoint プレゼンテーション</vt:lpstr>
      <vt:lpstr>PTWS Steering Committee (online) (July 12, 2022)</vt:lpstr>
      <vt:lpstr>PowerPoint プレゼンテーション</vt:lpstr>
      <vt:lpstr>Exercise Pacific Wave 2022</vt:lpstr>
      <vt:lpstr>Activities of Working Groups and Task Teams</vt:lpstr>
      <vt:lpstr>PowerPoint プレゼンテーション</vt:lpstr>
      <vt:lpstr>PowerPoint プレゼンテーション</vt:lpstr>
      <vt:lpstr>Hunga-Tonga-Hunga-Ha'apai Volcanic Eruption and Tsunami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ICG/PTWS activities from Feb 2021 to Feb 2022</dc:title>
  <dc:creator>Nihismae</dc:creator>
  <cp:lastModifiedBy>企画課03</cp:lastModifiedBy>
  <cp:revision>64</cp:revision>
  <dcterms:created xsi:type="dcterms:W3CDTF">2022-12-06T02:55:00Z</dcterms:created>
  <dcterms:modified xsi:type="dcterms:W3CDTF">2023-03-01T08:18:31Z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