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4"/>
  </p:sldMasterIdLst>
  <p:notesMasterIdLst>
    <p:notesMasterId r:id="rId8"/>
  </p:notesMasterIdLst>
  <p:sldIdLst>
    <p:sldId id="258" r:id="rId5"/>
    <p:sldId id="295" r:id="rId6"/>
    <p:sldId id="296" r:id="rId7"/>
  </p:sldIdLst>
  <p:sldSz cx="10693400" cy="756126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Roboto" pitchFamily="2" charset="0"/>
      <p:regular r:id="rId13"/>
      <p:bold r:id="rId14"/>
      <p:italic r:id="rId15"/>
      <p:boldItalic r:id="rId16"/>
    </p:embeddedFont>
    <p:embeddedFont>
      <p:font typeface="Roboto Black" pitchFamily="2" charset="0"/>
      <p:regular r:id="rId17"/>
      <p:bold r:id="rId18"/>
      <p:boldItalic r:id="rId19"/>
    </p:embeddedFont>
    <p:embeddedFont>
      <p:font typeface="Roboto Slab" pitchFamily="2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22E"/>
    <a:srgbClr val="943B87"/>
    <a:srgbClr val="36C9C9"/>
    <a:srgbClr val="8C3C80"/>
    <a:srgbClr val="C20C0C"/>
    <a:srgbClr val="CC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6" y="780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Khanbekova" userId="dffa13fb-4560-4bbc-aac5-fcbd04304a0c" providerId="ADAL" clId="{94C04E11-A603-4EBA-9D9C-8C1E9E538756}"/>
    <pc:docChg chg="delSld modSld">
      <pc:chgData name="Regina Khanbekova" userId="dffa13fb-4560-4bbc-aac5-fcbd04304a0c" providerId="ADAL" clId="{94C04E11-A603-4EBA-9D9C-8C1E9E538756}" dt="2023-02-27T11:36:06.749" v="144" actId="20577"/>
      <pc:docMkLst>
        <pc:docMk/>
      </pc:docMkLst>
      <pc:sldChg chg="modSp mod">
        <pc:chgData name="Regina Khanbekova" userId="dffa13fb-4560-4bbc-aac5-fcbd04304a0c" providerId="ADAL" clId="{94C04E11-A603-4EBA-9D9C-8C1E9E538756}" dt="2023-02-27T11:36:06.749" v="144" actId="20577"/>
        <pc:sldMkLst>
          <pc:docMk/>
          <pc:sldMk cId="2553458401" sldId="295"/>
        </pc:sldMkLst>
        <pc:spChg chg="mod">
          <ac:chgData name="Regina Khanbekova" userId="dffa13fb-4560-4bbc-aac5-fcbd04304a0c" providerId="ADAL" clId="{94C04E11-A603-4EBA-9D9C-8C1E9E538756}" dt="2023-02-27T11:36:06.749" v="144" actId="20577"/>
          <ac:spMkLst>
            <pc:docMk/>
            <pc:sldMk cId="2553458401" sldId="295"/>
            <ac:spMk id="151" creationId="{00000000-0000-0000-0000-000000000000}"/>
          </ac:spMkLst>
        </pc:spChg>
      </pc:sldChg>
      <pc:sldChg chg="del">
        <pc:chgData name="Regina Khanbekova" userId="dffa13fb-4560-4bbc-aac5-fcbd04304a0c" providerId="ADAL" clId="{94C04E11-A603-4EBA-9D9C-8C1E9E538756}" dt="2023-02-26T23:25:57.427" v="0" actId="2696"/>
        <pc:sldMkLst>
          <pc:docMk/>
          <pc:sldMk cId="697020681" sldId="494"/>
        </pc:sldMkLst>
      </pc:sldChg>
      <pc:sldMasterChg chg="delSldLayout">
        <pc:chgData name="Regina Khanbekova" userId="dffa13fb-4560-4bbc-aac5-fcbd04304a0c" providerId="ADAL" clId="{94C04E11-A603-4EBA-9D9C-8C1E9E538756}" dt="2023-02-26T23:25:57.427" v="0" actId="2696"/>
        <pc:sldMasterMkLst>
          <pc:docMk/>
          <pc:sldMasterMk cId="0" sldId="2147483664"/>
        </pc:sldMasterMkLst>
        <pc:sldLayoutChg chg="del">
          <pc:chgData name="Regina Khanbekova" userId="dffa13fb-4560-4bbc-aac5-fcbd04304a0c" providerId="ADAL" clId="{94C04E11-A603-4EBA-9D9C-8C1E9E538756}" dt="2023-02-26T23:25:57.427" v="0" actId="2696"/>
          <pc:sldLayoutMkLst>
            <pc:docMk/>
            <pc:sldMasterMk cId="0" sldId="2147483664"/>
            <pc:sldLayoutMk cId="129511901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15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04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534988" y="1476375"/>
            <a:ext cx="4735512" cy="5329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355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302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600"/>
              <a:buChar char="‒"/>
              <a:defRPr sz="1600"/>
            </a:lvl2pPr>
            <a:lvl3pPr marL="1371600" lvl="2" indent="-3238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4084"/>
              </a:buClr>
              <a:buSzPts val="1500"/>
              <a:buChar char="▪"/>
              <a:defRPr sz="15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5422900" y="1476375"/>
            <a:ext cx="4735513" cy="5329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355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302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600"/>
              <a:buChar char="‒"/>
              <a:defRPr sz="1600"/>
            </a:lvl2pPr>
            <a:lvl3pPr marL="1371600" lvl="2" indent="-3238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4084"/>
              </a:buClr>
              <a:buSzPts val="1500"/>
              <a:buChar char="▪"/>
              <a:defRPr sz="15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- reverse" type="obj">
  <p:cSld name="OBJECT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534988" y="1476375"/>
            <a:ext cx="9623425" cy="554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rgbClr val="FF9933"/>
              </a:buClr>
              <a:buSzPts val="2400"/>
              <a:buFont typeface="Noto Sans Symbols"/>
              <a:buChar char="▪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55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−"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−"/>
              <a:defRPr sz="160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551981" y="1044327"/>
            <a:ext cx="1211312" cy="0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no image">
  <p:cSld name="1_Title Slide no imag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/>
          <p:nvPr/>
        </p:nvSpPr>
        <p:spPr>
          <a:xfrm>
            <a:off x="-80441" y="-35793"/>
            <a:ext cx="10898193" cy="61516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-6877" y="3849861"/>
            <a:ext cx="10700277" cy="3711402"/>
          </a:xfrm>
          <a:custGeom>
            <a:avLst/>
            <a:gdLst/>
            <a:ahLst/>
            <a:cxnLst/>
            <a:rect l="l" t="t" r="r" b="b"/>
            <a:pathLst>
              <a:path w="10693401" h="3711402" extrusionOk="0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522164" y="1361409"/>
            <a:ext cx="9001000" cy="56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04084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004084"/>
              </a:buClr>
              <a:buSzPts val="1600"/>
              <a:buNone/>
              <a:defRPr/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8" descr="Barr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83514">
            <a:off x="-181298" y="4876005"/>
            <a:ext cx="11099907" cy="85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8"/>
          <p:cNvCxnSpPr/>
          <p:nvPr/>
        </p:nvCxnSpPr>
        <p:spPr>
          <a:xfrm>
            <a:off x="544837" y="2169023"/>
            <a:ext cx="1561503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522164" y="3181002"/>
            <a:ext cx="602632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Char char="▪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3"/>
          </p:nvPr>
        </p:nvSpPr>
        <p:spPr>
          <a:xfrm>
            <a:off x="522164" y="2412479"/>
            <a:ext cx="7632700" cy="45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Char char="▪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234132" y="900311"/>
            <a:ext cx="1728192" cy="2176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0" y="-35793"/>
            <a:ext cx="10693400" cy="3229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"/>
          <p:cNvSpPr/>
          <p:nvPr/>
        </p:nvSpPr>
        <p:spPr>
          <a:xfrm>
            <a:off x="-80441" y="3849861"/>
            <a:ext cx="10898193" cy="3711402"/>
          </a:xfrm>
          <a:custGeom>
            <a:avLst/>
            <a:gdLst/>
            <a:ahLst/>
            <a:cxnLst/>
            <a:rect l="l" t="t" r="r" b="b"/>
            <a:pathLst>
              <a:path w="10693401" h="3711402" extrusionOk="0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3" name="Google Shape;63;p8" descr="Barr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83514">
            <a:off x="-181298" y="4876005"/>
            <a:ext cx="11099907" cy="85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8"/>
          <p:cNvCxnSpPr/>
          <p:nvPr/>
        </p:nvCxnSpPr>
        <p:spPr>
          <a:xfrm>
            <a:off x="544837" y="2169023"/>
            <a:ext cx="1561503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8"/>
          <p:cNvSpPr/>
          <p:nvPr/>
        </p:nvSpPr>
        <p:spPr>
          <a:xfrm>
            <a:off x="234132" y="900311"/>
            <a:ext cx="1728192" cy="2176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0" y="-35793"/>
            <a:ext cx="10693400" cy="3229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3">
            <a:alphaModFix amt="84000"/>
          </a:blip>
          <a:srcRect/>
          <a:stretch/>
        </p:blipFill>
        <p:spPr>
          <a:xfrm>
            <a:off x="811995" y="-180232"/>
            <a:ext cx="8757578" cy="756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164" y="6044692"/>
            <a:ext cx="297180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5429" y="6499943"/>
            <a:ext cx="2520280" cy="59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105">
          <p15:clr>
            <a:srgbClr val="FBAE40"/>
          </p15:clr>
        </p15:guide>
        <p15:guide id="2" orient="horz" pos="4468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5793"/>
            <a:ext cx="11035333" cy="770485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6210796" y="-35794"/>
            <a:ext cx="4842644" cy="7704855"/>
          </a:xfrm>
          <a:prstGeom prst="rect">
            <a:avLst/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9" descr="Bar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322368" y="3780635"/>
            <a:ext cx="7704855" cy="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5793"/>
            <a:ext cx="11035333" cy="770485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/>
          <p:nvPr/>
        </p:nvSpPr>
        <p:spPr>
          <a:xfrm>
            <a:off x="6210796" y="-35794"/>
            <a:ext cx="4842644" cy="7704855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9" descr="Bar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322368" y="3780635"/>
            <a:ext cx="7704855" cy="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642844" y="1980431"/>
            <a:ext cx="3888432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8" name="Google Shape;78;p9"/>
          <p:cNvCxnSpPr/>
          <p:nvPr/>
        </p:nvCxnSpPr>
        <p:spPr>
          <a:xfrm>
            <a:off x="6714852" y="3420591"/>
            <a:ext cx="1211312" cy="0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with image 2">
  <p:cSld name="2_Title Slide with image 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" descr="A group of people standing next to a wind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339" y="1361409"/>
            <a:ext cx="10702739" cy="619985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/>
          <p:nvPr/>
        </p:nvSpPr>
        <p:spPr>
          <a:xfrm rot="10800000">
            <a:off x="-6883" y="-35793"/>
            <a:ext cx="10700281" cy="5400600"/>
          </a:xfrm>
          <a:custGeom>
            <a:avLst/>
            <a:gdLst/>
            <a:ahLst/>
            <a:cxnLst/>
            <a:rect l="l" t="t" r="r" b="b"/>
            <a:pathLst>
              <a:path w="10701594" h="6318669" extrusionOk="0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-6877" y="3849861"/>
            <a:ext cx="10700277" cy="3711402"/>
          </a:xfrm>
          <a:custGeom>
            <a:avLst/>
            <a:gdLst/>
            <a:ahLst/>
            <a:cxnLst/>
            <a:rect l="l" t="t" r="r" b="b"/>
            <a:pathLst>
              <a:path w="10693401" h="3711402" extrusionOk="0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dk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1" name="Google Shape;101;p13" descr="Bar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3514">
            <a:off x="-181298" y="4876005"/>
            <a:ext cx="11099907" cy="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 descr="A group of people standing next to a wind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0441" y="1361409"/>
            <a:ext cx="10898193" cy="619985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/>
          <p:nvPr/>
        </p:nvSpPr>
        <p:spPr>
          <a:xfrm rot="10800000">
            <a:off x="-80445" y="-45732"/>
            <a:ext cx="10898191" cy="5400600"/>
          </a:xfrm>
          <a:custGeom>
            <a:avLst/>
            <a:gdLst/>
            <a:ahLst/>
            <a:cxnLst/>
            <a:rect l="l" t="t" r="r" b="b"/>
            <a:pathLst>
              <a:path w="10701594" h="6318669" extrusionOk="0">
                <a:moveTo>
                  <a:pt x="0" y="4219476"/>
                </a:moveTo>
                <a:lnTo>
                  <a:pt x="10693401" y="0"/>
                </a:lnTo>
                <a:lnTo>
                  <a:pt x="10701594" y="6318669"/>
                </a:lnTo>
                <a:lnTo>
                  <a:pt x="8194" y="6318669"/>
                </a:lnTo>
                <a:cubicBezTo>
                  <a:pt x="5463" y="5618938"/>
                  <a:pt x="2731" y="4919207"/>
                  <a:pt x="0" y="42194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-80441" y="3849861"/>
            <a:ext cx="10898193" cy="3711402"/>
          </a:xfrm>
          <a:custGeom>
            <a:avLst/>
            <a:gdLst/>
            <a:ahLst/>
            <a:cxnLst/>
            <a:rect l="l" t="t" r="r" b="b"/>
            <a:pathLst>
              <a:path w="10693401" h="3711402" extrusionOk="0">
                <a:moveTo>
                  <a:pt x="1843" y="0"/>
                </a:moveTo>
                <a:cubicBezTo>
                  <a:pt x="5462" y="1530"/>
                  <a:pt x="-444" y="9409"/>
                  <a:pt x="3175" y="10939"/>
                </a:cubicBezTo>
                <a:lnTo>
                  <a:pt x="10693401" y="2161151"/>
                </a:lnTo>
                <a:cubicBezTo>
                  <a:pt x="10693401" y="2677901"/>
                  <a:pt x="10693400" y="3194652"/>
                  <a:pt x="10693400" y="3711402"/>
                </a:cubicBezTo>
                <a:lnTo>
                  <a:pt x="0" y="3711402"/>
                </a:lnTo>
                <a:cubicBezTo>
                  <a:pt x="614" y="2474268"/>
                  <a:pt x="1229" y="1237134"/>
                  <a:pt x="1843" y="0"/>
                </a:cubicBezTo>
                <a:close/>
              </a:path>
            </a:pathLst>
          </a:custGeom>
          <a:solidFill>
            <a:schemeClr val="accent1">
              <a:alpha val="8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5" name="Google Shape;105;p13" descr="Bar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3514">
            <a:off x="-181298" y="4876005"/>
            <a:ext cx="11099907" cy="85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522164" y="1361409"/>
            <a:ext cx="9001000" cy="56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04084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004084"/>
              </a:buClr>
              <a:buSzPts val="1600"/>
              <a:buNone/>
              <a:defRPr/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/>
            </a:lvl9pPr>
          </a:lstStyle>
          <a:p>
            <a:endParaRPr/>
          </a:p>
        </p:txBody>
      </p:sp>
      <p:cxnSp>
        <p:nvCxnSpPr>
          <p:cNvPr id="107" name="Google Shape;107;p13"/>
          <p:cNvCxnSpPr/>
          <p:nvPr/>
        </p:nvCxnSpPr>
        <p:spPr>
          <a:xfrm>
            <a:off x="544837" y="2169023"/>
            <a:ext cx="1561503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13"/>
          <p:cNvSpPr txBox="1">
            <a:spLocks noGrp="1"/>
          </p:cNvSpPr>
          <p:nvPr>
            <p:ph type="body" idx="2"/>
          </p:nvPr>
        </p:nvSpPr>
        <p:spPr>
          <a:xfrm>
            <a:off x="522164" y="3181002"/>
            <a:ext cx="602632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Char char="▪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3"/>
          </p:nvPr>
        </p:nvSpPr>
        <p:spPr>
          <a:xfrm>
            <a:off x="522164" y="2412479"/>
            <a:ext cx="7632700" cy="45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Char char="▪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0" name="Google Shape;110;p13"/>
          <p:cNvCxnSpPr/>
          <p:nvPr/>
        </p:nvCxnSpPr>
        <p:spPr>
          <a:xfrm>
            <a:off x="544837" y="2169023"/>
            <a:ext cx="1561503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" name="Google Shape;1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164" y="6044692"/>
            <a:ext cx="297180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5429" y="6499943"/>
            <a:ext cx="2520280" cy="59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105">
          <p15:clr>
            <a:srgbClr val="FBAE40"/>
          </p15:clr>
        </p15:guide>
        <p15:guide id="2" orient="horz" pos="4468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306140" y="828303"/>
            <a:ext cx="1872208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">
  <p:cSld name="1_Section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 descr="A person sitting at a 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8439"/>
            <a:ext cx="11053440" cy="759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 descr="Bar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376266" y="3726735"/>
            <a:ext cx="7597057" cy="7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>
            <a:off x="6210796" y="-35794"/>
            <a:ext cx="4842644" cy="7597057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6" descr="Barr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430378" y="3672624"/>
            <a:ext cx="7488833" cy="72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6642844" y="1980431"/>
            <a:ext cx="3888432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3" name="Google Shape;123;p16"/>
          <p:cNvCxnSpPr/>
          <p:nvPr/>
        </p:nvCxnSpPr>
        <p:spPr>
          <a:xfrm>
            <a:off x="6714852" y="3420591"/>
            <a:ext cx="1211312" cy="0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slide">
  <p:cSld name="2_Section slide">
    <p:bg>
      <p:bgPr>
        <a:solidFill>
          <a:srgbClr val="9FBDD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4339279" y="0"/>
            <a:ext cx="6354121" cy="7561263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7" descr="Barr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22298" y="3744284"/>
            <a:ext cx="7561263" cy="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4914651" y="1980431"/>
            <a:ext cx="5111877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8" name="Google Shape;128;p17"/>
          <p:cNvCxnSpPr/>
          <p:nvPr/>
        </p:nvCxnSpPr>
        <p:spPr>
          <a:xfrm>
            <a:off x="4986660" y="3420591"/>
            <a:ext cx="1233744" cy="0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306137" y="4788743"/>
            <a:ext cx="3600404" cy="230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 i="0"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Char char="▪"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25A2E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25A2E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25A2E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25A2E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 u="none" strike="noStrike" cap="none">
                <a:solidFill>
                  <a:srgbClr val="25A2E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 u="none" strike="noStrike" cap="none">
                <a:solidFill>
                  <a:srgbClr val="25A2E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 u="none" strike="noStrike" cap="none">
                <a:solidFill>
                  <a:srgbClr val="25A2E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 u="none" strike="noStrike" cap="none">
                <a:solidFill>
                  <a:srgbClr val="25A2E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34988" y="1476375"/>
            <a:ext cx="9623425" cy="554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FF9933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rgbClr val="004084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00408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408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46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" name="Google Shape;12;p1" descr="Barre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7633"/>
            <a:ext cx="10693400" cy="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>
            <a:off x="588708" y="1044327"/>
            <a:ext cx="1211312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551981" y="1044327"/>
            <a:ext cx="1211312" cy="0"/>
          </a:xfrm>
          <a:prstGeom prst="straightConnector1">
            <a:avLst/>
          </a:prstGeom>
          <a:noFill/>
          <a:ln w="57150" cap="rnd" cmpd="sng">
            <a:solidFill>
              <a:srgbClr val="0040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1"/>
          <p:cNvSpPr txBox="1"/>
          <p:nvPr/>
        </p:nvSpPr>
        <p:spPr>
          <a:xfrm>
            <a:off x="522288" y="7020985"/>
            <a:ext cx="94201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9FBDD6"/>
                </a:solidFill>
                <a:latin typeface="Roboto"/>
                <a:ea typeface="Roboto"/>
                <a:cs typeface="Roboto"/>
                <a:sym typeface="Roboto"/>
              </a:rPr>
              <a:t>© UNDRR – United Nations Office for Disaster Risk Reduction</a:t>
            </a:r>
            <a:endParaRPr sz="1200">
              <a:solidFill>
                <a:srgbClr val="9FBDD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368">
          <p15:clr>
            <a:srgbClr val="F26B43"/>
          </p15:clr>
        </p15:guide>
        <p15:guide id="2" pos="6407">
          <p15:clr>
            <a:srgbClr val="F26B43"/>
          </p15:clr>
        </p15:guide>
        <p15:guide id="3" pos="329">
          <p15:clr>
            <a:srgbClr val="F26B43"/>
          </p15:clr>
        </p15:guide>
        <p15:guide id="4" orient="horz" pos="2381">
          <p15:clr>
            <a:srgbClr val="F26B43"/>
          </p15:clr>
        </p15:guide>
        <p15:guide id="5" orient="horz" pos="9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 amt="84000"/>
          </a:blip>
          <a:srcRect/>
          <a:stretch/>
        </p:blipFill>
        <p:spPr>
          <a:xfrm>
            <a:off x="814229" y="-317719"/>
            <a:ext cx="8757578" cy="7561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WTAD 2022: Early Warning Systems for All 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1"/>
          </p:nvPr>
        </p:nvSpPr>
        <p:spPr>
          <a:xfrm>
            <a:off x="341645" y="2412357"/>
            <a:ext cx="10091976" cy="262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/>
          <a:p>
            <a:pPr marL="285750" indent="-285750">
              <a:spcBef>
                <a:spcPts val="0"/>
              </a:spcBef>
            </a:pPr>
            <a:r>
              <a:rPr lang="en-US" sz="1700" dirty="0"/>
              <a:t> UN Oceans Conference side event, June             UN SG: “Early Warnings for All” Action plan</a:t>
            </a:r>
          </a:p>
          <a:p>
            <a:pPr marL="342900" indent="-342900">
              <a:spcBef>
                <a:spcPts val="0"/>
              </a:spcBef>
            </a:pPr>
            <a:r>
              <a:rPr lang="en-US" sz="1700" dirty="0"/>
              <a:t>High level event in NY, 4 November “Early Warning and Early Action Before Every Tsunami”</a:t>
            </a:r>
          </a:p>
          <a:p>
            <a:pPr marL="342900" indent="-342900">
              <a:spcBef>
                <a:spcPts val="0"/>
              </a:spcBef>
            </a:pPr>
            <a:r>
              <a:rPr lang="en-US" sz="1700" dirty="0"/>
              <a:t>Documentary “Tsunami Day: Tsunami Messages: Forget Me Not”, premiere 15 Nov, ROAMC </a:t>
            </a:r>
          </a:p>
          <a:p>
            <a:pPr marL="342900" indent="-342900">
              <a:spcBef>
                <a:spcPts val="0"/>
              </a:spcBef>
            </a:pPr>
            <a:r>
              <a:rPr lang="en-US" sz="1700" dirty="0"/>
              <a:t>SRSG’s Op-ed: Jakarta Post, “Early warning, early action to keep communities safe”</a:t>
            </a:r>
          </a:p>
          <a:p>
            <a:pPr marL="342900" indent="-342900">
              <a:spcBef>
                <a:spcPts val="0"/>
              </a:spcBef>
            </a:pPr>
            <a:r>
              <a:rPr lang="en-US" sz="1700" dirty="0"/>
              <a:t>Partnership with UNESCO IOC</a:t>
            </a:r>
          </a:p>
          <a:p>
            <a:pPr marL="342900" indent="-342900">
              <a:spcBef>
                <a:spcPts val="0"/>
              </a:spcBef>
            </a:pPr>
            <a:r>
              <a:rPr lang="en-US" sz="1700" dirty="0"/>
              <a:t>4.3k users with around 9k view pages; #TsunamiDay - in the top 50 trending in India</a:t>
            </a:r>
          </a:p>
          <a:p>
            <a:pPr marL="342900" indent="-342900">
              <a:spcBef>
                <a:spcPts val="0"/>
              </a:spcBef>
            </a:pPr>
            <a:endParaRPr lang="en-US" sz="1800" dirty="0"/>
          </a:p>
        </p:txBody>
      </p:sp>
      <p:sp>
        <p:nvSpPr>
          <p:cNvPr id="153" name="Google Shape;153;p20"/>
          <p:cNvSpPr/>
          <p:nvPr/>
        </p:nvSpPr>
        <p:spPr>
          <a:xfrm>
            <a:off x="1512042" y="1257458"/>
            <a:ext cx="7361951" cy="885130"/>
          </a:xfrm>
          <a:prstGeom prst="rect">
            <a:avLst/>
          </a:prstGeom>
          <a:solidFill>
            <a:srgbClr val="9FB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Political Engagement: Fostering high level political support to drive change  </a:t>
            </a:r>
            <a:endParaRPr sz="240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D5EBFAD-6B1A-4C1D-9E8E-38A1E618C0ED}"/>
              </a:ext>
            </a:extLst>
          </p:cNvPr>
          <p:cNvSpPr/>
          <p:nvPr/>
        </p:nvSpPr>
        <p:spPr>
          <a:xfrm>
            <a:off x="4708199" y="2559896"/>
            <a:ext cx="344889" cy="137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E704FB4-5064-45BE-83F7-64403CD70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19" y="4511038"/>
            <a:ext cx="3586606" cy="2391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7833A6-A58D-4E2E-A533-63EF537F6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63" y="4511038"/>
            <a:ext cx="3832136" cy="239129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 amt="84000"/>
          </a:blip>
          <a:srcRect/>
          <a:stretch/>
        </p:blipFill>
        <p:spPr>
          <a:xfrm>
            <a:off x="810195" y="-316867"/>
            <a:ext cx="8757578" cy="7561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WTAD 2022: Early Warning Systems for All </a:t>
            </a:r>
            <a:endParaRPr dirty="0"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2"/>
          </p:nvPr>
        </p:nvSpPr>
        <p:spPr>
          <a:xfrm>
            <a:off x="810195" y="2059556"/>
            <a:ext cx="5275812" cy="452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1800" dirty="0"/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#GetToHighGround- public facing campaign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Engaging citizens in fun walks of the tsunami evacuation routes 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Joint UNDRR/UNESCO IOC call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Supported by Indonesia, Samoa, Ecuador, Cook Islands, Portugal, Mauritius, joined </a:t>
            </a:r>
            <a:r>
              <a:rPr lang="en-US" sz="1800"/>
              <a:t>by my more than 4000 </a:t>
            </a:r>
            <a:r>
              <a:rPr lang="en-US" sz="1800" dirty="0"/>
              <a:t>people  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Flagship launch in Mauritius and Portugal, 5 November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Mauritius, Quatre </a:t>
            </a:r>
            <a:r>
              <a:rPr lang="en-US" sz="1800" dirty="0" err="1"/>
              <a:t>Souers</a:t>
            </a:r>
            <a:r>
              <a:rPr lang="en-US" sz="1800" dirty="0"/>
              <a:t>: inclusive walk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Portugal, </a:t>
            </a:r>
            <a:r>
              <a:rPr lang="en-US" sz="1800" dirty="0" err="1"/>
              <a:t>Sesimbra</a:t>
            </a:r>
            <a:r>
              <a:rPr lang="en-US" sz="1800" dirty="0"/>
              <a:t>: Secretary of State for Home Affairs Patricia Gaspard</a:t>
            </a:r>
          </a:p>
          <a:p>
            <a:pPr marL="342900" indent="-342900">
              <a:spcBef>
                <a:spcPts val="0"/>
              </a:spcBef>
            </a:pPr>
            <a:endParaRPr sz="1800" dirty="0"/>
          </a:p>
        </p:txBody>
      </p:sp>
      <p:sp>
        <p:nvSpPr>
          <p:cNvPr id="153" name="Google Shape;153;p20"/>
          <p:cNvSpPr/>
          <p:nvPr/>
        </p:nvSpPr>
        <p:spPr>
          <a:xfrm>
            <a:off x="1464247" y="1158760"/>
            <a:ext cx="7764905" cy="1107677"/>
          </a:xfrm>
          <a:prstGeom prst="rect">
            <a:avLst/>
          </a:prstGeom>
          <a:solidFill>
            <a:srgbClr val="9FB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Citizen Engagement: Building a culture of tsunami and other coastal hazards awareness for all people at risk</a:t>
            </a:r>
            <a:endParaRPr sz="240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5" name="Picture 4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14D8C02-0333-4FFD-9835-8E972415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38" y="4623959"/>
            <a:ext cx="2943809" cy="1962539"/>
          </a:xfrm>
          <a:prstGeom prst="rect">
            <a:avLst/>
          </a:prstGeom>
        </p:spPr>
      </p:pic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F394F5E-EAE6-4358-B9A7-D0437571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338" y="2359836"/>
            <a:ext cx="2943808" cy="22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840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 amt="84000"/>
          </a:blip>
          <a:srcRect/>
          <a:stretch/>
        </p:blipFill>
        <p:spPr>
          <a:xfrm>
            <a:off x="810195" y="-316867"/>
            <a:ext cx="8757578" cy="7561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534988" y="180231"/>
            <a:ext cx="9623425" cy="88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WTAD 2022: Early Warning Systems for All </a:t>
            </a:r>
            <a:endParaRPr dirty="0"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2"/>
          </p:nvPr>
        </p:nvSpPr>
        <p:spPr>
          <a:xfrm>
            <a:off x="810195" y="2324093"/>
            <a:ext cx="4886067" cy="413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104300" bIns="5215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#GetToHighGround initiative: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1700" dirty="0"/>
          </a:p>
          <a:p>
            <a:pPr marL="285750" indent="-285750">
              <a:spcBef>
                <a:spcPts val="0"/>
              </a:spcBef>
            </a:pPr>
            <a:r>
              <a:rPr lang="en-US" sz="1700" dirty="0"/>
              <a:t>Supporting all citizens at risk from tsunamis to have coverage of early warning systems in the next 5 years </a:t>
            </a:r>
          </a:p>
          <a:p>
            <a:pPr marL="285750" indent="-285750">
              <a:spcBef>
                <a:spcPts val="0"/>
              </a:spcBef>
            </a:pPr>
            <a:r>
              <a:rPr lang="en-US" sz="1700" dirty="0"/>
              <a:t>Engaging more Member States, MCR2030 cities and partners to mobilize citizens </a:t>
            </a:r>
          </a:p>
          <a:p>
            <a:pPr marL="285750" indent="-285750">
              <a:spcBef>
                <a:spcPts val="0"/>
              </a:spcBef>
            </a:pPr>
            <a:r>
              <a:rPr lang="en-US" sz="1700" dirty="0"/>
              <a:t>Engaging and advocating to decision makers on the importance of EWS coverage, using strategic communications to drive change</a:t>
            </a:r>
          </a:p>
          <a:p>
            <a:pPr marL="285750" indent="-285750">
              <a:spcBef>
                <a:spcPts val="0"/>
              </a:spcBef>
            </a:pPr>
            <a:r>
              <a:rPr lang="en-US" sz="1700" dirty="0"/>
              <a:t>Working closely with our key partners including UNESCO-IOC, WMO and the UN system</a:t>
            </a:r>
            <a:endParaRPr sz="1700" dirty="0"/>
          </a:p>
        </p:txBody>
      </p:sp>
      <p:sp>
        <p:nvSpPr>
          <p:cNvPr id="153" name="Google Shape;153;p20"/>
          <p:cNvSpPr/>
          <p:nvPr/>
        </p:nvSpPr>
        <p:spPr>
          <a:xfrm>
            <a:off x="2012757" y="1252162"/>
            <a:ext cx="6382145" cy="885130"/>
          </a:xfrm>
          <a:prstGeom prst="rect">
            <a:avLst/>
          </a:prstGeom>
          <a:solidFill>
            <a:srgbClr val="9FB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What’s next?</a:t>
            </a:r>
            <a:endParaRPr sz="240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" name="Picture 5" descr="A picture containing outdoor, ground, grass, person&#10;&#10;Description automatically generated">
            <a:extLst>
              <a:ext uri="{FF2B5EF4-FFF2-40B4-BE49-F238E27FC236}">
                <a16:creationId xmlns:a16="http://schemas.microsoft.com/office/drawing/2014/main" id="{70461691-3CF7-46AE-BB0E-4B4A8C955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542" y="2901948"/>
            <a:ext cx="4542871" cy="340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590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UNISDR">
  <a:themeElements>
    <a:clrScheme name="UNISDR">
      <a:dk1>
        <a:srgbClr val="294A64"/>
      </a:dk1>
      <a:lt1>
        <a:srgbClr val="FFFFFF"/>
      </a:lt1>
      <a:dk2>
        <a:srgbClr val="7F7F7F"/>
      </a:dk2>
      <a:lt2>
        <a:srgbClr val="E7E6E6"/>
      </a:lt2>
      <a:accent1>
        <a:srgbClr val="0C4F85"/>
      </a:accent1>
      <a:accent2>
        <a:srgbClr val="D87A3D"/>
      </a:accent2>
      <a:accent3>
        <a:srgbClr val="0F9F9F"/>
      </a:accent3>
      <a:accent4>
        <a:srgbClr val="843C79"/>
      </a:accent4>
      <a:accent5>
        <a:srgbClr val="9F2039"/>
      </a:accent5>
      <a:accent6>
        <a:srgbClr val="6093BD"/>
      </a:accent6>
      <a:hlink>
        <a:srgbClr val="004F91"/>
      </a:hlink>
      <a:folHlink>
        <a:srgbClr val="6093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D989ED6594744BCF7343A8748FBF1" ma:contentTypeVersion="26" ma:contentTypeDescription="Create a new document." ma:contentTypeScope="" ma:versionID="d166c799dabcac2f607b819face2f676">
  <xsd:schema xmlns:xsd="http://www.w3.org/2001/XMLSchema" xmlns:xs="http://www.w3.org/2001/XMLSchema" xmlns:p="http://schemas.microsoft.com/office/2006/metadata/properties" xmlns:ns2="2f2d1a67-8172-476a-a3bc-2d991ce2e713" xmlns:ns3="http://schemas.microsoft.com/sharepoint/v3/fields" xmlns:ns4="985ec44e-1bab-4c0b-9df0-6ba128686fc9" xmlns:ns5="f46a8b59-50fe-46a4-a01d-08f14754e411" targetNamespace="http://schemas.microsoft.com/office/2006/metadata/properties" ma:root="true" ma:fieldsID="09342ecb47db3fef27052739b92ef8fc" ns2:_="" ns3:_="" ns4:_="" ns5:_="">
    <xsd:import namespace="2f2d1a67-8172-476a-a3bc-2d991ce2e713"/>
    <xsd:import namespace="http://schemas.microsoft.com/sharepoint/v3/fields"/>
    <xsd:import namespace="985ec44e-1bab-4c0b-9df0-6ba128686fc9"/>
    <xsd:import namespace="f46a8b59-50fe-46a4-a01d-08f14754e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ImageCreateDate" minOccurs="0"/>
                <xsd:element ref="ns3:wic_System_Copyright" minOccurs="0"/>
                <xsd:element ref="ns3:_DCDateCreated" minOccurs="0"/>
                <xsd:element ref="ns3:_DCDateModified" minOccurs="0"/>
                <xsd:element ref="ns4:UN_x0020_Official_x0020_Language" minOccurs="0"/>
                <xsd:element ref="ns3:_Publisher" minOccurs="0"/>
                <xsd:element ref="ns3:_Source" minOccurs="0"/>
                <xsd:element ref="ns5:SharedWithUsers" minOccurs="0"/>
                <xsd:element ref="ns5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d1a67-8172-476a-a3bc-2d991ce2e7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LengthInSeconds" ma:index="3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ImageCreateDate" ma:index="17" nillable="true" ma:displayName="Date Picture Taken" ma:format="DateTime" ma:hidden="true" ma:internalName="ImageCreateDate">
      <xsd:simpleType>
        <xsd:restriction base="dms:DateTime"/>
      </xsd:simpleType>
    </xsd:element>
    <xsd:element name="wic_System_Copyright" ma:index="18" nillable="true" ma:displayName="Copyright" ma:internalName="wic_System_Copyright">
      <xsd:simpleType>
        <xsd:restriction base="dms:Text"/>
      </xsd:simpleType>
    </xsd:element>
    <xsd:element name="_DCDateCreated" ma:index="21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22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  <xsd:element name="_Publisher" ma:index="24" nillable="true" ma:displayName="Publisher" ma:description="The person, organization or service that published this resource" ma:internalName="_Publisher">
      <xsd:simpleType>
        <xsd:restriction base="dms:Text"/>
      </xsd:simpleType>
    </xsd:element>
    <xsd:element name="_Source" ma:index="25" nillable="true" ma:displayName="Source" ma:description="References to resources from which this resource was derived" ma:internalName="_Sourc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UN_x0020_Official_x0020_Language" ma:index="23" nillable="true" ma:displayName="Language (UN's Official)" ma:format="Dropdown" ma:internalName="UN_x0020_Official_x0020_Language">
      <xsd:simpleType>
        <xsd:restriction base="dms:Choice"/>
      </xsd:simpleType>
    </xsd:element>
    <xsd:element name="TaxCatchAll" ma:index="33" nillable="true" ma:displayName="Taxonomy Catch All Column" ma:hidden="true" ma:list="{8a4059e2-0739-419e-b6fd-7ceec830e43e}" ma:internalName="TaxCatchAll" ma:showField="CatchAllData" ma:web="f46a8b59-50fe-46a4-a01d-08f14754e4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a8b59-50fe-46a4-a01d-08f14754e411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9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26" ma:displayName="Subject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ImageCreateDate xmlns="http://schemas.microsoft.com/sharepoint/v3/fields" xsi:nil="true"/>
    <_DCDateModified xmlns="http://schemas.microsoft.com/sharepoint/v3/fields" xsi:nil="true"/>
    <_Publisher xmlns="http://schemas.microsoft.com/sharepoint/v3/fields" xsi:nil="true"/>
    <wic_System_Copyright xmlns="http://schemas.microsoft.com/sharepoint/v3/fields" xsi:nil="true"/>
    <_DCDateCreated xmlns="http://schemas.microsoft.com/sharepoint/v3/fields" xsi:nil="true"/>
    <UN_x0020_Official_x0020_Language xmlns="985ec44e-1bab-4c0b-9df0-6ba128686fc9" xsi:nil="true"/>
    <lcf76f155ced4ddcb4097134ff3c332f xmlns="2f2d1a67-8172-476a-a3bc-2d991ce2e713">
      <Terms xmlns="http://schemas.microsoft.com/office/infopath/2007/PartnerControls"/>
    </lcf76f155ced4ddcb4097134ff3c332f>
    <TaxCatchAll xmlns="985ec44e-1bab-4c0b-9df0-6ba128686fc9" xsi:nil="true"/>
  </documentManagement>
</p:properties>
</file>

<file path=customXml/itemProps1.xml><?xml version="1.0" encoding="utf-8"?>
<ds:datastoreItem xmlns:ds="http://schemas.openxmlformats.org/officeDocument/2006/customXml" ds:itemID="{6E4FFBEA-F139-42D2-9C12-92A349AA15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d1a67-8172-476a-a3bc-2d991ce2e713"/>
    <ds:schemaRef ds:uri="http://schemas.microsoft.com/sharepoint/v3/fields"/>
    <ds:schemaRef ds:uri="985ec44e-1bab-4c0b-9df0-6ba128686fc9"/>
    <ds:schemaRef ds:uri="f46a8b59-50fe-46a4-a01d-08f14754e4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B6EC64-05F4-439C-B6A1-A8D0FF8A2B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46E697-A085-4186-91EA-06F70FB102A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5ffec1b-5a9a-439e-b40d-def7247c845b"/>
    <ds:schemaRef ds:uri="http://schemas.microsoft.com/office/2006/documentManagement/types"/>
    <ds:schemaRef ds:uri="7c006a4c-b7d9-45b2-820f-f3b7a74c69db"/>
    <ds:schemaRef ds:uri="http://www.w3.org/XML/1998/namespace"/>
    <ds:schemaRef ds:uri="http://purl.org/dc/dcmitype/"/>
    <ds:schemaRef ds:uri="http://schemas.microsoft.com/sharepoint/v3/fields"/>
    <ds:schemaRef ds:uri="985ec44e-1bab-4c0b-9df0-6ba128686fc9"/>
    <ds:schemaRef ds:uri="2f2d1a67-8172-476a-a3bc-2d991ce2e7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288</Words>
  <Application>Microsoft Office PowerPoint</Application>
  <PresentationFormat>Custom</PresentationFormat>
  <Paragraphs>26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Helvetica Neue</vt:lpstr>
      <vt:lpstr>Roboto Slab</vt:lpstr>
      <vt:lpstr>Noto Sans Symbols</vt:lpstr>
      <vt:lpstr>Calibri</vt:lpstr>
      <vt:lpstr>Arial</vt:lpstr>
      <vt:lpstr>Roboto Black</vt:lpstr>
      <vt:lpstr>Roboto</vt:lpstr>
      <vt:lpstr>UNISDR</vt:lpstr>
      <vt:lpstr>WTAD 2022: Early Warning Systems for All </vt:lpstr>
      <vt:lpstr>WTAD 2022: Early Warning Systems for All </vt:lpstr>
      <vt:lpstr>WTAD 2022: Early Warning Systems for All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MCCLEAN</dc:creator>
  <cp:lastModifiedBy>Regina Khanbekova</cp:lastModifiedBy>
  <cp:revision>604</cp:revision>
  <dcterms:modified xsi:type="dcterms:W3CDTF">2023-02-27T12:21:30Z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0x010100710D989ED6594744BCF7343A8748FBF1</vt:lpwstr>
  </property>
  <property fmtid="{D5CDD505-2E9C-101B-9397-08002B2CF9AE}" pid="3" name="Order">
    <vt:r8>17500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