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99" r:id="rId7"/>
  </p:sldMasterIdLst>
  <p:notesMasterIdLst>
    <p:notesMasterId r:id="rId20"/>
  </p:notesMasterIdLst>
  <p:handoutMasterIdLst>
    <p:handoutMasterId r:id="rId21"/>
  </p:handoutMasterIdLst>
  <p:sldIdLst>
    <p:sldId id="269" r:id="rId8"/>
    <p:sldId id="3353" r:id="rId9"/>
    <p:sldId id="748" r:id="rId10"/>
    <p:sldId id="3354" r:id="rId11"/>
    <p:sldId id="3351" r:id="rId12"/>
    <p:sldId id="3352" r:id="rId13"/>
    <p:sldId id="747" r:id="rId14"/>
    <p:sldId id="746" r:id="rId15"/>
    <p:sldId id="753" r:id="rId16"/>
    <p:sldId id="723" r:id="rId17"/>
    <p:sldId id="591" r:id="rId18"/>
    <p:sldId id="260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4"/>
    <a:srgbClr val="183254"/>
    <a:srgbClr val="FCC002"/>
    <a:srgbClr val="67BB89"/>
    <a:srgbClr val="41B7C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dijat, Ardito" userId="0f3f380b-ba8b-40e0-83de-3c743352937c" providerId="ADAL" clId="{4D376B79-6011-4090-90C8-0DDA0078CE03}"/>
    <pc:docChg chg="custSel modSld">
      <pc:chgData name="Kodijat, Ardito" userId="0f3f380b-ba8b-40e0-83de-3c743352937c" providerId="ADAL" clId="{4D376B79-6011-4090-90C8-0DDA0078CE03}" dt="2023-02-27T14:05:29.419" v="24" actId="478"/>
      <pc:docMkLst>
        <pc:docMk/>
      </pc:docMkLst>
      <pc:sldChg chg="delSp mod">
        <pc:chgData name="Kodijat, Ardito" userId="0f3f380b-ba8b-40e0-83de-3c743352937c" providerId="ADAL" clId="{4D376B79-6011-4090-90C8-0DDA0078CE03}" dt="2023-02-27T14:05:29.419" v="24" actId="478"/>
        <pc:sldMkLst>
          <pc:docMk/>
          <pc:sldMk cId="426291303" sldId="260"/>
        </pc:sldMkLst>
        <pc:spChg chg="del">
          <ac:chgData name="Kodijat, Ardito" userId="0f3f380b-ba8b-40e0-83de-3c743352937c" providerId="ADAL" clId="{4D376B79-6011-4090-90C8-0DDA0078CE03}" dt="2023-02-27T14:05:27.674" v="23" actId="478"/>
          <ac:spMkLst>
            <pc:docMk/>
            <pc:sldMk cId="426291303" sldId="260"/>
            <ac:spMk id="39" creationId="{B3BA9943-48D1-499B-7908-34B0716B3AD1}"/>
          </ac:spMkLst>
        </pc:spChg>
        <pc:spChg chg="del">
          <ac:chgData name="Kodijat, Ardito" userId="0f3f380b-ba8b-40e0-83de-3c743352937c" providerId="ADAL" clId="{4D376B79-6011-4090-90C8-0DDA0078CE03}" dt="2023-02-27T14:05:29.419" v="24" actId="478"/>
          <ac:spMkLst>
            <pc:docMk/>
            <pc:sldMk cId="426291303" sldId="260"/>
            <ac:spMk id="40" creationId="{E7A53C65-80E5-3189-106B-777370CF9F52}"/>
          </ac:spMkLst>
        </pc:spChg>
      </pc:sldChg>
      <pc:sldChg chg="delSp modSp mod">
        <pc:chgData name="Kodijat, Ardito" userId="0f3f380b-ba8b-40e0-83de-3c743352937c" providerId="ADAL" clId="{4D376B79-6011-4090-90C8-0DDA0078CE03}" dt="2023-02-27T14:05:17.949" v="22" actId="478"/>
        <pc:sldMkLst>
          <pc:docMk/>
          <pc:sldMk cId="1638825278" sldId="269"/>
        </pc:sldMkLst>
        <pc:spChg chg="mod">
          <ac:chgData name="Kodijat, Ardito" userId="0f3f380b-ba8b-40e0-83de-3c743352937c" providerId="ADAL" clId="{4D376B79-6011-4090-90C8-0DDA0078CE03}" dt="2023-02-27T14:05:13.508" v="20" actId="20577"/>
          <ac:spMkLst>
            <pc:docMk/>
            <pc:sldMk cId="1638825278" sldId="269"/>
            <ac:spMk id="2" creationId="{F399D932-B525-BB76-2559-DEFDD2334A2E}"/>
          </ac:spMkLst>
        </pc:spChg>
        <pc:spChg chg="del mod">
          <ac:chgData name="Kodijat, Ardito" userId="0f3f380b-ba8b-40e0-83de-3c743352937c" providerId="ADAL" clId="{4D376B79-6011-4090-90C8-0DDA0078CE03}" dt="2023-02-27T14:05:17.949" v="22" actId="478"/>
          <ac:spMkLst>
            <pc:docMk/>
            <pc:sldMk cId="1638825278" sldId="269"/>
            <ac:spMk id="3" creationId="{EB5D7BC5-952D-183A-D334-0FF9D441979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4D7F6-B37A-42DD-B8E5-9A1F34A72D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0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4D7F6-B37A-42DD-B8E5-9A1F34A72D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9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8C326A-A3D2-CE2C-99CD-876745C9A31D}"/>
              </a:ext>
            </a:extLst>
          </p:cNvPr>
          <p:cNvGrpSpPr/>
          <p:nvPr userDrawn="1"/>
        </p:nvGrpSpPr>
        <p:grpSpPr>
          <a:xfrm>
            <a:off x="5053781" y="2202426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6DA36AE-1193-AD9B-308E-7EAA85BA1654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13CC62-E068-F0CF-CC57-7AE1BAD5409B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EE0F-CFBB-4025-B742-8D7EF5D1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1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9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D13DEF-3FE6-68AE-9007-5049C3954856}"/>
              </a:ext>
            </a:extLst>
          </p:cNvPr>
          <p:cNvSpPr/>
          <p:nvPr userDrawn="1"/>
        </p:nvSpPr>
        <p:spPr>
          <a:xfrm>
            <a:off x="2596896" y="2834640"/>
            <a:ext cx="5550408" cy="1033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56" r:id="rId2"/>
    <p:sldLayoutId id="2147483674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27/02/2023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unesdoc.unesco.org/ark:/48223/pf0000256552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ceanexpert.org/downloadFile/50068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unesdoc.unesco.org/ark:/48223/pf000021896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nesdoc.unesco.org/ark:/48223/pf0000380936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hyperlink" Target="https://unesdoc.unesco.org/ark:/48223/pf0000380540.locale=en" TargetMode="External"/><Relationship Id="rId4" Type="http://schemas.openxmlformats.org/officeDocument/2006/relationships/hyperlink" Target="https://unesdoc.unesco.org/ark:/48223/pf0000373019?posInSet=17&amp;queryId=947ca611-1880-4ded-bb5a-4bd61c93c161" TargetMode="External"/><Relationship Id="rId9" Type="http://schemas.openxmlformats.org/officeDocument/2006/relationships/hyperlink" Target="mailto:ioc-tsu@unesco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sunamireadyviewer.ioc-tsunami.org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itic.ioc-unesco.org/index.php?option=com_content&amp;view=category&amp;id=2234&amp;Itemid=2758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playlist?list=PLDzuUvIHTe3BLFcgDGXOAkwcCdTQ6VngH" TargetMode="External"/><Relationship Id="rId5" Type="http://schemas.openxmlformats.org/officeDocument/2006/relationships/hyperlink" Target="https://www.youtube.com/channel/UCFSPN4dJXOvFrMIkmlQdumQ" TargetMode="Externa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99D932-B525-BB76-2559-DEFDD2334A2E}"/>
              </a:ext>
            </a:extLst>
          </p:cNvPr>
          <p:cNvSpPr/>
          <p:nvPr/>
        </p:nvSpPr>
        <p:spPr>
          <a:xfrm>
            <a:off x="5267325" y="2244060"/>
            <a:ext cx="6048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UNESCO IOC Tsunami Ready Communication Tools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8685F7-B92A-1919-B561-C5081AFE26AD}"/>
              </a:ext>
            </a:extLst>
          </p:cNvPr>
          <p:cNvSpPr/>
          <p:nvPr/>
        </p:nvSpPr>
        <p:spPr>
          <a:xfrm>
            <a:off x="5267325" y="5683235"/>
            <a:ext cx="5588196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00"/>
              </a:lnSpc>
              <a:defRPr/>
            </a:pPr>
            <a:r>
              <a:rPr lang="en-US" b="1" i="1" dirty="0">
                <a:solidFill>
                  <a:schemeClr val="bg1"/>
                </a:solidFill>
              </a:rPr>
              <a:t>Ardito M Kodijat</a:t>
            </a:r>
          </a:p>
          <a:p>
            <a:pPr>
              <a:lnSpc>
                <a:spcPts val="1900"/>
              </a:lnSpc>
              <a:defRPr/>
            </a:pPr>
            <a:r>
              <a:rPr lang="en-US" b="1" i="1" dirty="0">
                <a:solidFill>
                  <a:schemeClr val="bg1"/>
                </a:solidFill>
              </a:rPr>
              <a:t>Indian Ocean Tsunami Information Centre  - IOC UNESCO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7631D29-22CB-45E1-973C-BEBDA6EF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90" y="1199582"/>
            <a:ext cx="4840281" cy="235121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DBC579E-C5D0-426D-B3D5-B76B13F3DBA9}"/>
              </a:ext>
            </a:extLst>
          </p:cNvPr>
          <p:cNvGrpSpPr/>
          <p:nvPr/>
        </p:nvGrpSpPr>
        <p:grpSpPr>
          <a:xfrm>
            <a:off x="329949" y="3592149"/>
            <a:ext cx="5345370" cy="2498002"/>
            <a:chOff x="7079261" y="4104940"/>
            <a:chExt cx="4958764" cy="265673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D2269CB-0CBD-4D1E-9B63-12225934E55F}"/>
                </a:ext>
              </a:extLst>
            </p:cNvPr>
            <p:cNvGrpSpPr/>
            <p:nvPr/>
          </p:nvGrpSpPr>
          <p:grpSpPr>
            <a:xfrm>
              <a:off x="7079261" y="4104940"/>
              <a:ext cx="2068463" cy="2656733"/>
              <a:chOff x="1292014" y="3950758"/>
              <a:chExt cx="2068463" cy="2656733"/>
            </a:xfrm>
          </p:grpSpPr>
          <p:sp>
            <p:nvSpPr>
              <p:cNvPr id="42" name="Callout: Right Arrow 41">
                <a:extLst>
                  <a:ext uri="{FF2B5EF4-FFF2-40B4-BE49-F238E27FC236}">
                    <a16:creationId xmlns:a16="http://schemas.microsoft.com/office/drawing/2014/main" id="{E2ABC151-5D8E-429D-858E-A4B08F9774E7}"/>
                  </a:ext>
                </a:extLst>
              </p:cNvPr>
              <p:cNvSpPr/>
              <p:nvPr/>
            </p:nvSpPr>
            <p:spPr>
              <a:xfrm>
                <a:off x="1332308" y="3991154"/>
                <a:ext cx="2004876" cy="959953"/>
              </a:xfrm>
              <a:prstGeom prst="rightArrowCallout">
                <a:avLst>
                  <a:gd name="adj1" fmla="val 34135"/>
                  <a:gd name="adj2" fmla="val 26429"/>
                  <a:gd name="adj3" fmla="val 21587"/>
                  <a:gd name="adj4" fmla="val 820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CDFA92-5498-494D-8EAD-52CFA8F315BB}"/>
                  </a:ext>
                </a:extLst>
              </p:cNvPr>
              <p:cNvSpPr txBox="1"/>
              <p:nvPr/>
            </p:nvSpPr>
            <p:spPr>
              <a:xfrm>
                <a:off x="1422400" y="3950758"/>
                <a:ext cx="150076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b="1" dirty="0">
                    <a:solidFill>
                      <a:schemeClr val="bg1"/>
                    </a:solidFill>
                  </a:rPr>
                  <a:t>Course 1 </a:t>
                </a:r>
              </a:p>
              <a:p>
                <a:pPr algn="ctr"/>
                <a:r>
                  <a:rPr lang="en-GB" sz="1500" b="1" dirty="0">
                    <a:solidFill>
                      <a:schemeClr val="bg1"/>
                    </a:solidFill>
                  </a:rPr>
                  <a:t>Introduction to Tsunami Ready</a:t>
                </a:r>
              </a:p>
              <a:p>
                <a:pPr algn="ctr"/>
                <a:r>
                  <a:rPr lang="en-GB" sz="1500" b="1" dirty="0">
                    <a:solidFill>
                      <a:schemeClr val="bg1"/>
                    </a:solidFill>
                  </a:rPr>
                  <a:t>&amp; the Indicators</a:t>
                </a:r>
              </a:p>
            </p:txBody>
          </p:sp>
          <p:sp>
            <p:nvSpPr>
              <p:cNvPr id="48" name="Callout: Right Arrow 47">
                <a:extLst>
                  <a:ext uri="{FF2B5EF4-FFF2-40B4-BE49-F238E27FC236}">
                    <a16:creationId xmlns:a16="http://schemas.microsoft.com/office/drawing/2014/main" id="{EEEEFB2F-DEEB-43B2-A3C2-B7C1E86217C2}"/>
                  </a:ext>
                </a:extLst>
              </p:cNvPr>
              <p:cNvSpPr/>
              <p:nvPr/>
            </p:nvSpPr>
            <p:spPr>
              <a:xfrm>
                <a:off x="1343538" y="4993848"/>
                <a:ext cx="2009863" cy="784831"/>
              </a:xfrm>
              <a:prstGeom prst="rightArrowCallout">
                <a:avLst>
                  <a:gd name="adj1" fmla="val 34135"/>
                  <a:gd name="adj2" fmla="val 26429"/>
                  <a:gd name="adj3" fmla="val 21587"/>
                  <a:gd name="adj4" fmla="val 820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DACE6CF-B5BC-4024-8BE0-2A8EF19D040B}"/>
                  </a:ext>
                </a:extLst>
              </p:cNvPr>
              <p:cNvSpPr txBox="1"/>
              <p:nvPr/>
            </p:nvSpPr>
            <p:spPr>
              <a:xfrm>
                <a:off x="1292014" y="4966421"/>
                <a:ext cx="1688886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b="1" dirty="0">
                    <a:solidFill>
                      <a:schemeClr val="bg1"/>
                    </a:solidFill>
                  </a:rPr>
                  <a:t>Course 2 Implementing Tsunami Ready</a:t>
                </a:r>
              </a:p>
            </p:txBody>
          </p:sp>
          <p:sp>
            <p:nvSpPr>
              <p:cNvPr id="50" name="Callout: Right Arrow 49">
                <a:extLst>
                  <a:ext uri="{FF2B5EF4-FFF2-40B4-BE49-F238E27FC236}">
                    <a16:creationId xmlns:a16="http://schemas.microsoft.com/office/drawing/2014/main" id="{B561E23E-7B43-440C-B553-7BC3642735E4}"/>
                  </a:ext>
                </a:extLst>
              </p:cNvPr>
              <p:cNvSpPr/>
              <p:nvPr/>
            </p:nvSpPr>
            <p:spPr>
              <a:xfrm>
                <a:off x="1332308" y="5822660"/>
                <a:ext cx="2028169" cy="784831"/>
              </a:xfrm>
              <a:prstGeom prst="rightArrowCallout">
                <a:avLst>
                  <a:gd name="adj1" fmla="val 34135"/>
                  <a:gd name="adj2" fmla="val 26429"/>
                  <a:gd name="adj3" fmla="val 21587"/>
                  <a:gd name="adj4" fmla="val 820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33349D8-8573-402A-9887-3BC0804CF136}"/>
                  </a:ext>
                </a:extLst>
              </p:cNvPr>
              <p:cNvSpPr txBox="1"/>
              <p:nvPr/>
            </p:nvSpPr>
            <p:spPr>
              <a:xfrm>
                <a:off x="1380197" y="5801582"/>
                <a:ext cx="1530184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b="1" dirty="0">
                    <a:solidFill>
                      <a:schemeClr val="bg1"/>
                    </a:solidFill>
                  </a:rPr>
                  <a:t>Course 3 Facilitating Tsunami Ready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DF8A834-285D-4513-9B38-8FFCB3F7A2BD}"/>
                </a:ext>
              </a:extLst>
            </p:cNvPr>
            <p:cNvSpPr txBox="1"/>
            <p:nvPr/>
          </p:nvSpPr>
          <p:spPr>
            <a:xfrm>
              <a:off x="9124431" y="4206550"/>
              <a:ext cx="2835263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2075" indent="-92075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en-US" sz="1200" b="1" dirty="0"/>
                <a:t>What is Tsunami Ready</a:t>
              </a:r>
            </a:p>
            <a:p>
              <a:pPr marL="92075" indent="-92075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en-US" sz="1200" b="1" dirty="0"/>
                <a:t>Why is it important</a:t>
              </a:r>
            </a:p>
            <a:p>
              <a:pPr marL="92075" indent="-92075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en-US" sz="1200" b="1" dirty="0"/>
                <a:t>What is the benefit of  implementing TR</a:t>
              </a:r>
            </a:p>
            <a:p>
              <a:pPr marL="92075" indent="-92075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en-US" sz="1200" b="1" dirty="0"/>
                <a:t>What are the indicators</a:t>
              </a:r>
            </a:p>
            <a:p>
              <a:pPr marL="92075" indent="-92075">
                <a:lnSpc>
                  <a:spcPts val="1200"/>
                </a:lnSpc>
                <a:buFont typeface="Arial" panose="020B0604020202020204" pitchFamily="34" charset="0"/>
                <a:buChar char="•"/>
              </a:pPr>
              <a:r>
                <a:rPr lang="en-US" sz="1200" b="1" dirty="0"/>
                <a:t>Why are these indicators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B50FD12-A382-4928-9781-3108EF21FB48}"/>
                </a:ext>
              </a:extLst>
            </p:cNvPr>
            <p:cNvSpPr txBox="1"/>
            <p:nvPr/>
          </p:nvSpPr>
          <p:spPr>
            <a:xfrm>
              <a:off x="9140648" y="5149036"/>
              <a:ext cx="2897377" cy="86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92075" indent="-92075">
                <a:lnSpc>
                  <a:spcPts val="1200"/>
                </a:lnSpc>
                <a:buFont typeface="Arial" panose="020B0604020202020204" pitchFamily="34" charset="0"/>
                <a:buChar char="•"/>
                <a:defRPr sz="1200" b="1"/>
              </a:lvl1pPr>
            </a:lstStyle>
            <a:p>
              <a:r>
                <a:rPr lang="en-US" dirty="0"/>
                <a:t>What do community do to start to implement TR</a:t>
              </a:r>
            </a:p>
            <a:p>
              <a:r>
                <a:rPr lang="en-US" dirty="0"/>
                <a:t>Who are the stakeholder and the technical organization</a:t>
              </a:r>
            </a:p>
            <a:p>
              <a:r>
                <a:rPr lang="en-US" dirty="0"/>
                <a:t>How to approach the organizations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EB5937A-ECEA-4FB3-9543-E1348BDCD9CB}"/>
                </a:ext>
              </a:extLst>
            </p:cNvPr>
            <p:cNvSpPr txBox="1"/>
            <p:nvPr/>
          </p:nvSpPr>
          <p:spPr>
            <a:xfrm>
              <a:off x="9140647" y="6130448"/>
              <a:ext cx="2897377" cy="556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92075" indent="-92075">
                <a:lnSpc>
                  <a:spcPts val="1200"/>
                </a:lnSpc>
                <a:buFont typeface="Arial" panose="020B0604020202020204" pitchFamily="34" charset="0"/>
                <a:buChar char="•"/>
                <a:defRPr sz="1200" b="1"/>
              </a:lvl1pPr>
            </a:lstStyle>
            <a:p>
              <a:r>
                <a:rPr lang="en-US" dirty="0"/>
                <a:t>What does each of these indicator means and the relation of each indicators</a:t>
              </a:r>
            </a:p>
            <a:p>
              <a:r>
                <a:rPr lang="en-US" dirty="0"/>
                <a:t>How to work on each of the Indicators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50EDD2-ABD3-4339-97F1-A3705858AC53}"/>
              </a:ext>
            </a:extLst>
          </p:cNvPr>
          <p:cNvGrpSpPr/>
          <p:nvPr/>
        </p:nvGrpSpPr>
        <p:grpSpPr>
          <a:xfrm>
            <a:off x="6006976" y="1978141"/>
            <a:ext cx="6068662" cy="4041447"/>
            <a:chOff x="5966072" y="2362583"/>
            <a:chExt cx="6068662" cy="404144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8672387-24BC-4050-847B-D7FFC5E2E28C}"/>
                </a:ext>
              </a:extLst>
            </p:cNvPr>
            <p:cNvGrpSpPr/>
            <p:nvPr/>
          </p:nvGrpSpPr>
          <p:grpSpPr>
            <a:xfrm>
              <a:off x="5966072" y="2362583"/>
              <a:ext cx="5930722" cy="1384995"/>
              <a:chOff x="2948339" y="1473397"/>
              <a:chExt cx="6229682" cy="1384995"/>
            </a:xfrm>
          </p:grpSpPr>
          <p:sp>
            <p:nvSpPr>
              <p:cNvPr id="20" name="Callout: Right Arrow 19">
                <a:extLst>
                  <a:ext uri="{FF2B5EF4-FFF2-40B4-BE49-F238E27FC236}">
                    <a16:creationId xmlns:a16="http://schemas.microsoft.com/office/drawing/2014/main" id="{119761CC-930F-4578-9291-5F5FB4C126E7}"/>
                  </a:ext>
                </a:extLst>
              </p:cNvPr>
              <p:cNvSpPr/>
              <p:nvPr/>
            </p:nvSpPr>
            <p:spPr>
              <a:xfrm>
                <a:off x="3044832" y="1599353"/>
                <a:ext cx="2166506" cy="1216623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8253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B0F70E-CE60-4DF4-80B5-EC956D24C103}"/>
                  </a:ext>
                </a:extLst>
              </p:cNvPr>
              <p:cNvSpPr txBox="1"/>
              <p:nvPr/>
            </p:nvSpPr>
            <p:spPr>
              <a:xfrm>
                <a:off x="2948339" y="1622888"/>
                <a:ext cx="19606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Module 1</a:t>
                </a:r>
              </a:p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Tsunami Ready for Officials and Programme Implementors</a:t>
                </a:r>
              </a:p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(1 Course)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72BDC8-D15E-48AB-924A-EB8C5CAD769B}"/>
                  </a:ext>
                </a:extLst>
              </p:cNvPr>
              <p:cNvSpPr/>
              <p:nvPr/>
            </p:nvSpPr>
            <p:spPr>
              <a:xfrm>
                <a:off x="5157975" y="1473397"/>
                <a:ext cx="402004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Roboto" panose="02000000000000000000" pitchFamily="2" charset="0"/>
                    <a:ea typeface="Roboto" panose="02000000000000000000" pitchFamily="2" charset="0"/>
                  </a:rPr>
                  <a:t>The training is targeted for Government Officials (i.e. from National or Local Disaster Management Offices, National Tsunami Warning Centres, Gov Institutions) and Programme / Project planner and implementor (Donors, Funding agencies), etc.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D45F9C6-A10C-4868-B82F-49801A14F758}"/>
                </a:ext>
              </a:extLst>
            </p:cNvPr>
            <p:cNvGrpSpPr/>
            <p:nvPr/>
          </p:nvGrpSpPr>
          <p:grpSpPr>
            <a:xfrm>
              <a:off x="6057934" y="3779133"/>
              <a:ext cx="5838860" cy="1220244"/>
              <a:chOff x="2955308" y="2874701"/>
              <a:chExt cx="5838860" cy="1220244"/>
            </a:xfrm>
          </p:grpSpPr>
          <p:sp>
            <p:nvSpPr>
              <p:cNvPr id="24" name="Callout: Right Arrow 23">
                <a:extLst>
                  <a:ext uri="{FF2B5EF4-FFF2-40B4-BE49-F238E27FC236}">
                    <a16:creationId xmlns:a16="http://schemas.microsoft.com/office/drawing/2014/main" id="{44228632-72C6-4D30-9E22-D481355232DD}"/>
                  </a:ext>
                </a:extLst>
              </p:cNvPr>
              <p:cNvSpPr/>
              <p:nvPr/>
            </p:nvSpPr>
            <p:spPr>
              <a:xfrm>
                <a:off x="2955308" y="2878322"/>
                <a:ext cx="2092297" cy="1216623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8253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018B69-16D2-4348-8B5E-0539A9D0F5EB}"/>
                  </a:ext>
                </a:extLst>
              </p:cNvPr>
              <p:cNvSpPr txBox="1"/>
              <p:nvPr/>
            </p:nvSpPr>
            <p:spPr>
              <a:xfrm>
                <a:off x="2957363" y="3114155"/>
                <a:ext cx="17006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GB" sz="1200" dirty="0">
                    <a:latin typeface="Roboto" panose="02000000000000000000" pitchFamily="2" charset="0"/>
                    <a:ea typeface="Roboto" panose="02000000000000000000" pitchFamily="2" charset="0"/>
                  </a:rPr>
                  <a:t>Module 2</a:t>
                </a:r>
              </a:p>
              <a:p>
                <a:r>
                  <a:rPr lang="en-GB" sz="1200" dirty="0">
                    <a:latin typeface="Roboto" panose="02000000000000000000" pitchFamily="2" charset="0"/>
                    <a:ea typeface="Roboto" panose="02000000000000000000" pitchFamily="2" charset="0"/>
                  </a:rPr>
                  <a:t>Tsunami Ready for Community</a:t>
                </a:r>
              </a:p>
              <a:p>
                <a:r>
                  <a:rPr lang="en-GB" sz="1200" dirty="0">
                    <a:latin typeface="Roboto" panose="02000000000000000000" pitchFamily="2" charset="0"/>
                    <a:ea typeface="Roboto" panose="02000000000000000000" pitchFamily="2" charset="0"/>
                  </a:rPr>
                  <a:t>(2 Courses)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815F107-1C52-4E1B-BEEF-20F13A8B4029}"/>
                  </a:ext>
                </a:extLst>
              </p:cNvPr>
              <p:cNvSpPr/>
              <p:nvPr/>
            </p:nvSpPr>
            <p:spPr>
              <a:xfrm>
                <a:off x="5017844" y="2874701"/>
                <a:ext cx="3776324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Roboto" panose="02000000000000000000" pitchFamily="2" charset="0"/>
                    <a:ea typeface="Roboto" panose="02000000000000000000" pitchFamily="2" charset="0"/>
                  </a:rPr>
                  <a:t>The training is targeted for Community leaders, Non-Governmental Organizations (NGOs), Civil Society Organizations (CSOs), Academics and Scientists, Community members, Private, Business, etc.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4A2F809-912E-4740-BAFD-F91900827B26}"/>
                </a:ext>
              </a:extLst>
            </p:cNvPr>
            <p:cNvGrpSpPr/>
            <p:nvPr/>
          </p:nvGrpSpPr>
          <p:grpSpPr>
            <a:xfrm>
              <a:off x="6046154" y="5019035"/>
              <a:ext cx="5988580" cy="1384995"/>
              <a:chOff x="2881331" y="3904298"/>
              <a:chExt cx="5988580" cy="1384995"/>
            </a:xfrm>
          </p:grpSpPr>
          <p:sp>
            <p:nvSpPr>
              <p:cNvPr id="28" name="Callout: Right Arrow 27">
                <a:extLst>
                  <a:ext uri="{FF2B5EF4-FFF2-40B4-BE49-F238E27FC236}">
                    <a16:creationId xmlns:a16="http://schemas.microsoft.com/office/drawing/2014/main" id="{512E89EA-F3E9-4E6C-94AA-45A4E930CFC0}"/>
                  </a:ext>
                </a:extLst>
              </p:cNvPr>
              <p:cNvSpPr/>
              <p:nvPr/>
            </p:nvSpPr>
            <p:spPr>
              <a:xfrm>
                <a:off x="2890202" y="3933047"/>
                <a:ext cx="2092298" cy="1216623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8253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0E5E56-A1C5-446D-9790-20197CB39FD3}"/>
                  </a:ext>
                </a:extLst>
              </p:cNvPr>
              <p:cNvSpPr txBox="1"/>
              <p:nvPr/>
            </p:nvSpPr>
            <p:spPr>
              <a:xfrm>
                <a:off x="2881331" y="4175173"/>
                <a:ext cx="17006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GB" sz="1200" dirty="0">
                    <a:latin typeface="Roboto" panose="02000000000000000000" pitchFamily="2" charset="0"/>
                    <a:ea typeface="Roboto" panose="02000000000000000000" pitchFamily="2" charset="0"/>
                  </a:rPr>
                  <a:t>Module 3</a:t>
                </a:r>
              </a:p>
              <a:p>
                <a:r>
                  <a:rPr lang="en-GB" sz="1200" dirty="0">
                    <a:latin typeface="Roboto" panose="02000000000000000000" pitchFamily="2" charset="0"/>
                    <a:ea typeface="Roboto" panose="02000000000000000000" pitchFamily="2" charset="0"/>
                  </a:rPr>
                  <a:t>Tsunami Ready for Facilitators</a:t>
                </a:r>
              </a:p>
              <a:p>
                <a:r>
                  <a:rPr lang="en-GB" sz="1200" dirty="0">
                    <a:latin typeface="Roboto" panose="02000000000000000000" pitchFamily="2" charset="0"/>
                    <a:ea typeface="Roboto" panose="02000000000000000000" pitchFamily="2" charset="0"/>
                  </a:rPr>
                  <a:t>(3 Courses)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CA84C2E-217C-47F4-AFD3-588B027E2AF2}"/>
                  </a:ext>
                </a:extLst>
              </p:cNvPr>
              <p:cNvSpPr/>
              <p:nvPr/>
            </p:nvSpPr>
            <p:spPr>
              <a:xfrm>
                <a:off x="4954452" y="3904298"/>
                <a:ext cx="391545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Roboto" panose="02000000000000000000" pitchFamily="2" charset="0"/>
                    <a:ea typeface="Roboto" panose="02000000000000000000" pitchFamily="2" charset="0"/>
                  </a:rPr>
                  <a:t>The training is targeted for Disaster Risk Reduction Facilitators for Disaster risk reduction workers and volunteers who are interested in assisting the community in capacity building for tsunami preparedness, etc.</a:t>
                </a:r>
              </a:p>
            </p:txBody>
          </p:sp>
        </p:grp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ED972D8-E013-47B4-85A0-91C50CB40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73" y="1163526"/>
            <a:ext cx="1628627" cy="8143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431EE27-380B-4994-BAA6-DEB9972C9589}"/>
              </a:ext>
            </a:extLst>
          </p:cNvPr>
          <p:cNvSpPr txBox="1"/>
          <p:nvPr/>
        </p:nvSpPr>
        <p:spPr>
          <a:xfrm>
            <a:off x="467790" y="27319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41FD7-4253-3FFA-F2A7-156302FA3EF6}"/>
              </a:ext>
            </a:extLst>
          </p:cNvPr>
          <p:cNvSpPr txBox="1">
            <a:spLocks/>
          </p:cNvSpPr>
          <p:nvPr/>
        </p:nvSpPr>
        <p:spPr>
          <a:xfrm>
            <a:off x="467790" y="-153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R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Open Sans"/>
              </a:defRPr>
            </a:lvl1pPr>
            <a:lvl2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/>
              <a:t>Tsunami Ready Courses </a:t>
            </a:r>
            <a:r>
              <a:rPr lang="en-US" sz="2400" dirty="0"/>
              <a:t>(available in 2023/2024)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Title 1">
            <a:extLst>
              <a:ext uri="{FF2B5EF4-FFF2-40B4-BE49-F238E27FC236}">
                <a16:creationId xmlns:a16="http://schemas.microsoft.com/office/drawing/2014/main" id="{0DF2D7E1-5D37-2F45-9B10-FB63D3162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5026" y="338054"/>
            <a:ext cx="9652000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altLang="en-US" sz="4000" b="1" kern="12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Tsunami Ready Supports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FFD3F0-8070-4347-9E54-0D23ABB36468}"/>
              </a:ext>
            </a:extLst>
          </p:cNvPr>
          <p:cNvGrpSpPr/>
          <p:nvPr/>
        </p:nvGrpSpPr>
        <p:grpSpPr>
          <a:xfrm>
            <a:off x="3470787" y="1260529"/>
            <a:ext cx="8557894" cy="4721141"/>
            <a:chOff x="1159944" y="1397000"/>
            <a:chExt cx="9442438" cy="5209118"/>
          </a:xfrm>
        </p:grpSpPr>
        <p:cxnSp>
          <p:nvCxnSpPr>
            <p:cNvPr id="120833" name="Straight Connector 18">
              <a:extLst>
                <a:ext uri="{FF2B5EF4-FFF2-40B4-BE49-F238E27FC236}">
                  <a16:creationId xmlns:a16="http://schemas.microsoft.com/office/drawing/2014/main" id="{491E9589-EEFF-3444-B760-3176342058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71800" y="4038600"/>
              <a:ext cx="58335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098" name="Diamond 13">
              <a:extLst>
                <a:ext uri="{FF2B5EF4-FFF2-40B4-BE49-F238E27FC236}">
                  <a16:creationId xmlns:a16="http://schemas.microsoft.com/office/drawing/2014/main" id="{A1D941BF-181F-BF4D-A637-EAA87AE01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2351618"/>
              <a:ext cx="5833533" cy="3439583"/>
            </a:xfrm>
            <a:prstGeom prst="diamond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2099" name="Oval 19">
              <a:extLst>
                <a:ext uri="{FF2B5EF4-FFF2-40B4-BE49-F238E27FC236}">
                  <a16:creationId xmlns:a16="http://schemas.microsoft.com/office/drawing/2014/main" id="{21C02DA4-FA65-F44A-B550-CA91C9B1D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301" y="2880784"/>
              <a:ext cx="2317751" cy="23177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cxnSp>
          <p:nvCxnSpPr>
            <p:cNvPr id="120836" name="Straight Connector 16">
              <a:extLst>
                <a:ext uri="{FF2B5EF4-FFF2-40B4-BE49-F238E27FC236}">
                  <a16:creationId xmlns:a16="http://schemas.microsoft.com/office/drawing/2014/main" id="{4B7E13DE-493D-0E40-9E8F-AB6011382D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43600" y="1828800"/>
              <a:ext cx="0" cy="441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0838" name="Picture 5">
              <a:extLst>
                <a:ext uri="{FF2B5EF4-FFF2-40B4-BE49-F238E27FC236}">
                  <a16:creationId xmlns:a16="http://schemas.microsoft.com/office/drawing/2014/main" id="{6061D110-F638-494D-86D9-48ED10438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1818" y="3033184"/>
              <a:ext cx="2089149" cy="199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39" name="Picture 6">
              <a:extLst>
                <a:ext uri="{FF2B5EF4-FFF2-40B4-BE49-F238E27FC236}">
                  <a16:creationId xmlns:a16="http://schemas.microsoft.com/office/drawing/2014/main" id="{864D3F3D-29F3-5548-B33A-28D04E7AD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733" y="4485218"/>
              <a:ext cx="2169584" cy="2120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4D2CF8-2BEB-014A-9EC0-1B48CEF3AA52}"/>
                </a:ext>
              </a:extLst>
            </p:cNvPr>
            <p:cNvSpPr/>
            <p:nvPr/>
          </p:nvSpPr>
          <p:spPr>
            <a:xfrm>
              <a:off x="7759702" y="2017698"/>
              <a:ext cx="2842680" cy="10527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400" dirty="0"/>
                <a:t>NEAMTWS - NEAMTIC</a:t>
              </a:r>
            </a:p>
            <a:p>
              <a:pPr eaLnBrk="1" hangingPunct="1">
                <a:defRPr/>
              </a:pPr>
              <a:r>
                <a:rPr lang="en-US" sz="1400" dirty="0"/>
                <a:t>EC DG ECHO</a:t>
              </a:r>
            </a:p>
            <a:p>
              <a:pPr eaLnBrk="1" hangingPunct="1">
                <a:defRPr/>
              </a:pPr>
              <a:r>
                <a:rPr lang="en-US" sz="1400" dirty="0"/>
                <a:t>France, Greece, Italy, Portugal  2011-13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B566BE-030A-BF41-98CA-785D29EC9FC6}"/>
                </a:ext>
              </a:extLst>
            </p:cNvPr>
            <p:cNvSpPr/>
            <p:nvPr/>
          </p:nvSpPr>
          <p:spPr>
            <a:xfrm>
              <a:off x="1450974" y="5031317"/>
              <a:ext cx="3350685" cy="815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400" dirty="0"/>
                <a:t>IOTWMS- IOTIC</a:t>
              </a:r>
            </a:p>
            <a:p>
              <a:pPr eaLnBrk="1" hangingPunct="1">
                <a:defRPr/>
              </a:pPr>
              <a:r>
                <a:rPr lang="en-US" sz="1400" dirty="0"/>
                <a:t>Indonesia BMKG – IOC Partnership 2012 (formerly JTIC since 2006)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181D50-20CA-C748-A02F-B56418607582}"/>
                </a:ext>
              </a:extLst>
            </p:cNvPr>
            <p:cNvSpPr/>
            <p:nvPr/>
          </p:nvSpPr>
          <p:spPr>
            <a:xfrm>
              <a:off x="1159944" y="1741013"/>
              <a:ext cx="3516832" cy="815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/>
                <a:t>PTWS - ITIC </a:t>
              </a:r>
            </a:p>
            <a:p>
              <a:pPr algn="r"/>
              <a:r>
                <a:rPr lang="en-US" sz="1400" dirty="0"/>
                <a:t>USA NOAA – IOC Partnership 1965</a:t>
              </a:r>
            </a:p>
            <a:p>
              <a:pPr algn="r"/>
              <a:r>
                <a:rPr lang="en-US" sz="1400" dirty="0"/>
                <a:t>Chile SHOA Associate Director 1998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349DC5-C4BF-834F-A7CD-581B5C03DD1F}"/>
                </a:ext>
              </a:extLst>
            </p:cNvPr>
            <p:cNvSpPr/>
            <p:nvPr/>
          </p:nvSpPr>
          <p:spPr>
            <a:xfrm>
              <a:off x="7010400" y="5514993"/>
              <a:ext cx="3339209" cy="815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1400" dirty="0"/>
                <a:t>CARIBE-EWS - CARIBETIC </a:t>
              </a:r>
            </a:p>
            <a:p>
              <a:pPr eaLnBrk="1" hangingPunct="1">
                <a:defRPr/>
              </a:pPr>
              <a:r>
                <a:rPr lang="en-US" sz="1400" dirty="0"/>
                <a:t>Barbados– IOC Partnership 2015 </a:t>
              </a:r>
            </a:p>
            <a:p>
              <a:pPr eaLnBrk="1" hangingPunct="1">
                <a:defRPr/>
              </a:pPr>
              <a:r>
                <a:rPr lang="en-US" sz="1400" dirty="0"/>
                <a:t>(approved 2007)</a:t>
              </a:r>
            </a:p>
          </p:txBody>
        </p:sp>
        <p:pic>
          <p:nvPicPr>
            <p:cNvPr id="120844" name="Picture 14">
              <a:extLst>
                <a:ext uri="{FF2B5EF4-FFF2-40B4-BE49-F238E27FC236}">
                  <a16:creationId xmlns:a16="http://schemas.microsoft.com/office/drawing/2014/main" id="{C20FE902-CD4D-9A43-BCC0-0603EC93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485" y="2982385"/>
              <a:ext cx="2188633" cy="218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45" name="Picture 4">
              <a:extLst>
                <a:ext uri="{FF2B5EF4-FFF2-40B4-BE49-F238E27FC236}">
                  <a16:creationId xmlns:a16="http://schemas.microsoft.com/office/drawing/2014/main" id="{6B4B3B0A-D8FF-C744-A21D-CAD402160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200" y="1397000"/>
              <a:ext cx="2235200" cy="2271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45CF784-E251-4774-910B-D4D332E9AC20}"/>
              </a:ext>
            </a:extLst>
          </p:cNvPr>
          <p:cNvSpPr txBox="1"/>
          <p:nvPr/>
        </p:nvSpPr>
        <p:spPr>
          <a:xfrm>
            <a:off x="392413" y="2379174"/>
            <a:ext cx="28577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TIC to advocate, facilitate, guide, and support the member states in the Tsunami Ready Implementation through trainings, workshops, or capacity building as needed (regional and/or national).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4C0186-C92D-F0F3-FE66-24FF8A63DD7D}"/>
              </a:ext>
            </a:extLst>
          </p:cNvPr>
          <p:cNvSpPr txBox="1"/>
          <p:nvPr/>
        </p:nvSpPr>
        <p:spPr>
          <a:xfrm>
            <a:off x="453133" y="1388152"/>
            <a:ext cx="3991048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Tsunami Information Centers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238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5B4FE429-3738-1BFA-7128-154C10E85ED3}"/>
              </a:ext>
            </a:extLst>
          </p:cNvPr>
          <p:cNvGrpSpPr/>
          <p:nvPr/>
        </p:nvGrpSpPr>
        <p:grpSpPr>
          <a:xfrm>
            <a:off x="3886200" y="2165816"/>
            <a:ext cx="7981875" cy="4501790"/>
            <a:chOff x="3886200" y="2165816"/>
            <a:chExt cx="7981875" cy="4501790"/>
          </a:xfrm>
        </p:grpSpPr>
        <p:sp>
          <p:nvSpPr>
            <p:cNvPr id="42" name="Rectangle 3">
              <a:extLst>
                <a:ext uri="{FF2B5EF4-FFF2-40B4-BE49-F238E27FC236}">
                  <a16:creationId xmlns:a16="http://schemas.microsoft.com/office/drawing/2014/main" id="{24772AC0-2B4A-E343-7108-B15DE452436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886200" y="5637663"/>
              <a:ext cx="5018938" cy="102994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buNone/>
                <a:defRPr/>
              </a:pPr>
              <a:r>
                <a:rPr lang="en-US" altLang="en-US" sz="1400" i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IOC/UNESCO Indian Ocean Tsunami Information Centre</a:t>
              </a:r>
            </a:p>
            <a:p>
              <a:pPr algn="r">
                <a:buNone/>
                <a:defRPr/>
              </a:pPr>
              <a:r>
                <a:rPr lang="en-US" altLang="en-US" sz="1400" i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IOTIC-BMKG </a:t>
              </a:r>
              <a:r>
                <a:rPr lang="en-US" altLang="en-US" sz="1400" i="1" dirty="0" err="1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Programme</a:t>
              </a:r>
              <a:r>
                <a:rPr lang="en-US" altLang="en-US" sz="1400" i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Office</a:t>
              </a:r>
            </a:p>
            <a:p>
              <a:pPr algn="r">
                <a:buNone/>
                <a:defRPr/>
              </a:pPr>
              <a:r>
                <a:rPr lang="en-US" altLang="en-US" sz="1400" i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UNESCO Office Jakarta 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7C48A22-5F5D-7B55-BF9E-507BCC88F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737" y="2165816"/>
              <a:ext cx="1242000" cy="1201011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FD62FCF-93B3-0B9D-710F-ADCC2C68C9A5}"/>
                </a:ext>
              </a:extLst>
            </p:cNvPr>
            <p:cNvGrpSpPr/>
            <p:nvPr/>
          </p:nvGrpSpPr>
          <p:grpSpPr>
            <a:xfrm>
              <a:off x="9042575" y="2258568"/>
              <a:ext cx="2825500" cy="4284854"/>
              <a:chOff x="5441014" y="691537"/>
              <a:chExt cx="3518210" cy="5600607"/>
            </a:xfrm>
          </p:grpSpPr>
          <p:sp>
            <p:nvSpPr>
              <p:cNvPr id="46" name="TextBox 1">
                <a:extLst>
                  <a:ext uri="{FF2B5EF4-FFF2-40B4-BE49-F238E27FC236}">
                    <a16:creationId xmlns:a16="http://schemas.microsoft.com/office/drawing/2014/main" id="{BB1F97EF-B96C-AF8C-5D91-DA5A36503F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8450" y="2678668"/>
                <a:ext cx="2323522" cy="673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9000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lnSpc>
                    <a:spcPts val="165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GB" altLang="en-US" sz="1200" b="1" dirty="0">
                    <a:latin typeface="Helvetica" panose="020B0604020202020204" pitchFamily="34" charset="0"/>
                  </a:rPr>
                  <a:t>iotic.ioc-unesco.org</a:t>
                </a:r>
              </a:p>
              <a:p>
                <a:pPr eaLnBrk="1" hangingPunct="1">
                  <a:lnSpc>
                    <a:spcPts val="165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1200" b="1" dirty="0">
                    <a:latin typeface="Helvetica" panose="020B0604020202020204" pitchFamily="34" charset="0"/>
                  </a:rPr>
                  <a:t>www.iotsunami.org</a:t>
                </a:r>
                <a:endParaRPr lang="en-GB" altLang="en-US" sz="1200" b="1" dirty="0">
                  <a:latin typeface="Helvetica" panose="020B0604020202020204" pitchFamily="34" charset="0"/>
                </a:endParaRP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45A7040-B1DA-BA66-850D-DFAC06EACE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47" t="27134" r="9708" b="26897"/>
              <a:stretch/>
            </p:blipFill>
            <p:spPr>
              <a:xfrm>
                <a:off x="5585612" y="4999307"/>
                <a:ext cx="802716" cy="458696"/>
              </a:xfrm>
              <a:prstGeom prst="rect">
                <a:avLst/>
              </a:prstGeom>
            </p:spPr>
          </p:pic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5F34171-BDDE-E7E7-EE03-51F000A0DB42}"/>
                  </a:ext>
                </a:extLst>
              </p:cNvPr>
              <p:cNvSpPr/>
              <p:nvPr/>
            </p:nvSpPr>
            <p:spPr>
              <a:xfrm>
                <a:off x="6368450" y="5026375"/>
                <a:ext cx="2488182" cy="380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200" b="1" dirty="0">
                    <a:latin typeface="Helvetica" panose="020B0604020202020204" pitchFamily="34" charset="0"/>
                    <a:cs typeface="Times New Roman" pitchFamily="18" charset="0"/>
                  </a:rPr>
                  <a:t>youtube.com/iotsunami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BB04493-4E11-62CF-CD83-07C95891B0F8}"/>
                  </a:ext>
                </a:extLst>
              </p:cNvPr>
              <p:cNvSpPr/>
              <p:nvPr/>
            </p:nvSpPr>
            <p:spPr>
              <a:xfrm>
                <a:off x="6368450" y="4439173"/>
                <a:ext cx="1354858" cy="380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200" b="1" dirty="0">
                    <a:latin typeface="Helvetica" panose="020B0604020202020204" pitchFamily="34" charset="0"/>
                    <a:cs typeface="Times New Roman" pitchFamily="18" charset="0"/>
                  </a:rPr>
                  <a:t>@iotsunami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9CAA417-5A54-5827-C12A-1087B3D6698C}"/>
                  </a:ext>
                </a:extLst>
              </p:cNvPr>
              <p:cNvSpPr/>
              <p:nvPr/>
            </p:nvSpPr>
            <p:spPr>
              <a:xfrm>
                <a:off x="6368450" y="3364385"/>
                <a:ext cx="2590774" cy="380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200" b="1" dirty="0">
                    <a:latin typeface="Helvetica" panose="020B0604020202020204" pitchFamily="34" charset="0"/>
                    <a:cs typeface="Times New Roman" pitchFamily="18" charset="0"/>
                  </a:rPr>
                  <a:t>facebook.com/iotsunami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2C88E84-6397-4CB3-19CA-AA1F1CD81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1014" y="691537"/>
                <a:ext cx="0" cy="5600607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53C143A-77C8-4A64-1560-1DBB26364867}"/>
                  </a:ext>
                </a:extLst>
              </p:cNvPr>
              <p:cNvSpPr/>
              <p:nvPr/>
            </p:nvSpPr>
            <p:spPr>
              <a:xfrm>
                <a:off x="6350874" y="5554580"/>
                <a:ext cx="1912703" cy="380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en-US" altLang="en-US" sz="1200" b="1" dirty="0">
                    <a:latin typeface="Helvetica" panose="020B0604020202020204" pitchFamily="34" charset="0"/>
                    <a:cs typeface="Times New Roman" pitchFamily="18" charset="0"/>
                  </a:rPr>
                  <a:t>iotic@unesco.org</a:t>
                </a:r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91434CF-A294-E971-F32A-453ECAF95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2152" y="5458003"/>
                <a:ext cx="418191" cy="418191"/>
              </a:xfrm>
              <a:prstGeom prst="rect">
                <a:avLst/>
              </a:prstGeom>
            </p:spPr>
          </p:pic>
          <p:sp>
            <p:nvSpPr>
              <p:cNvPr id="54" name="Title 1">
                <a:extLst>
                  <a:ext uri="{FF2B5EF4-FFF2-40B4-BE49-F238E27FC236}">
                    <a16:creationId xmlns:a16="http://schemas.microsoft.com/office/drawing/2014/main" id="{4D49B7AE-C5F2-5B75-ADBF-47CE1EF4B8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22211" y="2199334"/>
                <a:ext cx="3337013" cy="40433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Helvetica Neue" panose="02000503000000020004" pitchFamily="2"/>
                    <a:ea typeface="+mj-ea"/>
                    <a:cs typeface="+mj-cs"/>
                  </a:defRPr>
                </a:lvl1pPr>
              </a:lstStyle>
              <a:p>
                <a:r>
                  <a:rPr lang="en-US" sz="1400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Please follow us on:</a:t>
                </a:r>
                <a:endParaRPr lang="id-ID" sz="1400" dirty="0">
                  <a:solidFill>
                    <a:srgbClr val="C00000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553470B3-73FA-5C6A-EB85-60CB4A7BAD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82" t="17601" r="16773" b="25006"/>
              <a:stretch/>
            </p:blipFill>
            <p:spPr>
              <a:xfrm>
                <a:off x="5648923" y="2589168"/>
                <a:ext cx="639703" cy="56883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5423E6FB-B703-5C63-0E64-B1C388BD4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4794" y="3807967"/>
                <a:ext cx="616822" cy="61232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3136345-C4E9-ED89-71E9-58021DBB7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7778" y="3288616"/>
                <a:ext cx="436724" cy="436724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B3CF9E89-DFB2-B70B-1093-E28DB51AA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363" y="4416927"/>
                <a:ext cx="512710" cy="512710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71BC6C1-ED02-9E93-1481-C3106C0ECFEA}"/>
                  </a:ext>
                </a:extLst>
              </p:cNvPr>
              <p:cNvSpPr/>
              <p:nvPr/>
            </p:nvSpPr>
            <p:spPr>
              <a:xfrm>
                <a:off x="6368450" y="3903258"/>
                <a:ext cx="1354858" cy="388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200" b="1" dirty="0">
                    <a:latin typeface="Helvetica" panose="020B0604020202020204" pitchFamily="34" charset="0"/>
                    <a:cs typeface="Times New Roman" pitchFamily="18" charset="0"/>
                  </a:rPr>
                  <a:t>iotsunami</a:t>
                </a:r>
              </a:p>
            </p:txBody>
          </p:sp>
        </p:grpSp>
        <p:sp>
          <p:nvSpPr>
            <p:cNvPr id="45" name="Content Placeholder 6">
              <a:extLst>
                <a:ext uri="{FF2B5EF4-FFF2-40B4-BE49-F238E27FC236}">
                  <a16:creationId xmlns:a16="http://schemas.microsoft.com/office/drawing/2014/main" id="{BC1F415C-5283-1A6B-CBC2-6FD296915338}"/>
                </a:ext>
              </a:extLst>
            </p:cNvPr>
            <p:cNvSpPr txBox="1">
              <a:spLocks/>
            </p:cNvSpPr>
            <p:nvPr/>
          </p:nvSpPr>
          <p:spPr>
            <a:xfrm>
              <a:off x="4695630" y="4864324"/>
              <a:ext cx="4180480" cy="604837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Ardito Kodijat</a:t>
              </a:r>
            </a:p>
            <a:p>
              <a:pPr algn="r">
                <a:defRPr/>
              </a:pP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a.kodijat@unesco.org</a:t>
              </a:r>
              <a:endParaRPr lang="fr-F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29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>
            <a:extLst>
              <a:ext uri="{FF2B5EF4-FFF2-40B4-BE49-F238E27FC236}">
                <a16:creationId xmlns:a16="http://schemas.microsoft.com/office/drawing/2014/main" id="{F0B93C1C-6E06-4D41-978B-0FAED9EB36F2}"/>
              </a:ext>
            </a:extLst>
          </p:cNvPr>
          <p:cNvSpPr txBox="1"/>
          <p:nvPr/>
        </p:nvSpPr>
        <p:spPr>
          <a:xfrm>
            <a:off x="467790" y="27319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D63A4-3E9D-4597-B0DB-347FC6B6B6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790" y="-153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Manual and Guides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006971-F219-41BD-9004-50EBAD2E02C5}"/>
              </a:ext>
            </a:extLst>
          </p:cNvPr>
          <p:cNvGrpSpPr/>
          <p:nvPr/>
        </p:nvGrpSpPr>
        <p:grpSpPr>
          <a:xfrm>
            <a:off x="7195813" y="1271657"/>
            <a:ext cx="3712115" cy="4854541"/>
            <a:chOff x="189926" y="1083582"/>
            <a:chExt cx="3697499" cy="48354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9C04DD-6916-4AFB-8691-FC04156471BB}"/>
                </a:ext>
              </a:extLst>
            </p:cNvPr>
            <p:cNvSpPr txBox="1"/>
            <p:nvPr/>
          </p:nvSpPr>
          <p:spPr>
            <a:xfrm>
              <a:off x="283877" y="1083582"/>
              <a:ext cx="3603548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90000"/>
                </a:lnSpc>
                <a:spcBef>
                  <a:spcPct val="0"/>
                </a:spcBef>
                <a:defRPr sz="2700" b="1">
                  <a:solidFill>
                    <a:srgbClr val="0000FF"/>
                  </a:solidFill>
                  <a:latin typeface="Helvetica Neue" panose="02000503000000020004"/>
                </a:defRPr>
              </a:lvl1pPr>
            </a:lstStyle>
            <a:p>
              <a:r>
                <a:rPr lang="en-GB" sz="2000" dirty="0">
                  <a:solidFill>
                    <a:schemeClr val="tx1"/>
                  </a:solidFill>
                </a:rPr>
                <a:t>Manual and Guide No 76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8AACC7-836E-4D57-AF21-D2BF91A66B39}"/>
                </a:ext>
              </a:extLst>
            </p:cNvPr>
            <p:cNvSpPr txBox="1"/>
            <p:nvPr/>
          </p:nvSpPr>
          <p:spPr>
            <a:xfrm>
              <a:off x="189926" y="5272677"/>
              <a:ext cx="329702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hlinkClick r:id="rId2"/>
                </a:rPr>
                <a:t>https://unesdoc.unesco.org/ark:/48223/pf0000256552</a:t>
              </a:r>
              <a:endParaRPr lang="en-GB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08FEA9-9080-45E0-990A-3727E9B34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790" y="1524513"/>
              <a:ext cx="2656955" cy="371513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D5E75F-B85B-4BFA-B183-39CF6DC0C594}"/>
              </a:ext>
            </a:extLst>
          </p:cNvPr>
          <p:cNvGrpSpPr/>
          <p:nvPr/>
        </p:nvGrpSpPr>
        <p:grpSpPr>
          <a:xfrm>
            <a:off x="382156" y="1310179"/>
            <a:ext cx="3481123" cy="4831697"/>
            <a:chOff x="3989380" y="1085455"/>
            <a:chExt cx="3610899" cy="50118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217211-57C4-49CE-B6F9-E70E0AB40564}"/>
                </a:ext>
              </a:extLst>
            </p:cNvPr>
            <p:cNvSpPr txBox="1"/>
            <p:nvPr/>
          </p:nvSpPr>
          <p:spPr>
            <a:xfrm>
              <a:off x="3996731" y="1085455"/>
              <a:ext cx="3603548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90000"/>
                </a:lnSpc>
                <a:spcBef>
                  <a:spcPct val="0"/>
                </a:spcBef>
                <a:defRPr sz="2700" b="1">
                  <a:solidFill>
                    <a:srgbClr val="0000FF"/>
                  </a:solidFill>
                  <a:latin typeface="Helvetica Neue" panose="02000503000000020004"/>
                </a:defRPr>
              </a:lvl1pPr>
            </a:lstStyle>
            <a:p>
              <a:r>
                <a:rPr lang="en-GB" sz="2000" dirty="0">
                  <a:solidFill>
                    <a:schemeClr val="tx1"/>
                  </a:solidFill>
                </a:rPr>
                <a:t>Manual and Guide No 58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FBDF1E-1CDF-43D7-9591-AA07FFBC1B8E}"/>
                </a:ext>
              </a:extLst>
            </p:cNvPr>
            <p:cNvSpPr txBox="1"/>
            <p:nvPr/>
          </p:nvSpPr>
          <p:spPr>
            <a:xfrm>
              <a:off x="4217556" y="5450948"/>
              <a:ext cx="3017433" cy="646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hlinkClick r:id="rId4"/>
                </a:rPr>
                <a:t>https://unesdoc.unesco.org/ark:/48223/pf0000218967</a:t>
              </a:r>
              <a:endParaRPr lang="en-GB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642BCBF-36B2-4C8A-AAAA-A607D26D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9380" y="1499384"/>
              <a:ext cx="2857913" cy="40038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6691D8E-2C03-4713-B41E-B662B320D687}"/>
              </a:ext>
            </a:extLst>
          </p:cNvPr>
          <p:cNvGrpSpPr/>
          <p:nvPr/>
        </p:nvGrpSpPr>
        <p:grpSpPr>
          <a:xfrm>
            <a:off x="3800325" y="1288853"/>
            <a:ext cx="3489011" cy="4837346"/>
            <a:chOff x="283877" y="1083582"/>
            <a:chExt cx="3603548" cy="499614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E74CAF-AC57-4A3C-8412-63E4276E4EF4}"/>
                </a:ext>
              </a:extLst>
            </p:cNvPr>
            <p:cNvSpPr txBox="1"/>
            <p:nvPr/>
          </p:nvSpPr>
          <p:spPr>
            <a:xfrm>
              <a:off x="283877" y="1083582"/>
              <a:ext cx="3603548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90000"/>
                </a:lnSpc>
                <a:spcBef>
                  <a:spcPct val="0"/>
                </a:spcBef>
                <a:defRPr sz="2700" b="1">
                  <a:solidFill>
                    <a:srgbClr val="0000FF"/>
                  </a:solidFill>
                  <a:latin typeface="Helvetica Neue" panose="02000503000000020004"/>
                </a:defRPr>
              </a:lvl1pPr>
            </a:lstStyle>
            <a:p>
              <a:r>
                <a:rPr lang="en-GB" sz="2000" dirty="0">
                  <a:solidFill>
                    <a:schemeClr val="tx1"/>
                  </a:solidFill>
                </a:rPr>
                <a:t>Manual and Guide No 74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587D9B-D2C8-40C4-A461-3147D9E5B73A}"/>
                </a:ext>
              </a:extLst>
            </p:cNvPr>
            <p:cNvSpPr txBox="1"/>
            <p:nvPr/>
          </p:nvSpPr>
          <p:spPr>
            <a:xfrm>
              <a:off x="405421" y="5433397"/>
              <a:ext cx="27926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u="sng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hlinkClick r:id="rId6"/>
                </a:rPr>
                <a:t>https://oceanexpert.org/downloadFile/50068</a:t>
              </a:r>
              <a:endParaRPr lang="en-GB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8FC5A16-7325-4017-8C10-219535C12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8580" y="1648536"/>
              <a:ext cx="2541576" cy="36078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7104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BF3FC0E-9B8E-4BC3-93C5-D8EB42367EEE}"/>
              </a:ext>
            </a:extLst>
          </p:cNvPr>
          <p:cNvGrpSpPr/>
          <p:nvPr/>
        </p:nvGrpSpPr>
        <p:grpSpPr>
          <a:xfrm>
            <a:off x="59044" y="1314261"/>
            <a:ext cx="3865326" cy="4666591"/>
            <a:chOff x="4149992" y="1085455"/>
            <a:chExt cx="4134861" cy="4991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BC6817D-2BE4-4FFD-9A88-E8FABFFF5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878" y="1517837"/>
              <a:ext cx="2656955" cy="378486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217211-57C4-49CE-B6F9-E70E0AB40564}"/>
                </a:ext>
              </a:extLst>
            </p:cNvPr>
            <p:cNvSpPr txBox="1"/>
            <p:nvPr/>
          </p:nvSpPr>
          <p:spPr>
            <a:xfrm>
              <a:off x="4681305" y="1085455"/>
              <a:ext cx="3603548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90000"/>
                </a:lnSpc>
                <a:spcBef>
                  <a:spcPct val="0"/>
                </a:spcBef>
                <a:defRPr sz="2700" b="1">
                  <a:solidFill>
                    <a:srgbClr val="0000FF"/>
                  </a:solidFill>
                  <a:latin typeface="Helvetica Neue" panose="02000503000000020004"/>
                </a:defRPr>
              </a:lvl1pPr>
            </a:lstStyle>
            <a:p>
              <a:r>
                <a:rPr lang="en-GB" sz="2000" dirty="0">
                  <a:solidFill>
                    <a:schemeClr val="tx1"/>
                  </a:solidFill>
                </a:rPr>
                <a:t>Manual and Guide No 82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229860-0872-4668-ABDB-BC91B89D35B9}"/>
                </a:ext>
              </a:extLst>
            </p:cNvPr>
            <p:cNvSpPr txBox="1"/>
            <p:nvPr/>
          </p:nvSpPr>
          <p:spPr>
            <a:xfrm>
              <a:off x="4149992" y="5287282"/>
              <a:ext cx="4134861" cy="790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hlinkClick r:id="rId4"/>
                </a:rPr>
                <a:t>https://unesdoc.unesco.org/ark:/48223/pf0000373019?posInSet=17&amp;queryId=947ca611-1880-4ded-bb5a-4bd61c93c161</a:t>
              </a:r>
              <a:endParaRPr lang="en-GB" sz="1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659BDB-C8F2-4B49-B960-0C6ACA6F1900}"/>
              </a:ext>
            </a:extLst>
          </p:cNvPr>
          <p:cNvGrpSpPr/>
          <p:nvPr/>
        </p:nvGrpSpPr>
        <p:grpSpPr>
          <a:xfrm>
            <a:off x="4039380" y="1310179"/>
            <a:ext cx="3372419" cy="4824560"/>
            <a:chOff x="7787106" y="1104187"/>
            <a:chExt cx="3721768" cy="51651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937295-B865-4A6C-B3A3-1D8376A4CCFD}"/>
                </a:ext>
              </a:extLst>
            </p:cNvPr>
            <p:cNvSpPr txBox="1"/>
            <p:nvPr/>
          </p:nvSpPr>
          <p:spPr>
            <a:xfrm>
              <a:off x="7787106" y="5709219"/>
              <a:ext cx="3721768" cy="560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hlinkClick r:id="rId5"/>
                </a:rPr>
                <a:t>https://unesdoc.unesco.org/ark:/48223/pf0000380540.locale=en</a:t>
              </a:r>
              <a:endParaRPr lang="en-GB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F2D9C8-960F-4345-80ED-B23B54FCD1DE}"/>
                </a:ext>
              </a:extLst>
            </p:cNvPr>
            <p:cNvSpPr txBox="1"/>
            <p:nvPr/>
          </p:nvSpPr>
          <p:spPr>
            <a:xfrm>
              <a:off x="7821104" y="1104187"/>
              <a:ext cx="3603548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90000"/>
                </a:lnSpc>
                <a:spcBef>
                  <a:spcPct val="0"/>
                </a:spcBef>
                <a:defRPr sz="2700" b="1">
                  <a:solidFill>
                    <a:srgbClr val="0000FF"/>
                  </a:solidFill>
                  <a:latin typeface="Helvetica Neue" panose="02000503000000020004"/>
                </a:defRPr>
              </a:lvl1pPr>
            </a:lstStyle>
            <a:p>
              <a:r>
                <a:rPr lang="en-GB" sz="2000" dirty="0">
                  <a:solidFill>
                    <a:schemeClr val="tx1"/>
                  </a:solidFill>
                </a:rPr>
                <a:t>Manual and Guide No 86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F527AE-D305-4775-98A4-85161FBBF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4451" y="1473519"/>
              <a:ext cx="2585941" cy="34444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B8BE7D-8991-4AFB-89AA-01FFB35336D9}"/>
              </a:ext>
            </a:extLst>
          </p:cNvPr>
          <p:cNvGrpSpPr/>
          <p:nvPr/>
        </p:nvGrpSpPr>
        <p:grpSpPr>
          <a:xfrm>
            <a:off x="8304577" y="1908227"/>
            <a:ext cx="3603548" cy="4009642"/>
            <a:chOff x="7708393" y="1452914"/>
            <a:chExt cx="3603548" cy="400964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3DA68E0-7DB0-483D-8251-8C3B0EBD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87106" y="1452914"/>
              <a:ext cx="3446036" cy="244557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56B95C-19F6-4D1E-B29A-0F272057E9E5}"/>
                </a:ext>
              </a:extLst>
            </p:cNvPr>
            <p:cNvSpPr txBox="1"/>
            <p:nvPr/>
          </p:nvSpPr>
          <p:spPr>
            <a:xfrm>
              <a:off x="7708393" y="4939336"/>
              <a:ext cx="33238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hlinkClick r:id="rId8"/>
                </a:rPr>
                <a:t>https://unesdoc.unesco.org/ark:/48223/pf0000380936</a:t>
              </a:r>
              <a:endParaRPr lang="en-GB" sz="1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649BFA-7D29-4AC9-8580-241DD9FD8013}"/>
                </a:ext>
              </a:extLst>
            </p:cNvPr>
            <p:cNvSpPr txBox="1"/>
            <p:nvPr/>
          </p:nvSpPr>
          <p:spPr>
            <a:xfrm>
              <a:off x="7708393" y="3985229"/>
              <a:ext cx="360354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/>
                <a:t>Use of the Tsunami Ready logo would need to request the approval from UNESCO/IOC Tsunami Unit. Please contact: </a:t>
              </a:r>
              <a:r>
                <a:rPr lang="en-GB" sz="1400" dirty="0">
                  <a:hlinkClick r:id="rId9"/>
                </a:rPr>
                <a:t>ioc-tsu@unesco.org </a:t>
              </a:r>
              <a:r>
                <a:rPr lang="en-GB" sz="1400" dirty="0"/>
                <a:t>for permission.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B3EBD54-EFB6-40EE-B3F2-9B0645D2317A}"/>
              </a:ext>
            </a:extLst>
          </p:cNvPr>
          <p:cNvSpPr txBox="1"/>
          <p:nvPr/>
        </p:nvSpPr>
        <p:spPr>
          <a:xfrm>
            <a:off x="4039380" y="4959173"/>
            <a:ext cx="4152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Multi-annual community tsunami exercise programme: guidelines for the tsunami and other coastal hazards warning system for the Caribbean and Adjacent Regions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37DE54-1E61-9DAE-4683-BF39835AC006}"/>
              </a:ext>
            </a:extLst>
          </p:cNvPr>
          <p:cNvSpPr txBox="1">
            <a:spLocks/>
          </p:cNvSpPr>
          <p:nvPr/>
        </p:nvSpPr>
        <p:spPr>
          <a:xfrm>
            <a:off x="467790" y="-153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j-ea"/>
                <a:cs typeface="+mj-cs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4000" b="1" dirty="0">
                <a:solidFill>
                  <a:srgbClr val="0069B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Manual and Guides</a:t>
            </a:r>
          </a:p>
        </p:txBody>
      </p:sp>
    </p:spTree>
    <p:extLst>
      <p:ext uri="{BB962C8B-B14F-4D97-AF65-F5344CB8AC3E}">
        <p14:creationId xmlns:p14="http://schemas.microsoft.com/office/powerpoint/2010/main" val="345626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>
            <a:extLst>
              <a:ext uri="{FF2B5EF4-FFF2-40B4-BE49-F238E27FC236}">
                <a16:creationId xmlns:a16="http://schemas.microsoft.com/office/drawing/2014/main" id="{F0B93C1C-6E06-4D41-978B-0FAED9EB36F2}"/>
              </a:ext>
            </a:extLst>
          </p:cNvPr>
          <p:cNvSpPr txBox="1"/>
          <p:nvPr/>
        </p:nvSpPr>
        <p:spPr>
          <a:xfrm>
            <a:off x="467790" y="27319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FDA2D3-7440-458B-AF4A-312EC5B36D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72" y="2844428"/>
            <a:ext cx="5132009" cy="24886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B9931A-F8DC-43E8-9A04-DFC0B1606A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72" y="1236528"/>
            <a:ext cx="3169217" cy="14820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D2FBEC-E8BB-43AD-90E9-57F5CCD2C6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51" y="1636303"/>
            <a:ext cx="3014068" cy="1599616"/>
          </a:xfrm>
          <a:prstGeom prst="rect">
            <a:avLst/>
          </a:prstGeom>
        </p:spPr>
      </p:pic>
      <p:pic>
        <p:nvPicPr>
          <p:cNvPr id="19" name="Picture 18" descr="A person wearing headphones and looking at a screen&#10;&#10;Description automatically generated with low confidence">
            <a:extLst>
              <a:ext uri="{FF2B5EF4-FFF2-40B4-BE49-F238E27FC236}">
                <a16:creationId xmlns:a16="http://schemas.microsoft.com/office/drawing/2014/main" id="{2D35A287-E6BC-4C90-BF2A-786D2F2B8A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481" y="2991590"/>
            <a:ext cx="4052109" cy="30390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C509B7-D3CC-46A6-B52D-431CB0BAE4C1}"/>
              </a:ext>
            </a:extLst>
          </p:cNvPr>
          <p:cNvSpPr txBox="1"/>
          <p:nvPr/>
        </p:nvSpPr>
        <p:spPr>
          <a:xfrm>
            <a:off x="6469068" y="1977538"/>
            <a:ext cx="5808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https://tsunamireadyviewer.ioc-tsunami.org/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32BF4-8A28-97EE-BBE5-01448BB14EF1}"/>
              </a:ext>
            </a:extLst>
          </p:cNvPr>
          <p:cNvSpPr txBox="1">
            <a:spLocks/>
          </p:cNvSpPr>
          <p:nvPr/>
        </p:nvSpPr>
        <p:spPr>
          <a:xfrm>
            <a:off x="467790" y="-153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R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Open Sans"/>
              </a:defRPr>
            </a:lvl1pPr>
            <a:lvl2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/>
              <a:t>Global Tsunami Ready Map</a:t>
            </a:r>
          </a:p>
        </p:txBody>
      </p:sp>
    </p:spTree>
    <p:extLst>
      <p:ext uri="{BB962C8B-B14F-4D97-AF65-F5344CB8AC3E}">
        <p14:creationId xmlns:p14="http://schemas.microsoft.com/office/powerpoint/2010/main" val="245886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1E1DC-20CF-495D-9846-C43097F79D6D}"/>
              </a:ext>
            </a:extLst>
          </p:cNvPr>
          <p:cNvSpPr txBox="1"/>
          <p:nvPr/>
        </p:nvSpPr>
        <p:spPr>
          <a:xfrm>
            <a:off x="625032" y="5569147"/>
            <a:ext cx="10963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http://itic.ioc-unesco.org/index.php?option=com_content&amp;view=category&amp;id=2234&amp;Itemid=2758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2CCA3-92E1-45DC-809B-E49408A0F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920" y="1288853"/>
            <a:ext cx="6578802" cy="4176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7AAAC8-3675-486A-A416-DAEDEC432F89}"/>
              </a:ext>
            </a:extLst>
          </p:cNvPr>
          <p:cNvSpPr txBox="1"/>
          <p:nvPr/>
        </p:nvSpPr>
        <p:spPr>
          <a:xfrm>
            <a:off x="467790" y="27319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E63FC-3E20-503B-9660-85C3719C75A1}"/>
              </a:ext>
            </a:extLst>
          </p:cNvPr>
          <p:cNvSpPr txBox="1">
            <a:spLocks/>
          </p:cNvSpPr>
          <p:nvPr/>
        </p:nvSpPr>
        <p:spPr>
          <a:xfrm>
            <a:off x="467790" y="-153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R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Open Sans"/>
              </a:defRPr>
            </a:lvl1pPr>
            <a:lvl2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 err="1"/>
              <a:t>Tsuami</a:t>
            </a:r>
            <a:r>
              <a:rPr lang="en-US" dirty="0"/>
              <a:t> Ready Website</a:t>
            </a:r>
          </a:p>
        </p:txBody>
      </p:sp>
    </p:spTree>
    <p:extLst>
      <p:ext uri="{BB962C8B-B14F-4D97-AF65-F5344CB8AC3E}">
        <p14:creationId xmlns:p14="http://schemas.microsoft.com/office/powerpoint/2010/main" val="275753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F5E32E-479B-43C0-AF02-5E38636B784D}"/>
              </a:ext>
            </a:extLst>
          </p:cNvPr>
          <p:cNvGrpSpPr/>
          <p:nvPr/>
        </p:nvGrpSpPr>
        <p:grpSpPr>
          <a:xfrm>
            <a:off x="150425" y="1310179"/>
            <a:ext cx="11891150" cy="5143390"/>
            <a:chOff x="95214" y="1046181"/>
            <a:chExt cx="11891150" cy="51433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E5AA61-AF84-459A-9084-F62577E8FE89}"/>
                </a:ext>
              </a:extLst>
            </p:cNvPr>
            <p:cNvSpPr txBox="1"/>
            <p:nvPr/>
          </p:nvSpPr>
          <p:spPr>
            <a:xfrm>
              <a:off x="147451" y="5236930"/>
              <a:ext cx="74744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/>
                <a:t>21 E-Posters Tsunami Ready</a:t>
              </a:r>
            </a:p>
          </p:txBody>
        </p:sp>
        <p:pic>
          <p:nvPicPr>
            <p:cNvPr id="5" name="Picture 4" descr="A screenshot of a video game&#10;&#10;Description automatically generated with low confidence">
              <a:extLst>
                <a:ext uri="{FF2B5EF4-FFF2-40B4-BE49-F238E27FC236}">
                  <a16:creationId xmlns:a16="http://schemas.microsoft.com/office/drawing/2014/main" id="{C7E5E40B-733B-4ADB-8079-269A28CF1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14" y="1046181"/>
              <a:ext cx="1628403" cy="2303402"/>
            </a:xfrm>
            <a:prstGeom prst="rect">
              <a:avLst/>
            </a:prstGeom>
          </p:spPr>
        </p:pic>
        <p:pic>
          <p:nvPicPr>
            <p:cNvPr id="9" name="Picture 8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E42652F7-989C-4EE3-B5C4-B3FF2661B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9509" y="1046182"/>
              <a:ext cx="1628403" cy="2303402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48639F9-DA8F-4E51-A86B-92B9A7DE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3804" y="1058040"/>
              <a:ext cx="1620020" cy="2291544"/>
            </a:xfrm>
            <a:prstGeom prst="rect">
              <a:avLst/>
            </a:prstGeom>
          </p:spPr>
        </p:pic>
        <p:pic>
          <p:nvPicPr>
            <p:cNvPr id="13" name="Picture 12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BB9A5F4D-FA76-4C04-AE62-4512669BD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223" y="1056148"/>
              <a:ext cx="1628403" cy="2303402"/>
            </a:xfrm>
            <a:prstGeom prst="rect">
              <a:avLst/>
            </a:prstGeom>
          </p:spPr>
        </p:pic>
        <p:pic>
          <p:nvPicPr>
            <p:cNvPr id="15" name="Picture 14" descr="A picture containing text, crowd&#10;&#10;Description automatically generated">
              <a:extLst>
                <a:ext uri="{FF2B5EF4-FFF2-40B4-BE49-F238E27FC236}">
                  <a16:creationId xmlns:a16="http://schemas.microsoft.com/office/drawing/2014/main" id="{1893F0D8-F7B2-4DBE-9E8C-0B916FF4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6691" y="1056148"/>
              <a:ext cx="1628403" cy="2303402"/>
            </a:xfrm>
            <a:prstGeom prst="rect">
              <a:avLst/>
            </a:prstGeom>
          </p:spPr>
        </p:pic>
        <p:pic>
          <p:nvPicPr>
            <p:cNvPr id="16" name="Picture 15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A812621D-1D2D-4FF6-8519-17718F49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3159" y="1046181"/>
              <a:ext cx="1628403" cy="2303402"/>
            </a:xfrm>
            <a:prstGeom prst="rect">
              <a:avLst/>
            </a:prstGeom>
          </p:spPr>
        </p:pic>
        <p:pic>
          <p:nvPicPr>
            <p:cNvPr id="17" name="Picture 16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DAB728F8-9EC3-478C-ACAC-38935BC19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57961" y="1046181"/>
              <a:ext cx="1628403" cy="2303402"/>
            </a:xfrm>
            <a:prstGeom prst="rect">
              <a:avLst/>
            </a:prstGeom>
          </p:spPr>
        </p:pic>
        <p:pic>
          <p:nvPicPr>
            <p:cNvPr id="18" name="Picture 17" descr="A picture containing text, outdoor, screenshot&#10;&#10;Description automatically generated">
              <a:extLst>
                <a:ext uri="{FF2B5EF4-FFF2-40B4-BE49-F238E27FC236}">
                  <a16:creationId xmlns:a16="http://schemas.microsoft.com/office/drawing/2014/main" id="{217A232A-48D9-4049-B9B0-B7B704B24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14" y="3517664"/>
              <a:ext cx="1936118" cy="1368749"/>
            </a:xfrm>
            <a:prstGeom prst="rect">
              <a:avLst/>
            </a:prstGeom>
          </p:spPr>
        </p:pic>
        <p:pic>
          <p:nvPicPr>
            <p:cNvPr id="19" name="Picture 18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38525D09-E8A6-48E9-997F-443752406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4113" y="3517663"/>
              <a:ext cx="1936118" cy="1368749"/>
            </a:xfrm>
            <a:prstGeom prst="rect">
              <a:avLst/>
            </a:prstGeom>
          </p:spPr>
        </p:pic>
        <p:pic>
          <p:nvPicPr>
            <p:cNvPr id="20" name="Picture 19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766A07D4-B909-40DE-B0E9-D212FF4BC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7981" y="3392601"/>
              <a:ext cx="1246527" cy="881240"/>
            </a:xfrm>
            <a:prstGeom prst="rect">
              <a:avLst/>
            </a:prstGeom>
          </p:spPr>
        </p:pic>
        <p:pic>
          <p:nvPicPr>
            <p:cNvPr id="21" name="Picture 20" descr="A picture containing text, person, sign&#10;&#10;Description automatically generated">
              <a:extLst>
                <a:ext uri="{FF2B5EF4-FFF2-40B4-BE49-F238E27FC236}">
                  <a16:creationId xmlns:a16="http://schemas.microsoft.com/office/drawing/2014/main" id="{8DA3E95F-981B-48B4-97BE-22550C41C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1433" y="4330551"/>
              <a:ext cx="1282153" cy="906425"/>
            </a:xfrm>
            <a:prstGeom prst="rect">
              <a:avLst/>
            </a:prstGeom>
          </p:spPr>
        </p:pic>
        <p:pic>
          <p:nvPicPr>
            <p:cNvPr id="22" name="Picture 21" descr="A group of people outside a pink building&#10;&#10;Description automatically generated with low confidence">
              <a:extLst>
                <a:ext uri="{FF2B5EF4-FFF2-40B4-BE49-F238E27FC236}">
                  <a16:creationId xmlns:a16="http://schemas.microsoft.com/office/drawing/2014/main" id="{1D1B586E-9132-4660-9CD1-EF8E590EF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1434" y="5283145"/>
              <a:ext cx="1282154" cy="906426"/>
            </a:xfrm>
            <a:prstGeom prst="rect">
              <a:avLst/>
            </a:prstGeom>
          </p:spPr>
        </p:pic>
        <p:pic>
          <p:nvPicPr>
            <p:cNvPr id="23" name="Picture 2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FB44E7E-A25B-43AF-ACD0-28ACF3772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6274" y="3392601"/>
              <a:ext cx="1234760" cy="87292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B6A72EB-097C-4D6A-B449-B8DEF9CB2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4002" y="4322731"/>
              <a:ext cx="1234760" cy="872920"/>
            </a:xfrm>
            <a:prstGeom prst="rect">
              <a:avLst/>
            </a:prstGeom>
          </p:spPr>
        </p:pic>
        <p:pic>
          <p:nvPicPr>
            <p:cNvPr id="25" name="Picture 2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2EEE5A04-38BE-4673-9EAC-DE66A2FC9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0986" y="5238669"/>
              <a:ext cx="1271058" cy="898581"/>
            </a:xfrm>
            <a:prstGeom prst="rect">
              <a:avLst/>
            </a:prstGeom>
          </p:spPr>
        </p:pic>
        <p:pic>
          <p:nvPicPr>
            <p:cNvPr id="26" name="Picture 25" descr="Graphical user interface, website&#10;&#10;Description automatically generated with medium confidence">
              <a:extLst>
                <a:ext uri="{FF2B5EF4-FFF2-40B4-BE49-F238E27FC236}">
                  <a16:creationId xmlns:a16="http://schemas.microsoft.com/office/drawing/2014/main" id="{E0D91F72-B6D7-4ED5-80D9-8637D72DD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4345" y="4330551"/>
              <a:ext cx="1211669" cy="856596"/>
            </a:xfrm>
            <a:prstGeom prst="rect">
              <a:avLst/>
            </a:prstGeom>
          </p:spPr>
        </p:pic>
        <p:pic>
          <p:nvPicPr>
            <p:cNvPr id="27" name="Picture 26" descr="A group of people in a meeting&#10;&#10;Description automatically generated with low confidence">
              <a:extLst>
                <a:ext uri="{FF2B5EF4-FFF2-40B4-BE49-F238E27FC236}">
                  <a16:creationId xmlns:a16="http://schemas.microsoft.com/office/drawing/2014/main" id="{F71D24DC-090B-446F-83FA-8810241E7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2800" y="3400919"/>
              <a:ext cx="1234760" cy="872921"/>
            </a:xfrm>
            <a:prstGeom prst="rect">
              <a:avLst/>
            </a:prstGeom>
          </p:spPr>
        </p:pic>
        <p:pic>
          <p:nvPicPr>
            <p:cNvPr id="28" name="Picture 27" descr="A picture containing text, outdoor, person, orange&#10;&#10;Description automatically generated">
              <a:extLst>
                <a:ext uri="{FF2B5EF4-FFF2-40B4-BE49-F238E27FC236}">
                  <a16:creationId xmlns:a16="http://schemas.microsoft.com/office/drawing/2014/main" id="{94AC8173-70CC-4278-B2FA-95CD10B4E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1596" y="3400950"/>
              <a:ext cx="1234760" cy="872921"/>
            </a:xfrm>
            <a:prstGeom prst="rect">
              <a:avLst/>
            </a:prstGeom>
          </p:spPr>
        </p:pic>
        <p:pic>
          <p:nvPicPr>
            <p:cNvPr id="29" name="Picture 28" descr="A group of people standing outside a building&#10;&#10;Description automatically generated with low confidence">
              <a:extLst>
                <a:ext uri="{FF2B5EF4-FFF2-40B4-BE49-F238E27FC236}">
                  <a16:creationId xmlns:a16="http://schemas.microsoft.com/office/drawing/2014/main" id="{B0BEF8FA-25DC-42ED-B1E0-B9943B1D2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1597" y="4313348"/>
              <a:ext cx="1234759" cy="872920"/>
            </a:xfrm>
            <a:prstGeom prst="rect">
              <a:avLst/>
            </a:prstGeom>
          </p:spPr>
        </p:pic>
        <p:pic>
          <p:nvPicPr>
            <p:cNvPr id="30" name="Picture 2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8CB460-D69A-4023-87F2-34735E9B1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9439" y="5236930"/>
              <a:ext cx="1234760" cy="872921"/>
            </a:xfrm>
            <a:prstGeom prst="rect">
              <a:avLst/>
            </a:prstGeom>
          </p:spPr>
        </p:pic>
        <p:pic>
          <p:nvPicPr>
            <p:cNvPr id="31" name="Picture 3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A543D3E2-243D-499D-96D4-A100E769B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1596" y="5238997"/>
              <a:ext cx="1234760" cy="872921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2A4D27C-EAF3-45FF-9B67-AC628378FD03}"/>
              </a:ext>
            </a:extLst>
          </p:cNvPr>
          <p:cNvSpPr txBox="1"/>
          <p:nvPr/>
        </p:nvSpPr>
        <p:spPr>
          <a:xfrm>
            <a:off x="467790" y="27319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E92D7C-5A00-C70D-527A-621D5FA63E0A}"/>
              </a:ext>
            </a:extLst>
          </p:cNvPr>
          <p:cNvSpPr txBox="1">
            <a:spLocks/>
          </p:cNvSpPr>
          <p:nvPr/>
        </p:nvSpPr>
        <p:spPr>
          <a:xfrm>
            <a:off x="467790" y="-153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R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Open Sans"/>
              </a:defRPr>
            </a:lvl1pPr>
            <a:lvl2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/>
              <a:t>Tsunami Ready Posters</a:t>
            </a:r>
          </a:p>
        </p:txBody>
      </p:sp>
    </p:spTree>
    <p:extLst>
      <p:ext uri="{BB962C8B-B14F-4D97-AF65-F5344CB8AC3E}">
        <p14:creationId xmlns:p14="http://schemas.microsoft.com/office/powerpoint/2010/main" val="371146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>
            <a:extLst>
              <a:ext uri="{FF2B5EF4-FFF2-40B4-BE49-F238E27FC236}">
                <a16:creationId xmlns:a16="http://schemas.microsoft.com/office/drawing/2014/main" id="{F0B93C1C-6E06-4D41-978B-0FAED9EB36F2}"/>
              </a:ext>
            </a:extLst>
          </p:cNvPr>
          <p:cNvSpPr txBox="1"/>
          <p:nvPr/>
        </p:nvSpPr>
        <p:spPr>
          <a:xfrm>
            <a:off x="467790" y="27319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121" name="Picture 120" descr="A board game on a table&#10;&#10;Description automatically generated with medium confidence">
            <a:extLst>
              <a:ext uri="{FF2B5EF4-FFF2-40B4-BE49-F238E27FC236}">
                <a16:creationId xmlns:a16="http://schemas.microsoft.com/office/drawing/2014/main" id="{03DA6F40-380F-409F-968A-ED113F97BF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612" y="1562042"/>
            <a:ext cx="4677473" cy="3417107"/>
          </a:xfrm>
          <a:prstGeom prst="rect">
            <a:avLst/>
          </a:prstGeom>
        </p:spPr>
      </p:pic>
      <p:pic>
        <p:nvPicPr>
          <p:cNvPr id="124" name="Picture 123" descr="Map&#10;&#10;Description automatically generated">
            <a:extLst>
              <a:ext uri="{FF2B5EF4-FFF2-40B4-BE49-F238E27FC236}">
                <a16:creationId xmlns:a16="http://schemas.microsoft.com/office/drawing/2014/main" id="{3BAF0703-409F-4139-9FF7-6D10BBA98A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5" y="1270809"/>
            <a:ext cx="1820270" cy="4854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7A137A-70D6-41C4-AC52-1B210864391A}"/>
              </a:ext>
            </a:extLst>
          </p:cNvPr>
          <p:cNvSpPr txBox="1"/>
          <p:nvPr/>
        </p:nvSpPr>
        <p:spPr>
          <a:xfrm>
            <a:off x="6951251" y="3589639"/>
            <a:ext cx="4913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Cards 375 (</a:t>
            </a:r>
            <a:r>
              <a:rPr lang="en-GB" sz="2000" b="1" u="sng" dirty="0"/>
              <a:t>+</a:t>
            </a:r>
            <a:r>
              <a:rPr lang="en-GB" sz="2000" b="1" dirty="0"/>
              <a:t> 300 questions, 75 instructions)</a:t>
            </a:r>
            <a:endParaRPr lang="en-GB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602171-01FF-4D57-88D2-962C54692C3A}"/>
              </a:ext>
            </a:extLst>
          </p:cNvPr>
          <p:cNvSpPr txBox="1"/>
          <p:nvPr/>
        </p:nvSpPr>
        <p:spPr>
          <a:xfrm>
            <a:off x="2233375" y="4979149"/>
            <a:ext cx="652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 introduce the 12 Tsunami Ready Indicators to the stakeholders </a:t>
            </a:r>
          </a:p>
          <a:p>
            <a:r>
              <a:rPr lang="en-GB" sz="2400" dirty="0"/>
              <a:t>(12 + years)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A6CC3E-5FD4-4796-A988-405F86DDDB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656" y="3989749"/>
            <a:ext cx="2538841" cy="1744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B3172A-3CB4-42F2-B8F3-F162DA5BA64A}"/>
              </a:ext>
            </a:extLst>
          </p:cNvPr>
          <p:cNvSpPr txBox="1"/>
          <p:nvPr/>
        </p:nvSpPr>
        <p:spPr>
          <a:xfrm>
            <a:off x="9690284" y="1708808"/>
            <a:ext cx="2749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Could be played in different levels</a:t>
            </a:r>
          </a:p>
          <a:p>
            <a:pPr marL="273050" indent="-273050">
              <a:buAutoNum type="arabicPeriod"/>
            </a:pPr>
            <a:r>
              <a:rPr lang="en-GB" sz="1600" dirty="0"/>
              <a:t>Beginner (</a:t>
            </a:r>
            <a:r>
              <a:rPr lang="en-GB" sz="1600" u="sng" dirty="0"/>
              <a:t>+</a:t>
            </a:r>
            <a:r>
              <a:rPr lang="en-GB" sz="1600" dirty="0"/>
              <a:t> 1 hour)</a:t>
            </a:r>
          </a:p>
          <a:p>
            <a:pPr marL="273050" indent="-273050">
              <a:buFontTx/>
              <a:buAutoNum type="arabicPeriod"/>
            </a:pPr>
            <a:r>
              <a:rPr lang="en-GB" sz="1600" dirty="0"/>
              <a:t>Middle (</a:t>
            </a:r>
            <a:r>
              <a:rPr lang="en-GB" sz="1600" u="sng" dirty="0"/>
              <a:t>+</a:t>
            </a:r>
            <a:r>
              <a:rPr lang="en-GB" sz="1600" dirty="0"/>
              <a:t> 2 hours)</a:t>
            </a:r>
          </a:p>
          <a:p>
            <a:pPr marL="273050" indent="-273050">
              <a:buAutoNum type="arabicPeriod"/>
            </a:pPr>
            <a:r>
              <a:rPr lang="en-GB" sz="1600" dirty="0"/>
              <a:t>Advanced (</a:t>
            </a:r>
            <a:r>
              <a:rPr lang="en-GB" sz="1600" u="sng" dirty="0"/>
              <a:t>&gt;</a:t>
            </a:r>
            <a:r>
              <a:rPr lang="en-GB" sz="1600" dirty="0"/>
              <a:t> 2 hours)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681AD7-66FE-4F3F-A68F-CAF0F476A2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252" y="1562042"/>
            <a:ext cx="2571404" cy="180898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6786879-B6CE-6DC6-2D59-8052D9771C68}"/>
              </a:ext>
            </a:extLst>
          </p:cNvPr>
          <p:cNvSpPr txBox="1">
            <a:spLocks/>
          </p:cNvSpPr>
          <p:nvPr/>
        </p:nvSpPr>
        <p:spPr>
          <a:xfrm>
            <a:off x="467790" y="-153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R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Open Sans"/>
              </a:defRPr>
            </a:lvl1pPr>
            <a:lvl2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/>
              <a:t>Tsunami Ready Game</a:t>
            </a:r>
          </a:p>
        </p:txBody>
      </p:sp>
    </p:spTree>
    <p:extLst>
      <p:ext uri="{BB962C8B-B14F-4D97-AF65-F5344CB8AC3E}">
        <p14:creationId xmlns:p14="http://schemas.microsoft.com/office/powerpoint/2010/main" val="274997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75442898-9226-4D17-8A9A-2049DE29D6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26" y="1202395"/>
            <a:ext cx="1844226" cy="49179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88E722-E2F8-40C6-9A7F-ED42B5936F69}"/>
              </a:ext>
            </a:extLst>
          </p:cNvPr>
          <p:cNvSpPr txBox="1"/>
          <p:nvPr/>
        </p:nvSpPr>
        <p:spPr>
          <a:xfrm>
            <a:off x="467790" y="27319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199AA8-D383-4405-BD49-72FED70B36C0}"/>
              </a:ext>
            </a:extLst>
          </p:cNvPr>
          <p:cNvSpPr txBox="1"/>
          <p:nvPr/>
        </p:nvSpPr>
        <p:spPr>
          <a:xfrm>
            <a:off x="4413586" y="2423343"/>
            <a:ext cx="7296216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/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Video 1: Tsunami Ready (an introduction) 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+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7:10 minutes  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endParaRPr lang="en-US" sz="1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685800"/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Video 2: Tsunami Hazard for Tsunami Ready Community 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+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8:02 minutes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GB" sz="1400" dirty="0"/>
              <a:t> 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685800"/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Video 3: Knowing people at risk of tsunami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+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4:48 minutes</a:t>
            </a:r>
            <a:r>
              <a:rPr lang="en-GB" sz="1400" dirty="0"/>
              <a:t> 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685800"/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Video 4: Resource and capacity for Tsunami Ready Community 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+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6:57 minutes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GB" sz="1400" dirty="0"/>
              <a:t> 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685800"/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Video 5: Public Tsunami Information in Community 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+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5:32 minutes</a:t>
            </a:r>
            <a:r>
              <a:rPr lang="en-GB" sz="1400" dirty="0"/>
              <a:t> 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685800"/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Video 6: Tsunami Evacuation Map for the community 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+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5:15 minutes </a:t>
            </a:r>
            <a:r>
              <a:rPr lang="en-GB" sz="1400" dirty="0"/>
              <a:t> 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685800"/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Video 7: Public Awareness and Education Resources 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+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5:07 minutes 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685800"/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Video 8: Outreach Activities in Tsunami Ready Community 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+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4:39 minutes</a:t>
            </a:r>
            <a:r>
              <a:rPr lang="en-GB" sz="1400" dirty="0"/>
              <a:t> 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685800"/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Video 9: Community Tsunami Exercise 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+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6:49 minutes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GB" sz="1400" dirty="0"/>
              <a:t> 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685800"/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Video 10: Community Tsunami Emergency Operation Plan 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+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5:28 minutes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GB" sz="1400" dirty="0"/>
              <a:t> 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685800"/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Video 11: Building Capacity in community for Emergency Response 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+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7:50 minutes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GB" sz="1400" dirty="0"/>
              <a:t> 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685800"/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Video 12: Linking the Community to the Tsunami Warning Chain 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+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4:40 minutes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GB" sz="1400" dirty="0"/>
              <a:t> 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685800"/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Video 13: Providing warning to the community</a:t>
            </a:r>
            <a:r>
              <a:rPr lang="en-GB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+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5:27 minutes</a:t>
            </a:r>
            <a:r>
              <a:rPr lang="en-GB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GB" sz="1400" dirty="0"/>
              <a:t> 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685800"/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Video 14: Getting Tsunami Ready Recognition </a:t>
            </a:r>
            <a:r>
              <a:rPr lang="en-US" sz="1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+</a:t>
            </a:r>
            <a:r>
              <a:rPr lang="en-US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6:50 minutes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GB" sz="1500" dirty="0"/>
              <a:t> </a:t>
            </a:r>
            <a:endParaRPr lang="en-US" sz="15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1FF748-C383-490F-9D32-5ECF870A51E3}"/>
              </a:ext>
            </a:extLst>
          </p:cNvPr>
          <p:cNvSpPr txBox="1"/>
          <p:nvPr/>
        </p:nvSpPr>
        <p:spPr>
          <a:xfrm>
            <a:off x="2287545" y="1118801"/>
            <a:ext cx="92186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Story line:</a:t>
            </a:r>
          </a:p>
          <a:p>
            <a:r>
              <a:rPr lang="en-GB" sz="2000" dirty="0"/>
              <a:t>Following the journey of Azam, </a:t>
            </a:r>
            <a:r>
              <a:rPr lang="en-GB" sz="2000" dirty="0" err="1"/>
              <a:t>Azizah</a:t>
            </a:r>
            <a:r>
              <a:rPr lang="en-GB" sz="2000" dirty="0"/>
              <a:t>, and Adam in building their Village “Nami” to be a Tsunami Ready Community based on UNESCO-IOC Tsunami Ready Indicators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1FA4B-EB31-4CB6-AB03-DFF3402CA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545" y="4160933"/>
            <a:ext cx="2560680" cy="1430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9F766-D612-4F64-8A47-47D7AB1204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158" y="2607879"/>
            <a:ext cx="2548282" cy="14306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9BC4E4-3A4F-432C-BED1-5038A72FF51A}"/>
              </a:ext>
            </a:extLst>
          </p:cNvPr>
          <p:cNvSpPr txBox="1"/>
          <p:nvPr/>
        </p:nvSpPr>
        <p:spPr>
          <a:xfrm>
            <a:off x="2299489" y="5556947"/>
            <a:ext cx="91947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IOTIC YouTube Channel: </a:t>
            </a:r>
            <a:r>
              <a:rPr lang="en-US" sz="1600" dirty="0">
                <a:hlinkClick r:id="rId5"/>
              </a:rPr>
              <a:t>https://www.youtube.com/channel/UCFSPN4dJXOvFrMIkmlQdumQ </a:t>
            </a:r>
            <a:endParaRPr lang="en-US" sz="1600" dirty="0"/>
          </a:p>
          <a:p>
            <a:r>
              <a:rPr lang="en-US" sz="1600" dirty="0"/>
              <a:t>Playlist: </a:t>
            </a:r>
            <a:r>
              <a:rPr lang="en-US" sz="1600" dirty="0">
                <a:hlinkClick r:id="rId6"/>
              </a:rPr>
              <a:t>https://www.youtube.com/playlist?list=PLDzuUvIHTe3BLFcgDGXOAkwcCdTQ6VngH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52855-137A-8656-BA0B-03DD6B279380}"/>
              </a:ext>
            </a:extLst>
          </p:cNvPr>
          <p:cNvSpPr txBox="1">
            <a:spLocks/>
          </p:cNvSpPr>
          <p:nvPr/>
        </p:nvSpPr>
        <p:spPr>
          <a:xfrm>
            <a:off x="467790" y="-153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R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Open Sans"/>
              </a:defRPr>
            </a:lvl1pPr>
            <a:lvl2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/>
              <a:t>Tsunami Ready Videos</a:t>
            </a:r>
          </a:p>
        </p:txBody>
      </p:sp>
    </p:spTree>
    <p:extLst>
      <p:ext uri="{BB962C8B-B14F-4D97-AF65-F5344CB8AC3E}">
        <p14:creationId xmlns:p14="http://schemas.microsoft.com/office/powerpoint/2010/main" val="279803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B4FD9-7A02-4CBB-8F69-8AC1D55B2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11" y="1562395"/>
            <a:ext cx="8320177" cy="31257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BB435D-290C-43DF-AA9D-1E5F898599E8}"/>
              </a:ext>
            </a:extLst>
          </p:cNvPr>
          <p:cNvSpPr/>
          <p:nvPr/>
        </p:nvSpPr>
        <p:spPr>
          <a:xfrm>
            <a:off x="2073599" y="4736582"/>
            <a:ext cx="73039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520825" algn="l"/>
                <a:tab pos="1612900" algn="l"/>
              </a:tabLst>
            </a:pPr>
            <a:r>
              <a:rPr lang="en-US" sz="2000" b="1" dirty="0"/>
              <a:t>FB IOTIC	: https://www.facebook.com/iotsunami</a:t>
            </a:r>
          </a:p>
          <a:p>
            <a:pPr>
              <a:tabLst>
                <a:tab pos="1520825" algn="l"/>
                <a:tab pos="1612900" algn="l"/>
              </a:tabLst>
            </a:pPr>
            <a:r>
              <a:rPr lang="en-US" sz="2000" b="1" dirty="0"/>
              <a:t>IG IOTIC	: https://www.instagram.com/iotsunami/</a:t>
            </a:r>
          </a:p>
          <a:p>
            <a:pPr>
              <a:tabLst>
                <a:tab pos="1520825" algn="l"/>
                <a:tab pos="1612900" algn="l"/>
              </a:tabLst>
            </a:pPr>
            <a:r>
              <a:rPr lang="en-US" sz="2000" b="1" dirty="0"/>
              <a:t>YouTube IOTIC	: https://www.youtube.com/user/iotsunami</a:t>
            </a:r>
          </a:p>
          <a:p>
            <a:pPr>
              <a:tabLst>
                <a:tab pos="1520825" algn="l"/>
                <a:tab pos="1612900" algn="l"/>
              </a:tabLst>
            </a:pPr>
            <a:r>
              <a:rPr lang="en-US" sz="2000" b="1" dirty="0"/>
              <a:t>Twitter IOTIC	: https://twitter.com/iotsunami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25E0-2C8F-4AE2-8F24-8F93708B78A2}"/>
              </a:ext>
            </a:extLst>
          </p:cNvPr>
          <p:cNvSpPr/>
          <p:nvPr/>
        </p:nvSpPr>
        <p:spPr>
          <a:xfrm>
            <a:off x="1829885" y="1144588"/>
            <a:ext cx="8935524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</a:pPr>
            <a:r>
              <a:rPr lang="en-GB" sz="2000" b="1" dirty="0">
                <a:latin typeface="Helvetica Neue" panose="02000503000000020004"/>
              </a:rPr>
              <a:t>Tsunami Ready Online Lecture Series Recording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C3C3C-7AF6-4B72-BC83-4D7377E96AE9}"/>
              </a:ext>
            </a:extLst>
          </p:cNvPr>
          <p:cNvSpPr txBox="1"/>
          <p:nvPr/>
        </p:nvSpPr>
        <p:spPr>
          <a:xfrm>
            <a:off x="467790" y="27319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458B4-96D8-611F-02FD-1F225A2E3F6C}"/>
              </a:ext>
            </a:extLst>
          </p:cNvPr>
          <p:cNvSpPr txBox="1">
            <a:spLocks/>
          </p:cNvSpPr>
          <p:nvPr/>
        </p:nvSpPr>
        <p:spPr>
          <a:xfrm>
            <a:off x="467790" y="-153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R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0000"/>
                </a:solidFill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Open Sans"/>
              </a:defRPr>
            </a:lvl1pPr>
            <a:lvl2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defTabSz="91436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/>
              <a:t>Tsunami Ready Online Lecture Series</a:t>
            </a:r>
          </a:p>
        </p:txBody>
      </p:sp>
    </p:spTree>
    <p:extLst>
      <p:ext uri="{BB962C8B-B14F-4D97-AF65-F5344CB8AC3E}">
        <p14:creationId xmlns:p14="http://schemas.microsoft.com/office/powerpoint/2010/main" val="3122407861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DD4463-9D06-478E-926D-3B182891514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972</Words>
  <Application>Microsoft Office PowerPoint</Application>
  <PresentationFormat>Widescreen</PresentationFormat>
  <Paragraphs>123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Helvetica Neue</vt:lpstr>
      <vt:lpstr>Arial</vt:lpstr>
      <vt:lpstr>Arial Black</vt:lpstr>
      <vt:lpstr>Calibri</vt:lpstr>
      <vt:lpstr>Helvetica</vt:lpstr>
      <vt:lpstr>Open Sans</vt:lpstr>
      <vt:lpstr>Roboto</vt:lpstr>
      <vt:lpstr>Wingdings</vt:lpstr>
      <vt:lpstr>9_Custom Design</vt:lpstr>
      <vt:lpstr>Custom Design</vt:lpstr>
      <vt:lpstr>1_Office Theme</vt:lpstr>
      <vt:lpstr>7_Custom Design</vt:lpstr>
      <vt:lpstr>PowerPoint Presentation</vt:lpstr>
      <vt:lpstr>Manual and Guides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Tsunami Ready Supports</vt:lpstr>
      <vt:lpstr>PowerPoint Presentation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Kodijat, Ardito</cp:lastModifiedBy>
  <cp:revision>35</cp:revision>
  <dcterms:created xsi:type="dcterms:W3CDTF">2019-09-03T09:02:06Z</dcterms:created>
  <dcterms:modified xsi:type="dcterms:W3CDTF">2023-02-27T14:05:34Z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