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331" r:id="rId2"/>
    <p:sldId id="326" r:id="rId3"/>
    <p:sldId id="332" r:id="rId4"/>
    <p:sldId id="325" r:id="rId5"/>
    <p:sldId id="330" r:id="rId6"/>
    <p:sldId id="327" r:id="rId7"/>
    <p:sldId id="329" r:id="rId8"/>
    <p:sldId id="328" r:id="rId9"/>
    <p:sldId id="313" r:id="rId10"/>
    <p:sldId id="287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myoQRkeFTvX+XI5t3Jm+0wUYq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2F26B"/>
    <a:srgbClr val="FFD579"/>
    <a:srgbClr val="7A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D11017-CE28-42B9-A851-B5646355ACBB}">
  <a:tblStyle styleId="{86D11017-CE28-42B9-A851-B5646355ACB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F81BD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F81BD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6376"/>
  </p:normalViewPr>
  <p:slideViewPr>
    <p:cSldViewPr snapToGrid="0"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17120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455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Minturno-</a:t>
            </a:r>
            <a:r>
              <a:rPr lang="it-IT" dirty="0" err="1"/>
              <a:t>Stomboli</a:t>
            </a:r>
            <a:r>
              <a:rPr lang="it-IT" dirty="0"/>
              <a:t>-Messina-Reggio </a:t>
            </a:r>
            <a:r>
              <a:rPr lang="it-IT"/>
              <a:t>di Calabria</a:t>
            </a:r>
          </a:p>
        </p:txBody>
      </p:sp>
    </p:spTree>
    <p:extLst>
      <p:ext uri="{BB962C8B-B14F-4D97-AF65-F5344CB8AC3E}">
        <p14:creationId xmlns:p14="http://schemas.microsoft.com/office/powerpoint/2010/main" val="3899837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863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9373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0829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3706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/>
              <a:t>As testified by this Factsheet, for about 15 years we have been building the NEAMTWS</a:t>
            </a:r>
            <a:endParaRPr/>
          </a:p>
        </p:txBody>
      </p:sp>
      <p:sp>
        <p:nvSpPr>
          <p:cNvPr id="326" name="Google Shape;32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163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verticale e testo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2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M6hha4n5W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226876"/>
            <a:ext cx="6400800" cy="411924"/>
          </a:xfrm>
        </p:spPr>
        <p:txBody>
          <a:bodyPr>
            <a:normAutofit fontScale="62500" lnSpcReduction="20000"/>
          </a:bodyPr>
          <a:lstStyle/>
          <a:p>
            <a:r>
              <a:rPr lang="it-IT" dirty="0"/>
              <a:t>NEAMTWS-WG 4-Cecilia Valbonesi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C12FA62A-AFC9-EA4C-822E-412A21381D65}"/>
              </a:ext>
            </a:extLst>
          </p:cNvPr>
          <p:cNvGraphicFramePr>
            <a:graphicFrameLocks noGrp="1"/>
          </p:cNvGraphicFramePr>
          <p:nvPr/>
        </p:nvGraphicFramePr>
        <p:xfrm>
          <a:off x="1118937" y="1631122"/>
          <a:ext cx="7387389" cy="2483677"/>
        </p:xfrm>
        <a:graphic>
          <a:graphicData uri="http://schemas.openxmlformats.org/drawingml/2006/table">
            <a:tbl>
              <a:tblPr/>
              <a:tblGrid>
                <a:gridCol w="1419410">
                  <a:extLst>
                    <a:ext uri="{9D8B030D-6E8A-4147-A177-3AD203B41FA5}">
                      <a16:colId xmlns:a16="http://schemas.microsoft.com/office/drawing/2014/main" val="1114482776"/>
                    </a:ext>
                  </a:extLst>
                </a:gridCol>
                <a:gridCol w="5967979">
                  <a:extLst>
                    <a:ext uri="{9D8B030D-6E8A-4147-A177-3AD203B41FA5}">
                      <a16:colId xmlns:a16="http://schemas.microsoft.com/office/drawing/2014/main" val="3057512073"/>
                    </a:ext>
                  </a:extLst>
                </a:gridCol>
              </a:tblGrid>
              <a:tr h="1559715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MEETING OF THE INTER-ICG TASK TEAM ON DISASTER MANAGEMENT AND PREPAREDNESS</a:t>
                      </a:r>
                      <a:endParaRPr lang="it-IT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it-IT" dirty="0">
                          <a:effectLst/>
                        </a:rPr>
                      </a:b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INTERGOVERNMENTAL OCEANOGRAPHIC COMMISSION UNESCO</a:t>
                      </a:r>
                      <a:endParaRPr lang="it-IT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776133"/>
                  </a:ext>
                </a:extLst>
              </a:tr>
              <a:tr h="923962">
                <a:tc>
                  <a:txBody>
                    <a:bodyPr/>
                    <a:lstStyle/>
                    <a:p>
                      <a:pPr fontAlgn="t"/>
                      <a:br>
                        <a:rPr lang="it-IT">
                          <a:effectLst/>
                        </a:rPr>
                      </a:br>
                      <a:endParaRPr lang="it-IT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27 - 28 </a:t>
                      </a:r>
                      <a:r>
                        <a:rPr lang="it-IT" sz="1200" b="0" i="0" u="none" strike="noStrike" dirty="0" err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February</a:t>
                      </a:r>
                      <a:r>
                        <a:rPr lang="it-IT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 2022 - </a:t>
                      </a:r>
                      <a:r>
                        <a:rPr lang="it-IT" sz="1200" b="0" i="0" u="none" strike="noStrike" dirty="0" err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Hybrid</a:t>
                      </a:r>
                      <a:endParaRPr lang="it-IT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16740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4D1DB0EB-9670-E743-91AE-245E1ED0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89" y="1739406"/>
            <a:ext cx="1253815" cy="123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323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2"/>
          <p:cNvSpPr txBox="1">
            <a:spLocks noGrp="1"/>
          </p:cNvSpPr>
          <p:nvPr>
            <p:ph type="title"/>
          </p:nvPr>
        </p:nvSpPr>
        <p:spPr>
          <a:xfrm>
            <a:off x="424069" y="3093682"/>
            <a:ext cx="8229600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sz="3200" b="1" dirty="0" err="1">
                <a:solidFill>
                  <a:srgbClr val="595959"/>
                </a:solidFill>
              </a:rPr>
              <a:t>Thank</a:t>
            </a:r>
            <a:r>
              <a:rPr lang="it-IT" sz="3200" b="1" dirty="0">
                <a:solidFill>
                  <a:srgbClr val="595959"/>
                </a:solidFill>
              </a:rPr>
              <a:t> </a:t>
            </a:r>
            <a:r>
              <a:rPr lang="it-IT" sz="3200" b="1" dirty="0" err="1">
                <a:solidFill>
                  <a:srgbClr val="595959"/>
                </a:solidFill>
              </a:rPr>
              <a:t>you</a:t>
            </a:r>
            <a:r>
              <a:rPr lang="it-IT" sz="3200" b="1" dirty="0">
                <a:solidFill>
                  <a:srgbClr val="595959"/>
                </a:solidFill>
              </a:rPr>
              <a:t> for </a:t>
            </a:r>
            <a:r>
              <a:rPr lang="it-IT" sz="3200" b="1" dirty="0" err="1">
                <a:solidFill>
                  <a:srgbClr val="595959"/>
                </a:solidFill>
              </a:rPr>
              <a:t>your</a:t>
            </a:r>
            <a:r>
              <a:rPr lang="it-IT" sz="3200" b="1" dirty="0">
                <a:solidFill>
                  <a:srgbClr val="595959"/>
                </a:solidFill>
              </a:rPr>
              <a:t> </a:t>
            </a:r>
            <a:r>
              <a:rPr lang="it-IT" sz="3200" b="1" dirty="0" err="1">
                <a:solidFill>
                  <a:srgbClr val="595959"/>
                </a:solidFill>
              </a:rPr>
              <a:t>attention</a:t>
            </a:r>
            <a:br>
              <a:rPr lang="it-IT" sz="2400" b="1" dirty="0">
                <a:solidFill>
                  <a:srgbClr val="595959"/>
                </a:solidFill>
              </a:rPr>
            </a:br>
            <a:br>
              <a:rPr lang="it-IT" sz="2400" b="1" dirty="0">
                <a:solidFill>
                  <a:srgbClr val="595959"/>
                </a:solidFill>
              </a:rPr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315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4026" y="398934"/>
            <a:ext cx="8229600" cy="857250"/>
          </a:xfrm>
        </p:spPr>
        <p:txBody>
          <a:bodyPr>
            <a:normAutofit/>
          </a:bodyPr>
          <a:lstStyle/>
          <a:p>
            <a:r>
              <a:rPr lang="it-IT" sz="3600" dirty="0"/>
              <a:t>Pillar 3- </a:t>
            </a:r>
            <a:r>
              <a:rPr lang="it-IT" sz="3600" dirty="0" err="1"/>
              <a:t>Awareness</a:t>
            </a:r>
            <a:r>
              <a:rPr lang="it-IT" sz="3600" dirty="0"/>
              <a:t> and </a:t>
            </a:r>
            <a:r>
              <a:rPr lang="it-IT" sz="3600" dirty="0" err="1"/>
              <a:t>Response</a:t>
            </a:r>
            <a:endParaRPr lang="it-IT" sz="36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454026" y="1256183"/>
            <a:ext cx="8229600" cy="4362563"/>
          </a:xfrm>
        </p:spPr>
        <p:txBody>
          <a:bodyPr>
            <a:noAutofit/>
          </a:bodyPr>
          <a:lstStyle/>
          <a:p>
            <a:r>
              <a:rPr lang="it-IT" sz="2000" b="1" dirty="0" err="1">
                <a:solidFill>
                  <a:srgbClr val="0070C0"/>
                </a:solidFill>
              </a:rPr>
              <a:t>Risk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perception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studies</a:t>
            </a:r>
            <a:endParaRPr lang="it-IT" sz="2000" b="1" dirty="0">
              <a:solidFill>
                <a:srgbClr val="0070C0"/>
              </a:solidFill>
            </a:endParaRPr>
          </a:p>
          <a:p>
            <a:pPr lvl="1"/>
            <a:r>
              <a:rPr lang="it-IT" sz="2000" dirty="0">
                <a:solidFill>
                  <a:srgbClr val="0070C0"/>
                </a:solidFill>
              </a:rPr>
              <a:t>A </a:t>
            </a:r>
            <a:r>
              <a:rPr lang="it-IT" sz="2000" dirty="0" err="1">
                <a:solidFill>
                  <a:srgbClr val="0070C0"/>
                </a:solidFill>
              </a:rPr>
              <a:t>study</a:t>
            </a:r>
            <a:r>
              <a:rPr lang="it-IT" sz="2000" dirty="0">
                <a:solidFill>
                  <a:srgbClr val="0070C0"/>
                </a:solidFill>
              </a:rPr>
              <a:t> on global RP </a:t>
            </a:r>
            <a:r>
              <a:rPr lang="it-IT" sz="2000" dirty="0" err="1">
                <a:solidFill>
                  <a:srgbClr val="0070C0"/>
                </a:solidFill>
              </a:rPr>
              <a:t>studies</a:t>
            </a:r>
            <a:r>
              <a:rPr lang="it-IT" sz="2000" dirty="0">
                <a:solidFill>
                  <a:srgbClr val="0070C0"/>
                </a:solidFill>
              </a:rPr>
              <a:t> (</a:t>
            </a:r>
            <a:r>
              <a:rPr lang="it-IT" sz="2000" dirty="0" err="1">
                <a:solidFill>
                  <a:srgbClr val="0070C0"/>
                </a:solidFill>
              </a:rPr>
              <a:t>Cugliari</a:t>
            </a:r>
            <a:r>
              <a:rPr lang="it-IT" sz="2000" dirty="0">
                <a:solidFill>
                  <a:srgbClr val="0070C0"/>
                </a:solidFill>
              </a:rPr>
              <a:t> et al., </a:t>
            </a:r>
            <a:r>
              <a:rPr lang="it-IT" sz="2000" dirty="0" err="1">
                <a:solidFill>
                  <a:srgbClr val="0070C0"/>
                </a:solidFill>
              </a:rPr>
              <a:t>Frontiers</a:t>
            </a:r>
            <a:r>
              <a:rPr lang="it-IT" sz="2000" dirty="0">
                <a:solidFill>
                  <a:srgbClr val="0070C0"/>
                </a:solidFill>
              </a:rPr>
              <a:t>, 2022)</a:t>
            </a:r>
          </a:p>
          <a:p>
            <a:pPr lvl="1"/>
            <a:r>
              <a:rPr lang="it-IT" sz="2000" dirty="0">
                <a:solidFill>
                  <a:srgbClr val="0070C0"/>
                </a:solidFill>
              </a:rPr>
              <a:t>New </a:t>
            </a:r>
            <a:r>
              <a:rPr lang="it-IT" sz="2000" dirty="0" err="1">
                <a:solidFill>
                  <a:srgbClr val="0070C0"/>
                </a:solidFill>
              </a:rPr>
              <a:t>regions</a:t>
            </a:r>
            <a:r>
              <a:rPr lang="it-IT" sz="2000" dirty="0">
                <a:solidFill>
                  <a:srgbClr val="0070C0"/>
                </a:solidFill>
              </a:rPr>
              <a:t> in </a:t>
            </a:r>
            <a:r>
              <a:rPr lang="it-IT" sz="2000" dirty="0" err="1">
                <a:solidFill>
                  <a:srgbClr val="0070C0"/>
                </a:solidFill>
              </a:rPr>
              <a:t>central-southern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70C0"/>
                </a:solidFill>
              </a:rPr>
              <a:t>Italy</a:t>
            </a:r>
            <a:r>
              <a:rPr lang="it-IT" sz="2000" dirty="0">
                <a:solidFill>
                  <a:srgbClr val="0070C0"/>
                </a:solidFill>
              </a:rPr>
              <a:t> + a </a:t>
            </a:r>
            <a:r>
              <a:rPr lang="it-IT" sz="2000" dirty="0" err="1">
                <a:solidFill>
                  <a:srgbClr val="0070C0"/>
                </a:solidFill>
              </a:rPr>
              <a:t>national</a:t>
            </a:r>
            <a:r>
              <a:rPr lang="it-IT" sz="2000" dirty="0">
                <a:solidFill>
                  <a:srgbClr val="0070C0"/>
                </a:solidFill>
              </a:rPr>
              <a:t> sample (</a:t>
            </a:r>
            <a:r>
              <a:rPr lang="it-IT" sz="2000" dirty="0" err="1">
                <a:solidFill>
                  <a:srgbClr val="0070C0"/>
                </a:solidFill>
              </a:rPr>
              <a:t>Cugliari</a:t>
            </a:r>
            <a:r>
              <a:rPr lang="it-IT" sz="2000" dirty="0">
                <a:solidFill>
                  <a:srgbClr val="0070C0"/>
                </a:solidFill>
              </a:rPr>
              <a:t> et al., NHESS, 2022; Cerase and </a:t>
            </a:r>
            <a:r>
              <a:rPr lang="it-IT" sz="2000" dirty="0" err="1">
                <a:solidFill>
                  <a:srgbClr val="0070C0"/>
                </a:solidFill>
              </a:rPr>
              <a:t>Cugliari</a:t>
            </a:r>
            <a:r>
              <a:rPr lang="it-IT" sz="2000" dirty="0">
                <a:solidFill>
                  <a:srgbClr val="0070C0"/>
                </a:solidFill>
              </a:rPr>
              <a:t>, </a:t>
            </a:r>
            <a:r>
              <a:rPr lang="it-IT" sz="2000" dirty="0" err="1">
                <a:solidFill>
                  <a:srgbClr val="0070C0"/>
                </a:solidFill>
              </a:rPr>
              <a:t>Sustainability</a:t>
            </a:r>
            <a:r>
              <a:rPr lang="it-IT" sz="2000" dirty="0">
                <a:solidFill>
                  <a:srgbClr val="0070C0"/>
                </a:solidFill>
              </a:rPr>
              <a:t>, 2023)</a:t>
            </a:r>
          </a:p>
          <a:p>
            <a:pPr lvl="1"/>
            <a:r>
              <a:rPr lang="it-IT" sz="2000" dirty="0" err="1">
                <a:solidFill>
                  <a:srgbClr val="0070C0"/>
                </a:solidFill>
              </a:rPr>
              <a:t>Specific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70C0"/>
                </a:solidFill>
              </a:rPr>
              <a:t>studies</a:t>
            </a:r>
            <a:r>
              <a:rPr lang="it-IT" sz="2000" dirty="0">
                <a:solidFill>
                  <a:srgbClr val="0070C0"/>
                </a:solidFill>
              </a:rPr>
              <a:t> in </a:t>
            </a:r>
            <a:r>
              <a:rPr lang="it-IT" sz="2000" dirty="0" err="1">
                <a:solidFill>
                  <a:srgbClr val="0070C0"/>
                </a:solidFill>
              </a:rPr>
              <a:t>schools</a:t>
            </a:r>
            <a:r>
              <a:rPr lang="it-IT" sz="2000" dirty="0">
                <a:solidFill>
                  <a:srgbClr val="0070C0"/>
                </a:solidFill>
              </a:rPr>
              <a:t> and </a:t>
            </a:r>
            <a:r>
              <a:rPr lang="it-IT" sz="2000" dirty="0" err="1">
                <a:solidFill>
                  <a:srgbClr val="0070C0"/>
                </a:solidFill>
              </a:rPr>
              <a:t>other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70C0"/>
                </a:solidFill>
              </a:rPr>
              <a:t>stakeholders</a:t>
            </a:r>
            <a:r>
              <a:rPr lang="it-IT" sz="2000" dirty="0">
                <a:solidFill>
                  <a:srgbClr val="0070C0"/>
                </a:solidFill>
              </a:rPr>
              <a:t> (online </a:t>
            </a:r>
            <a:r>
              <a:rPr lang="it-IT" sz="2000" dirty="0" err="1">
                <a:solidFill>
                  <a:srgbClr val="0070C0"/>
                </a:solidFill>
              </a:rPr>
              <a:t>questionnaire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mr-IN" sz="2000" dirty="0">
                <a:solidFill>
                  <a:srgbClr val="0070C0"/>
                </a:solidFill>
              </a:rPr>
              <a:t>–</a:t>
            </a:r>
            <a:r>
              <a:rPr lang="it-IT" sz="2000" dirty="0">
                <a:solidFill>
                  <a:srgbClr val="0070C0"/>
                </a:solidFill>
              </a:rPr>
              <a:t> mobile </a:t>
            </a:r>
            <a:r>
              <a:rPr lang="it-IT" sz="2000" dirty="0" err="1">
                <a:solidFill>
                  <a:srgbClr val="0070C0"/>
                </a:solidFill>
              </a:rPr>
              <a:t>phones</a:t>
            </a:r>
            <a:r>
              <a:rPr lang="it-IT" sz="2000" dirty="0">
                <a:solidFill>
                  <a:srgbClr val="0070C0"/>
                </a:solidFill>
              </a:rPr>
              <a:t>)</a:t>
            </a:r>
          </a:p>
          <a:p>
            <a:r>
              <a:rPr lang="it-IT" sz="2000" b="1" dirty="0">
                <a:solidFill>
                  <a:srgbClr val="0070C0"/>
                </a:solidFill>
              </a:rPr>
              <a:t>Tsunami Ready </a:t>
            </a:r>
          </a:p>
          <a:p>
            <a:pPr lvl="1"/>
            <a:r>
              <a:rPr lang="it-IT" sz="2000" dirty="0" err="1">
                <a:solidFill>
                  <a:srgbClr val="0070C0"/>
                </a:solidFill>
              </a:rPr>
              <a:t>Several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70C0"/>
                </a:solidFill>
              </a:rPr>
              <a:t>advancements</a:t>
            </a:r>
            <a:r>
              <a:rPr lang="it-IT" sz="2000" dirty="0">
                <a:solidFill>
                  <a:srgbClr val="0070C0"/>
                </a:solidFill>
              </a:rPr>
              <a:t> in the 3 </a:t>
            </a:r>
            <a:r>
              <a:rPr lang="it-IT" sz="2000" dirty="0" err="1">
                <a:solidFill>
                  <a:srgbClr val="0070C0"/>
                </a:solidFill>
              </a:rPr>
              <a:t>Italian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70C0"/>
                </a:solidFill>
              </a:rPr>
              <a:t>pilot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70C0"/>
                </a:solidFill>
              </a:rPr>
              <a:t>sites</a:t>
            </a:r>
            <a:endParaRPr lang="it-IT" sz="2000" dirty="0">
              <a:solidFill>
                <a:srgbClr val="0070C0"/>
              </a:solidFill>
            </a:endParaRPr>
          </a:p>
          <a:p>
            <a:pPr lvl="1"/>
            <a:r>
              <a:rPr lang="it-IT" sz="2000" dirty="0">
                <a:solidFill>
                  <a:srgbClr val="0070C0"/>
                </a:solidFill>
              </a:rPr>
              <a:t>New </a:t>
            </a:r>
            <a:r>
              <a:rPr lang="it-IT" sz="2000" dirty="0" err="1">
                <a:solidFill>
                  <a:srgbClr val="0070C0"/>
                </a:solidFill>
              </a:rPr>
              <a:t>requests</a:t>
            </a:r>
            <a:r>
              <a:rPr lang="it-IT" sz="2000" dirty="0">
                <a:solidFill>
                  <a:srgbClr val="0070C0"/>
                </a:solidFill>
              </a:rPr>
              <a:t> (Otranto, </a:t>
            </a:r>
            <a:r>
              <a:rPr lang="mr-IN" sz="2000" dirty="0">
                <a:solidFill>
                  <a:srgbClr val="0070C0"/>
                </a:solidFill>
              </a:rPr>
              <a:t>…</a:t>
            </a:r>
            <a:r>
              <a:rPr lang="it-IT" sz="2000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it-IT" sz="2000" dirty="0">
                <a:solidFill>
                  <a:srgbClr val="0070C0"/>
                </a:solidFill>
              </a:rPr>
              <a:t>Report «</a:t>
            </a:r>
            <a:r>
              <a:rPr lang="it-IT" sz="2000" dirty="0" err="1">
                <a:solidFill>
                  <a:srgbClr val="0070C0"/>
                </a:solidFill>
              </a:rPr>
              <a:t>Prevention</a:t>
            </a:r>
            <a:r>
              <a:rPr lang="it-IT" sz="2000" dirty="0">
                <a:solidFill>
                  <a:srgbClr val="0070C0"/>
                </a:solidFill>
              </a:rPr>
              <a:t> of tsunami </a:t>
            </a:r>
            <a:r>
              <a:rPr lang="it-IT" sz="2000" dirty="0" err="1">
                <a:solidFill>
                  <a:srgbClr val="0070C0"/>
                </a:solidFill>
              </a:rPr>
              <a:t>risk</a:t>
            </a:r>
            <a:r>
              <a:rPr lang="it-IT" sz="2000" dirty="0">
                <a:solidFill>
                  <a:srgbClr val="0070C0"/>
                </a:solidFill>
              </a:rPr>
              <a:t> in </a:t>
            </a:r>
            <a:r>
              <a:rPr lang="it-IT" sz="2000" dirty="0" err="1">
                <a:solidFill>
                  <a:srgbClr val="0070C0"/>
                </a:solidFill>
              </a:rPr>
              <a:t>italian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70C0"/>
                </a:solidFill>
              </a:rPr>
              <a:t>municipalities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70C0"/>
                </a:solidFill>
              </a:rPr>
              <a:t>through</a:t>
            </a:r>
            <a:r>
              <a:rPr lang="it-IT" sz="2000" dirty="0">
                <a:solidFill>
                  <a:srgbClr val="0070C0"/>
                </a:solidFill>
              </a:rPr>
              <a:t> the </a:t>
            </a:r>
            <a:r>
              <a:rPr lang="it-IT" sz="2000" dirty="0" err="1">
                <a:solidFill>
                  <a:srgbClr val="0070C0"/>
                </a:solidFill>
              </a:rPr>
              <a:t>application</a:t>
            </a:r>
            <a:r>
              <a:rPr lang="it-IT" sz="2000" dirty="0">
                <a:solidFill>
                  <a:srgbClr val="0070C0"/>
                </a:solidFill>
              </a:rPr>
              <a:t> of the Tsunami Ready </a:t>
            </a:r>
            <a:r>
              <a:rPr lang="it-IT" sz="2000" dirty="0" err="1">
                <a:solidFill>
                  <a:srgbClr val="0070C0"/>
                </a:solidFill>
              </a:rPr>
              <a:t>guidelines</a:t>
            </a:r>
            <a:r>
              <a:rPr lang="it-IT" sz="2000" dirty="0">
                <a:solidFill>
                  <a:srgbClr val="0070C0"/>
                </a:solidFill>
              </a:rPr>
              <a:t>: </a:t>
            </a:r>
            <a:r>
              <a:rPr lang="it-IT" sz="2000" dirty="0" err="1">
                <a:solidFill>
                  <a:srgbClr val="0070C0"/>
                </a:solidFill>
              </a:rPr>
              <a:t>influences</a:t>
            </a:r>
            <a:r>
              <a:rPr lang="it-IT" sz="2000" dirty="0">
                <a:solidFill>
                  <a:srgbClr val="0070C0"/>
                </a:solidFill>
              </a:rPr>
              <a:t> of the </a:t>
            </a:r>
            <a:r>
              <a:rPr lang="it-IT" sz="2000" dirty="0" err="1">
                <a:solidFill>
                  <a:srgbClr val="0070C0"/>
                </a:solidFill>
              </a:rPr>
              <a:t>international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70C0"/>
                </a:solidFill>
              </a:rPr>
              <a:t>paradigm</a:t>
            </a:r>
            <a:r>
              <a:rPr lang="it-IT" sz="2000" dirty="0">
                <a:solidFill>
                  <a:srgbClr val="0070C0"/>
                </a:solidFill>
              </a:rPr>
              <a:t> on </a:t>
            </a:r>
            <a:r>
              <a:rPr lang="it-IT" sz="2000" dirty="0" err="1">
                <a:solidFill>
                  <a:srgbClr val="0070C0"/>
                </a:solidFill>
              </a:rPr>
              <a:t>regulatory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70C0"/>
                </a:solidFill>
              </a:rPr>
              <a:t>framework</a:t>
            </a:r>
            <a:r>
              <a:rPr lang="it-IT" sz="2000" dirty="0">
                <a:solidFill>
                  <a:srgbClr val="0070C0"/>
                </a:solidFill>
              </a:rPr>
              <a:t> and </a:t>
            </a:r>
            <a:r>
              <a:rPr lang="it-IT" sz="2000" dirty="0" err="1">
                <a:solidFill>
                  <a:srgbClr val="0070C0"/>
                </a:solidFill>
              </a:rPr>
              <a:t>criminal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70C0"/>
                </a:solidFill>
              </a:rPr>
              <a:t>liability</a:t>
            </a:r>
            <a:r>
              <a:rPr lang="it-IT" sz="2000" dirty="0">
                <a:solidFill>
                  <a:srgbClr val="0070C0"/>
                </a:solidFill>
              </a:rPr>
              <a:t>» (</a:t>
            </a:r>
            <a:r>
              <a:rPr lang="it-IT" sz="2000" dirty="0" err="1">
                <a:solidFill>
                  <a:srgbClr val="0070C0"/>
                </a:solidFill>
              </a:rPr>
              <a:t>translated</a:t>
            </a:r>
            <a:r>
              <a:rPr lang="it-IT" sz="2000" dirty="0">
                <a:solidFill>
                  <a:srgbClr val="0070C0"/>
                </a:solidFill>
              </a:rPr>
              <a:t>, in press).</a:t>
            </a:r>
          </a:p>
        </p:txBody>
      </p:sp>
    </p:spTree>
    <p:extLst>
      <p:ext uri="{BB962C8B-B14F-4D97-AF65-F5344CB8AC3E}">
        <p14:creationId xmlns:p14="http://schemas.microsoft.com/office/powerpoint/2010/main" val="4618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4026" y="398934"/>
            <a:ext cx="8229600" cy="857250"/>
          </a:xfrm>
        </p:spPr>
        <p:txBody>
          <a:bodyPr>
            <a:normAutofit/>
          </a:bodyPr>
          <a:lstStyle/>
          <a:p>
            <a:r>
              <a:rPr lang="it-IT" sz="3600" dirty="0"/>
              <a:t>Pillar 3- </a:t>
            </a:r>
            <a:r>
              <a:rPr lang="it-IT" sz="3600" dirty="0" err="1"/>
              <a:t>Awareness</a:t>
            </a:r>
            <a:r>
              <a:rPr lang="it-IT" sz="3600" dirty="0"/>
              <a:t> and </a:t>
            </a:r>
            <a:r>
              <a:rPr lang="it-IT" sz="3600" dirty="0" err="1"/>
              <a:t>Response</a:t>
            </a:r>
            <a:endParaRPr lang="it-IT" sz="36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454026" y="1256184"/>
            <a:ext cx="8229600" cy="3394472"/>
          </a:xfrm>
        </p:spPr>
        <p:txBody>
          <a:bodyPr>
            <a:no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CAT website </a:t>
            </a:r>
            <a:r>
              <a:rPr lang="it-IT" sz="2000" b="1" dirty="0" err="1">
                <a:solidFill>
                  <a:srgbClr val="0070C0"/>
                </a:solidFill>
              </a:rPr>
              <a:t>updates</a:t>
            </a:r>
            <a:endParaRPr lang="it-IT" sz="2000" b="1" dirty="0">
              <a:solidFill>
                <a:srgbClr val="0070C0"/>
              </a:solidFill>
            </a:endParaRPr>
          </a:p>
          <a:p>
            <a:pPr lvl="1"/>
            <a:r>
              <a:rPr lang="it-IT" sz="2000" dirty="0">
                <a:solidFill>
                  <a:srgbClr val="0070C0"/>
                </a:solidFill>
              </a:rPr>
              <a:t>24 News in 2022 (</a:t>
            </a:r>
            <a:r>
              <a:rPr lang="it-IT" sz="2000" dirty="0" err="1">
                <a:solidFill>
                  <a:srgbClr val="0070C0"/>
                </a:solidFill>
              </a:rPr>
              <a:t>Italian</a:t>
            </a:r>
            <a:r>
              <a:rPr lang="it-IT" sz="2000" dirty="0">
                <a:solidFill>
                  <a:srgbClr val="0070C0"/>
                </a:solidFill>
              </a:rPr>
              <a:t> and English)</a:t>
            </a:r>
          </a:p>
          <a:p>
            <a:pPr lvl="1"/>
            <a:r>
              <a:rPr lang="it-IT" sz="2000" dirty="0">
                <a:solidFill>
                  <a:srgbClr val="0070C0"/>
                </a:solidFill>
              </a:rPr>
              <a:t>New </a:t>
            </a:r>
            <a:r>
              <a:rPr lang="it-IT" sz="2000" dirty="0" err="1">
                <a:solidFill>
                  <a:srgbClr val="0070C0"/>
                </a:solidFill>
              </a:rPr>
              <a:t>features</a:t>
            </a:r>
            <a:r>
              <a:rPr lang="it-IT" sz="2000" dirty="0">
                <a:solidFill>
                  <a:srgbClr val="0070C0"/>
                </a:solidFill>
              </a:rPr>
              <a:t> on the home page </a:t>
            </a:r>
            <a:r>
              <a:rPr lang="it-IT" sz="2000" dirty="0" err="1">
                <a:solidFill>
                  <a:srgbClr val="0070C0"/>
                </a:solidFill>
              </a:rPr>
              <a:t>map</a:t>
            </a:r>
            <a:r>
              <a:rPr lang="it-IT" sz="2000" dirty="0">
                <a:solidFill>
                  <a:srgbClr val="0070C0"/>
                </a:solidFill>
              </a:rPr>
              <a:t> and on </a:t>
            </a:r>
            <a:r>
              <a:rPr lang="it-IT" sz="2000" dirty="0" err="1">
                <a:solidFill>
                  <a:srgbClr val="0070C0"/>
                </a:solidFill>
              </a:rPr>
              <a:t>contents</a:t>
            </a:r>
            <a:endParaRPr lang="it-IT" sz="2000" dirty="0">
              <a:solidFill>
                <a:srgbClr val="0070C0"/>
              </a:solidFill>
            </a:endParaRPr>
          </a:p>
          <a:p>
            <a:pPr lvl="1"/>
            <a:r>
              <a:rPr lang="it-IT" sz="2000" dirty="0">
                <a:solidFill>
                  <a:srgbClr val="0070C0"/>
                </a:solidFill>
              </a:rPr>
              <a:t>“</a:t>
            </a:r>
            <a:r>
              <a:rPr lang="it-IT" sz="2000" dirty="0" err="1">
                <a:solidFill>
                  <a:srgbClr val="0070C0"/>
                </a:solidFill>
              </a:rPr>
              <a:t>Viral</a:t>
            </a:r>
            <a:r>
              <a:rPr lang="it-IT" sz="2000" dirty="0">
                <a:solidFill>
                  <a:srgbClr val="0070C0"/>
                </a:solidFill>
              </a:rPr>
              <a:t>” video on 2022 </a:t>
            </a:r>
            <a:r>
              <a:rPr lang="it-IT" sz="2000" dirty="0" err="1">
                <a:solidFill>
                  <a:srgbClr val="0070C0"/>
                </a:solidFill>
              </a:rPr>
              <a:t>Samos</a:t>
            </a:r>
            <a:r>
              <a:rPr lang="it-IT" sz="2000" dirty="0">
                <a:solidFill>
                  <a:srgbClr val="0070C0"/>
                </a:solidFill>
              </a:rPr>
              <a:t> tsunami </a:t>
            </a:r>
            <a:r>
              <a:rPr lang="it-IT" sz="2000" b="1" dirty="0">
                <a:solidFill>
                  <a:srgbClr val="0070C0"/>
                </a:solidFill>
              </a:rPr>
              <a:t>(</a:t>
            </a:r>
            <a:r>
              <a:rPr lang="it-IT" sz="2000" b="1" dirty="0">
                <a:solidFill>
                  <a:srgbClr val="0070C0"/>
                </a:solidFill>
                <a:hlinkClick r:id="rId3"/>
              </a:rPr>
              <a:t>LINK</a:t>
            </a:r>
            <a:r>
              <a:rPr lang="it-IT" sz="2000" b="1" dirty="0">
                <a:solidFill>
                  <a:srgbClr val="0070C0"/>
                </a:solidFill>
              </a:rPr>
              <a:t>)</a:t>
            </a:r>
          </a:p>
          <a:p>
            <a:pPr marL="571500" lvl="1" indent="0">
              <a:buNone/>
            </a:pPr>
            <a:endParaRPr lang="it-IT" sz="2000" b="1" dirty="0">
              <a:solidFill>
                <a:srgbClr val="0070C0"/>
              </a:solidFill>
            </a:endParaRPr>
          </a:p>
          <a:p>
            <a:r>
              <a:rPr lang="it-IT" sz="2000" b="1" dirty="0">
                <a:solidFill>
                  <a:srgbClr val="0070C0"/>
                </a:solidFill>
              </a:rPr>
              <a:t>WTAD 2022 </a:t>
            </a:r>
            <a:r>
              <a:rPr lang="it-IT" sz="2000" b="1" dirty="0" err="1">
                <a:solidFill>
                  <a:srgbClr val="0070C0"/>
                </a:solidFill>
              </a:rPr>
              <a:t>activities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it-IT" sz="2000" dirty="0">
                <a:solidFill>
                  <a:srgbClr val="0070C0"/>
                </a:solidFill>
              </a:rPr>
              <a:t>Report in WG4 (Nov. 30)</a:t>
            </a:r>
          </a:p>
        </p:txBody>
      </p:sp>
    </p:spTree>
    <p:extLst>
      <p:ext uri="{BB962C8B-B14F-4D97-AF65-F5344CB8AC3E}">
        <p14:creationId xmlns:p14="http://schemas.microsoft.com/office/powerpoint/2010/main" val="55696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Tsunami Ready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4449" y="1600199"/>
            <a:ext cx="8229600" cy="4525963"/>
          </a:xfrm>
        </p:spPr>
        <p:txBody>
          <a:bodyPr/>
          <a:lstStyle/>
          <a:p>
            <a:r>
              <a:rPr lang="it-IT" dirty="0" err="1"/>
              <a:t>Several</a:t>
            </a:r>
            <a:r>
              <a:rPr lang="it-IT" dirty="0"/>
              <a:t> </a:t>
            </a:r>
            <a:r>
              <a:rPr lang="it-IT" dirty="0" err="1"/>
              <a:t>advancements</a:t>
            </a:r>
            <a:r>
              <a:rPr lang="it-IT" dirty="0"/>
              <a:t> in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three</a:t>
            </a:r>
            <a:r>
              <a:rPr lang="it-IT" dirty="0"/>
              <a:t> </a:t>
            </a:r>
            <a:r>
              <a:rPr lang="it-IT" dirty="0" err="1"/>
              <a:t>pilot</a:t>
            </a:r>
            <a:r>
              <a:rPr lang="it-IT" dirty="0"/>
              <a:t> </a:t>
            </a:r>
            <a:r>
              <a:rPr lang="it-IT" dirty="0" err="1"/>
              <a:t>municipalities</a:t>
            </a:r>
            <a:endParaRPr lang="it-IT" dirty="0"/>
          </a:p>
          <a:p>
            <a:endParaRPr lang="it-IT" dirty="0"/>
          </a:p>
          <a:p>
            <a:r>
              <a:rPr lang="it-IT" b="1" dirty="0"/>
              <a:t>Minturno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WTAD 2022: </a:t>
            </a:r>
            <a:r>
              <a:rPr lang="it-IT" dirty="0" err="1"/>
              <a:t>school</a:t>
            </a:r>
            <a:r>
              <a:rPr lang="it-IT" dirty="0"/>
              <a:t> </a:t>
            </a:r>
            <a:r>
              <a:rPr lang="it-IT" dirty="0" err="1"/>
              <a:t>vertical</a:t>
            </a:r>
            <a:r>
              <a:rPr lang="it-IT" dirty="0"/>
              <a:t> </a:t>
            </a:r>
            <a:r>
              <a:rPr lang="it-IT" dirty="0" err="1"/>
              <a:t>evacuation</a:t>
            </a:r>
            <a:endParaRPr lang="it-IT" dirty="0"/>
          </a:p>
          <a:p>
            <a:pPr lvl="1"/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sirens</a:t>
            </a:r>
            <a:r>
              <a:rPr lang="it-IT" dirty="0"/>
              <a:t> </a:t>
            </a:r>
            <a:r>
              <a:rPr lang="it-IT" dirty="0" err="1"/>
              <a:t>systems</a:t>
            </a:r>
            <a:r>
              <a:rPr lang="it-IT" dirty="0"/>
              <a:t> </a:t>
            </a:r>
            <a:r>
              <a:rPr lang="it-IT" dirty="0" err="1"/>
              <a:t>installed</a:t>
            </a:r>
            <a:r>
              <a:rPr lang="it-IT" dirty="0"/>
              <a:t> and </a:t>
            </a:r>
            <a:r>
              <a:rPr lang="it-IT" dirty="0" err="1"/>
              <a:t>tested</a:t>
            </a:r>
            <a:r>
              <a:rPr lang="it-IT" dirty="0"/>
              <a:t> in </a:t>
            </a:r>
            <a:r>
              <a:rPr lang="it-IT" dirty="0" err="1"/>
              <a:t>February</a:t>
            </a:r>
            <a:r>
              <a:rPr lang="it-IT" dirty="0"/>
              <a:t> 2023 (</a:t>
            </a:r>
            <a:r>
              <a:rPr lang="it-IT" dirty="0" err="1"/>
              <a:t>several</a:t>
            </a:r>
            <a:r>
              <a:rPr lang="it-IT" dirty="0"/>
              <a:t> news on TV etc.)</a:t>
            </a:r>
          </a:p>
          <a:p>
            <a:pPr lvl="1"/>
            <a:r>
              <a:rPr lang="it-IT" dirty="0"/>
              <a:t>Meeting NTRB-LTRB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27471" y="2993231"/>
            <a:ext cx="3093157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Minturno: </a:t>
            </a:r>
            <a:r>
              <a:rPr lang="it-IT" dirty="0" err="1"/>
              <a:t>Sirens</a:t>
            </a:r>
            <a:r>
              <a:rPr lang="it-IT" dirty="0"/>
              <a:t> (Feb. 2023)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41854" y="2050601"/>
            <a:ext cx="4585256" cy="343894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521" y="1914768"/>
            <a:ext cx="4947479" cy="37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2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Tsunami Ready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229138"/>
            <a:ext cx="8229600" cy="4525963"/>
          </a:xfrm>
        </p:spPr>
        <p:txBody>
          <a:bodyPr>
            <a:normAutofit/>
          </a:bodyPr>
          <a:lstStyle/>
          <a:p>
            <a:r>
              <a:rPr lang="it-IT" sz="2800" b="1" dirty="0"/>
              <a:t>Pachino - Marzamemi</a:t>
            </a:r>
          </a:p>
          <a:p>
            <a:pPr lvl="1"/>
            <a:r>
              <a:rPr lang="it-IT" sz="2400" dirty="0"/>
              <a:t>CP </a:t>
            </a:r>
            <a:r>
              <a:rPr lang="it-IT" sz="2400" dirty="0" err="1"/>
              <a:t>plan</a:t>
            </a:r>
            <a:r>
              <a:rPr lang="it-IT" sz="2400" dirty="0"/>
              <a:t> with tsunami </a:t>
            </a:r>
            <a:r>
              <a:rPr lang="it-IT" sz="2400" dirty="0" err="1"/>
              <a:t>risk</a:t>
            </a:r>
            <a:r>
              <a:rPr lang="it-IT" sz="2400" dirty="0"/>
              <a:t> </a:t>
            </a:r>
            <a:r>
              <a:rPr lang="it-IT" sz="2400" dirty="0" err="1"/>
              <a:t>approved</a:t>
            </a:r>
            <a:r>
              <a:rPr lang="it-IT" sz="2400" dirty="0"/>
              <a:t> by </a:t>
            </a:r>
            <a:r>
              <a:rPr lang="it-IT" sz="2400" dirty="0" err="1"/>
              <a:t>Municipal</a:t>
            </a:r>
            <a:r>
              <a:rPr lang="it-IT" sz="2400" dirty="0"/>
              <a:t> </a:t>
            </a:r>
            <a:r>
              <a:rPr lang="it-IT" sz="2400" dirty="0" err="1"/>
              <a:t>Council</a:t>
            </a:r>
            <a:r>
              <a:rPr lang="it-IT" sz="2400" dirty="0"/>
              <a:t> on </a:t>
            </a:r>
            <a:r>
              <a:rPr lang="it-IT" sz="2400" dirty="0" err="1"/>
              <a:t>October</a:t>
            </a:r>
            <a:r>
              <a:rPr lang="it-IT" sz="2400" dirty="0"/>
              <a:t> 2022</a:t>
            </a:r>
          </a:p>
          <a:p>
            <a:pPr lvl="1"/>
            <a:r>
              <a:rPr lang="it-IT" sz="2400" dirty="0" err="1"/>
              <a:t>Released</a:t>
            </a:r>
            <a:r>
              <a:rPr lang="it-IT" sz="2400" dirty="0"/>
              <a:t> </a:t>
            </a:r>
            <a:r>
              <a:rPr lang="it-IT" sz="2400" dirty="0" err="1"/>
              <a:t>App</a:t>
            </a:r>
            <a:r>
              <a:rPr lang="it-IT" sz="2400" dirty="0"/>
              <a:t> for </a:t>
            </a:r>
            <a:r>
              <a:rPr lang="it-IT" sz="2400" dirty="0" err="1"/>
              <a:t>sirens</a:t>
            </a:r>
            <a:r>
              <a:rPr lang="it-IT" sz="2400" dirty="0"/>
              <a:t> and </a:t>
            </a:r>
            <a:r>
              <a:rPr lang="it-IT" sz="2400" dirty="0" err="1"/>
              <a:t>risk</a:t>
            </a:r>
            <a:r>
              <a:rPr lang="it-IT" sz="2400" dirty="0"/>
              <a:t> </a:t>
            </a:r>
            <a:r>
              <a:rPr lang="it-IT" sz="2400" dirty="0" err="1"/>
              <a:t>warning</a:t>
            </a:r>
            <a:r>
              <a:rPr lang="it-IT" sz="2400" dirty="0"/>
              <a:t> </a:t>
            </a:r>
            <a:r>
              <a:rPr lang="it-IT" sz="2400" dirty="0" err="1"/>
              <a:t>panels</a:t>
            </a:r>
            <a:r>
              <a:rPr lang="it-IT" sz="2400" dirty="0"/>
              <a:t> </a:t>
            </a:r>
            <a:r>
              <a:rPr lang="it-IT" sz="2400" dirty="0" err="1"/>
              <a:t>activated</a:t>
            </a:r>
            <a:r>
              <a:rPr lang="it-IT" sz="2400" dirty="0"/>
              <a:t> (</a:t>
            </a:r>
            <a:r>
              <a:rPr lang="it-IT" sz="2400" dirty="0" err="1"/>
              <a:t>February</a:t>
            </a:r>
            <a:r>
              <a:rPr lang="it-IT" sz="2400" dirty="0"/>
              <a:t> 2023) </a:t>
            </a:r>
          </a:p>
          <a:p>
            <a:pPr lvl="1"/>
            <a:r>
              <a:rPr lang="it-IT" sz="2400" dirty="0"/>
              <a:t>Full-scale </a:t>
            </a:r>
            <a:r>
              <a:rPr lang="it-IT" sz="2400" dirty="0" err="1"/>
              <a:t>Exercise</a:t>
            </a:r>
            <a:r>
              <a:rPr lang="it-IT" sz="2400" dirty="0"/>
              <a:t> on Nov. 2022</a:t>
            </a:r>
          </a:p>
          <a:p>
            <a:pPr lvl="1"/>
            <a:r>
              <a:rPr lang="it-IT" sz="2400" dirty="0" err="1"/>
              <a:t>Several</a:t>
            </a:r>
            <a:r>
              <a:rPr lang="it-IT" sz="2400" dirty="0"/>
              <a:t> TV and </a:t>
            </a:r>
            <a:r>
              <a:rPr lang="it-IT" sz="2400" dirty="0" err="1"/>
              <a:t>newspapers</a:t>
            </a:r>
            <a:r>
              <a:rPr lang="it-IT" sz="2400" dirty="0"/>
              <a:t> news</a:t>
            </a:r>
          </a:p>
          <a:p>
            <a:pPr lvl="1"/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8707" y="3047999"/>
            <a:ext cx="3248093" cy="325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1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Minturno CP </a:t>
            </a:r>
            <a:r>
              <a:rPr lang="it-IT" dirty="0" err="1"/>
              <a:t>plan</a:t>
            </a:r>
            <a:r>
              <a:rPr lang="it-IT" dirty="0"/>
              <a:t> in </a:t>
            </a:r>
            <a:r>
              <a:rPr lang="it-IT" dirty="0" err="1"/>
              <a:t>preparation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50178"/>
            <a:ext cx="78359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9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Tsunami Ready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229138"/>
            <a:ext cx="8229600" cy="4525963"/>
          </a:xfrm>
        </p:spPr>
        <p:txBody>
          <a:bodyPr>
            <a:normAutofit/>
          </a:bodyPr>
          <a:lstStyle/>
          <a:p>
            <a:r>
              <a:rPr lang="it-IT" sz="2800" b="1" dirty="0"/>
              <a:t>Palmi</a:t>
            </a:r>
            <a:r>
              <a:rPr lang="it-IT" sz="2800" dirty="0"/>
              <a:t>:</a:t>
            </a:r>
          </a:p>
          <a:p>
            <a:pPr lvl="1"/>
            <a:r>
              <a:rPr lang="it-IT" sz="2400" dirty="0" err="1"/>
              <a:t>Participation</a:t>
            </a:r>
            <a:r>
              <a:rPr lang="it-IT" sz="2400" dirty="0"/>
              <a:t> in the </a:t>
            </a:r>
            <a:r>
              <a:rPr lang="it-IT" sz="2400" dirty="0" err="1"/>
              <a:t>national</a:t>
            </a:r>
            <a:r>
              <a:rPr lang="it-IT" sz="2400" dirty="0"/>
              <a:t> </a:t>
            </a:r>
            <a:r>
              <a:rPr lang="it-IT" sz="2400" dirty="0" err="1"/>
              <a:t>SismaExe</a:t>
            </a:r>
            <a:r>
              <a:rPr lang="it-IT" sz="2400" dirty="0"/>
              <a:t> </a:t>
            </a:r>
            <a:r>
              <a:rPr lang="it-IT" sz="2400" dirty="0" err="1"/>
              <a:t>exercise</a:t>
            </a:r>
            <a:r>
              <a:rPr lang="it-IT" sz="2400" dirty="0"/>
              <a:t> on Nov. 4</a:t>
            </a:r>
          </a:p>
          <a:p>
            <a:pPr lvl="1"/>
            <a:r>
              <a:rPr lang="it-IT" sz="2400" dirty="0" err="1"/>
              <a:t>Signage</a:t>
            </a:r>
            <a:r>
              <a:rPr lang="it-IT" sz="2400" dirty="0"/>
              <a:t> </a:t>
            </a:r>
            <a:r>
              <a:rPr lang="it-IT" sz="2400" dirty="0" err="1"/>
              <a:t>completed</a:t>
            </a:r>
            <a:r>
              <a:rPr lang="it-IT" sz="2400" dirty="0"/>
              <a:t> </a:t>
            </a:r>
          </a:p>
          <a:p>
            <a:pPr lvl="1"/>
            <a:r>
              <a:rPr lang="it-IT" sz="2400" dirty="0"/>
              <a:t>CP </a:t>
            </a:r>
            <a:r>
              <a:rPr lang="it-IT" sz="2400" dirty="0" err="1"/>
              <a:t>plan</a:t>
            </a:r>
            <a:r>
              <a:rPr lang="it-IT" sz="2400" dirty="0"/>
              <a:t> </a:t>
            </a:r>
            <a:r>
              <a:rPr lang="it-IT" sz="2400" dirty="0" err="1"/>
              <a:t>implemented</a:t>
            </a:r>
            <a:r>
              <a:rPr lang="it-IT" sz="2400" dirty="0"/>
              <a:t> </a:t>
            </a:r>
          </a:p>
          <a:p>
            <a:pPr lvl="1"/>
            <a:r>
              <a:rPr lang="it-IT" sz="2400" dirty="0"/>
              <a:t>School </a:t>
            </a:r>
            <a:r>
              <a:rPr lang="it-IT" sz="2400" dirty="0" err="1"/>
              <a:t>seminars</a:t>
            </a:r>
            <a:r>
              <a:rPr lang="it-IT" sz="2400" dirty="0"/>
              <a:t> </a:t>
            </a:r>
            <a:r>
              <a:rPr lang="it-IT" sz="2400" dirty="0" err="1"/>
              <a:t>planned</a:t>
            </a:r>
            <a:r>
              <a:rPr lang="it-IT" sz="2400" dirty="0"/>
              <a:t> in March 2023</a:t>
            </a:r>
          </a:p>
          <a:p>
            <a:pPr lvl="1"/>
            <a:endParaRPr lang="it-IT" sz="2400" dirty="0"/>
          </a:p>
          <a:p>
            <a:pPr lvl="1"/>
            <a:endParaRPr lang="it-IT" sz="2400" dirty="0"/>
          </a:p>
          <a:p>
            <a:pPr lvl="1"/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425" y="2213112"/>
            <a:ext cx="1972575" cy="43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6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50580"/>
            <a:ext cx="5573486" cy="24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234" y="3625877"/>
            <a:ext cx="4867731" cy="219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8275" y="3625877"/>
            <a:ext cx="3819069" cy="223214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7"/>
          <p:cNvSpPr txBox="1"/>
          <p:nvPr/>
        </p:nvSpPr>
        <p:spPr>
          <a:xfrm>
            <a:off x="3694335" y="1207672"/>
            <a:ext cx="20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Minturno (TR candidate)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7"/>
          <p:cNvSpPr txBox="1"/>
          <p:nvPr/>
        </p:nvSpPr>
        <p:spPr>
          <a:xfrm>
            <a:off x="3790500" y="3936646"/>
            <a:ext cx="116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Tivoli (Rome)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7"/>
          <p:cNvSpPr txBox="1"/>
          <p:nvPr/>
        </p:nvSpPr>
        <p:spPr>
          <a:xfrm>
            <a:off x="5314122" y="5510414"/>
            <a:ext cx="337269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Tuscany</a:t>
            </a:r>
            <a:r>
              <a:rPr lang="it-IT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CP </a:t>
            </a:r>
            <a:r>
              <a:rPr lang="it-IT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volunteers</a:t>
            </a:r>
            <a:r>
              <a:rPr lang="it-IT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(Io Non Rischio)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7"/>
          <p:cNvSpPr txBox="1"/>
          <p:nvPr/>
        </p:nvSpPr>
        <p:spPr>
          <a:xfrm>
            <a:off x="-132521" y="-12350"/>
            <a:ext cx="9369286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lvl="0" algn="ctr">
              <a:buClr>
                <a:schemeClr val="dk1"/>
              </a:buClr>
              <a:buSzPct val="50000"/>
            </a:pPr>
            <a:r>
              <a:rPr lang="it-IT" sz="2000" b="1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Information </a:t>
            </a:r>
            <a:r>
              <a:rPr lang="it-IT" sz="2000" b="1" dirty="0" err="1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activities</a:t>
            </a:r>
            <a:r>
              <a:rPr lang="it-IT" sz="2000" b="1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it-IT" sz="2000" b="1" dirty="0" err="1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schools</a:t>
            </a:r>
            <a:r>
              <a:rPr lang="it-IT" sz="2000" b="1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, with CP </a:t>
            </a:r>
            <a:r>
              <a:rPr lang="it-IT" sz="2000" b="1" dirty="0" err="1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volunteers</a:t>
            </a:r>
            <a:r>
              <a:rPr lang="it-IT" sz="2000" b="1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, with </a:t>
            </a:r>
            <a:r>
              <a:rPr lang="it-IT" sz="2000" b="1" dirty="0" err="1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risk</a:t>
            </a:r>
            <a:r>
              <a:rPr lang="it-IT" sz="2000" b="1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b="1" dirty="0" err="1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perception</a:t>
            </a:r>
            <a:r>
              <a:rPr lang="it-IT" sz="2000" b="1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000" b="1" dirty="0" err="1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assessment</a:t>
            </a:r>
            <a:endParaRPr sz="2400" b="1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pic>
        <p:nvPicPr>
          <p:cNvPr id="10" name="Google Shape;259;g15b2682f141_0_190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3079" y="671646"/>
            <a:ext cx="3432313" cy="2708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54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3123</TotalTime>
  <Words>363</Words>
  <Application>Microsoft Macintosh PowerPoint</Application>
  <PresentationFormat>Presentazione su schermo (4:3)</PresentationFormat>
  <Paragraphs>51</Paragraphs>
  <Slides>10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di Office</vt:lpstr>
      <vt:lpstr>Presentazione standard di PowerPoint</vt:lpstr>
      <vt:lpstr>Pillar 3- Awareness and Response</vt:lpstr>
      <vt:lpstr>Pillar 3- Awareness and Response</vt:lpstr>
      <vt:lpstr>Tsunami Ready</vt:lpstr>
      <vt:lpstr>Minturno: Sirens (Feb. 2023)</vt:lpstr>
      <vt:lpstr>Tsunami Ready</vt:lpstr>
      <vt:lpstr>Minturno CP plan in preparation</vt:lpstr>
      <vt:lpstr>Tsunami Ready</vt:lpstr>
      <vt:lpstr>Presentazione standard di PowerPoint</vt:lpstr>
      <vt:lpstr>Thank you for your attention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Cecilia Valbonesi</cp:lastModifiedBy>
  <cp:revision>109</cp:revision>
  <dcterms:modified xsi:type="dcterms:W3CDTF">2023-02-26T17:21:52Z</dcterms:modified>
</cp:coreProperties>
</file>