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72" r:id="rId1"/>
    <p:sldMasterId id="2147485434" r:id="rId2"/>
  </p:sldMasterIdLst>
  <p:notesMasterIdLst>
    <p:notesMasterId r:id="rId17"/>
  </p:notesMasterIdLst>
  <p:handoutMasterIdLst>
    <p:handoutMasterId r:id="rId18"/>
  </p:handoutMasterIdLst>
  <p:sldIdLst>
    <p:sldId id="284" r:id="rId3"/>
    <p:sldId id="346" r:id="rId4"/>
    <p:sldId id="376" r:id="rId5"/>
    <p:sldId id="368" r:id="rId6"/>
    <p:sldId id="686" r:id="rId7"/>
    <p:sldId id="687" r:id="rId8"/>
    <p:sldId id="689" r:id="rId9"/>
    <p:sldId id="688" r:id="rId10"/>
    <p:sldId id="690" r:id="rId11"/>
    <p:sldId id="691" r:id="rId12"/>
    <p:sldId id="693" r:id="rId13"/>
    <p:sldId id="694" r:id="rId14"/>
    <p:sldId id="695" r:id="rId15"/>
    <p:sldId id="692" r:id="rId16"/>
  </p:sldIdLst>
  <p:sldSz cx="9906000" cy="6858000" type="A4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Angsana New" panose="02020603050405020304" pitchFamily="18" charset="-34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Angsana New" panose="02020603050405020304" pitchFamily="18" charset="-34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Angsana New" panose="02020603050405020304" pitchFamily="18" charset="-34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Angsana New" panose="02020603050405020304" pitchFamily="18" charset="-34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Angsana New" panose="02020603050405020304" pitchFamily="18" charset="-34"/>
        <a:cs typeface="Angsana New" panose="02020603050405020304" pitchFamily="18" charset="-34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Angsana New" panose="02020603050405020304" pitchFamily="18" charset="-34"/>
        <a:cs typeface="Angsana New" panose="02020603050405020304" pitchFamily="18" charset="-34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Angsana New" panose="02020603050405020304" pitchFamily="18" charset="-34"/>
        <a:cs typeface="Angsana New" panose="02020603050405020304" pitchFamily="18" charset="-34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Angsana New" panose="02020603050405020304" pitchFamily="18" charset="-34"/>
        <a:cs typeface="Angsana New" panose="02020603050405020304" pitchFamily="18" charset="-34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Angsana New" panose="02020603050405020304" pitchFamily="18" charset="-34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5"/>
    <p:restoredTop sz="92792"/>
  </p:normalViewPr>
  <p:slideViewPr>
    <p:cSldViewPr>
      <p:cViewPr varScale="1">
        <p:scale>
          <a:sx n="63" d="100"/>
          <a:sy n="63" d="100"/>
        </p:scale>
        <p:origin x="1496" y="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A55B73AA-AC4D-0A4B-BFE9-59E3FBED25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741D6F13-A432-104B-93D8-79E8FAA0A85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31281565-BCF9-074E-B1CB-A2772C51F4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5" name="Rectangle 5">
            <a:extLst>
              <a:ext uri="{FF2B5EF4-FFF2-40B4-BE49-F238E27FC236}">
                <a16:creationId xmlns:a16="http://schemas.microsoft.com/office/drawing/2014/main" id="{230F0411-5904-4545-A524-B37A2645D0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AFC04E72-EF40-4C8D-A325-BCBCBA7E7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74F1906-4E21-1949-BFCF-80B3AC679A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ECAB412-BAFC-104D-AE77-33D317BE6D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369B169-E199-4AED-99C4-DD79746E15F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3089F5E8-2C63-E642-BA3D-C3E370B4E8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DD056710-6930-6C42-BD6B-AA18F270D7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1371EF50-AEE2-C242-BE3F-83BDD7920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8484CBF7-4E9A-4931-8AED-4E133A5D08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panose="020B0600070205080204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panose="020B0600070205080204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panose="020B0600070205080204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7821ED-D029-8749-AFD2-1A8129274B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defTabSz="914400"/>
            <a:fld id="{C69598A9-4CAF-4455-B00F-4507FF9FD257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defTabSz="914400"/>
              <a:t>2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C366331-5690-4C99-9EC1-5E1BFEF31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8A70388E-C220-4E41-8B34-6FFA07D2F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26625D5D-3ABF-4788-8C6B-6EBCF72E6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fld id="{A0C8058F-7731-491A-AD9C-D5D43BC6D30C}" type="slidenum">
              <a:rPr lang="en-US" altLang="en-US" sz="120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5</a:t>
            </a:fld>
            <a:endParaRPr lang="en-US" altLang="en-US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6B0C322-6D76-4C4D-88A2-C6627379D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D217E8F6-B712-8042-9469-EBB52E66E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7">
            <a:extLst>
              <a:ext uri="{FF2B5EF4-FFF2-40B4-BE49-F238E27FC236}">
                <a16:creationId xmlns:a16="http://schemas.microsoft.com/office/drawing/2014/main" id="{5222D272-74F7-440C-8412-F866116DEB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fld id="{E6E2D37F-0C3D-4783-AED1-75E9013AEC04}" type="slidenum">
              <a:rPr lang="en-US" altLang="en-US" sz="120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6</a:t>
            </a:fld>
            <a:endParaRPr lang="en-US" altLang="en-US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2" name="Rectangle 7">
            <a:extLst>
              <a:ext uri="{FF2B5EF4-FFF2-40B4-BE49-F238E27FC236}">
                <a16:creationId xmlns:a16="http://schemas.microsoft.com/office/drawing/2014/main" id="{6A6ACE36-9403-4EF6-9A51-B523B21DF9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r" eaLnBrk="1" hangingPunct="1"/>
            <a:fld id="{2F01C6C9-FDC4-4F88-AE57-2564DA96360F}" type="slidenum">
              <a:rPr lang="en-US" altLang="en-US" sz="1200"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/>
              <a:t>6</a:t>
            </a:fld>
            <a:endParaRPr lang="en-US" altLang="en-US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E3DD55B-8986-4063-84A7-AAE1AE6651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>
            <a:extLst>
              <a:ext uri="{FF2B5EF4-FFF2-40B4-BE49-F238E27FC236}">
                <a16:creationId xmlns:a16="http://schemas.microsoft.com/office/drawing/2014/main" id="{ECDADBC5-5DB1-0B4D-9B5E-91A072687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530B10A9-684A-420D-80C4-8FBC97B4E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fld id="{F0E32B1D-B65B-4448-A4F0-F355F7940430}" type="slidenum">
              <a:rPr lang="en-US" altLang="en-US" sz="120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7</a:t>
            </a:fld>
            <a:endParaRPr lang="en-US" altLang="en-US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FD34496-EECE-4E74-AFCF-E3ECBBA28B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272DC3FB-69DB-3E4E-90DF-4655AEB57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7">
            <a:extLst>
              <a:ext uri="{FF2B5EF4-FFF2-40B4-BE49-F238E27FC236}">
                <a16:creationId xmlns:a16="http://schemas.microsoft.com/office/drawing/2014/main" id="{01996317-82AA-46E7-A7DE-CE5985DF5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fld id="{5EB39955-6BB5-4F73-957B-99640AB9DC3C}" type="slidenum">
              <a:rPr lang="en-US" altLang="en-US" sz="120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10</a:t>
            </a:fld>
            <a:endParaRPr lang="en-US" altLang="en-US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6" name="Rectangle 7">
            <a:extLst>
              <a:ext uri="{FF2B5EF4-FFF2-40B4-BE49-F238E27FC236}">
                <a16:creationId xmlns:a16="http://schemas.microsoft.com/office/drawing/2014/main" id="{AC717419-F9B9-4D18-9F5A-6040F659433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r" eaLnBrk="1" hangingPunct="1"/>
            <a:fld id="{7AF5FD4B-93B6-4A34-8CE3-463A04677CAA}" type="slidenum">
              <a:rPr lang="en-US" altLang="en-US" sz="1200"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/>
              <a:t>10</a:t>
            </a:fld>
            <a:endParaRPr lang="en-US" altLang="en-US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86FD637-C251-4DDB-8C74-40ACB8AD22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18AD2F7-23C1-4F55-AAAC-5A055ACF4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Earthquake or NTWC – messages – (Time)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What action do you take</a:t>
            </a:r>
          </a:p>
          <a:p>
            <a:pPr lvl="1" eaLnBrk="1" hangingPunct="1"/>
            <a:r>
              <a:rPr lang="en-US" altLang="en-US" u="sng">
                <a:latin typeface="Arial" panose="020B0604020202020204" pitchFamily="34" charset="0"/>
              </a:rPr>
              <a:t>Activate EOC</a:t>
            </a:r>
            <a:r>
              <a:rPr lang="en-US" altLang="en-US">
                <a:latin typeface="Arial" panose="020B0604020202020204" pitchFamily="34" charset="0"/>
              </a:rPr>
              <a:t>? (demonstrate Checklist)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Discuss means of transmission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Who do you call? (time) (Show call Lists)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Make a random sampling of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>
                <a:latin typeface="Arial" panose="020B0604020202020204" pitchFamily="34" charset="0"/>
              </a:rPr>
              <a:t>test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>
                <a:latin typeface="Arial" panose="020B0604020202020204" pitchFamily="34" charset="0"/>
              </a:rPr>
              <a:t> call to determine POC accuracy (Time)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Travel time for responders to arrive at EOC</a:t>
            </a:r>
          </a:p>
          <a:p>
            <a:pPr eaLnBrk="1" hangingPunct="1"/>
            <a:r>
              <a:rPr lang="en-US" altLang="en-US" u="sng">
                <a:latin typeface="Arial" panose="020B0604020202020204" pitchFamily="34" charset="0"/>
                <a:ea typeface="ＭＳ Ｐゴシック" panose="020B0600070205080204" pitchFamily="34" charset="-128"/>
              </a:rPr>
              <a:t>Hazard/Risk Assessment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-  (What is A Hazard, what is Risk) Message Evaluation (what status is your jurisdiction is based on location of event in relation to your AO)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Ask what is the criteria?  Do they have a guideline…are the criteria different?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is their next action?  </a:t>
            </a:r>
            <a:r>
              <a:rPr lang="en-US" altLang="en-US" u="sng">
                <a:latin typeface="Arial" panose="020B0604020202020204" pitchFamily="34" charset="0"/>
                <a:ea typeface="ＭＳ Ｐゴシック" panose="020B0600070205080204" pitchFamily="34" charset="-128"/>
              </a:rPr>
              <a:t>Closures/Evacuations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Issue Alert? (</a:t>
            </a:r>
            <a:r>
              <a:rPr lang="en-US" altLang="en-US" u="sng">
                <a:latin typeface="Arial" panose="020B0604020202020204" pitchFamily="34" charset="0"/>
                <a:ea typeface="ＭＳ Ｐゴシック" panose="020B0600070205080204" pitchFamily="34" charset="-128"/>
              </a:rPr>
              <a:t>Direct Information Dissemination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(</a:t>
            </a:r>
            <a:r>
              <a:rPr lang="en-NZ" altLang="en-US">
                <a:latin typeface="Arial" panose="020B0604020202020204" pitchFamily="34" charset="0"/>
              </a:rPr>
              <a:t>Public Alert Systems ppt presentation)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What does their message say? (Verbage)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Official Alert means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Media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13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2984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2940" y="152400"/>
            <a:ext cx="2283883" cy="662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152400"/>
            <a:ext cx="6689990" cy="662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95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D9AF68-AD46-40CF-BEAE-A035824D90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9863" y="6580188"/>
            <a:ext cx="2208212" cy="260350"/>
          </a:xfrm>
          <a:prstGeom prst="rect">
            <a:avLst/>
          </a:prstGeom>
        </p:spPr>
        <p:txBody>
          <a:bodyPr lIns="95061" tIns="47531" rIns="95061" bIns="47531"/>
          <a:lstStyle>
            <a:lvl1pPr>
              <a:defRPr>
                <a:latin typeface="Tahom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CC5F5B-FC50-456E-AC82-A81CCFEEA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489200" y="6597650"/>
            <a:ext cx="4914900" cy="260350"/>
          </a:xfrm>
          <a:prstGeom prst="rect">
            <a:avLst/>
          </a:prstGeom>
        </p:spPr>
        <p:txBody>
          <a:bodyPr lIns="95061" tIns="47531" rIns="95061" bIns="47531"/>
          <a:lstStyle>
            <a:lvl1pPr>
              <a:defRPr>
                <a:latin typeface="Tahom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A503B99-5DE4-42F4-9E2E-6636E7D37D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42338" y="188913"/>
            <a:ext cx="1219200" cy="476250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1726DD-BE0A-4062-B790-96BF69F0DDA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3652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>
            <a:extLst>
              <a:ext uri="{FF2B5EF4-FFF2-40B4-BE49-F238E27FC236}">
                <a16:creationId xmlns:a16="http://schemas.microsoft.com/office/drawing/2014/main" id="{30C7AA57-A86A-4E12-AD6D-1FD205B25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3810000"/>
            <a:ext cx="8420100" cy="9048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7" descr="UNESCO-IOC_logo">
            <a:extLst>
              <a:ext uri="{FF2B5EF4-FFF2-40B4-BE49-F238E27FC236}">
                <a16:creationId xmlns:a16="http://schemas.microsoft.com/office/drawing/2014/main" id="{B63AF388-3E82-4B37-9919-096A92725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52400"/>
            <a:ext cx="27241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3356B2B5-0A86-4AE3-920F-1CC9A32F4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04800"/>
            <a:ext cx="687863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en-US" sz="1600" b="1">
                <a:solidFill>
                  <a:srgbClr val="000080"/>
                </a:solidFill>
              </a:rPr>
              <a:t>UNESCO-IOCS</a:t>
            </a:r>
          </a:p>
          <a:p>
            <a:pPr algn="ctr">
              <a:defRPr/>
            </a:pPr>
            <a:r>
              <a:rPr lang="en-US" altLang="en-US" sz="1600" b="1">
                <a:solidFill>
                  <a:srgbClr val="000080"/>
                </a:solidFill>
              </a:rPr>
              <a:t>Strengthening Tsunami Warning and Emergency Responses: Training Workshop on the Development of Standard Operating Procedures</a:t>
            </a:r>
          </a:p>
          <a:p>
            <a:pPr algn="ctr">
              <a:defRPr/>
            </a:pPr>
            <a:endParaRPr lang="en-US" altLang="en-US" sz="1600" b="1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en-US" altLang="en-US" sz="1600" b="1">
                <a:solidFill>
                  <a:srgbClr val="000080"/>
                </a:solidFill>
              </a:rPr>
              <a:t>Workshop 2</a:t>
            </a:r>
          </a:p>
          <a:p>
            <a:pPr algn="ctr">
              <a:defRPr/>
            </a:pPr>
            <a:r>
              <a:rPr lang="en-US" altLang="en-US" sz="1600" b="1">
                <a:solidFill>
                  <a:srgbClr val="000080"/>
                </a:solidFill>
              </a:rPr>
              <a:t>4 – 8 May 2009, Islamabad, Pakistan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4351" y="4191000"/>
            <a:ext cx="5955639" cy="609600"/>
          </a:xfrm>
        </p:spPr>
        <p:txBody>
          <a:bodyPr/>
          <a:lstStyle>
            <a:lvl1pPr marL="0" indent="0" algn="r">
              <a:buFont typeface="Wingdings" charset="0"/>
              <a:buNone/>
              <a:defRPr sz="2100" b="0"/>
            </a:lvl1pPr>
          </a:lstStyle>
          <a:p>
            <a:pPr lvl="0"/>
            <a:r>
              <a:rPr lang="th-TH" noProof="0"/>
              <a:t>Click to edit Master subtitle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42950" y="1752600"/>
            <a:ext cx="8420100" cy="1817688"/>
          </a:xfrm>
          <a:solidFill>
            <a:schemeClr val="bg1"/>
          </a:solidFill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th-TH" noProof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ADB80BB-C4D1-4A56-B95B-9816F2D25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A765C5D-32C5-457E-A67C-640ED5409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E8A7CEC-889A-4716-BCC6-A69453BA5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</a:lstStyle>
          <a:p>
            <a:fld id="{175E6620-6A74-4313-9D48-AF19A10B1D87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3774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064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755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7850" y="1295400"/>
            <a:ext cx="4486937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888" y="1295400"/>
            <a:ext cx="4486936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97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29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638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17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E0BE759-854E-4E0B-AC22-C14B4392A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152400"/>
            <a:ext cx="73834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B8CCE6B-D67A-43A0-AE8C-0FCE2172B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295400"/>
            <a:ext cx="913923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text styles</a:t>
            </a:r>
          </a:p>
          <a:p>
            <a:pPr lvl="1"/>
            <a:r>
              <a:rPr lang="th-TH" altLang="en-US"/>
              <a:t>Second level</a:t>
            </a:r>
          </a:p>
          <a:p>
            <a:pPr lvl="2"/>
            <a:r>
              <a:rPr lang="th-TH" altLang="en-US"/>
              <a:t>Third level</a:t>
            </a:r>
          </a:p>
          <a:p>
            <a:pPr lvl="3"/>
            <a:r>
              <a:rPr lang="th-TH" altLang="en-US"/>
              <a:t>Fourth level</a:t>
            </a:r>
          </a:p>
          <a:p>
            <a:pPr lvl="4"/>
            <a:r>
              <a:rPr lang="th-TH" altLang="en-US"/>
              <a:t>Fifth level 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8BC20BF1-EC80-479F-B896-B81E551A7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990600"/>
            <a:ext cx="8621713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9" r:id="rId1"/>
    <p:sldLayoutId id="2147485540" r:id="rId2"/>
  </p:sldLayoutIdLst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panose="020B0600070205080204" pitchFamily="34" charset="-128"/>
          <a:cs typeface="Angsana New" pitchFamily="18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panose="020B0600070205080204" pitchFamily="34" charset="-128"/>
          <a:cs typeface="Angsana New" pitchFamily="18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panose="020B0600070205080204" pitchFamily="34" charset="-128"/>
          <a:cs typeface="Angsana New" pitchFamily="18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panose="020B0600070205080204" pitchFamily="34" charset="-128"/>
          <a:cs typeface="Angsana New" pitchFamily="18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9pPr>
    </p:titleStyle>
    <p:bodyStyle>
      <a:lvl1pPr marL="469900" indent="-469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o"/>
        <a:defRPr sz="3000" b="1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908050" indent="-4365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51113" indent="-3984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008313" indent="-3984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65513" indent="-3984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922713" indent="-3984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6EDAAD9-7444-4171-96C5-F2DE31E93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152400"/>
            <a:ext cx="73834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title style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40B1E64-4D55-4A6B-8B04-6E079AF18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295400"/>
            <a:ext cx="913923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text styles</a:t>
            </a:r>
          </a:p>
          <a:p>
            <a:pPr lvl="1"/>
            <a:r>
              <a:rPr lang="th-TH" altLang="en-US"/>
              <a:t>Second level</a:t>
            </a:r>
          </a:p>
          <a:p>
            <a:pPr lvl="2"/>
            <a:r>
              <a:rPr lang="th-TH" altLang="en-US"/>
              <a:t>Third level</a:t>
            </a:r>
          </a:p>
          <a:p>
            <a:pPr lvl="3"/>
            <a:r>
              <a:rPr lang="th-TH" altLang="en-US"/>
              <a:t>Fourth level</a:t>
            </a:r>
          </a:p>
          <a:p>
            <a:pPr lvl="4"/>
            <a:r>
              <a:rPr lang="th-TH" altLang="en-US"/>
              <a:t>Fifth level</a:t>
            </a:r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1C0C53EA-87A7-49AA-9A9E-D813E1AB8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990600"/>
            <a:ext cx="8621713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5" r:id="rId1"/>
    <p:sldLayoutId id="2147485530" r:id="rId2"/>
    <p:sldLayoutId id="2147485531" r:id="rId3"/>
    <p:sldLayoutId id="2147485532" r:id="rId4"/>
    <p:sldLayoutId id="2147485533" r:id="rId5"/>
    <p:sldLayoutId id="2147485534" r:id="rId6"/>
    <p:sldLayoutId id="2147485535" r:id="rId7"/>
    <p:sldLayoutId id="2147485536" r:id="rId8"/>
    <p:sldLayoutId id="2147485537" r:id="rId9"/>
    <p:sldLayoutId id="2147485538" r:id="rId10"/>
    <p:sldLayoutId id="2147485539" r:id="rId11"/>
  </p:sldLayoutIdLst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o"/>
        <a:defRPr sz="30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908050" indent="-4365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449F94CE-C1A5-45E7-8DCA-48DA1E4BA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7143750" cy="2105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19" tIns="44512" rIns="89019" bIns="44512" anchor="b"/>
          <a:lstStyle>
            <a:lvl1pPr defTabSz="8572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572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572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572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572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572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572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572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572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125"/>
              </a:spcBef>
              <a:spcAft>
                <a:spcPts val="1125"/>
              </a:spcAft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Day 2: Activity 3 SOP- Exercise</a:t>
            </a:r>
          </a:p>
          <a:p>
            <a:pPr eaLnBrk="1" hangingPunct="1">
              <a:lnSpc>
                <a:spcPct val="100000"/>
              </a:lnSpc>
              <a:spcBef>
                <a:spcPts val="1125"/>
              </a:spcBef>
              <a:spcAft>
                <a:spcPts val="1125"/>
              </a:spcAft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Instructions</a:t>
            </a:r>
            <a:endParaRPr lang="en-US" altLang="en-US" sz="3200" b="1" dirty="0">
              <a:solidFill>
                <a:srgbClr val="CC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F4401A3A-B043-4B41-B41E-9CD02D6310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11113"/>
            <a:ext cx="8686800" cy="1143001"/>
          </a:xfrm>
        </p:spPr>
        <p:txBody>
          <a:bodyPr anchor="ctr"/>
          <a:lstStyle/>
          <a:p>
            <a:pPr algn="r" eaLnBrk="1" hangingPunct="1"/>
            <a:r>
              <a:rPr lang="en-US" altLang="en-US"/>
              <a:t>CONSIDERATIONS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DCBE9923-64A7-425A-A363-F1CA4CAC79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65213" y="1196975"/>
            <a:ext cx="7775575" cy="5184775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ts val="1225"/>
              </a:spcBef>
            </a:pPr>
            <a:r>
              <a:rPr lang="en-US" altLang="en-US" sz="2600" b="0"/>
              <a:t>What is the Message and what does that mean?</a:t>
            </a:r>
          </a:p>
          <a:p>
            <a:pPr marL="342900" indent="-342900" eaLnBrk="1" hangingPunct="1">
              <a:lnSpc>
                <a:spcPct val="100000"/>
              </a:lnSpc>
              <a:spcBef>
                <a:spcPts val="1225"/>
              </a:spcBef>
            </a:pPr>
            <a:r>
              <a:rPr lang="en-US" altLang="en-US" sz="2600" b="0"/>
              <a:t>What is the Hazard?</a:t>
            </a:r>
          </a:p>
          <a:p>
            <a:pPr marL="342900" indent="-342900" eaLnBrk="1" hangingPunct="1">
              <a:lnSpc>
                <a:spcPct val="100000"/>
              </a:lnSpc>
              <a:spcBef>
                <a:spcPts val="1225"/>
              </a:spcBef>
            </a:pPr>
            <a:r>
              <a:rPr lang="en-US" altLang="en-US" sz="2600" b="0"/>
              <a:t>What is the Risk from this Hazard?</a:t>
            </a:r>
          </a:p>
          <a:p>
            <a:pPr marL="342900" indent="-342900" eaLnBrk="1" hangingPunct="1">
              <a:lnSpc>
                <a:spcPct val="100000"/>
              </a:lnSpc>
              <a:spcBef>
                <a:spcPts val="1225"/>
              </a:spcBef>
            </a:pPr>
            <a:r>
              <a:rPr lang="en-US" altLang="en-US" sz="2600" b="0"/>
              <a:t>Is there an immediate action the Group needs to take right now?</a:t>
            </a:r>
          </a:p>
          <a:p>
            <a:pPr marL="342900" indent="-342900" eaLnBrk="1" hangingPunct="1">
              <a:lnSpc>
                <a:spcPct val="100000"/>
              </a:lnSpc>
              <a:spcBef>
                <a:spcPts val="1225"/>
              </a:spcBef>
            </a:pPr>
            <a:r>
              <a:rPr lang="en-US" altLang="en-US" sz="2600" b="0"/>
              <a:t>Consider contingencies or back up plans in the event of system failures</a:t>
            </a:r>
          </a:p>
          <a:p>
            <a:pPr marL="342900" indent="-342900" eaLnBrk="1" hangingPunct="1">
              <a:lnSpc>
                <a:spcPct val="100000"/>
              </a:lnSpc>
              <a:spcBef>
                <a:spcPts val="1225"/>
              </a:spcBef>
            </a:pPr>
            <a:r>
              <a:rPr lang="en-US" altLang="en-US" sz="2600" b="0"/>
              <a:t>Who must the Group notify in the DMO, Government, public, and the media?</a:t>
            </a:r>
          </a:p>
          <a:p>
            <a:pPr marL="342900" indent="-342900" eaLnBrk="1" hangingPunct="1">
              <a:lnSpc>
                <a:spcPct val="100000"/>
              </a:lnSpc>
              <a:spcBef>
                <a:spcPts val="1225"/>
              </a:spcBef>
            </a:pPr>
            <a:r>
              <a:rPr lang="en-US" altLang="en-US" sz="2600" b="0"/>
              <a:t>Who will do this?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8">
            <a:extLst>
              <a:ext uri="{FF2B5EF4-FFF2-40B4-BE49-F238E27FC236}">
                <a16:creationId xmlns:a16="http://schemas.microsoft.com/office/drawing/2014/main" id="{B2E19B8D-3819-40D3-9B9B-F2B0F1DED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60350"/>
            <a:ext cx="6624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EXERCISE MESSAGES</a:t>
            </a:r>
          </a:p>
        </p:txBody>
      </p:sp>
      <p:pic>
        <p:nvPicPr>
          <p:cNvPr id="37890" name="Picture 1">
            <a:extLst>
              <a:ext uri="{FF2B5EF4-FFF2-40B4-BE49-F238E27FC236}">
                <a16:creationId xmlns:a16="http://schemas.microsoft.com/office/drawing/2014/main" id="{41DCE7ED-4249-4F24-ABBF-20A4065093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0"/>
          <a:stretch/>
        </p:blipFill>
        <p:spPr bwMode="auto">
          <a:xfrm>
            <a:off x="1524000" y="2743200"/>
            <a:ext cx="72644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94">
            <a:extLst>
              <a:ext uri="{FF2B5EF4-FFF2-40B4-BE49-F238E27FC236}">
                <a16:creationId xmlns:a16="http://schemas.microsoft.com/office/drawing/2014/main" id="{EC5657AF-7950-4183-8E1F-8FA0C3482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33375"/>
            <a:ext cx="61198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EXERCISE LOG</a:t>
            </a:r>
          </a:p>
        </p:txBody>
      </p:sp>
      <p:pic>
        <p:nvPicPr>
          <p:cNvPr id="38914" name="Picture 1">
            <a:extLst>
              <a:ext uri="{FF2B5EF4-FFF2-40B4-BE49-F238E27FC236}">
                <a16:creationId xmlns:a16="http://schemas.microsoft.com/office/drawing/2014/main" id="{026BB78C-3318-423C-97B6-07B7168ADB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58"/>
          <a:stretch/>
        </p:blipFill>
        <p:spPr bwMode="auto">
          <a:xfrm>
            <a:off x="798513" y="2057399"/>
            <a:ext cx="8497887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58DBE55-73E2-407F-A341-FFBB6913CC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604250" cy="1511300"/>
          </a:xfrm>
        </p:spPr>
        <p:txBody>
          <a:bodyPr anchor="t"/>
          <a:lstStyle/>
          <a:p>
            <a:pPr eaLnBrk="1" hangingPunct="1">
              <a:spcBef>
                <a:spcPts val="1800"/>
              </a:spcBef>
            </a:pPr>
            <a:r>
              <a:rPr lang="en-US" altLang="en-US"/>
              <a:t>EVALUATION - Press Conference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B228B24D-65FD-4C6C-BC37-0F29654019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9448800" cy="4525963"/>
          </a:xfrm>
        </p:spPr>
        <p:txBody>
          <a:bodyPr/>
          <a:lstStyle/>
          <a:p>
            <a:pPr marL="342900" indent="-342900" eaLnBrk="1" hangingPunct="1">
              <a:spcBef>
                <a:spcPts val="1325"/>
              </a:spcBef>
            </a:pPr>
            <a:r>
              <a:rPr lang="en-US" altLang="en-US" sz="2800" dirty="0"/>
              <a:t>Preparation Press Conference – 1600-1630 (30 min) </a:t>
            </a:r>
          </a:p>
          <a:p>
            <a:pPr marL="342900" indent="-342900" eaLnBrk="1" hangingPunct="1">
              <a:spcBef>
                <a:spcPts val="1325"/>
              </a:spcBef>
            </a:pPr>
            <a:r>
              <a:rPr lang="en-US" altLang="en-US" sz="2800" dirty="0"/>
              <a:t>Press Conference – 1630 – 1720 (50 min)</a:t>
            </a:r>
          </a:p>
          <a:p>
            <a:pPr marL="781050" lvl="1" indent="-342900" eaLnBrk="1" hangingPunct="1">
              <a:spcBef>
                <a:spcPts val="1325"/>
              </a:spcBef>
            </a:pPr>
            <a:r>
              <a:rPr lang="en-US" altLang="en-US" sz="2000" dirty="0"/>
              <a:t> Group statements (NTWC/NDMO) – 10 min each</a:t>
            </a:r>
          </a:p>
          <a:p>
            <a:pPr marL="781050" lvl="1" indent="-342900" eaLnBrk="1" hangingPunct="1">
              <a:spcBef>
                <a:spcPts val="1325"/>
              </a:spcBef>
            </a:pPr>
            <a:r>
              <a:rPr lang="en-US" altLang="en-US" sz="2000" dirty="0"/>
              <a:t>Media Question and Answer – 30 min</a:t>
            </a:r>
          </a:p>
          <a:p>
            <a:pPr marL="342900" indent="-342900" eaLnBrk="1" hangingPunct="1">
              <a:spcBef>
                <a:spcPts val="1325"/>
              </a:spcBef>
            </a:pPr>
            <a:r>
              <a:rPr lang="en-US" altLang="en-US" sz="2800" dirty="0"/>
              <a:t>Group Statements should focus on</a:t>
            </a:r>
          </a:p>
          <a:p>
            <a:pPr marL="781050" lvl="1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What was supposed to happen</a:t>
            </a:r>
          </a:p>
          <a:p>
            <a:pPr marL="781050" lvl="1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What went well – Sustainable</a:t>
            </a:r>
          </a:p>
          <a:p>
            <a:pPr marL="781050" lvl="1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What needs work – Improvement</a:t>
            </a:r>
          </a:p>
          <a:p>
            <a:pPr marL="781050" lvl="1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Did we accomplish our Goals?</a:t>
            </a:r>
          </a:p>
          <a:p>
            <a:pPr marL="781050" lvl="1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What are your recommendations</a:t>
            </a:r>
          </a:p>
          <a:p>
            <a:pPr marL="342900" indent="-342900" eaLnBrk="1" hangingPunct="1">
              <a:spcBef>
                <a:spcPts val="1325"/>
              </a:spcBef>
              <a:buFont typeface="Wingdings" panose="05000000000000000000" pitchFamily="2" charset="2"/>
              <a:buNone/>
            </a:pPr>
            <a:r>
              <a:rPr lang="en-US" altLang="en-US" sz="2800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D6389D23-E6A1-472D-AE57-AF1097DDE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38" y="152400"/>
            <a:ext cx="9328150" cy="762000"/>
          </a:xfrm>
        </p:spPr>
        <p:txBody>
          <a:bodyPr/>
          <a:lstStyle/>
          <a:p>
            <a:r>
              <a:rPr lang="en-US" altLang="en-US" dirty="0"/>
              <a:t>Preparation - ACTIONS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DBB711B4-D739-405E-91CB-7D15E7512C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0388" y="1403350"/>
            <a:ext cx="9139237" cy="5486400"/>
          </a:xfrm>
        </p:spPr>
        <p:txBody>
          <a:bodyPr/>
          <a:lstStyle/>
          <a:p>
            <a:r>
              <a:rPr lang="en-US" altLang="en-US" dirty="0"/>
              <a:t>Meet in your Group</a:t>
            </a:r>
          </a:p>
          <a:p>
            <a:pPr lvl="1"/>
            <a:r>
              <a:rPr lang="en-US" altLang="en-US" dirty="0"/>
              <a:t>Discuss SOPs (both individual and together as ‘country’)</a:t>
            </a:r>
          </a:p>
          <a:p>
            <a:pPr lvl="1"/>
            <a:r>
              <a:rPr lang="en-US" altLang="en-US" dirty="0"/>
              <a:t>Decide who will receive INJECTS by email</a:t>
            </a:r>
          </a:p>
          <a:p>
            <a:pPr lvl="1"/>
            <a:r>
              <a:rPr lang="en-US" altLang="en-US" dirty="0"/>
              <a:t>Decide who will log actions </a:t>
            </a:r>
          </a:p>
          <a:p>
            <a:pPr lvl="1"/>
            <a:r>
              <a:rPr lang="en-US" altLang="en-US" dirty="0"/>
              <a:t>Decide who will do Press Conference (NTWC-NDMO)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87129B1F-5805-4B00-A7FB-7E4D940D4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699" y="-207963"/>
            <a:ext cx="8931275" cy="1150938"/>
          </a:xfrm>
        </p:spPr>
        <p:txBody>
          <a:bodyPr/>
          <a:lstStyle/>
          <a:p>
            <a:pPr eaLnBrk="1" hangingPunct="1"/>
            <a:r>
              <a:rPr lang="fr-FR" altLang="en-US" sz="3200" dirty="0"/>
              <a:t>EXERCISE - </a:t>
            </a:r>
            <a:r>
              <a:rPr lang="fr-FR" altLang="en-US" sz="3200" dirty="0" err="1"/>
              <a:t>Outline</a:t>
            </a:r>
            <a:endParaRPr lang="en-US" altLang="en-US" sz="3200" dirty="0"/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B6BDC331-FF0F-3744-BC77-051A2A4A6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1350" y="1482725"/>
            <a:ext cx="8435975" cy="4432300"/>
          </a:xfrm>
        </p:spPr>
        <p:txBody>
          <a:bodyPr/>
          <a:lstStyle/>
          <a:p>
            <a:pPr eaLnBrk="1" hangingPunct="1">
              <a:spcBef>
                <a:spcPts val="1320"/>
              </a:spcBef>
              <a:buFont typeface="Wingdings" charset="0"/>
              <a:buChar char="o"/>
              <a:defRPr/>
            </a:pPr>
            <a:r>
              <a:rPr lang="en-US" dirty="0">
                <a:cs typeface="+mn-cs"/>
              </a:rPr>
              <a:t>Use and interpret tsp products</a:t>
            </a:r>
          </a:p>
          <a:p>
            <a:pPr eaLnBrk="1" hangingPunct="1">
              <a:spcBef>
                <a:spcPts val="1320"/>
              </a:spcBef>
              <a:buFont typeface="Wingdings" charset="0"/>
              <a:buChar char="o"/>
              <a:defRPr/>
            </a:pPr>
            <a:r>
              <a:rPr lang="en-US" dirty="0">
                <a:cs typeface="+mn-cs"/>
              </a:rPr>
              <a:t>Apply a tsunami warning scenario to participant developed SOPs</a:t>
            </a:r>
          </a:p>
          <a:p>
            <a:pPr eaLnBrk="1" hangingPunct="1">
              <a:spcBef>
                <a:spcPts val="1320"/>
              </a:spcBef>
              <a:buFont typeface="Wingdings" charset="0"/>
              <a:buChar char="o"/>
              <a:defRPr/>
            </a:pPr>
            <a:r>
              <a:rPr lang="en-US" dirty="0">
                <a:cs typeface="+mn-cs"/>
              </a:rPr>
              <a:t>Describe actions taken by stakeholder agencies to tsunami warning</a:t>
            </a:r>
          </a:p>
          <a:p>
            <a:pPr eaLnBrk="1" hangingPunct="1">
              <a:spcBef>
                <a:spcPts val="1320"/>
              </a:spcBef>
              <a:buFont typeface="Wingdings" charset="0"/>
              <a:buChar char="o"/>
              <a:defRPr/>
            </a:pPr>
            <a:r>
              <a:rPr lang="en-US" dirty="0">
                <a:cs typeface="+mn-cs"/>
              </a:rPr>
              <a:t>Demonstrate knowledge through ‘Press Conference’</a:t>
            </a:r>
          </a:p>
          <a:p>
            <a:pPr eaLnBrk="1" hangingPunct="1">
              <a:spcBef>
                <a:spcPts val="1320"/>
              </a:spcBef>
              <a:buFont typeface="Wingdings" charset="0"/>
              <a:buChar char="o"/>
              <a:defRPr/>
            </a:pPr>
            <a:r>
              <a:rPr lang="en-US" dirty="0">
                <a:cs typeface="+mn-cs"/>
              </a:rPr>
              <a:t>Receive comment from trainers and other participants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8BD344BF-E47F-4F7B-A3D7-DB44F64E8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Generalized Scenario Timeline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24DA9AC6-2BC1-45D3-9B9E-0248C50252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0388" y="1628775"/>
            <a:ext cx="8713787" cy="4464050"/>
          </a:xfrm>
        </p:spPr>
        <p:txBody>
          <a:bodyPr/>
          <a:lstStyle/>
          <a:p>
            <a:pPr>
              <a:spcBef>
                <a:spcPts val="1275"/>
              </a:spcBef>
            </a:pPr>
            <a:r>
              <a:rPr lang="en-US" altLang="en-US" sz="2800" b="0"/>
              <a:t>Time 0:    EQ occurs with strong ground shaking </a:t>
            </a:r>
          </a:p>
          <a:p>
            <a:pPr>
              <a:spcBef>
                <a:spcPts val="1275"/>
              </a:spcBef>
            </a:pPr>
            <a:r>
              <a:rPr lang="en-US" altLang="en-US" sz="2800" b="0"/>
              <a:t>Time A:   Initial EQ info, or outside data</a:t>
            </a:r>
          </a:p>
          <a:p>
            <a:pPr>
              <a:spcBef>
                <a:spcPts val="1275"/>
              </a:spcBef>
            </a:pPr>
            <a:r>
              <a:rPr lang="en-US" altLang="en-US" sz="2800" b="0"/>
              <a:t>Time B:   Initial PTWC new products</a:t>
            </a:r>
          </a:p>
          <a:p>
            <a:pPr>
              <a:spcBef>
                <a:spcPts val="1275"/>
              </a:spcBef>
            </a:pPr>
            <a:r>
              <a:rPr lang="en-US" altLang="en-US" sz="2800" b="0"/>
              <a:t>Time C:   Initial waves arrive at coastline</a:t>
            </a:r>
          </a:p>
          <a:p>
            <a:pPr>
              <a:spcBef>
                <a:spcPts val="1275"/>
              </a:spcBef>
            </a:pPr>
            <a:r>
              <a:rPr lang="en-US" altLang="en-US" sz="2800" b="0"/>
              <a:t>Time D:   Initial sea level gauge readings </a:t>
            </a:r>
          </a:p>
          <a:p>
            <a:pPr>
              <a:spcBef>
                <a:spcPts val="1275"/>
              </a:spcBef>
            </a:pPr>
            <a:r>
              <a:rPr lang="en-US" altLang="en-US" sz="2800" b="0"/>
              <a:t>Time E:   PTWC last forecast issued</a:t>
            </a:r>
          </a:p>
          <a:p>
            <a:pPr>
              <a:spcBef>
                <a:spcPts val="1275"/>
              </a:spcBef>
            </a:pPr>
            <a:r>
              <a:rPr lang="en-US" altLang="en-US" sz="2800" b="0"/>
              <a:t>Time F:   Country warning cancellation</a:t>
            </a:r>
          </a:p>
          <a:p>
            <a:pPr>
              <a:spcBef>
                <a:spcPts val="1275"/>
              </a:spcBef>
            </a:pPr>
            <a:r>
              <a:rPr lang="en-US" altLang="en-US" sz="2800" b="0"/>
              <a:t>Time G:  Country All-Clear for some communities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969F9729-3168-474F-9880-AFB114133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 Format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0F22351-1872-4D43-9250-8E125904FD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435975" cy="5486400"/>
          </a:xfrm>
        </p:spPr>
        <p:txBody>
          <a:bodyPr/>
          <a:lstStyle/>
          <a:p>
            <a:pPr>
              <a:spcBef>
                <a:spcPts val="1250"/>
              </a:spcBef>
            </a:pPr>
            <a:r>
              <a:rPr lang="en-US" altLang="en-US" sz="2400" dirty="0"/>
              <a:t>Groups of NTWC and NDMO stakeholders</a:t>
            </a:r>
          </a:p>
          <a:p>
            <a:pPr>
              <a:spcBef>
                <a:spcPts val="1250"/>
              </a:spcBef>
            </a:pPr>
            <a:r>
              <a:rPr lang="en-US" altLang="en-US" sz="2400" dirty="0"/>
              <a:t>During Exercise, Groups ‘</a:t>
            </a:r>
            <a:r>
              <a:rPr lang="en-US" altLang="ja-JP" sz="2400" dirty="0"/>
              <a:t>execute</a:t>
            </a:r>
            <a:r>
              <a:rPr lang="en-US" altLang="en-US" sz="2400" dirty="0"/>
              <a:t>’</a:t>
            </a:r>
            <a:r>
              <a:rPr lang="en-US" altLang="ja-JP" sz="2400" dirty="0"/>
              <a:t> SOPs </a:t>
            </a:r>
          </a:p>
          <a:p>
            <a:pPr>
              <a:spcBef>
                <a:spcPts val="1250"/>
              </a:spcBef>
            </a:pPr>
            <a:r>
              <a:rPr lang="en-US" altLang="en-US" sz="2400" dirty="0"/>
              <a:t>SOPs should be timeline-driven (actions based on time after earthquake)</a:t>
            </a:r>
          </a:p>
          <a:p>
            <a:pPr>
              <a:spcBef>
                <a:spcPts val="1250"/>
              </a:spcBef>
            </a:pPr>
            <a:r>
              <a:rPr lang="en-US" altLang="en-US" sz="2400" dirty="0"/>
              <a:t>The Exercise will follow this format:</a:t>
            </a:r>
          </a:p>
          <a:p>
            <a:pPr lvl="1">
              <a:spcBef>
                <a:spcPts val="650"/>
              </a:spcBef>
            </a:pPr>
            <a:r>
              <a:rPr lang="en-US" altLang="en-US" sz="2400" dirty="0"/>
              <a:t>Controller give scenario inject.                                   Each Group discusses and take actions.                  Followed by next inject</a:t>
            </a:r>
          </a:p>
          <a:p>
            <a:pPr lvl="1">
              <a:spcBef>
                <a:spcPts val="650"/>
              </a:spcBef>
            </a:pPr>
            <a:r>
              <a:rPr lang="en-US" altLang="en-US" sz="2400" dirty="0"/>
              <a:t>Each Group uses laptop or paper to log actions</a:t>
            </a:r>
          </a:p>
          <a:p>
            <a:pPr lvl="1">
              <a:spcBef>
                <a:spcPts val="650"/>
              </a:spcBef>
            </a:pPr>
            <a:r>
              <a:rPr lang="en-US" altLang="en-US" sz="2400" dirty="0"/>
              <a:t>Each Group has Reporter and Recorder</a:t>
            </a:r>
          </a:p>
          <a:p>
            <a:pPr>
              <a:spcBef>
                <a:spcPts val="1250"/>
              </a:spcBef>
            </a:pPr>
            <a:r>
              <a:rPr lang="en-US" altLang="en-US" sz="2400" dirty="0"/>
              <a:t>Post-Evaluation, Press Conference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30D07648-989D-4635-A7FB-8F9ED2696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746501" y="-428625"/>
            <a:ext cx="8599488" cy="1409700"/>
          </a:xfrm>
        </p:spPr>
        <p:txBody>
          <a:bodyPr/>
          <a:lstStyle/>
          <a:p>
            <a:pPr algn="r" eaLnBrk="1" hangingPunct="1"/>
            <a:r>
              <a:rPr lang="fr-FR" altLang="en-US" dirty="0"/>
              <a:t>EXERCISE  - Format</a:t>
            </a:r>
            <a:endParaRPr lang="en-US" altLang="en-US" dirty="0"/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435A656F-0BAF-BF4E-ADEA-2B1EEEED8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435975" cy="4505325"/>
          </a:xfrm>
        </p:spPr>
        <p:txBody>
          <a:bodyPr/>
          <a:lstStyle/>
          <a:p>
            <a:pPr eaLnBrk="1" hangingPunct="1">
              <a:spcBef>
                <a:spcPts val="1325"/>
              </a:spcBef>
              <a:defRPr/>
            </a:pPr>
            <a:r>
              <a:rPr lang="en-US" altLang="en-US" sz="2800" dirty="0"/>
              <a:t>Modified Functional (separate NTWC / NDMO)</a:t>
            </a:r>
          </a:p>
          <a:p>
            <a:pPr eaLnBrk="1" hangingPunct="1">
              <a:spcBef>
                <a:spcPts val="1325"/>
              </a:spcBef>
              <a:defRPr/>
            </a:pPr>
            <a:r>
              <a:rPr lang="en-US" altLang="en-US" sz="2800" dirty="0"/>
              <a:t>Real time, but Controllers can advance /   slow clock</a:t>
            </a:r>
          </a:p>
          <a:p>
            <a:pPr eaLnBrk="1" hangingPunct="1">
              <a:spcBef>
                <a:spcPts val="1325"/>
              </a:spcBef>
              <a:defRPr/>
            </a:pPr>
            <a:r>
              <a:rPr lang="en-US" altLang="en-US" sz="2800" dirty="0"/>
              <a:t>2 Groups (NTWC, NDMO): Take  action based on their SOPs</a:t>
            </a:r>
          </a:p>
          <a:p>
            <a:pPr marL="895350" lvl="1" indent="-457200">
              <a:buFont typeface="Wingdings" panose="05000000000000000000" pitchFamily="2" charset="2"/>
              <a:buAutoNum type="arabicPeriod"/>
              <a:defRPr/>
            </a:pPr>
            <a:r>
              <a:rPr lang="en-US" sz="2000" dirty="0"/>
              <a:t>NTWC – Greece</a:t>
            </a:r>
          </a:p>
          <a:p>
            <a:pPr marL="895350" lvl="1" indent="-457200">
              <a:buFont typeface="Wingdings" panose="05000000000000000000" pitchFamily="2" charset="2"/>
              <a:buAutoNum type="arabicPeriod"/>
              <a:defRPr/>
            </a:pPr>
            <a:r>
              <a:rPr lang="en-US" sz="2000" dirty="0"/>
              <a:t>NDMO – Greece</a:t>
            </a:r>
          </a:p>
          <a:p>
            <a:pPr marL="895350" lvl="1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en-US" sz="2800" dirty="0"/>
              <a:t>NTWC and NDMO physically separate</a:t>
            </a:r>
          </a:p>
          <a:p>
            <a:pPr eaLnBrk="1" hangingPunct="1">
              <a:spcBef>
                <a:spcPts val="1325"/>
              </a:spcBef>
              <a:defRPr/>
            </a:pPr>
            <a:endParaRPr lang="en-US" altLang="en-US" sz="2400" dirty="0"/>
          </a:p>
          <a:p>
            <a:pPr eaLnBrk="1" hangingPunct="1">
              <a:spcBef>
                <a:spcPts val="1325"/>
              </a:spcBef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3C8E73E6-5391-4A24-BC71-CAC5046613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8512175" cy="1143000"/>
          </a:xfrm>
        </p:spPr>
        <p:txBody>
          <a:bodyPr anchor="ctr"/>
          <a:lstStyle/>
          <a:p>
            <a:pPr eaLnBrk="1" hangingPunct="1"/>
            <a:r>
              <a:rPr lang="en-US" altLang="en-US" dirty="0"/>
              <a:t>Exercise- Conduct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DA2C6796-DFE4-4A21-8B47-5D6C2C5A7D1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1363" y="1371600"/>
            <a:ext cx="8458200" cy="5257800"/>
          </a:xfrm>
        </p:spPr>
        <p:txBody>
          <a:bodyPr/>
          <a:lstStyle/>
          <a:p>
            <a:pPr marL="433388" indent="-433388" eaLnBrk="1" hangingPunct="1">
              <a:spcBef>
                <a:spcPts val="1325"/>
              </a:spcBef>
            </a:pPr>
            <a:r>
              <a:rPr lang="en-US" altLang="en-US" dirty="0"/>
              <a:t>PTWC new product messages</a:t>
            </a:r>
          </a:p>
          <a:p>
            <a:pPr marL="433388" indent="-433388" eaLnBrk="1" hangingPunct="1">
              <a:spcBef>
                <a:spcPts val="1325"/>
              </a:spcBef>
            </a:pPr>
            <a:r>
              <a:rPr lang="en-US" altLang="en-US" dirty="0"/>
              <a:t>Inject events</a:t>
            </a:r>
          </a:p>
          <a:p>
            <a:pPr marL="433388" indent="-433388" eaLnBrk="1" hangingPunct="1">
              <a:spcBef>
                <a:spcPts val="1325"/>
              </a:spcBef>
            </a:pPr>
            <a:r>
              <a:rPr lang="en-US" altLang="en-US" dirty="0"/>
              <a:t>Each Group simulate interactions between stakeholders, or through Controllers</a:t>
            </a:r>
          </a:p>
          <a:p>
            <a:pPr marL="433388" indent="-433388" eaLnBrk="1" hangingPunct="1">
              <a:spcBef>
                <a:spcPts val="1325"/>
              </a:spcBef>
            </a:pPr>
            <a:r>
              <a:rPr lang="en-US" altLang="en-US" dirty="0"/>
              <a:t>Document actions and responses,  answers/best practices for report-back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F9513173-77D5-4210-9FD8-92D41D672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895600" y="152400"/>
            <a:ext cx="7999413" cy="762000"/>
          </a:xfrm>
        </p:spPr>
        <p:txBody>
          <a:bodyPr/>
          <a:lstStyle/>
          <a:p>
            <a:pPr algn="r" eaLnBrk="1" hangingPunct="1"/>
            <a:r>
              <a:rPr lang="en-US" altLang="en-US"/>
              <a:t>EXERCISE CONTROL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26284DAB-DF00-4BFA-B736-1F3854C0D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081088"/>
            <a:ext cx="8137525" cy="5791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/>
              <a:t>Exercise Controllers will control the pace and can suspend or advance the exercise Clock.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altLang="en-US" sz="2400" dirty="0"/>
              <a:t>Controllers also act as any outside agencies and individuals (i.e. media, prime minister, etc.) not physically present in the room for exercise interaction with TWC &amp; DMO groups.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034256EB-A119-4970-9389-F5E1FD5E4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926388" cy="762000"/>
          </a:xfrm>
        </p:spPr>
        <p:txBody>
          <a:bodyPr/>
          <a:lstStyle/>
          <a:p>
            <a:pPr algn="r" eaLnBrk="1" hangingPunct="1"/>
            <a:r>
              <a:rPr lang="en-US" altLang="en-US"/>
              <a:t>GUIDANCE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9C63719E-A841-4123-8293-1CB2B527D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0388" y="1196975"/>
            <a:ext cx="8785225" cy="5486400"/>
          </a:xfrm>
        </p:spPr>
        <p:txBody>
          <a:bodyPr/>
          <a:lstStyle/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/>
              <a:t>Each NTWC and NDMO is responsible for:</a:t>
            </a:r>
          </a:p>
          <a:p>
            <a:pPr marL="1004888" lvl="1" indent="-533400"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en-US" sz="2400"/>
              <a:t>MESSAGES THEY WILL ISSUE (CONTENT) </a:t>
            </a:r>
          </a:p>
          <a:p>
            <a:pPr marL="1004888" lvl="1" indent="-53340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/>
              <a:t>Controller will provide EQ parameters, Tsunami arrivals, expected heights, observations, other situation injects</a:t>
            </a:r>
          </a:p>
          <a:p>
            <a:pPr marL="1004888" lvl="1" indent="-53340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/>
              <a:t>WHEN MESSAGES ISSUED (HOW OFTEN)</a:t>
            </a:r>
          </a:p>
          <a:p>
            <a:pPr marL="571500" indent="-571500" eaLnBrk="1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altLang="en-US" sz="2400"/>
              <a:t>Within each country, NTWC and NDMO communicate with each other / to their country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400"/>
              <a:t>National Agencies can contact other countries if they would like, especially if there are already pre-arranged information sharing agreements</a:t>
            </a:r>
          </a:p>
          <a:p>
            <a:pPr marL="571500" indent="-571500" eaLnBrk="1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None/>
            </a:pPr>
            <a:r>
              <a:rPr lang="en-US" altLang="en-US" sz="2400" i="1"/>
              <a:t>=&gt; USE TEMPLATES AND CHECKLISTS YOU DEVELOPED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EF180537-CEC5-41F6-AD46-2A44A63444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8286750" cy="762000"/>
          </a:xfrm>
        </p:spPr>
        <p:txBody>
          <a:bodyPr anchor="ctr"/>
          <a:lstStyle/>
          <a:p>
            <a:pPr algn="r" eaLnBrk="1" hangingPunct="1"/>
            <a:r>
              <a:rPr lang="en-US" altLang="en-US"/>
              <a:t>GROUND RULES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99508ACA-DEB3-400B-9C4D-3563049E9A1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371600"/>
            <a:ext cx="8229600" cy="5081588"/>
          </a:xfrm>
        </p:spPr>
        <p:txBody>
          <a:bodyPr/>
          <a:lstStyle/>
          <a:p>
            <a:pPr marL="342900" indent="-342900" eaLnBrk="1" hangingPunct="1">
              <a:spcBef>
                <a:spcPts val="1325"/>
              </a:spcBef>
            </a:pPr>
            <a:r>
              <a:rPr lang="en-US" altLang="en-US" sz="2400" dirty="0"/>
              <a:t>All communications or products must pass through Controller</a:t>
            </a:r>
          </a:p>
          <a:p>
            <a:pPr marL="342900" indent="-342900" eaLnBrk="1" hangingPunct="1">
              <a:spcBef>
                <a:spcPts val="1325"/>
              </a:spcBef>
            </a:pPr>
            <a:r>
              <a:rPr lang="en-US" altLang="en-US" sz="2400" dirty="0"/>
              <a:t>Methods of communication are:</a:t>
            </a:r>
          </a:p>
          <a:p>
            <a:pPr marL="742950" lvl="1" indent="-285750" eaLnBrk="1" hangingPunct="1">
              <a:spcBef>
                <a:spcPts val="1325"/>
              </a:spcBef>
            </a:pPr>
            <a:r>
              <a:rPr lang="en-US" altLang="en-US" sz="2400" dirty="0"/>
              <a:t>Fax, telephone, radio, SMS, e-mail, satellite phones, twitter, other</a:t>
            </a:r>
          </a:p>
          <a:p>
            <a:pPr marL="742950" lvl="1" indent="-285750" eaLnBrk="1" hangingPunct="1">
              <a:spcBef>
                <a:spcPts val="1325"/>
              </a:spcBef>
            </a:pPr>
            <a:r>
              <a:rPr lang="en-US" altLang="en-US" sz="2400" dirty="0"/>
              <a:t>Product written out and includes:  From, To, Message time and Message content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TI.McKinnie">
  <a:themeElements>
    <a:clrScheme name="ITTI.McKinni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ITTI.McKinnie">
      <a:majorFont>
        <a:latin typeface="Arial"/>
        <a:ea typeface="Angsana New"/>
        <a:cs typeface="Angsana New"/>
      </a:majorFont>
      <a:minorFont>
        <a:latin typeface="Arial"/>
        <a:ea typeface="Angsana New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TI.McKinni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TI.McKinni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TI.McKinnie">
  <a:themeElements>
    <a:clrScheme name="ITTI.McKinni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ITTI.McKinn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ITTI.McKinni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TI.McKinni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54335BECF21B40B6CCFAE91E076EEB" ma:contentTypeVersion="17" ma:contentTypeDescription="Create a new document." ma:contentTypeScope="" ma:versionID="f445a34566d5dc640de488f3301000f1">
  <xsd:schema xmlns:xsd="http://www.w3.org/2001/XMLSchema" xmlns:xs="http://www.w3.org/2001/XMLSchema" xmlns:p="http://schemas.microsoft.com/office/2006/metadata/properties" xmlns:ns2="f8ef70f3-4e3d-42be-bd40-fbc1cacc1519" xmlns:ns3="5b799ec2-212c-48b5-b7ff-d14ec6cbce2b" targetNamespace="http://schemas.microsoft.com/office/2006/metadata/properties" ma:root="true" ma:fieldsID="987fc928a2a749edbebcb1965e8e886f" ns2:_="" ns3:_="">
    <xsd:import namespace="f8ef70f3-4e3d-42be-bd40-fbc1cacc1519"/>
    <xsd:import namespace="5b799ec2-212c-48b5-b7ff-d14ec6cbc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f70f3-4e3d-42be-bd40-fbc1cacc15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0cec18f-64e3-475c-b7ef-ac8bd50224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99ec2-212c-48b5-b7ff-d14ec6cbce2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9356fda-4aa5-4147-874c-60c3a814ea89}" ma:internalName="TaxCatchAll" ma:showField="CatchAllData" ma:web="5b799ec2-212c-48b5-b7ff-d14ec6cbc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799ec2-212c-48b5-b7ff-d14ec6cbce2b" xsi:nil="true"/>
    <_Flow_SignoffStatus xmlns="f8ef70f3-4e3d-42be-bd40-fbc1cacc1519" xsi:nil="true"/>
    <lcf76f155ced4ddcb4097134ff3c332f xmlns="f8ef70f3-4e3d-42be-bd40-fbc1cacc151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0899D2-75E3-4BCF-B107-E19B8597EE25}"/>
</file>

<file path=customXml/itemProps2.xml><?xml version="1.0" encoding="utf-8"?>
<ds:datastoreItem xmlns:ds="http://schemas.openxmlformats.org/officeDocument/2006/customXml" ds:itemID="{8B9D83CE-39FE-4D36-BDF0-6430B1DA9390}"/>
</file>

<file path=customXml/itemProps3.xml><?xml version="1.0" encoding="utf-8"?>
<ds:datastoreItem xmlns:ds="http://schemas.openxmlformats.org/officeDocument/2006/customXml" ds:itemID="{D2534A33-C19C-4854-BC0F-847AEA46DD11}"/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392</TotalTime>
  <Words>782</Words>
  <Application>Microsoft Office PowerPoint</Application>
  <PresentationFormat>A4 Paper (210x297 mm)</PresentationFormat>
  <Paragraphs>105</Paragraphs>
  <Slides>14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Tahoma</vt:lpstr>
      <vt:lpstr>Verdana</vt:lpstr>
      <vt:lpstr>Wingdings</vt:lpstr>
      <vt:lpstr>ITTI.McKinnie</vt:lpstr>
      <vt:lpstr>1_ITTI.McKinnie</vt:lpstr>
      <vt:lpstr>PowerPoint Presentation</vt:lpstr>
      <vt:lpstr>EXERCISE - Outline</vt:lpstr>
      <vt:lpstr>Generalized Scenario Timeline</vt:lpstr>
      <vt:lpstr>Exercise Format</vt:lpstr>
      <vt:lpstr>EXERCISE  - Format</vt:lpstr>
      <vt:lpstr>Exercise- Conduct</vt:lpstr>
      <vt:lpstr>EXERCISE CONTROL</vt:lpstr>
      <vt:lpstr>GUIDANCE</vt:lpstr>
      <vt:lpstr>GROUND RULES</vt:lpstr>
      <vt:lpstr>CONSIDERATIONS</vt:lpstr>
      <vt:lpstr>PowerPoint Presentation</vt:lpstr>
      <vt:lpstr>PowerPoint Presentation</vt:lpstr>
      <vt:lpstr>EVALUATION - Press Conference</vt:lpstr>
      <vt:lpstr>Preparation - 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South China Sea 2018  SCS-18</dc:title>
  <dc:creator>Ye Yuan</dc:creator>
  <cp:lastModifiedBy>Dilmen Vennin, Derya</cp:lastModifiedBy>
  <cp:revision>22</cp:revision>
  <cp:lastPrinted>2009-02-26T18:18:25Z</cp:lastPrinted>
  <dcterms:created xsi:type="dcterms:W3CDTF">2018-05-11T01:02:38Z</dcterms:created>
  <dcterms:modified xsi:type="dcterms:W3CDTF">2022-09-22T09:22:22Z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0x0101009354335BECF21B40B6CCFAE91E076EEB</vt:lpwstr>
  </property>
</Properties>
</file>