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ivkV8DlVjF+X2yQZK62FvvF15h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regular.fntdata"/><Relationship Id="rId21" Type="http://schemas.openxmlformats.org/officeDocument/2006/relationships/slide" Target="slides/slide15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Roboto-bold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95c1864a02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195c1864a02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g195c1864a02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6bedbc3d07_1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16bedbc3d07_1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a25114a16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g16a25114a16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6bedbc3d07_1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6bedbc3d07_1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6bedbc3d07_1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6bedbc3d07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6bedbc3d07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6bedbc3d07_1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6bedbc3d07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g16bedbc3d07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6bedbc3d07_1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6bedbc3d07_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16bedbc3d07_1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5c1864a02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5c1864a02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195c1864a02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6bedbc3d07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6bedbc3d07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16bedbc3d07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95c1864a02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95c1864a02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195c1864a02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6bedbc3d07_1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6bedbc3d07_1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16bedbc3d07_1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6bedbc3d07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6bedbc3d07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6bedbc3d07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6bedbc3d07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6bedbc3d07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16bedbc3d07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Slide">
  <p:cSld name="15_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6"/>
          <p:cNvPicPr preferRelativeResize="0"/>
          <p:nvPr/>
        </p:nvPicPr>
        <p:blipFill rotWithShape="1">
          <a:blip r:embed="rId2">
            <a:alphaModFix/>
          </a:blip>
          <a:srcRect b="5212" l="47678" r="47703" t="0"/>
          <a:stretch/>
        </p:blipFill>
        <p:spPr>
          <a:xfrm rot="-5400000">
            <a:off x="5717631" y="420412"/>
            <a:ext cx="756742" cy="1219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Title Slide">
  <p:cSld name="31_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1"/>
          <p:cNvPicPr preferRelativeResize="0"/>
          <p:nvPr/>
        </p:nvPicPr>
        <p:blipFill rotWithShape="1">
          <a:blip r:embed="rId2">
            <a:alphaModFix/>
          </a:blip>
          <a:srcRect b="1774" l="1241" r="38084" t="77476"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3"/>
          <p:cNvPicPr preferRelativeResize="0"/>
          <p:nvPr/>
        </p:nvPicPr>
        <p:blipFill rotWithShape="1">
          <a:blip r:embed="rId2">
            <a:alphaModFix/>
          </a:blip>
          <a:srcRect b="36489" l="2893" r="5606" t="50353"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Slide">
  <p:cSld name="16_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1409" y="1881352"/>
            <a:ext cx="3490842" cy="353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le Slide">
  <p:cSld name="17_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5"/>
          <p:cNvPicPr preferRelativeResize="0"/>
          <p:nvPr/>
        </p:nvPicPr>
        <p:blipFill rotWithShape="1">
          <a:blip r:embed="rId2">
            <a:alphaModFix/>
          </a:blip>
          <a:srcRect b="0" l="-9850" r="-1" t="-943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5"/>
          <p:cNvSpPr txBox="1"/>
          <p:nvPr/>
        </p:nvSpPr>
        <p:spPr>
          <a:xfrm>
            <a:off x="9045603" y="63563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518275" y="1855801"/>
            <a:ext cx="594088" cy="583454"/>
          </a:xfrm>
          <a:prstGeom prst="ellipse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41B7C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" name="Google Shape;11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8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502508" y="3269246"/>
            <a:ext cx="594088" cy="583454"/>
          </a:xfrm>
          <a:prstGeom prst="ellipse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41B7C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4;p18"/>
          <p:cNvSpPr/>
          <p:nvPr/>
        </p:nvSpPr>
        <p:spPr>
          <a:xfrm>
            <a:off x="518275" y="4682691"/>
            <a:ext cx="594088" cy="583454"/>
          </a:xfrm>
          <a:prstGeom prst="ellipse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41B7C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" name="Google Shape;19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0"/>
          <p:cNvSpPr/>
          <p:nvPr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anchorCtr="0" anchor="ctr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/>
          <p:nvPr>
            <p:ph idx="11" type="ftr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37"/>
          <p:cNvSpPr txBox="1"/>
          <p:nvPr/>
        </p:nvSpPr>
        <p:spPr>
          <a:xfrm>
            <a:off x="9045603" y="63563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37"/>
          <p:cNvSpPr/>
          <p:nvPr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7"/>
          <p:cNvSpPr/>
          <p:nvPr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 cap="flat" cmpd="sng" w="12700">
            <a:solidFill>
              <a:srgbClr val="41B7C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7"/>
          <p:cNvSpPr/>
          <p:nvPr/>
        </p:nvSpPr>
        <p:spPr>
          <a:xfrm>
            <a:off x="2557322" y="2786402"/>
            <a:ext cx="7532914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b="1" i="0" lang="en-US" sz="7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i="0" sz="7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37"/>
          <p:cNvPicPr preferRelativeResize="0"/>
          <p:nvPr/>
        </p:nvPicPr>
        <p:blipFill rotWithShape="1">
          <a:blip r:embed="rId1">
            <a:alphaModFix/>
          </a:blip>
          <a:srcRect b="0" l="0" r="-1566" t="24095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7"/>
          <p:cNvSpPr/>
          <p:nvPr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>
            <a:noFill/>
          </a:ln>
        </p:spPr>
        <p:txBody>
          <a:bodyPr anchorCtr="0" anchor="ctr" bIns="65000" lIns="65000" spcFirstLastPara="1" rIns="65000" wrap="square" tIns="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tsunami-picts@list.woc.noaa.gov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urveymonkey.com/r/pacwave22_comm" TargetMode="External"/><Relationship Id="rId4" Type="http://schemas.openxmlformats.org/officeDocument/2006/relationships/hyperlink" Target="https://www.surveymonkey.com/r/pacwave22_eval" TargetMode="External"/><Relationship Id="rId5" Type="http://schemas.openxmlformats.org/officeDocument/2006/relationships/hyperlink" Target="https://www.surveymonkey.com/r/PacWave22_PICT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95c1864a02_0_34"/>
          <p:cNvSpPr txBox="1"/>
          <p:nvPr/>
        </p:nvSpPr>
        <p:spPr>
          <a:xfrm>
            <a:off x="236425" y="6195950"/>
            <a:ext cx="12332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</a:rPr>
              <a:t>PacWave22-PICT Regional Exercise Cold Wash and Debrief - 16 November 2022</a:t>
            </a:r>
            <a:endParaRPr b="1" sz="2400">
              <a:solidFill>
                <a:schemeClr val="lt1"/>
              </a:solidFill>
            </a:endParaRPr>
          </a:p>
        </p:txBody>
      </p:sp>
      <p:sp>
        <p:nvSpPr>
          <p:cNvPr id="50" name="Google Shape;50;g195c1864a02_0_34"/>
          <p:cNvSpPr/>
          <p:nvPr/>
        </p:nvSpPr>
        <p:spPr>
          <a:xfrm>
            <a:off x="236425" y="91950"/>
            <a:ext cx="11879700" cy="163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g195c1864a02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549" y="463925"/>
            <a:ext cx="9656899" cy="543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 txBox="1"/>
          <p:nvPr/>
        </p:nvSpPr>
        <p:spPr>
          <a:xfrm>
            <a:off x="496950" y="201725"/>
            <a:ext cx="10401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060"/>
                </a:solidFill>
              </a:rPr>
              <a:t>3. Exercise </a:t>
            </a:r>
            <a:r>
              <a:rPr b="1" lang="en-US" sz="2400">
                <a:solidFill>
                  <a:srgbClr val="002060"/>
                </a:solidFill>
              </a:rPr>
              <a:t>Observations</a:t>
            </a:r>
            <a:r>
              <a:rPr b="1" lang="en-US" sz="2400">
                <a:solidFill>
                  <a:srgbClr val="002060"/>
                </a:solidFill>
              </a:rPr>
              <a:t> and Feedback</a:t>
            </a:r>
            <a:endParaRPr b="1" i="0" sz="2400" u="none" cap="none" strike="noStrike">
              <a:solidFill>
                <a:srgbClr val="41B7C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41B7C8"/>
                </a:solidFill>
              </a:rPr>
              <a:t>    3.1 Objective 1 : </a:t>
            </a:r>
            <a:r>
              <a:rPr b="1" i="1" lang="en-US" sz="2000">
                <a:solidFill>
                  <a:schemeClr val="dk1"/>
                </a:solidFill>
              </a:rPr>
              <a:t>Test HTHH PTWC Interim Procedures and PTWS products</a:t>
            </a:r>
            <a:endParaRPr b="1" i="0" sz="2400" u="none" cap="none" strike="noStrike">
              <a:solidFill>
                <a:srgbClr val="41B7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0"/>
          <p:cNvSpPr txBox="1"/>
          <p:nvPr/>
        </p:nvSpPr>
        <p:spPr>
          <a:xfrm>
            <a:off x="123300" y="1213750"/>
            <a:ext cx="11504100" cy="32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3000">
                <a:solidFill>
                  <a:srgbClr val="41B7C8"/>
                </a:solidFill>
              </a:rPr>
              <a:t>Floor is open to Players </a:t>
            </a:r>
            <a:endParaRPr b="1" i="1" sz="2700">
              <a:solidFill>
                <a:srgbClr val="41B7C8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300">
                <a:solidFill>
                  <a:schemeClr val="dk1"/>
                </a:solidFill>
              </a:rPr>
              <a:t>for comments and feedback on the HTHH PTWC bulletins and interim products used during the exercise </a:t>
            </a:r>
            <a:endParaRPr i="1" sz="2900">
              <a:solidFill>
                <a:srgbClr val="41B7C8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0"/>
          <p:cNvSpPr txBox="1"/>
          <p:nvPr/>
        </p:nvSpPr>
        <p:spPr>
          <a:xfrm>
            <a:off x="481450" y="6277125"/>
            <a:ext cx="1161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lt1"/>
                </a:solidFill>
              </a:rPr>
              <a:t>PacWave22-PICT Regional Exercise Debrief - 16 November 2022</a:t>
            </a:r>
            <a:endParaRPr i="1" sz="1500">
              <a:solidFill>
                <a:schemeClr val="lt1"/>
              </a:solidFill>
            </a:endParaRPr>
          </a:p>
        </p:txBody>
      </p:sp>
      <p:sp>
        <p:nvSpPr>
          <p:cNvPr id="131" name="Google Shape;131;p10"/>
          <p:cNvSpPr txBox="1"/>
          <p:nvPr/>
        </p:nvSpPr>
        <p:spPr>
          <a:xfrm>
            <a:off x="429900" y="3936150"/>
            <a:ext cx="11332200" cy="1856400"/>
          </a:xfrm>
          <a:prstGeom prst="rect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800">
              <a:solidFill>
                <a:srgbClr val="98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980000"/>
                </a:solidFill>
              </a:rPr>
              <a:t>Did you test your HTHH (volcano response) SOPs?</a:t>
            </a:r>
            <a:endParaRPr b="1" i="1" sz="2800">
              <a:solidFill>
                <a:srgbClr val="98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980000"/>
                </a:solidFill>
              </a:rPr>
              <a:t>Did you </a:t>
            </a:r>
            <a:r>
              <a:rPr b="1" i="1" lang="en-US" sz="2800">
                <a:solidFill>
                  <a:srgbClr val="980000"/>
                </a:solidFill>
              </a:rPr>
              <a:t>understand</a:t>
            </a:r>
            <a:r>
              <a:rPr b="1" i="1" lang="en-US" sz="2800">
                <a:solidFill>
                  <a:srgbClr val="980000"/>
                </a:solidFill>
              </a:rPr>
              <a:t> PTWC HTHH products?  Were they useful?</a:t>
            </a:r>
            <a:endParaRPr b="1" i="1" sz="2800">
              <a:solidFill>
                <a:srgbClr val="98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i="1" sz="500">
              <a:solidFill>
                <a:srgbClr val="980000"/>
              </a:solidFill>
            </a:endParaRPr>
          </a:p>
        </p:txBody>
      </p:sp>
      <p:sp>
        <p:nvSpPr>
          <p:cNvPr id="132" name="Google Shape;132;p10"/>
          <p:cNvSpPr txBox="1"/>
          <p:nvPr/>
        </p:nvSpPr>
        <p:spPr>
          <a:xfrm>
            <a:off x="386175" y="2206700"/>
            <a:ext cx="1059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6bedbc3d07_1_49"/>
          <p:cNvSpPr txBox="1"/>
          <p:nvPr/>
        </p:nvSpPr>
        <p:spPr>
          <a:xfrm>
            <a:off x="496950" y="201725"/>
            <a:ext cx="10401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060"/>
                </a:solidFill>
              </a:rPr>
              <a:t>3. Exercise Observations and Feedback</a:t>
            </a:r>
            <a:endParaRPr b="1" i="0" sz="2400" u="none" cap="none" strike="noStrike">
              <a:solidFill>
                <a:srgbClr val="41B7C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41B7C8"/>
                </a:solidFill>
              </a:rPr>
              <a:t>    3.1 Objective 1 : </a:t>
            </a:r>
            <a:r>
              <a:rPr b="1" i="1" lang="en-US" sz="2000">
                <a:solidFill>
                  <a:schemeClr val="dk1"/>
                </a:solidFill>
              </a:rPr>
              <a:t>Test HTHH PTWC Interim Procedures and PTWS products</a:t>
            </a:r>
            <a:endParaRPr b="1" i="0" sz="2400" u="none" cap="none" strike="noStrike">
              <a:solidFill>
                <a:srgbClr val="41B7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16bedbc3d07_1_49"/>
          <p:cNvSpPr txBox="1"/>
          <p:nvPr/>
        </p:nvSpPr>
        <p:spPr>
          <a:xfrm>
            <a:off x="343950" y="2041225"/>
            <a:ext cx="11504100" cy="32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3000">
                <a:solidFill>
                  <a:srgbClr val="41B7C8"/>
                </a:solidFill>
              </a:rPr>
              <a:t>Floor is open to Observers </a:t>
            </a:r>
            <a:endParaRPr b="1" i="1" sz="2700">
              <a:solidFill>
                <a:srgbClr val="41B7C8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2300">
                <a:solidFill>
                  <a:schemeClr val="dk1"/>
                </a:solidFill>
              </a:rPr>
              <a:t>for comments and feedback on the HTHH PTWC bulletins and interim products used during the exercise </a:t>
            </a:r>
            <a:endParaRPr i="1" sz="2900">
              <a:solidFill>
                <a:srgbClr val="41B7C8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6bedbc3d07_1_49"/>
          <p:cNvSpPr txBox="1"/>
          <p:nvPr/>
        </p:nvSpPr>
        <p:spPr>
          <a:xfrm>
            <a:off x="481450" y="6277125"/>
            <a:ext cx="1161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lt1"/>
                </a:solidFill>
              </a:rPr>
              <a:t>PacWave22-PICT Regional Exercise Debrief - 16 November 2022</a:t>
            </a:r>
            <a:endParaRPr i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6a25114a16_0_8"/>
          <p:cNvSpPr txBox="1"/>
          <p:nvPr/>
        </p:nvSpPr>
        <p:spPr>
          <a:xfrm>
            <a:off x="481450" y="6277125"/>
            <a:ext cx="1161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lt1"/>
                </a:solidFill>
              </a:rPr>
              <a:t>PacWave22-PICT Regional Exercise Debrief - 16 November 2022</a:t>
            </a:r>
            <a:endParaRPr i="1" sz="1500">
              <a:solidFill>
                <a:schemeClr val="lt1"/>
              </a:solidFill>
            </a:endParaRPr>
          </a:p>
        </p:txBody>
      </p:sp>
      <p:sp>
        <p:nvSpPr>
          <p:cNvPr id="145" name="Google Shape;145;g16a25114a16_0_8"/>
          <p:cNvSpPr txBox="1"/>
          <p:nvPr/>
        </p:nvSpPr>
        <p:spPr>
          <a:xfrm>
            <a:off x="496950" y="201725"/>
            <a:ext cx="10401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060"/>
                </a:solidFill>
              </a:rPr>
              <a:t>3. Exercise Observations and Feedback</a:t>
            </a:r>
            <a:endParaRPr b="1" i="0" sz="2400" u="none" cap="none" strike="noStrike">
              <a:solidFill>
                <a:srgbClr val="41B7C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41B7C8"/>
                </a:solidFill>
              </a:rPr>
              <a:t>    3.2 Objective 2 : </a:t>
            </a:r>
            <a:r>
              <a:rPr b="1" i="1" lang="en-US" sz="2000">
                <a:solidFill>
                  <a:schemeClr val="dk1"/>
                </a:solidFill>
              </a:rPr>
              <a:t>Test a regional cooperation</a:t>
            </a:r>
            <a:endParaRPr b="1" i="0" sz="2400" u="none" cap="none" strike="noStrike">
              <a:solidFill>
                <a:srgbClr val="41B7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16a25114a16_0_8"/>
          <p:cNvSpPr txBox="1"/>
          <p:nvPr/>
        </p:nvSpPr>
        <p:spPr>
          <a:xfrm>
            <a:off x="458250" y="1316150"/>
            <a:ext cx="11275500" cy="24780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Listserv</a:t>
            </a:r>
            <a:r>
              <a:rPr lang="en-US" sz="2500"/>
              <a:t> : </a:t>
            </a:r>
            <a:r>
              <a:rPr lang="en-US" sz="2500" u="sng">
                <a:solidFill>
                  <a:schemeClr val="hlink"/>
                </a:solidFill>
                <a:hlinkClick r:id="rId3"/>
              </a:rPr>
              <a:t>tsunami-picts@list.woc.noaa.gov</a:t>
            </a:r>
            <a:endParaRPr sz="2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WhatsApp Group : </a:t>
            </a:r>
            <a:r>
              <a:rPr lang="en-US" sz="2500">
                <a:solidFill>
                  <a:srgbClr val="0000FF"/>
                </a:solidFill>
              </a:rPr>
              <a:t>PacWave-PICT</a:t>
            </a:r>
            <a:endParaRPr sz="25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HF Radio 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 dedicated WhatsApp Group has been created during the exercise to facilitate the technical HF Radio exchange.</a:t>
            </a:r>
            <a:endParaRPr sz="2500"/>
          </a:p>
        </p:txBody>
      </p:sp>
      <p:sp>
        <p:nvSpPr>
          <p:cNvPr id="147" name="Google Shape;147;g16a25114a16_0_8"/>
          <p:cNvSpPr txBox="1"/>
          <p:nvPr/>
        </p:nvSpPr>
        <p:spPr>
          <a:xfrm>
            <a:off x="458250" y="3999000"/>
            <a:ext cx="11275500" cy="2717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500">
              <a:solidFill>
                <a:srgbClr val="41B7C8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41B7C8"/>
                </a:solidFill>
              </a:rPr>
              <a:t>Floor is open to Players, then Observers</a:t>
            </a:r>
            <a:endParaRPr b="1" sz="2800">
              <a:solidFill>
                <a:srgbClr val="98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980000"/>
                </a:solidFill>
              </a:rPr>
              <a:t>Was</a:t>
            </a:r>
            <a:r>
              <a:rPr b="1" i="1" lang="en-US" sz="2800">
                <a:solidFill>
                  <a:srgbClr val="980000"/>
                </a:solidFill>
              </a:rPr>
              <a:t> the information shared valuable for decision-making?</a:t>
            </a:r>
            <a:endParaRPr b="1" i="1" sz="2800">
              <a:solidFill>
                <a:srgbClr val="98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980000"/>
                </a:solidFill>
              </a:rPr>
              <a:t>What communication method was most useful?</a:t>
            </a:r>
            <a:endParaRPr b="1" i="1" sz="2800">
              <a:solidFill>
                <a:srgbClr val="98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980000"/>
                </a:solidFill>
              </a:rPr>
              <a:t>What was good?    What was bad?</a:t>
            </a:r>
            <a:endParaRPr b="1" i="1" sz="28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i="1" sz="100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6bedbc3d07_1_12"/>
          <p:cNvSpPr txBox="1"/>
          <p:nvPr/>
        </p:nvSpPr>
        <p:spPr>
          <a:xfrm>
            <a:off x="496950" y="201725"/>
            <a:ext cx="67344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060"/>
                </a:solidFill>
              </a:rPr>
              <a:t>Discussions - Q&amp;A</a:t>
            </a:r>
            <a:endParaRPr b="1" i="0" sz="2400" u="none" cap="none" strike="noStrike">
              <a:solidFill>
                <a:srgbClr val="41B7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16bedbc3d07_1_12"/>
          <p:cNvSpPr txBox="1"/>
          <p:nvPr/>
        </p:nvSpPr>
        <p:spPr>
          <a:xfrm>
            <a:off x="390000" y="1707450"/>
            <a:ext cx="116130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Did anyone continue to play the </a:t>
            </a:r>
            <a:r>
              <a:rPr lang="en-US" sz="2400"/>
              <a:t>exercise</a:t>
            </a:r>
            <a:r>
              <a:rPr lang="en-US" sz="2400"/>
              <a:t> at a National scale </a:t>
            </a:r>
            <a:r>
              <a:rPr lang="en-US" sz="2400"/>
              <a:t>after</a:t>
            </a:r>
            <a:r>
              <a:rPr lang="en-US" sz="2400"/>
              <a:t> the 2- hours ?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Any ideas for improvements or other tools that could be useful for regional cooperation ?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Would you like to test again on a next Regional Exercise (PacWave24)?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Does anyone wants to comment on the WhatsApp message exchange for the Tonga event Mw 7.3 last 11 November ?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5" name="Google Shape;155;g16bedbc3d07_1_12"/>
          <p:cNvSpPr txBox="1"/>
          <p:nvPr/>
        </p:nvSpPr>
        <p:spPr>
          <a:xfrm>
            <a:off x="481450" y="6277125"/>
            <a:ext cx="1161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lt1"/>
                </a:solidFill>
              </a:rPr>
              <a:t>PacWave22-PICT Regional Exercise Debrief - 16 November 2022</a:t>
            </a:r>
            <a:endParaRPr i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6bedbc3d07_1_6"/>
          <p:cNvSpPr txBox="1"/>
          <p:nvPr/>
        </p:nvSpPr>
        <p:spPr>
          <a:xfrm>
            <a:off x="481450" y="238500"/>
            <a:ext cx="67344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700">
                <a:solidFill>
                  <a:srgbClr val="002060"/>
                </a:solidFill>
              </a:rPr>
              <a:t>Reminders</a:t>
            </a:r>
            <a:endParaRPr b="1" i="0" sz="2700" u="none" cap="none" strike="noStrike">
              <a:solidFill>
                <a:srgbClr val="41B7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16bedbc3d07_1_6"/>
          <p:cNvSpPr txBox="1"/>
          <p:nvPr/>
        </p:nvSpPr>
        <p:spPr>
          <a:xfrm>
            <a:off x="376900" y="1299350"/>
            <a:ext cx="118221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b="1" lang="en-US" sz="2200"/>
              <a:t>Pacwave22 Live TSP Communications Test Form</a:t>
            </a:r>
            <a:r>
              <a:rPr lang="en-US" sz="2200"/>
              <a:t> - </a:t>
            </a:r>
            <a:r>
              <a:rPr lang="en-US" sz="2200">
                <a:solidFill>
                  <a:srgbClr val="FF0000"/>
                </a:solidFill>
              </a:rPr>
              <a:t>13 Oct, 2022</a:t>
            </a:r>
            <a:endParaRPr sz="2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	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https://www.surveymonkey.com/r/pacwave22_comm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	7 PICT / </a:t>
            </a:r>
            <a:r>
              <a:rPr lang="en-US" sz="2200">
                <a:solidFill>
                  <a:schemeClr val="dk1"/>
                </a:solidFill>
              </a:rPr>
              <a:t>26 responses</a:t>
            </a:r>
            <a:endParaRPr sz="22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[Fiji, Cook Islands, Australia, New Caledonia, French Polynesia, United States, Samoa]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b="1" lang="en-US" sz="2200">
                <a:solidFill>
                  <a:schemeClr val="dk1"/>
                </a:solidFill>
              </a:rPr>
              <a:t>PacWave22 Post-Exercise Evaluation Form</a:t>
            </a:r>
            <a:r>
              <a:rPr lang="en-US" sz="2200">
                <a:solidFill>
                  <a:schemeClr val="dk1"/>
                </a:solidFill>
              </a:rPr>
              <a:t> - </a:t>
            </a:r>
            <a:r>
              <a:rPr lang="en-US" sz="2200">
                <a:solidFill>
                  <a:srgbClr val="FF0000"/>
                </a:solidFill>
              </a:rPr>
              <a:t>21 Dec, 2022</a:t>
            </a:r>
            <a:endParaRPr sz="2200">
              <a:solidFill>
                <a:srgbClr val="FF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hlinkClick r:id="rId4"/>
              </a:rPr>
              <a:t>https://www.surveymonkey.com/r/pacwave22_eval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0 PICT / 6 responses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b="1" lang="en-US" sz="2200">
                <a:solidFill>
                  <a:schemeClr val="dk1"/>
                </a:solidFill>
              </a:rPr>
              <a:t>PacWave22-PICT Regional Post-Exercise Evaluation Form</a:t>
            </a:r>
            <a:r>
              <a:rPr lang="en-US" sz="2200">
                <a:solidFill>
                  <a:schemeClr val="dk1"/>
                </a:solidFill>
              </a:rPr>
              <a:t> - </a:t>
            </a:r>
            <a:r>
              <a:rPr lang="en-US" sz="2200">
                <a:solidFill>
                  <a:srgbClr val="FF0000"/>
                </a:solidFill>
              </a:rPr>
              <a:t>21 Dec, 2022</a:t>
            </a:r>
            <a:endParaRPr sz="2200">
              <a:solidFill>
                <a:srgbClr val="FF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hlinkClick r:id="rId5"/>
              </a:rPr>
              <a:t>https://www.surveymonkey.com/r/PacWave22_PICTs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4 / 18 responses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[Samoa, French Polynesia, Australia, New Caledonia]</a:t>
            </a:r>
            <a:endParaRPr sz="2200"/>
          </a:p>
        </p:txBody>
      </p:sp>
      <p:sp>
        <p:nvSpPr>
          <p:cNvPr id="163" name="Google Shape;163;g16bedbc3d07_1_6"/>
          <p:cNvSpPr txBox="1"/>
          <p:nvPr/>
        </p:nvSpPr>
        <p:spPr>
          <a:xfrm>
            <a:off x="481450" y="6277125"/>
            <a:ext cx="1161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lt1"/>
                </a:solidFill>
              </a:rPr>
              <a:t>PacWave22-PICT Regional Exercise Debrief - 16 November 2022</a:t>
            </a:r>
            <a:endParaRPr i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6625" y="1350975"/>
            <a:ext cx="7843301" cy="441182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4"/>
          <p:cNvSpPr txBox="1"/>
          <p:nvPr/>
        </p:nvSpPr>
        <p:spPr>
          <a:xfrm>
            <a:off x="7162625" y="5898900"/>
            <a:ext cx="3207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</a:rPr>
              <a:t>Thank you</a:t>
            </a:r>
            <a:endParaRPr b="1" sz="4400">
              <a:solidFill>
                <a:schemeClr val="lt1"/>
              </a:solidFill>
            </a:endParaRPr>
          </a:p>
        </p:txBody>
      </p:sp>
      <p:pic>
        <p:nvPicPr>
          <p:cNvPr id="170" name="Google Shape;1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430874" cy="2430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6bedbc3d07_1_0"/>
          <p:cNvSpPr txBox="1"/>
          <p:nvPr/>
        </p:nvSpPr>
        <p:spPr>
          <a:xfrm>
            <a:off x="250450" y="217200"/>
            <a:ext cx="8878500" cy="12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060"/>
                </a:solidFill>
              </a:rPr>
              <a:t>PacWave22-PICT Regional Exercise Cold Wash and Debrief</a:t>
            </a:r>
            <a:endParaRPr b="1" sz="2400">
              <a:solidFill>
                <a:srgbClr val="00206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1B7C8"/>
              </a:buClr>
              <a:buSzPts val="2400"/>
              <a:buAutoNum type="arabicPeriod"/>
            </a:pPr>
            <a:r>
              <a:rPr b="1" lang="en-US" sz="2400">
                <a:solidFill>
                  <a:srgbClr val="41B7C8"/>
                </a:solidFill>
              </a:rPr>
              <a:t>Welcome and Agenda</a:t>
            </a:r>
            <a:endParaRPr b="1" sz="2400">
              <a:solidFill>
                <a:srgbClr val="41B7C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002060"/>
              </a:solidFill>
            </a:endParaRPr>
          </a:p>
        </p:txBody>
      </p:sp>
      <p:sp>
        <p:nvSpPr>
          <p:cNvPr id="57" name="Google Shape;57;g16bedbc3d07_1_0"/>
          <p:cNvSpPr txBox="1"/>
          <p:nvPr/>
        </p:nvSpPr>
        <p:spPr>
          <a:xfrm>
            <a:off x="553125" y="5598700"/>
            <a:ext cx="969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16bedbc3d07_1_0"/>
          <p:cNvSpPr txBox="1"/>
          <p:nvPr/>
        </p:nvSpPr>
        <p:spPr>
          <a:xfrm>
            <a:off x="250450" y="1533700"/>
            <a:ext cx="11941500" cy="44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183254"/>
                </a:solidFill>
              </a:rPr>
              <a:t>1. Welcome and Agenda</a:t>
            </a:r>
            <a:r>
              <a:rPr lang="en-US" sz="2700">
                <a:solidFill>
                  <a:schemeClr val="accent6"/>
                </a:solidFill>
              </a:rPr>
              <a:t> </a:t>
            </a:r>
            <a:r>
              <a:rPr lang="en-US" sz="2700">
                <a:solidFill>
                  <a:schemeClr val="accent3"/>
                </a:solidFill>
              </a:rPr>
              <a:t>- (5 min) - L. Kong</a:t>
            </a:r>
            <a:endParaRPr sz="27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183254"/>
                </a:solidFill>
              </a:rPr>
              <a:t>2. Exercise Overview </a:t>
            </a:r>
            <a:r>
              <a:rPr lang="en-US" sz="2700">
                <a:solidFill>
                  <a:schemeClr val="accent3"/>
                </a:solidFill>
              </a:rPr>
              <a:t>- (10 min) - A. Jamelot </a:t>
            </a:r>
            <a:endParaRPr sz="27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183254"/>
                </a:solidFill>
              </a:rPr>
              <a:t>3. Exercise Observations and Feedback </a:t>
            </a:r>
            <a:r>
              <a:rPr lang="en-US" sz="2700">
                <a:solidFill>
                  <a:schemeClr val="accent3"/>
                </a:solidFill>
              </a:rPr>
              <a:t>- (45 min) J. Korovulavula</a:t>
            </a:r>
            <a:endParaRPr sz="27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accent3"/>
                </a:solidFill>
              </a:rPr>
              <a:t>    </a:t>
            </a:r>
            <a:r>
              <a:rPr lang="en-US" sz="2700">
                <a:solidFill>
                  <a:srgbClr val="183254"/>
                </a:solidFill>
              </a:rPr>
              <a:t>3.1 Objective 1 :</a:t>
            </a:r>
            <a:r>
              <a:rPr lang="en-US" sz="2700">
                <a:solidFill>
                  <a:schemeClr val="accent3"/>
                </a:solidFill>
              </a:rPr>
              <a:t> HTHH Interim products</a:t>
            </a:r>
            <a:endParaRPr sz="27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accent3"/>
                </a:solidFill>
              </a:rPr>
              <a:t>    </a:t>
            </a:r>
            <a:r>
              <a:rPr lang="en-US" sz="2700">
                <a:solidFill>
                  <a:srgbClr val="183254"/>
                </a:solidFill>
              </a:rPr>
              <a:t>3.2 Objective 2 : </a:t>
            </a:r>
            <a:r>
              <a:rPr lang="en-US" sz="2700">
                <a:solidFill>
                  <a:schemeClr val="accent3"/>
                </a:solidFill>
              </a:rPr>
              <a:t>Regional cooperation using WhatsApp, E-mail, HF Radio</a:t>
            </a:r>
            <a:endParaRPr sz="27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183254"/>
                </a:solidFill>
              </a:rPr>
              <a:t>4. Discussions, Q&amp;A</a:t>
            </a:r>
            <a:r>
              <a:rPr lang="en-US" sz="2700">
                <a:solidFill>
                  <a:schemeClr val="accent3"/>
                </a:solidFill>
              </a:rPr>
              <a:t> - (10min) - </a:t>
            </a:r>
            <a:r>
              <a:rPr lang="en-US" sz="2700">
                <a:solidFill>
                  <a:schemeClr val="accent3"/>
                </a:solidFill>
              </a:rPr>
              <a:t>J. Korovulavula</a:t>
            </a:r>
            <a:endParaRPr sz="27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183254"/>
                </a:solidFill>
              </a:rPr>
              <a:t>5. Way Forward, Reminders and Closing</a:t>
            </a:r>
            <a:r>
              <a:rPr lang="en-US" sz="2700">
                <a:solidFill>
                  <a:schemeClr val="accent3"/>
                </a:solidFill>
              </a:rPr>
              <a:t> - (10 min)  - L. Kong      </a:t>
            </a:r>
            <a:endParaRPr sz="27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3"/>
              </a:solidFill>
            </a:endParaRPr>
          </a:p>
        </p:txBody>
      </p:sp>
      <p:sp>
        <p:nvSpPr>
          <p:cNvPr id="59" name="Google Shape;59;g16bedbc3d07_1_0"/>
          <p:cNvSpPr txBox="1"/>
          <p:nvPr/>
        </p:nvSpPr>
        <p:spPr>
          <a:xfrm>
            <a:off x="481450" y="6277125"/>
            <a:ext cx="1161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lt1"/>
                </a:solidFill>
              </a:rPr>
              <a:t>PacWave22-PICT Regional Exercise Debrief - 16 November 2022</a:t>
            </a:r>
            <a:endParaRPr i="1" sz="1500">
              <a:solidFill>
                <a:schemeClr val="lt1"/>
              </a:solidFill>
            </a:endParaRPr>
          </a:p>
        </p:txBody>
      </p:sp>
      <p:pic>
        <p:nvPicPr>
          <p:cNvPr id="60" name="Google Shape;60;g16bedbc3d07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6450" y="98238"/>
            <a:ext cx="1477524" cy="147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6bedbc3d07_1_18"/>
          <p:cNvSpPr txBox="1"/>
          <p:nvPr/>
        </p:nvSpPr>
        <p:spPr>
          <a:xfrm>
            <a:off x="48750" y="1273313"/>
            <a:ext cx="12094500" cy="48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-US" sz="2300">
                <a:solidFill>
                  <a:schemeClr val="dk1"/>
                </a:solidFill>
              </a:rPr>
              <a:t>PacWave22 PICT regional exercise organizatio</a:t>
            </a:r>
            <a:r>
              <a:rPr lang="en-US" sz="2300">
                <a:solidFill>
                  <a:schemeClr val="dk1"/>
                </a:solidFill>
              </a:rPr>
              <a:t>n decided end of July 2022            (PTWS Regional Working Group PICT)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-US" sz="2300">
                <a:solidFill>
                  <a:schemeClr val="dk1"/>
                </a:solidFill>
              </a:rPr>
              <a:t>IOC Circular Letter 2908</a:t>
            </a:r>
            <a:r>
              <a:rPr lang="en-US" sz="2300">
                <a:solidFill>
                  <a:schemeClr val="dk1"/>
                </a:solidFill>
              </a:rPr>
              <a:t> issued on 27 September 2022) announcing exercise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US" sz="2300">
                <a:solidFill>
                  <a:schemeClr val="dk1"/>
                </a:solidFill>
              </a:rPr>
              <a:t>Date, Time, Length:      2300 UTC 9 Nov - 0100 UTC 10 Nov 2022, 2 hours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US" sz="2300">
                <a:solidFill>
                  <a:schemeClr val="dk1"/>
                </a:solidFill>
              </a:rPr>
              <a:t>Format:                         Live Table Top Exercise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US" sz="2300">
                <a:solidFill>
                  <a:schemeClr val="dk1"/>
                </a:solidFill>
              </a:rPr>
              <a:t>Scenario:				    HTHH Volcanic Eruption and Tsunami (15 January 2022)</a:t>
            </a:r>
            <a:endParaRPr sz="23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</a:rPr>
              <a:t>Exercise Objectives:	</a:t>
            </a:r>
            <a:r>
              <a:rPr lang="en-US" sz="2300">
                <a:solidFill>
                  <a:schemeClr val="dk1"/>
                </a:solidFill>
              </a:rPr>
              <a:t>		</a:t>
            </a:r>
            <a:endParaRPr sz="2300">
              <a:solidFill>
                <a:schemeClr val="dk1"/>
              </a:solidFill>
            </a:endParaRPr>
          </a:p>
          <a:p>
            <a:pPr indent="-3746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i="1" lang="en-US" sz="2300">
                <a:solidFill>
                  <a:schemeClr val="dk1"/>
                </a:solidFill>
              </a:rPr>
              <a:t>Test the HTHH PTWC Interim Procedures and PTWS Products (IOC Circular Letter 2902), and whether the HTHH PTWS products are interpreted by PICT Member States accurately and in a timely manner, and 					</a:t>
            </a:r>
            <a:endParaRPr i="1" sz="2300">
              <a:solidFill>
                <a:schemeClr val="dk1"/>
              </a:solidFill>
            </a:endParaRPr>
          </a:p>
          <a:p>
            <a:pPr indent="-37465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i="1" lang="en-US" sz="2300">
                <a:solidFill>
                  <a:schemeClr val="dk1"/>
                </a:solidFill>
              </a:rPr>
              <a:t>Test regional communication and cooperation between PICT Member States, and the value of information sharing in facilitating national tsunami alert decision-making. </a:t>
            </a:r>
            <a:endParaRPr i="1" sz="2300"/>
          </a:p>
        </p:txBody>
      </p:sp>
      <p:sp>
        <p:nvSpPr>
          <p:cNvPr id="67" name="Google Shape;67;g16bedbc3d07_1_18"/>
          <p:cNvSpPr txBox="1"/>
          <p:nvPr/>
        </p:nvSpPr>
        <p:spPr>
          <a:xfrm>
            <a:off x="481450" y="217200"/>
            <a:ext cx="67344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060"/>
                </a:solidFill>
              </a:rPr>
              <a:t>2. Exercise Overview</a:t>
            </a:r>
            <a:endParaRPr b="1" sz="2400">
              <a:solidFill>
                <a:srgbClr val="00206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1B7C8"/>
                </a:solidFill>
              </a:rPr>
              <a:t>Planning (1)</a:t>
            </a:r>
            <a:endParaRPr b="1" sz="2400">
              <a:solidFill>
                <a:srgbClr val="002060"/>
              </a:solidFill>
            </a:endParaRPr>
          </a:p>
        </p:txBody>
      </p:sp>
      <p:sp>
        <p:nvSpPr>
          <p:cNvPr id="68" name="Google Shape;68;g16bedbc3d07_1_18"/>
          <p:cNvSpPr txBox="1"/>
          <p:nvPr/>
        </p:nvSpPr>
        <p:spPr>
          <a:xfrm>
            <a:off x="481450" y="6277125"/>
            <a:ext cx="1161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lt1"/>
                </a:solidFill>
              </a:rPr>
              <a:t>PacWave22-PICT Regional Exercise Debrief - 16 November 2022</a:t>
            </a:r>
            <a:endParaRPr i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95c1864a02_0_20"/>
          <p:cNvSpPr/>
          <p:nvPr/>
        </p:nvSpPr>
        <p:spPr>
          <a:xfrm>
            <a:off x="9672700" y="91950"/>
            <a:ext cx="2421900" cy="301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195c1864a02_0_20"/>
          <p:cNvSpPr txBox="1"/>
          <p:nvPr/>
        </p:nvSpPr>
        <p:spPr>
          <a:xfrm>
            <a:off x="386650" y="1242413"/>
            <a:ext cx="11802600" cy="4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-US" sz="2300">
                <a:solidFill>
                  <a:schemeClr val="dk1"/>
                </a:solidFill>
              </a:rPr>
              <a:t>Registration should have closed on 7 October,                                                      but was kept open to 1 November </a:t>
            </a:r>
            <a:r>
              <a:rPr lang="en-US" sz="2300">
                <a:solidFill>
                  <a:schemeClr val="dk1"/>
                </a:solidFill>
              </a:rPr>
              <a:t>(date of last registration                                      received) to allow greatest participation 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-US" sz="2300">
                <a:solidFill>
                  <a:schemeClr val="dk1"/>
                </a:solidFill>
              </a:rPr>
              <a:t>Due to late Registration</a:t>
            </a:r>
            <a:endParaRPr b="1"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US" sz="2300">
                <a:solidFill>
                  <a:schemeClr val="dk1"/>
                </a:solidFill>
              </a:rPr>
              <a:t>Final Exercise Manual could not be shared with all participants until just 2 days before the Exercise … completely out of initial calendar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US" sz="2300">
                <a:solidFill>
                  <a:schemeClr val="dk1"/>
                </a:solidFill>
              </a:rPr>
              <a:t>Test of communication by Listserv was performed 24 hours before start of exercise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US" sz="2300">
                <a:solidFill>
                  <a:schemeClr val="dk1"/>
                </a:solidFill>
              </a:rPr>
              <a:t>Listserv and WhatsApp additions continued until Exercise time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chemeClr val="dk1"/>
              </a:buClr>
              <a:buSzPts val="2300"/>
              <a:buChar char="○"/>
            </a:pPr>
            <a:r>
              <a:rPr lang="en-US" sz="2300">
                <a:solidFill>
                  <a:schemeClr val="dk1"/>
                </a:solidFill>
              </a:rPr>
              <a:t>WhatsApp connection instructions were not clear - some did not know that they needed to load the app onto their mobile phone.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76" name="Google Shape;76;g195c1864a02_0_20"/>
          <p:cNvSpPr txBox="1"/>
          <p:nvPr/>
        </p:nvSpPr>
        <p:spPr>
          <a:xfrm>
            <a:off x="481450" y="217200"/>
            <a:ext cx="67344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060"/>
                </a:solidFill>
              </a:rPr>
              <a:t>2. Exercise Overview</a:t>
            </a:r>
            <a:endParaRPr b="1" sz="2400">
              <a:solidFill>
                <a:srgbClr val="00206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1B7C8"/>
                </a:solidFill>
              </a:rPr>
              <a:t>Planning (2)</a:t>
            </a:r>
            <a:endParaRPr b="1" sz="2400">
              <a:solidFill>
                <a:srgbClr val="002060"/>
              </a:solidFill>
            </a:endParaRPr>
          </a:p>
        </p:txBody>
      </p:sp>
      <p:sp>
        <p:nvSpPr>
          <p:cNvPr id="77" name="Google Shape;77;g195c1864a02_0_20"/>
          <p:cNvSpPr txBox="1"/>
          <p:nvPr/>
        </p:nvSpPr>
        <p:spPr>
          <a:xfrm>
            <a:off x="481450" y="6277125"/>
            <a:ext cx="1161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lt1"/>
                </a:solidFill>
              </a:rPr>
              <a:t>PacWave22-PICT Regional Exercise Debrief - 16 November 2022</a:t>
            </a:r>
            <a:endParaRPr i="1" sz="1500">
              <a:solidFill>
                <a:schemeClr val="lt1"/>
              </a:solidFill>
            </a:endParaRPr>
          </a:p>
        </p:txBody>
      </p:sp>
      <p:pic>
        <p:nvPicPr>
          <p:cNvPr id="78" name="Google Shape;78;g195c1864a02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6374" y="323574"/>
            <a:ext cx="2049098" cy="255267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6bedbc3d07_0_11"/>
          <p:cNvSpPr txBox="1"/>
          <p:nvPr/>
        </p:nvSpPr>
        <p:spPr>
          <a:xfrm>
            <a:off x="481450" y="217200"/>
            <a:ext cx="67344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060"/>
                </a:solidFill>
              </a:rPr>
              <a:t>2. Exercise Overview</a:t>
            </a:r>
            <a:endParaRPr b="1" sz="2400">
              <a:solidFill>
                <a:srgbClr val="00206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1B7C8"/>
                </a:solidFill>
              </a:rPr>
              <a:t>Participation</a:t>
            </a:r>
            <a:endParaRPr b="1" sz="2400">
              <a:solidFill>
                <a:srgbClr val="002060"/>
              </a:solidFill>
            </a:endParaRPr>
          </a:p>
        </p:txBody>
      </p:sp>
      <p:sp>
        <p:nvSpPr>
          <p:cNvPr id="85" name="Google Shape;85;g16bedbc3d07_0_11"/>
          <p:cNvSpPr txBox="1"/>
          <p:nvPr/>
        </p:nvSpPr>
        <p:spPr>
          <a:xfrm>
            <a:off x="481450" y="6277125"/>
            <a:ext cx="1161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lt1"/>
                </a:solidFill>
              </a:rPr>
              <a:t>PacWave22-PICT Regional Exercise Debrief - 16 November 2022</a:t>
            </a:r>
            <a:endParaRPr i="1" sz="1500">
              <a:solidFill>
                <a:schemeClr val="lt1"/>
              </a:solidFill>
            </a:endParaRPr>
          </a:p>
        </p:txBody>
      </p:sp>
      <p:sp>
        <p:nvSpPr>
          <p:cNvPr id="86" name="Google Shape;86;g16bedbc3d07_0_11"/>
          <p:cNvSpPr txBox="1"/>
          <p:nvPr/>
        </p:nvSpPr>
        <p:spPr>
          <a:xfrm>
            <a:off x="260800" y="1273313"/>
            <a:ext cx="67344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 </a:t>
            </a:r>
            <a:r>
              <a:rPr b="1" lang="en-US" sz="2300">
                <a:solidFill>
                  <a:schemeClr val="dk1"/>
                </a:solidFill>
              </a:rPr>
              <a:t>18 Pacific Island Countries and Territories</a:t>
            </a:r>
            <a:r>
              <a:rPr lang="en-US" sz="2500">
                <a:solidFill>
                  <a:schemeClr val="dk1"/>
                </a:solidFill>
              </a:rPr>
              <a:t> </a:t>
            </a:r>
            <a:endParaRPr sz="2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500">
                <a:solidFill>
                  <a:schemeClr val="dk1"/>
                </a:solidFill>
              </a:rPr>
              <a:t> (15 Players, 3 Observers)</a:t>
            </a:r>
            <a:endParaRPr i="1" sz="2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Total participants </a:t>
            </a:r>
            <a:r>
              <a:rPr lang="en-US" sz="2500">
                <a:solidFill>
                  <a:schemeClr val="dk1"/>
                </a:solidFill>
              </a:rPr>
              <a:t>:  ~ 80 persons </a:t>
            </a:r>
            <a:endParaRPr sz="2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2 Controllers </a:t>
            </a:r>
            <a:endParaRPr sz="2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Anthony Jamelot, CPPT/PF 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Jiuta Korovulavula, IOC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>
                <a:solidFill>
                  <a:schemeClr val="dk1"/>
                </a:solidFill>
              </a:rPr>
              <a:t>4</a:t>
            </a:r>
            <a:r>
              <a:rPr lang="en-US" sz="2500">
                <a:solidFill>
                  <a:schemeClr val="dk1"/>
                </a:solidFill>
              </a:rPr>
              <a:t> External Observers  </a:t>
            </a:r>
            <a:endParaRPr sz="25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Laura Kong, Carolina Hincapie, ITIC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Bernardo Aliaga, IOC</a:t>
            </a:r>
            <a:endParaRPr sz="20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Chip McCreery, PTWC</a:t>
            </a:r>
            <a:endParaRPr sz="2000"/>
          </a:p>
        </p:txBody>
      </p:sp>
      <p:pic>
        <p:nvPicPr>
          <p:cNvPr id="87" name="Google Shape;87;g16bedbc3d07_0_11"/>
          <p:cNvPicPr preferRelativeResize="0"/>
          <p:nvPr/>
        </p:nvPicPr>
        <p:blipFill rotWithShape="1">
          <a:blip r:embed="rId3">
            <a:alphaModFix/>
          </a:blip>
          <a:srcRect b="8458" l="0" r="0" t="0"/>
          <a:stretch/>
        </p:blipFill>
        <p:spPr>
          <a:xfrm>
            <a:off x="6813635" y="106425"/>
            <a:ext cx="5280815" cy="5861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95c1864a02_0_9"/>
          <p:cNvSpPr/>
          <p:nvPr/>
        </p:nvSpPr>
        <p:spPr>
          <a:xfrm>
            <a:off x="9672550" y="91950"/>
            <a:ext cx="2421900" cy="205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195c1864a02_0_9"/>
          <p:cNvSpPr txBox="1"/>
          <p:nvPr/>
        </p:nvSpPr>
        <p:spPr>
          <a:xfrm>
            <a:off x="360300" y="1241524"/>
            <a:ext cx="11471400" cy="535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Live Table Top, simulating HTHH eruption and tsunami</a:t>
            </a:r>
            <a:r>
              <a:rPr lang="en-US" sz="2400"/>
              <a:t>                                        Used actual observations from 15 January, and                                                   PTWS PTWC HTHH Interim Procedure Products                                         (implemented 15 March 2022).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Players in own country / offices</a:t>
            </a:r>
            <a:endParaRPr b="1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3 Communication methods</a:t>
            </a:r>
            <a:r>
              <a:rPr lang="en-US" sz="2400"/>
              <a:t>:  Dedicated E-mail Listserv,                  PacWave22-PICT WhatsApp group chat, HF Radio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Conduct</a:t>
            </a:r>
            <a:endParaRPr b="1"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300">
                <a:solidFill>
                  <a:schemeClr val="dk1"/>
                </a:solidFill>
              </a:rPr>
              <a:t>Controllers simulated 4 PTWC bulletins injects sent by e-mail using Listserv </a:t>
            </a:r>
            <a:r>
              <a:rPr lang="en-US" sz="2300">
                <a:solidFill>
                  <a:schemeClr val="dk1"/>
                </a:solidFill>
              </a:rPr>
              <a:t>    </a:t>
            </a:r>
            <a:r>
              <a:rPr lang="en-US" sz="2300">
                <a:solidFill>
                  <a:schemeClr val="dk1"/>
                </a:solidFill>
              </a:rPr>
              <a:t>and notified to WhatsApp group</a:t>
            </a:r>
            <a:endParaRPr sz="23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All information was immediately shared (no delay or review), 5 mails were not distributed </a:t>
            </a:r>
            <a:r>
              <a:rPr lang="en-US" sz="2400"/>
              <a:t>because</a:t>
            </a:r>
            <a:r>
              <a:rPr lang="en-US" sz="2400"/>
              <a:t> sent from an unregistered email into Listserv.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HF Radio communication tests between Players              </a:t>
            </a:r>
            <a:endParaRPr sz="2400"/>
          </a:p>
        </p:txBody>
      </p:sp>
      <p:sp>
        <p:nvSpPr>
          <p:cNvPr id="95" name="Google Shape;95;g195c1864a02_0_9"/>
          <p:cNvSpPr txBox="1"/>
          <p:nvPr/>
        </p:nvSpPr>
        <p:spPr>
          <a:xfrm>
            <a:off x="481450" y="217200"/>
            <a:ext cx="67344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060"/>
                </a:solidFill>
              </a:rPr>
              <a:t>2. Exercise Overview</a:t>
            </a:r>
            <a:endParaRPr b="1" sz="2400">
              <a:solidFill>
                <a:srgbClr val="00206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1B7C8"/>
                </a:solidFill>
              </a:rPr>
              <a:t>Conduct and Format</a:t>
            </a:r>
            <a:endParaRPr b="1" sz="2400">
              <a:solidFill>
                <a:srgbClr val="002060"/>
              </a:solidFill>
            </a:endParaRPr>
          </a:p>
        </p:txBody>
      </p:sp>
      <p:sp>
        <p:nvSpPr>
          <p:cNvPr id="96" name="Google Shape;96;g195c1864a02_0_9"/>
          <p:cNvSpPr txBox="1"/>
          <p:nvPr/>
        </p:nvSpPr>
        <p:spPr>
          <a:xfrm>
            <a:off x="481450" y="6277125"/>
            <a:ext cx="1161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lt1"/>
                </a:solidFill>
              </a:rPr>
              <a:t>PacWave22-PICT Regional Exercise Debrief - 16 November 2022</a:t>
            </a:r>
            <a:endParaRPr i="1" sz="1500">
              <a:solidFill>
                <a:schemeClr val="lt1"/>
              </a:solidFill>
            </a:endParaRPr>
          </a:p>
        </p:txBody>
      </p:sp>
      <p:pic>
        <p:nvPicPr>
          <p:cNvPr id="97" name="Google Shape;97;g195c1864a02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5550" y="713725"/>
            <a:ext cx="2776150" cy="35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6bedbc3d07_1_29"/>
          <p:cNvSpPr txBox="1"/>
          <p:nvPr/>
        </p:nvSpPr>
        <p:spPr>
          <a:xfrm>
            <a:off x="289500" y="1422450"/>
            <a:ext cx="11613000" cy="44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/>
              <a:t>1.    </a:t>
            </a:r>
            <a:r>
              <a:rPr b="1" lang="en-US" sz="2300"/>
              <a:t>Dedicated </a:t>
            </a:r>
            <a:r>
              <a:rPr b="1" lang="en-US" sz="2300"/>
              <a:t>E-mail listserv</a:t>
            </a:r>
            <a:r>
              <a:rPr lang="en-US" sz="2300"/>
              <a:t> (hosted by ITIC):  </a:t>
            </a:r>
            <a:r>
              <a:rPr lang="en-US" sz="2300">
                <a:solidFill>
                  <a:schemeClr val="dk1"/>
                </a:solidFill>
              </a:rPr>
              <a:t> </a:t>
            </a:r>
            <a:endParaRPr sz="23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US" sz="2000">
                <a:solidFill>
                  <a:schemeClr val="dk1"/>
                </a:solidFill>
              </a:rPr>
              <a:t>63 messages exchanged</a:t>
            </a:r>
            <a:r>
              <a:rPr lang="en-US" sz="2000">
                <a:solidFill>
                  <a:schemeClr val="dk1"/>
                </a:solidFill>
              </a:rPr>
              <a:t> - 2255 UTC 09 Nov to 0126 UTC 10 Nov 2022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Messages sent by controllers : 7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US" sz="2000">
                <a:solidFill>
                  <a:schemeClr val="dk1"/>
                </a:solidFill>
              </a:rPr>
              <a:t>Messages sharing information :  18 </a:t>
            </a:r>
            <a:endParaRPr b="1"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○"/>
            </a:pPr>
            <a:r>
              <a:rPr i="1" lang="en-US" sz="2000">
                <a:solidFill>
                  <a:srgbClr val="FF0000"/>
                </a:solidFill>
              </a:rPr>
              <a:t>Acknowledgement receipt : 38 </a:t>
            </a:r>
            <a:endParaRPr i="1" sz="2000">
              <a:solidFill>
                <a:srgbClr val="FF0000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Messages held  : 5   ( 3 from AU, 2 from TO ) - mails sent from unregistered address to the Listserv.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AS, CK, FJ, NC, NR, NU, PF, PG, SB, TO, WF, WS, Controller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First tsunami information shared by mail at OT+20 min  ( Wed Nov 9 23:20 UTC ) from Fiji,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Early Tonga messages were held at the beginning because sent from an unregistered email address.</a:t>
            </a:r>
            <a:endParaRPr sz="2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4" name="Google Shape;104;g16bedbc3d07_1_29"/>
          <p:cNvSpPr txBox="1"/>
          <p:nvPr/>
        </p:nvSpPr>
        <p:spPr>
          <a:xfrm>
            <a:off x="289500" y="107775"/>
            <a:ext cx="10095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060"/>
                </a:solidFill>
              </a:rPr>
              <a:t>2. Exercise Overview</a:t>
            </a:r>
            <a:endParaRPr b="1" sz="2400">
              <a:solidFill>
                <a:srgbClr val="00206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1B7C8"/>
                </a:solidFill>
              </a:rPr>
              <a:t>General review of communication methods</a:t>
            </a:r>
            <a:endParaRPr b="1" sz="2400">
              <a:solidFill>
                <a:srgbClr val="002060"/>
              </a:solidFill>
            </a:endParaRPr>
          </a:p>
        </p:txBody>
      </p:sp>
      <p:sp>
        <p:nvSpPr>
          <p:cNvPr id="105" name="Google Shape;105;g16bedbc3d07_1_29"/>
          <p:cNvSpPr txBox="1"/>
          <p:nvPr/>
        </p:nvSpPr>
        <p:spPr>
          <a:xfrm>
            <a:off x="481450" y="6277125"/>
            <a:ext cx="1161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lt1"/>
                </a:solidFill>
              </a:rPr>
              <a:t>PacWave22-PICT Regional Exercise Debrief - 16 November 2022</a:t>
            </a:r>
            <a:endParaRPr i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6bedbc3d07_0_23"/>
          <p:cNvSpPr txBox="1"/>
          <p:nvPr/>
        </p:nvSpPr>
        <p:spPr>
          <a:xfrm>
            <a:off x="372000" y="1430075"/>
            <a:ext cx="11613000" cy="4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/>
              <a:t>2.   </a:t>
            </a:r>
            <a:r>
              <a:rPr b="1" lang="en-US" sz="2300"/>
              <a:t>WhatsApp group</a:t>
            </a:r>
            <a:r>
              <a:rPr lang="en-US" sz="2300"/>
              <a:t> - PacWave22-PICT</a:t>
            </a:r>
            <a:endParaRPr sz="23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en-US" sz="2000">
                <a:solidFill>
                  <a:schemeClr val="dk1"/>
                </a:solidFill>
              </a:rPr>
              <a:t>89</a:t>
            </a:r>
            <a:r>
              <a:rPr b="1" lang="en-US" sz="2000">
                <a:solidFill>
                  <a:schemeClr val="dk1"/>
                </a:solidFill>
              </a:rPr>
              <a:t> messages exchanged </a:t>
            </a:r>
            <a:r>
              <a:rPr lang="en-US" sz="2000">
                <a:solidFill>
                  <a:schemeClr val="dk1"/>
                </a:solidFill>
              </a:rPr>
              <a:t> - 2255 UTC 09 Nov to 0100 UTC 10 Nov 2022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Messages sent by controllers : 11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US" sz="2000">
                <a:solidFill>
                  <a:schemeClr val="dk1"/>
                </a:solidFill>
              </a:rPr>
              <a:t>Test messages </a:t>
            </a:r>
            <a:r>
              <a:rPr lang="en-US" sz="2000">
                <a:solidFill>
                  <a:schemeClr val="dk1"/>
                </a:solidFill>
              </a:rPr>
              <a:t>sharing event/tsunami information</a:t>
            </a:r>
            <a:r>
              <a:rPr b="1" lang="en-US" sz="2000">
                <a:solidFill>
                  <a:schemeClr val="dk1"/>
                </a:solidFill>
              </a:rPr>
              <a:t> :  26 </a:t>
            </a:r>
            <a:endParaRPr b="1"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US" sz="2000">
                <a:solidFill>
                  <a:schemeClr val="dk1"/>
                </a:solidFill>
              </a:rPr>
              <a:t>Medias </a:t>
            </a:r>
            <a:r>
              <a:rPr lang="en-US" sz="2000">
                <a:solidFill>
                  <a:schemeClr val="dk1"/>
                </a:solidFill>
              </a:rPr>
              <a:t>sharing event/tsunami information</a:t>
            </a:r>
            <a:r>
              <a:rPr b="1" lang="en-US" sz="2000">
                <a:solidFill>
                  <a:schemeClr val="dk1"/>
                </a:solidFill>
              </a:rPr>
              <a:t> : 19</a:t>
            </a:r>
            <a:endParaRPr b="1"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Acknowledgment receipt : 5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Other medias (Audio, Office pictures, …) :  8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Communication issue : 10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HF Radio check : 10 (At the beginning only)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AU, FJ, NC, NR, PF, PG, TO, WF, WS, Controller</a:t>
            </a:r>
            <a:endParaRPr sz="2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First information shared by Tonga 9 min after the Origin time at </a:t>
            </a:r>
            <a:r>
              <a:rPr lang="en-US" sz="2000">
                <a:solidFill>
                  <a:schemeClr val="dk1"/>
                </a:solidFill>
              </a:rPr>
              <a:t>( Wed Nov 9 23:09 UTC ) </a:t>
            </a:r>
            <a:endParaRPr sz="19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2" name="Google Shape;112;g16bedbc3d07_0_23"/>
          <p:cNvSpPr txBox="1"/>
          <p:nvPr/>
        </p:nvSpPr>
        <p:spPr>
          <a:xfrm>
            <a:off x="289500" y="107775"/>
            <a:ext cx="10095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060"/>
                </a:solidFill>
              </a:rPr>
              <a:t>2. Exercise Overview</a:t>
            </a:r>
            <a:endParaRPr b="1" sz="2400">
              <a:solidFill>
                <a:srgbClr val="00206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1B7C8"/>
                </a:solidFill>
              </a:rPr>
              <a:t>General review of communication methods</a:t>
            </a:r>
            <a:endParaRPr b="1" sz="2400">
              <a:solidFill>
                <a:srgbClr val="002060"/>
              </a:solidFill>
            </a:endParaRPr>
          </a:p>
        </p:txBody>
      </p:sp>
      <p:sp>
        <p:nvSpPr>
          <p:cNvPr id="113" name="Google Shape;113;g16bedbc3d07_0_23"/>
          <p:cNvSpPr txBox="1"/>
          <p:nvPr/>
        </p:nvSpPr>
        <p:spPr>
          <a:xfrm>
            <a:off x="481450" y="6277125"/>
            <a:ext cx="1161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lt1"/>
                </a:solidFill>
              </a:rPr>
              <a:t>PacWave22-PICT Regional Exercise Debrief - 16 November 2022</a:t>
            </a:r>
            <a:endParaRPr i="1" sz="1500">
              <a:solidFill>
                <a:schemeClr val="lt1"/>
              </a:solidFill>
            </a:endParaRPr>
          </a:p>
        </p:txBody>
      </p:sp>
      <p:sp>
        <p:nvSpPr>
          <p:cNvPr id="114" name="Google Shape;114;g16bedbc3d07_0_23"/>
          <p:cNvSpPr txBox="1"/>
          <p:nvPr/>
        </p:nvSpPr>
        <p:spPr>
          <a:xfrm>
            <a:off x="7961475" y="2578200"/>
            <a:ext cx="3073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69B4"/>
                </a:solidFill>
              </a:rPr>
              <a:t>A total of 45 relevant information shared</a:t>
            </a:r>
            <a:endParaRPr b="1" sz="2000">
              <a:solidFill>
                <a:srgbClr val="0069B4"/>
              </a:solidFill>
            </a:endParaRPr>
          </a:p>
        </p:txBody>
      </p:sp>
      <p:cxnSp>
        <p:nvCxnSpPr>
          <p:cNvPr id="115" name="Google Shape;115;g16bedbc3d07_0_23"/>
          <p:cNvCxnSpPr/>
          <p:nvPr/>
        </p:nvCxnSpPr>
        <p:spPr>
          <a:xfrm>
            <a:off x="7899575" y="2668950"/>
            <a:ext cx="0" cy="6189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6bedbc3d07_0_32"/>
          <p:cNvSpPr txBox="1"/>
          <p:nvPr/>
        </p:nvSpPr>
        <p:spPr>
          <a:xfrm>
            <a:off x="289500" y="1151625"/>
            <a:ext cx="11613000" cy="22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/>
              <a:t>3.   </a:t>
            </a:r>
            <a:r>
              <a:rPr b="1" lang="en-US" sz="2300"/>
              <a:t>HF Radio : </a:t>
            </a:r>
            <a:r>
              <a:rPr b="1" lang="en-US" sz="2300">
                <a:solidFill>
                  <a:schemeClr val="dk1"/>
                </a:solidFill>
              </a:rPr>
              <a:t> </a:t>
            </a:r>
            <a:endParaRPr b="1" sz="21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Communication test to define best frequency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A dedicated WhatsApp Group has been created during the exercise to facilitate the technical HF Radio exchange.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TO, FJ, NC, NR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2" name="Google Shape;122;g16bedbc3d07_0_32"/>
          <p:cNvSpPr txBox="1"/>
          <p:nvPr/>
        </p:nvSpPr>
        <p:spPr>
          <a:xfrm>
            <a:off x="289500" y="107775"/>
            <a:ext cx="100956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65000" spcFirstLastPara="1" rIns="65000" wrap="square" tIns="6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060"/>
                </a:solidFill>
              </a:rPr>
              <a:t>2. Exercise Overview</a:t>
            </a:r>
            <a:endParaRPr b="1" sz="2400">
              <a:solidFill>
                <a:srgbClr val="00206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1B7C8"/>
                </a:solidFill>
              </a:rPr>
              <a:t>General review of communication methods</a:t>
            </a:r>
            <a:endParaRPr b="1" sz="2400">
              <a:solidFill>
                <a:srgbClr val="002060"/>
              </a:solidFill>
            </a:endParaRPr>
          </a:p>
        </p:txBody>
      </p:sp>
      <p:sp>
        <p:nvSpPr>
          <p:cNvPr id="123" name="Google Shape;123;g16bedbc3d07_0_32"/>
          <p:cNvSpPr txBox="1"/>
          <p:nvPr/>
        </p:nvSpPr>
        <p:spPr>
          <a:xfrm>
            <a:off x="481450" y="6277125"/>
            <a:ext cx="1161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lt1"/>
                </a:solidFill>
              </a:rPr>
              <a:t>PacWave22-PICT Regional Exercise Debrief - 16 November 2022</a:t>
            </a:r>
            <a:endParaRPr i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8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2019-09-03T09:02:06Z</dcterms:created>
  <dc:creator>Tesan, Maeva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