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9" r:id="rId2"/>
    <p:sldId id="290" r:id="rId3"/>
    <p:sldId id="280" r:id="rId4"/>
    <p:sldId id="293" r:id="rId5"/>
    <p:sldId id="282" r:id="rId6"/>
    <p:sldId id="292" r:id="rId7"/>
    <p:sldId id="281" r:id="rId8"/>
    <p:sldId id="283" r:id="rId9"/>
    <p:sldId id="285" r:id="rId10"/>
    <p:sldId id="287" r:id="rId11"/>
    <p:sldId id="288" r:id="rId12"/>
    <p:sldId id="291" r:id="rId13"/>
    <p:sldId id="295" r:id="rId14"/>
    <p:sldId id="289" r:id="rId15"/>
    <p:sldId id="294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26"/>
    <p:restoredTop sz="96327"/>
  </p:normalViewPr>
  <p:slideViewPr>
    <p:cSldViewPr snapToGrid="0" snapToObjects="1">
      <p:cViewPr varScale="1">
        <p:scale>
          <a:sx n="71" d="100"/>
          <a:sy n="71" d="100"/>
        </p:scale>
        <p:origin x="19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92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6B96C-8336-41CD-8DC0-32FBCDD420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191F91B-031F-4F20-9980-09864E784F99}">
      <dgm:prSet/>
      <dgm:spPr/>
      <dgm:t>
        <a:bodyPr/>
        <a:lstStyle/>
        <a:p>
          <a:r>
            <a:rPr lang="en-GB" b="1" dirty="0"/>
            <a:t>To organize and conduct the </a:t>
          </a:r>
          <a:r>
            <a:rPr lang="en-GB" b="1" dirty="0" err="1"/>
            <a:t>NEAMWave</a:t>
          </a:r>
          <a:r>
            <a:rPr lang="en-GB" b="1" dirty="0"/>
            <a:t> 23 tsunami exercise within the first week of the World Tsunami Awareness Day, 5 November 2023. </a:t>
          </a:r>
          <a:endParaRPr lang="en-US" dirty="0"/>
        </a:p>
      </dgm:t>
    </dgm:pt>
    <dgm:pt modelId="{AB6457B8-46AF-48A7-959A-AC94D561DF2F}" type="parTrans" cxnId="{DE3A0D11-E636-472D-B3FA-D3F8FC4A0F8E}">
      <dgm:prSet/>
      <dgm:spPr/>
      <dgm:t>
        <a:bodyPr/>
        <a:lstStyle/>
        <a:p>
          <a:endParaRPr lang="en-US"/>
        </a:p>
      </dgm:t>
    </dgm:pt>
    <dgm:pt modelId="{1BFC4B4E-6F06-46A1-B58F-110B4A9704FA}" type="sibTrans" cxnId="{DE3A0D11-E636-472D-B3FA-D3F8FC4A0F8E}">
      <dgm:prSet/>
      <dgm:spPr/>
      <dgm:t>
        <a:bodyPr/>
        <a:lstStyle/>
        <a:p>
          <a:endParaRPr lang="en-US"/>
        </a:p>
      </dgm:t>
    </dgm:pt>
    <dgm:pt modelId="{B285A9E0-0D93-4A7A-80A0-3AFA854629E2}">
      <dgm:prSet/>
      <dgm:spPr/>
      <dgm:t>
        <a:bodyPr/>
        <a:lstStyle/>
        <a:p>
          <a:r>
            <a:rPr lang="en-GB" b="1" dirty="0"/>
            <a:t>The group will follow the ongoing SMART Cable initiatives to improve TWS in the future</a:t>
          </a:r>
          <a:endParaRPr lang="en-US" dirty="0"/>
        </a:p>
      </dgm:t>
    </dgm:pt>
    <dgm:pt modelId="{4C4B300E-7FBF-42B9-BF64-78F1AF4B83D0}" type="parTrans" cxnId="{5F7183D0-CBE4-4A59-8B6C-928B0281BA38}">
      <dgm:prSet/>
      <dgm:spPr/>
      <dgm:t>
        <a:bodyPr/>
        <a:lstStyle/>
        <a:p>
          <a:endParaRPr lang="en-US"/>
        </a:p>
      </dgm:t>
    </dgm:pt>
    <dgm:pt modelId="{9F757D4C-E451-42EA-91E5-40A7162569BF}" type="sibTrans" cxnId="{5F7183D0-CBE4-4A59-8B6C-928B0281BA38}">
      <dgm:prSet/>
      <dgm:spPr/>
      <dgm:t>
        <a:bodyPr/>
        <a:lstStyle/>
        <a:p>
          <a:endParaRPr lang="en-US"/>
        </a:p>
      </dgm:t>
    </dgm:pt>
    <dgm:pt modelId="{C1763D6F-64BB-1143-BD2A-8265625AC1C9}" type="pres">
      <dgm:prSet presAssocID="{6846B96C-8336-41CD-8DC0-32FBCDD4202A}" presName="linear" presStyleCnt="0">
        <dgm:presLayoutVars>
          <dgm:animLvl val="lvl"/>
          <dgm:resizeHandles val="exact"/>
        </dgm:presLayoutVars>
      </dgm:prSet>
      <dgm:spPr/>
    </dgm:pt>
    <dgm:pt modelId="{CE4E92F6-A6F2-CE4E-90B3-3749311DC73A}" type="pres">
      <dgm:prSet presAssocID="{8191F91B-031F-4F20-9980-09864E784F9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CC184B-262D-674D-8C74-A8CCE7BCE73E}" type="pres">
      <dgm:prSet presAssocID="{1BFC4B4E-6F06-46A1-B58F-110B4A9704FA}" presName="spacer" presStyleCnt="0"/>
      <dgm:spPr/>
    </dgm:pt>
    <dgm:pt modelId="{E292CC50-ED3D-BF4B-AB89-7EA29247DFA0}" type="pres">
      <dgm:prSet presAssocID="{B285A9E0-0D93-4A7A-80A0-3AFA854629E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E3A0D11-E636-472D-B3FA-D3F8FC4A0F8E}" srcId="{6846B96C-8336-41CD-8DC0-32FBCDD4202A}" destId="{8191F91B-031F-4F20-9980-09864E784F99}" srcOrd="0" destOrd="0" parTransId="{AB6457B8-46AF-48A7-959A-AC94D561DF2F}" sibTransId="{1BFC4B4E-6F06-46A1-B58F-110B4A9704FA}"/>
    <dgm:cxn modelId="{A1E9A641-82BA-0448-A7FC-D11B859CF70C}" type="presOf" srcId="{B285A9E0-0D93-4A7A-80A0-3AFA854629E2}" destId="{E292CC50-ED3D-BF4B-AB89-7EA29247DFA0}" srcOrd="0" destOrd="0" presId="urn:microsoft.com/office/officeart/2005/8/layout/vList2"/>
    <dgm:cxn modelId="{0199A480-951B-7C4F-9CA7-607E385072ED}" type="presOf" srcId="{8191F91B-031F-4F20-9980-09864E784F99}" destId="{CE4E92F6-A6F2-CE4E-90B3-3749311DC73A}" srcOrd="0" destOrd="0" presId="urn:microsoft.com/office/officeart/2005/8/layout/vList2"/>
    <dgm:cxn modelId="{5F7183D0-CBE4-4A59-8B6C-928B0281BA38}" srcId="{6846B96C-8336-41CD-8DC0-32FBCDD4202A}" destId="{B285A9E0-0D93-4A7A-80A0-3AFA854629E2}" srcOrd="1" destOrd="0" parTransId="{4C4B300E-7FBF-42B9-BF64-78F1AF4B83D0}" sibTransId="{9F757D4C-E451-42EA-91E5-40A7162569BF}"/>
    <dgm:cxn modelId="{A2B1DDD1-CCDE-E546-A4F0-B6F05EDCBDF7}" type="presOf" srcId="{6846B96C-8336-41CD-8DC0-32FBCDD4202A}" destId="{C1763D6F-64BB-1143-BD2A-8265625AC1C9}" srcOrd="0" destOrd="0" presId="urn:microsoft.com/office/officeart/2005/8/layout/vList2"/>
    <dgm:cxn modelId="{1A03D5F8-4499-F04F-80E4-9D84C0616EC5}" type="presParOf" srcId="{C1763D6F-64BB-1143-BD2A-8265625AC1C9}" destId="{CE4E92F6-A6F2-CE4E-90B3-3749311DC73A}" srcOrd="0" destOrd="0" presId="urn:microsoft.com/office/officeart/2005/8/layout/vList2"/>
    <dgm:cxn modelId="{49177EBA-8D94-E44C-897A-3997ACA52095}" type="presParOf" srcId="{C1763D6F-64BB-1143-BD2A-8265625AC1C9}" destId="{CECC184B-262D-674D-8C74-A8CCE7BCE73E}" srcOrd="1" destOrd="0" presId="urn:microsoft.com/office/officeart/2005/8/layout/vList2"/>
    <dgm:cxn modelId="{7E88AA90-6452-2A45-80AB-79D2F9BB8358}" type="presParOf" srcId="{C1763D6F-64BB-1143-BD2A-8265625AC1C9}" destId="{E292CC50-ED3D-BF4B-AB89-7EA29247DFA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E92F6-A6F2-CE4E-90B3-3749311DC73A}">
      <dsp:nvSpPr>
        <dsp:cNvPr id="0" name=""/>
        <dsp:cNvSpPr/>
      </dsp:nvSpPr>
      <dsp:spPr>
        <a:xfrm>
          <a:off x="0" y="510960"/>
          <a:ext cx="6900512" cy="22124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1" kern="1200" dirty="0"/>
            <a:t>To organize and conduct the </a:t>
          </a:r>
          <a:r>
            <a:rPr lang="en-GB" sz="3100" b="1" kern="1200" dirty="0" err="1"/>
            <a:t>NEAMWave</a:t>
          </a:r>
          <a:r>
            <a:rPr lang="en-GB" sz="3100" b="1" kern="1200" dirty="0"/>
            <a:t> 23 tsunami exercise within the first week of the World Tsunami Awareness Day, 5 November 2023. </a:t>
          </a:r>
          <a:endParaRPr lang="en-US" sz="3100" kern="1200" dirty="0"/>
        </a:p>
      </dsp:txBody>
      <dsp:txXfrm>
        <a:off x="108004" y="618964"/>
        <a:ext cx="6684504" cy="1996462"/>
      </dsp:txXfrm>
    </dsp:sp>
    <dsp:sp modelId="{E292CC50-ED3D-BF4B-AB89-7EA29247DFA0}">
      <dsp:nvSpPr>
        <dsp:cNvPr id="0" name=""/>
        <dsp:cNvSpPr/>
      </dsp:nvSpPr>
      <dsp:spPr>
        <a:xfrm>
          <a:off x="0" y="2812710"/>
          <a:ext cx="6900512" cy="221247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1" kern="1200" dirty="0"/>
            <a:t>The group will follow the ongoing SMART Cable initiatives to improve TWS in the future</a:t>
          </a:r>
          <a:endParaRPr lang="en-US" sz="3100" kern="1200" dirty="0"/>
        </a:p>
      </dsp:txBody>
      <dsp:txXfrm>
        <a:off x="108004" y="2920714"/>
        <a:ext cx="6684504" cy="1996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FFC75-128E-6E42-8124-93F84015F4CB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7C463-2028-B249-900C-E5877EC1068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5178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6D04A-0D5E-5F4C-9760-84384E65D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3DAB8-30F4-224B-A601-FFA56131A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DE916-8339-0F44-90FF-E85D36BA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5E09-1C5F-0B43-9F24-1E6D4C0E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D5CC2-C079-C442-9F6A-212E38B7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377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B866-5A4E-1A40-AE45-E6A6B7BD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4C4C9-C7A4-6D4A-855B-0419432A3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5FB78-CEE0-C546-8C19-C0AD5C2C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0543A-6061-EB4B-ADC5-C3C862F33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20CC-80C4-F04B-8BA9-C4528FD3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267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2B2A0-8DDE-944D-852D-7CAA8DA09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600B9-0647-A846-A320-F0E054EF1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4B318-FE2C-814E-A75C-47DD0F80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304C1-B98E-C24E-B3F9-434335CA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68D5B-28BB-C24E-89E4-A490F0EC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6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C203E-6DBA-1843-B783-90EC480E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DCD30-423E-FE47-9CC4-EC7C4766F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AFAAB-415D-0843-9925-1B316DC95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1813F-65EC-6E4C-B2D5-5B88CE66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CF56A-5BED-7E44-AF25-43AB07D5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64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0625D-9301-3044-9207-923668EA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2CBE6-DAED-6A41-9D7B-47E8DBBB4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B8816-37F4-904C-99A6-862DAE1C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8A8B1-FC43-E64F-8751-B626A2B1E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6761B-C247-3A46-ABC0-64313774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855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C40F-B8A6-474B-95FB-4CE20111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77CFC-36A0-504E-A4FA-43E6D40FB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3E4B4-981A-C44E-8D19-A30E6392B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956C9-7B68-0743-8D18-59C4171FC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55D90-A5C9-1B42-9414-54D06CAF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15BE1-2031-824F-A9E2-5B543C17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987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5FD5-C784-3640-BC3C-E5514B45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94FC4-4363-154B-ACF3-5150B8034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27C78-89EC-7342-B49E-10642193E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F7DAB-E0FF-D042-86A7-ACE35F511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EAFB63-ABDC-B44E-B77C-1A1DC64B2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99E0C0-D5C4-6D4B-87FA-33E95FC7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6F57AE-38FF-7448-9C98-70D76155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0B132-E271-9048-BD01-7EA429D1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172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631C-633C-9E43-AA00-7CEF3066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63844-279C-A74C-BDA3-C7209A08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7DBF4-83E6-6B4D-A59A-17747ACA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33603-0DFC-844B-8B40-FC023C52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116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63AF3-E88B-4649-BA37-D277D28E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D63F7-2515-AC44-A56A-F08539850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F045B-49D2-644A-85DB-E453D17D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992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D4E7-48CF-1F46-8D19-8B4C3284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995FD-39B0-3E40-8E73-A20498923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49E87-FE0E-7447-831A-AF0035D4E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23DAA-43C9-9048-A536-D02A29A2C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FF4C3-2FFE-2544-9B1C-0369ECB0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F0AA-B7F3-A84E-A2D0-AE4744F0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16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DBE8B-9131-3842-B6A2-5B9EFC803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16166-D0DA-3F49-86EF-CF109C670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70A0D-B91E-2E45-B72D-032E2CAD1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AA718-F95F-E645-959C-CF6A7C4C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72DAE-6F3F-8148-BB8F-44919AE3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95566-4921-F641-A654-C92F2B5A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688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5C117-84D1-4447-A722-CBB598DE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5E790-0810-A343-AC5B-79F4C5AA0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2536B-3A7B-7842-822D-EAE8400DF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5565-D9A4-BE4D-B36A-676E84A96F8C}" type="datetimeFigureOut">
              <a:rPr lang="x-none" smtClean="0"/>
              <a:t>24/02/2022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BAD37-2AD3-9640-9CBF-8927AB555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4E6EC-6B61-D348-A1E2-9ABAF08BB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38430-5068-E346-A11C-97E19188A6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670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c.europa.eu/echo/index_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DECC7F-5253-A54B-A841-A8D32F09DBC4}"/>
              </a:ext>
            </a:extLst>
          </p:cNvPr>
          <p:cNvSpPr txBox="1"/>
          <p:nvPr/>
        </p:nvSpPr>
        <p:spPr>
          <a:xfrm>
            <a:off x="530573" y="283390"/>
            <a:ext cx="9900004" cy="4705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2400" b="1" dirty="0">
                <a:solidFill>
                  <a:schemeClr val="bg1"/>
                </a:solidFill>
              </a:rPr>
              <a:t>Outline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600" b="1" dirty="0">
                <a:solidFill>
                  <a:schemeClr val="accent1"/>
                </a:solidFill>
              </a:rPr>
              <a:t>15</a:t>
            </a:r>
            <a:r>
              <a:rPr lang="en-GB" sz="3600" b="1" baseline="30000" dirty="0">
                <a:solidFill>
                  <a:schemeClr val="accent1"/>
                </a:solidFill>
              </a:rPr>
              <a:t>th </a:t>
            </a:r>
            <a:r>
              <a:rPr lang="en-GB" sz="3600" b="1" dirty="0">
                <a:solidFill>
                  <a:schemeClr val="accent1"/>
                </a:solidFill>
              </a:rPr>
              <a:t>Meeting of the Working Group on Tsunamis and Other Hazards related to Sea Level Warning and Mitigation Systems (TOWS-WG-XV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Report by Chair of ICG-NEAMTWS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Maria Ana Baptista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24 February 2022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(online)</a:t>
            </a:r>
          </a:p>
          <a:p>
            <a:endParaRPr lang="en-PT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57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0D4DEF-0CAA-654E-AC18-344FF79A1945}"/>
              </a:ext>
            </a:extLst>
          </p:cNvPr>
          <p:cNvSpPr/>
          <p:nvPr/>
        </p:nvSpPr>
        <p:spPr>
          <a:xfrm>
            <a:off x="584721" y="386834"/>
            <a:ext cx="1901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2. Documentation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8813D-3DD6-A24E-A81B-8725DC8CCF24}"/>
              </a:ext>
            </a:extLst>
          </p:cNvPr>
          <p:cNvSpPr/>
          <p:nvPr/>
        </p:nvSpPr>
        <p:spPr>
          <a:xfrm>
            <a:off x="358255" y="1477090"/>
            <a:ext cx="6096000" cy="49859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ICG/NEAMTWS NEAMWave21 Exercise Manual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lvl="0"/>
            <a:endParaRPr lang="en-US" b="1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ICG/NEAMTWS Status on Tsunami Education Awareness and Preparedness in NEAM region (Under Final Review)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Publication in ECO Magazine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</a:rPr>
              <a:t>ICG/NEAMTWS 2030 Strategy (to be published soon)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Coastal Multi-Hazard Risk Perception, Resilience and Survey Questionnaires to contribute to the implementation of the new project concerning understanding and communication strategies of tsunami and other sea-level related risks. </a:t>
            </a:r>
            <a:endParaRPr lang="en-PT" b="1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8" name="Picture 2" descr="http://neamtic.ioc-unesco.org/images/Neamtic/Safer_Coastal_Zones_UN_Decade_ECO_MAGAZINW.png">
            <a:extLst>
              <a:ext uri="{FF2B5EF4-FFF2-40B4-BE49-F238E27FC236}">
                <a16:creationId xmlns:a16="http://schemas.microsoft.com/office/drawing/2014/main" id="{E9F1099B-683B-6B41-ADE5-39310463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962" y="855660"/>
            <a:ext cx="4729317" cy="514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7CF4CE-857A-2B42-9E18-F56F53F8E2FB}"/>
              </a:ext>
            </a:extLst>
          </p:cNvPr>
          <p:cNvSpPr/>
          <p:nvPr/>
        </p:nvSpPr>
        <p:spPr>
          <a:xfrm>
            <a:off x="373968" y="432554"/>
            <a:ext cx="3351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3. Nominations of TNC and TWFC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B81F-EB42-0042-9674-0061B39B45CD}"/>
              </a:ext>
            </a:extLst>
          </p:cNvPr>
          <p:cNvSpPr/>
          <p:nvPr/>
        </p:nvSpPr>
        <p:spPr>
          <a:xfrm>
            <a:off x="389438" y="1828607"/>
            <a:ext cx="5706562" cy="425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  <a:ea typeface="Arial" panose="020B0604020202020204" pitchFamily="34" charset="0"/>
              </a:rPr>
              <a:t>Welcomed the TNC and TWFP nominations of Libya;</a:t>
            </a:r>
            <a:endParaRPr lang="en-PT" sz="2000" b="1" dirty="0">
              <a:solidFill>
                <a:schemeClr val="accent1"/>
              </a:solidFill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D552A-418E-5B4F-8C6C-F22BA32DD042}"/>
              </a:ext>
            </a:extLst>
          </p:cNvPr>
          <p:cNvSpPr txBox="1"/>
          <p:nvPr/>
        </p:nvSpPr>
        <p:spPr>
          <a:xfrm>
            <a:off x="373968" y="963963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  <a:ea typeface="+mj-ea"/>
                <a:cs typeface="+mj-cs"/>
              </a:rPr>
              <a:t>The ICG/NEAMTWS,</a:t>
            </a:r>
          </a:p>
        </p:txBody>
      </p:sp>
    </p:spTree>
    <p:extLst>
      <p:ext uri="{BB962C8B-B14F-4D97-AF65-F5344CB8AC3E}">
        <p14:creationId xmlns:p14="http://schemas.microsoft.com/office/powerpoint/2010/main" val="1358612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C95426-9E05-7D4D-98D2-AAE9DB17B524}"/>
              </a:ext>
            </a:extLst>
          </p:cNvPr>
          <p:cNvSpPr/>
          <p:nvPr/>
        </p:nvSpPr>
        <p:spPr>
          <a:xfrm>
            <a:off x="373505" y="1000258"/>
            <a:ext cx="6869506" cy="524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  <a:ea typeface="Arial" panose="020B0604020202020204" pitchFamily="34" charset="0"/>
              </a:rPr>
              <a:t>The ICG-NEAMTWS acknowledges the support of the European Commission (EC) and the Joint Research Centre (JRC) in capacity development, including infrastructure and research and new sea-level instrumentation and provision of measurements, especially for the Last Mile Project Phase 2 implemented in Malta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endParaRPr lang="en-PT" sz="2000" b="1" dirty="0">
              <a:solidFill>
                <a:schemeClr val="accent1"/>
              </a:solidFill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PT" sz="2000" b="1" dirty="0">
                <a:solidFill>
                  <a:schemeClr val="accent1"/>
                </a:solidFill>
              </a:rPr>
              <a:t>The ICG-NEAMTWS also acknowledges and recognizes the new </a:t>
            </a:r>
            <a:r>
              <a:rPr lang="en-GB" sz="2000" b="1" dirty="0">
                <a:solidFill>
                  <a:schemeClr val="accent1"/>
                </a:solidFill>
              </a:rPr>
              <a:t>sea level observation network launched by Italy to help enhance the detection, monitoring of tsunamis, and other sea level hazards in the Mediterranean Region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endParaRPr lang="en-PT" sz="2000" b="1" dirty="0">
              <a:solidFill>
                <a:schemeClr val="accent1"/>
              </a:solidFill>
              <a:ea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EA524-B19A-5848-BA6D-08E26E7BEFF8}"/>
              </a:ext>
            </a:extLst>
          </p:cNvPr>
          <p:cNvSpPr/>
          <p:nvPr/>
        </p:nvSpPr>
        <p:spPr>
          <a:xfrm>
            <a:off x="289284" y="411715"/>
            <a:ext cx="2060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4. New Instruments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2772AF-A7EC-5546-9B8C-024EAD6D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344" y="3583538"/>
            <a:ext cx="3949593" cy="25395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AB746B-4FD1-7341-B8ED-3EE526372A5E}"/>
              </a:ext>
            </a:extLst>
          </p:cNvPr>
          <p:cNvSpPr/>
          <p:nvPr/>
        </p:nvSpPr>
        <p:spPr>
          <a:xfrm>
            <a:off x="4909411" y="6238921"/>
            <a:ext cx="7407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T" sz="1200" dirty="0">
                <a:solidFill>
                  <a:schemeClr val="accent1"/>
                </a:solidFill>
              </a:rPr>
              <a:t>http://neamtic.ioc-unesco.org/index.php?option=com_content&amp;view=article&amp;id=592:italy-launches-new-sea-level-observation-network-to-help-enhance-the-detection-monitoring-of-tsunamis-and-other-sea-level-hazards-in-the-mediterranean-region&amp;catid=400:news&amp;Itemid=674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FF6EC4-BC69-7D4C-A9E1-43EBDF305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870" y="264107"/>
            <a:ext cx="1753634" cy="316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CAE24A-5DEA-B447-8227-D8F789E376F2}"/>
              </a:ext>
            </a:extLst>
          </p:cNvPr>
          <p:cNvSpPr/>
          <p:nvPr/>
        </p:nvSpPr>
        <p:spPr>
          <a:xfrm>
            <a:off x="-188496" y="205663"/>
            <a:ext cx="78044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200"/>
              </a:spcBef>
              <a:spcAft>
                <a:spcPts val="0"/>
              </a:spcAft>
            </a:pPr>
            <a:r>
              <a:rPr lang="en-CA" sz="2000" b="1" dirty="0">
                <a:solidFill>
                  <a:schemeClr val="accent1"/>
                </a:solidFill>
              </a:rPr>
              <a:t>5. Intersessional Working Groups And Task Teams</a:t>
            </a:r>
            <a:endParaRPr lang="en-PT" sz="2000" b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A9E2D-7D8D-594B-A664-5CDDC65C768C}"/>
              </a:ext>
            </a:extLst>
          </p:cNvPr>
          <p:cNvSpPr/>
          <p:nvPr/>
        </p:nvSpPr>
        <p:spPr>
          <a:xfrm>
            <a:off x="421105" y="1276473"/>
            <a:ext cx="1086451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●"/>
              <a:tabLst>
                <a:tab pos="450215" algn="l"/>
              </a:tabLst>
            </a:pPr>
            <a:r>
              <a:rPr lang="en-CA" sz="2000" b="1" dirty="0">
                <a:solidFill>
                  <a:schemeClr val="accent1"/>
                </a:solidFill>
                <a:ea typeface="Noto Sans Symbols"/>
                <a:cs typeface="Noto Sans Symbols"/>
              </a:rPr>
              <a:t>Working Group 1 - Hazard Assessment and Modelling</a:t>
            </a:r>
            <a:endParaRPr lang="en-PT" sz="2000" b="1" dirty="0">
              <a:solidFill>
                <a:schemeClr val="accent1"/>
              </a:solidFill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●"/>
              <a:tabLst>
                <a:tab pos="450215" algn="l"/>
              </a:tabLst>
            </a:pPr>
            <a:r>
              <a:rPr lang="en-CA" sz="2000" b="1" dirty="0">
                <a:solidFill>
                  <a:schemeClr val="accent1"/>
                </a:solidFill>
                <a:ea typeface="Noto Sans Symbols"/>
                <a:cs typeface="Noto Sans Symbols"/>
              </a:rPr>
              <a:t>Working Group 2 and 3 - Seismic, Geophysical and Sea Level Measurements and Sea Level Data Collection and Exchange, Including Offshore Tsunami Detection and Instruments  </a:t>
            </a:r>
          </a:p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●"/>
              <a:tabLst>
                <a:tab pos="450215" algn="l"/>
              </a:tabLst>
            </a:pPr>
            <a:r>
              <a:rPr lang="en-CA" sz="2000" b="1" dirty="0">
                <a:solidFill>
                  <a:schemeClr val="accent1"/>
                </a:solidFill>
                <a:ea typeface="Noto Sans Symbols"/>
                <a:cs typeface="Noto Sans Symbols"/>
              </a:rPr>
              <a:t>Working Group 4 - Public Awareness, Preparedness and Mitigation Task Team on Tsunami Ready</a:t>
            </a:r>
          </a:p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es-ES" sz="2000" b="1" dirty="0" err="1">
                <a:solidFill>
                  <a:schemeClr val="accent2"/>
                </a:solidFill>
              </a:rPr>
              <a:t>Task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Team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on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Operations</a:t>
            </a:r>
            <a:r>
              <a:rPr lang="es-ES" sz="2000" b="1" dirty="0">
                <a:solidFill>
                  <a:schemeClr val="accent2"/>
                </a:solidFill>
              </a:rPr>
              <a:t> </a:t>
            </a:r>
          </a:p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●"/>
              <a:tabLst>
                <a:tab pos="450215" algn="l"/>
              </a:tabLst>
            </a:pPr>
            <a:r>
              <a:rPr lang="en-CA" sz="2000" b="1" dirty="0">
                <a:solidFill>
                  <a:schemeClr val="accent2"/>
                </a:solidFill>
                <a:ea typeface="Noto Sans Symbols"/>
                <a:cs typeface="Noto Sans Symbols"/>
              </a:rPr>
              <a:t>Task Team on Documentation </a:t>
            </a:r>
          </a:p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●"/>
              <a:tabLst>
                <a:tab pos="450215" algn="l"/>
              </a:tabLst>
            </a:pPr>
            <a:r>
              <a:rPr lang="en-CA" sz="2000" b="1" dirty="0">
                <a:solidFill>
                  <a:schemeClr val="accent2"/>
                </a:solidFill>
                <a:ea typeface="Arial" panose="020B0604020202020204" pitchFamily="34" charset="0"/>
              </a:rPr>
              <a:t> Task Team on Tsunami Ready </a:t>
            </a:r>
          </a:p>
          <a:p>
            <a:pPr marL="342900" lvl="0" indent="-342900" algn="just">
              <a:spcAft>
                <a:spcPts val="1200"/>
              </a:spcAft>
              <a:buFont typeface="Arial" panose="020B0604020202020204" pitchFamily="34" charset="0"/>
              <a:buChar char="●"/>
              <a:tabLst>
                <a:tab pos="450215" algn="l"/>
              </a:tabLst>
            </a:pP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472262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6714E-55F7-A64C-A52B-B285EC4407A2}"/>
              </a:ext>
            </a:extLst>
          </p:cNvPr>
          <p:cNvSpPr/>
          <p:nvPr/>
        </p:nvSpPr>
        <p:spPr>
          <a:xfrm>
            <a:off x="635000" y="640823"/>
            <a:ext cx="3418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accent1"/>
                </a:solidFill>
                <a:ea typeface="+mj-ea"/>
                <a:cs typeface="+mj-cs"/>
              </a:rPr>
              <a:t>2022-23….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  <a:ea typeface="+mj-ea"/>
                <a:cs typeface="+mj-cs"/>
              </a:rPr>
              <a:t>Next November 2022 the 18</a:t>
            </a:r>
            <a:r>
              <a:rPr lang="en-US" sz="3200" b="1" baseline="30000" dirty="0">
                <a:solidFill>
                  <a:schemeClr val="accent1"/>
                </a:solidFill>
                <a:ea typeface="+mj-ea"/>
                <a:cs typeface="+mj-cs"/>
              </a:rPr>
              <a:t>th</a:t>
            </a:r>
            <a:r>
              <a:rPr lang="en-US" sz="3200" b="1" dirty="0">
                <a:solidFill>
                  <a:schemeClr val="accent1"/>
                </a:solidFill>
                <a:ea typeface="+mj-ea"/>
                <a:cs typeface="+mj-cs"/>
              </a:rPr>
              <a:t> session of   ICG/NEAMTWS will be held face to face</a:t>
            </a:r>
            <a:endParaRPr lang="en-US" sz="3200" b="1" kern="1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70C2361B-14F3-4D4A-AD03-766DCC8BD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14482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7431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6D655-71B9-C843-BE90-9629251111B9}"/>
              </a:ext>
            </a:extLst>
          </p:cNvPr>
          <p:cNvSpPr/>
          <p:nvPr/>
        </p:nvSpPr>
        <p:spPr>
          <a:xfrm>
            <a:off x="1345225" y="2437125"/>
            <a:ext cx="8827801" cy="991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400" b="1" dirty="0">
                <a:solidFill>
                  <a:schemeClr val="accent1"/>
                </a:solidFill>
                <a:ea typeface="Arial" panose="020B0604020202020204" pitchFamily="34" charset="0"/>
              </a:rPr>
              <a:t>Thank you for your attention! </a:t>
            </a:r>
            <a:endParaRPr lang="en-PT" sz="5400" b="1" dirty="0">
              <a:solidFill>
                <a:schemeClr val="accent1"/>
              </a:solidFill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DECC7F-5253-A54B-A841-A8D32F09DBC4}"/>
              </a:ext>
            </a:extLst>
          </p:cNvPr>
          <p:cNvSpPr txBox="1"/>
          <p:nvPr/>
        </p:nvSpPr>
        <p:spPr>
          <a:xfrm>
            <a:off x="960049" y="247296"/>
            <a:ext cx="956758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2400" b="1" dirty="0">
                <a:solidFill>
                  <a:schemeClr val="bg1"/>
                </a:solidFill>
              </a:rPr>
              <a:t>Outline</a:t>
            </a:r>
          </a:p>
          <a:p>
            <a:endParaRPr lang="en-PT" sz="2400" b="1" dirty="0">
              <a:solidFill>
                <a:schemeClr val="accent1"/>
              </a:solidFill>
            </a:endParaRPr>
          </a:p>
          <a:p>
            <a:r>
              <a:rPr lang="en-PT" sz="2400" b="1" dirty="0">
                <a:solidFill>
                  <a:schemeClr val="accent1"/>
                </a:solidFill>
              </a:rPr>
              <a:t>1. Activities</a:t>
            </a:r>
          </a:p>
          <a:p>
            <a:endParaRPr lang="en-PT" sz="2400" b="1" dirty="0">
              <a:solidFill>
                <a:schemeClr val="accent1"/>
              </a:solidFill>
            </a:endParaRPr>
          </a:p>
          <a:p>
            <a:r>
              <a:rPr lang="en-PT" sz="2400" b="1" dirty="0">
                <a:solidFill>
                  <a:schemeClr val="accent1"/>
                </a:solidFill>
              </a:rPr>
              <a:t>2. Documentation</a:t>
            </a:r>
          </a:p>
          <a:p>
            <a:endParaRPr lang="en-PT" sz="2400" b="1" dirty="0">
              <a:solidFill>
                <a:schemeClr val="accent1"/>
              </a:solidFill>
            </a:endParaRPr>
          </a:p>
          <a:p>
            <a:r>
              <a:rPr lang="en-PT" sz="2400" b="1" dirty="0">
                <a:solidFill>
                  <a:schemeClr val="accent1"/>
                </a:solidFill>
              </a:rPr>
              <a:t>3. Nominations of TNC and TWFC</a:t>
            </a:r>
          </a:p>
          <a:p>
            <a:endParaRPr lang="en-PT" sz="2400" b="1" dirty="0">
              <a:solidFill>
                <a:schemeClr val="accent1"/>
              </a:solidFill>
            </a:endParaRPr>
          </a:p>
          <a:p>
            <a:r>
              <a:rPr lang="en-PT" sz="2400" b="1" dirty="0">
                <a:solidFill>
                  <a:schemeClr val="accent1"/>
                </a:solidFill>
              </a:rPr>
              <a:t>4. New Instruments</a:t>
            </a:r>
          </a:p>
          <a:p>
            <a:endParaRPr lang="en-PT" sz="2400" b="1" dirty="0">
              <a:solidFill>
                <a:schemeClr val="accent1"/>
              </a:solidFill>
            </a:endParaRPr>
          </a:p>
          <a:p>
            <a:r>
              <a:rPr lang="en-PT" sz="2400" b="1" dirty="0">
                <a:solidFill>
                  <a:schemeClr val="accent1"/>
                </a:solidFill>
              </a:rPr>
              <a:t>5. </a:t>
            </a:r>
            <a:r>
              <a:rPr lang="en-CA" sz="2400" b="1" dirty="0">
                <a:solidFill>
                  <a:schemeClr val="accent1"/>
                </a:solidFill>
              </a:rPr>
              <a:t>Intersessional Working Groups And Task Teams</a:t>
            </a:r>
            <a:endParaRPr lang="en-PT" sz="2400" b="1" dirty="0">
              <a:solidFill>
                <a:schemeClr val="accent1"/>
              </a:solidFill>
            </a:endParaRPr>
          </a:p>
          <a:p>
            <a:endParaRPr lang="en-PT" sz="2400" b="1" dirty="0">
              <a:solidFill>
                <a:schemeClr val="accent1"/>
              </a:solidFill>
            </a:endParaRPr>
          </a:p>
          <a:p>
            <a:r>
              <a:rPr lang="en-PT" sz="2400" b="1" dirty="0">
                <a:solidFill>
                  <a:schemeClr val="accent1"/>
                </a:solidFill>
              </a:rPr>
              <a:t>6. 2023</a:t>
            </a:r>
          </a:p>
          <a:p>
            <a:endParaRPr lang="en-PT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53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D7C44-197E-544E-9850-B99904C1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07" y="906127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PT" sz="2400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NEAMWAVE EXERCISE MARCH 2021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BA9DF-CAA1-1049-81F1-7F1624889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0276" y="581892"/>
            <a:ext cx="3183727" cy="251875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9EC3C-CDEA-2041-B607-B3BF65CC102B}"/>
              </a:ext>
            </a:extLst>
          </p:cNvPr>
          <p:cNvSpPr/>
          <p:nvPr/>
        </p:nvSpPr>
        <p:spPr>
          <a:xfrm>
            <a:off x="159341" y="58758"/>
            <a:ext cx="2237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1. Activities - Exercise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ACAF08-FF5B-034A-A99A-39E364FA6189}"/>
              </a:ext>
            </a:extLst>
          </p:cNvPr>
          <p:cNvSpPr/>
          <p:nvPr/>
        </p:nvSpPr>
        <p:spPr>
          <a:xfrm>
            <a:off x="45453" y="461651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b="1" dirty="0">
                <a:solidFill>
                  <a:schemeClr val="accent1"/>
                </a:solidFill>
              </a:rPr>
              <a:t>The five accredited Tsunami Service Providers (TSPs) in the region issued exercise messages using three different scenarios prepared for the: </a:t>
            </a:r>
          </a:p>
          <a:p>
            <a:pPr marL="342900" indent="-342900" algn="just">
              <a:buAutoNum type="arabicParenBoth"/>
            </a:pPr>
            <a:r>
              <a:rPr lang="en-GB" b="1" dirty="0">
                <a:solidFill>
                  <a:schemeClr val="accent1"/>
                </a:solidFill>
              </a:rPr>
              <a:t>Eastern Mediterranean; </a:t>
            </a:r>
          </a:p>
          <a:p>
            <a:pPr marL="342900" indent="-342900" algn="just">
              <a:buAutoNum type="arabicParenBoth"/>
            </a:pPr>
            <a:r>
              <a:rPr lang="en-GB" b="1" dirty="0">
                <a:solidFill>
                  <a:schemeClr val="accent1"/>
                </a:solidFill>
              </a:rPr>
              <a:t> Central Mediterranean; </a:t>
            </a:r>
          </a:p>
          <a:p>
            <a:pPr marL="342900" indent="-342900" algn="just">
              <a:buAutoNum type="arabicParenBoth"/>
            </a:pPr>
            <a:r>
              <a:rPr lang="en-GB" b="1" dirty="0">
                <a:solidFill>
                  <a:schemeClr val="accent1"/>
                </a:solidFill>
              </a:rPr>
              <a:t> North-Eastern Atlantic domains.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0BDF3D-D742-9B40-8D8D-91AD33917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2946" y="3851901"/>
            <a:ext cx="4018385" cy="21464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210509-14FD-A74C-BEC3-8B0809363C46}"/>
              </a:ext>
            </a:extLst>
          </p:cNvPr>
          <p:cNvSpPr txBox="1"/>
          <p:nvPr/>
        </p:nvSpPr>
        <p:spPr>
          <a:xfrm>
            <a:off x="24795" y="2123821"/>
            <a:ext cx="60977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algn="just"/>
            <a:r>
              <a:rPr lang="en-GB" b="1" dirty="0">
                <a:solidFill>
                  <a:schemeClr val="accent1"/>
                </a:solidFill>
              </a:rPr>
              <a:t>The fourth tsunami exercise ‘NEAMWave21’ was conducted from 8 to 10 March 2021, corresponding to the 10th commemoration of the 11 March 2011 Tohoku Tsunami. Three different exercise scenarios were utilised for the North-Eastern Atlantic, and Central and Eastern Mediterranean regions, structured, and organised in 3 phases: Phases A, B and C.</a:t>
            </a:r>
            <a:endParaRPr lang="en-PT" b="1" dirty="0">
              <a:solidFill>
                <a:schemeClr val="accent1"/>
              </a:solidFill>
            </a:endParaRPr>
          </a:p>
          <a:p>
            <a:pPr marL="70485" algn="just">
              <a:lnSpc>
                <a:spcPct val="100000"/>
              </a:lnSpc>
              <a:spcAft>
                <a:spcPts val="0"/>
              </a:spcAft>
            </a:pPr>
            <a:endParaRPr lang="en-PT" sz="1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A748E-E09B-794A-B960-CC5B4A85B888}"/>
              </a:ext>
            </a:extLst>
          </p:cNvPr>
          <p:cNvSpPr txBox="1"/>
          <p:nvPr/>
        </p:nvSpPr>
        <p:spPr>
          <a:xfrm>
            <a:off x="3884471" y="6094195"/>
            <a:ext cx="7177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algn="just">
              <a:lnSpc>
                <a:spcPct val="100000"/>
              </a:lnSpc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Last event recorded Tonga tsunami was recorded in all tide stations of Portugal and Atlanti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 coast of </a:t>
            </a:r>
            <a:r>
              <a:rPr lang="en-GB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1792466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6B6401-182B-4341-ABDB-F9C7C6E47919}"/>
              </a:ext>
            </a:extLst>
          </p:cNvPr>
          <p:cNvSpPr/>
          <p:nvPr/>
        </p:nvSpPr>
        <p:spPr>
          <a:xfrm>
            <a:off x="159341" y="58758"/>
            <a:ext cx="2237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1. Activities - Exercise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75DB28-5B4D-4A46-A085-2E44C1174AD7}"/>
              </a:ext>
            </a:extLst>
          </p:cNvPr>
          <p:cNvSpPr/>
          <p:nvPr/>
        </p:nvSpPr>
        <p:spPr>
          <a:xfrm>
            <a:off x="159342" y="825214"/>
            <a:ext cx="6794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solidFill>
                  <a:schemeClr val="accent1"/>
                </a:solidFill>
              </a:rPr>
              <a:t> 08.03.2021, TSPs KOERI (Turkey) and NOA (Greece) executed one joint scenario in the Eastern Mediterranean based on an M7.7 earthquake along the western segment of the Cyprian Arc. </a:t>
            </a:r>
          </a:p>
          <a:p>
            <a:pPr algn="just"/>
            <a:endParaRPr lang="en-GB" sz="2000" b="1" dirty="0">
              <a:solidFill>
                <a:schemeClr val="accent1"/>
              </a:solidFill>
            </a:endParaRPr>
          </a:p>
          <a:p>
            <a:pPr algn="just"/>
            <a:r>
              <a:rPr lang="en-GB" sz="2000" b="1" dirty="0">
                <a:solidFill>
                  <a:schemeClr val="accent1"/>
                </a:solidFill>
              </a:rPr>
              <a:t> 09.03.2021 TSP INGV (Italy) conducted a single scenario in the Central Mediterranean based on an earthquake of magnitude M7.9 occurring at the subduction interface of the Calabrian Arc. </a:t>
            </a:r>
          </a:p>
          <a:p>
            <a:pPr algn="just"/>
            <a:endParaRPr lang="en-GB" sz="2000" b="1" dirty="0">
              <a:solidFill>
                <a:schemeClr val="accent1"/>
              </a:solidFill>
            </a:endParaRPr>
          </a:p>
          <a:p>
            <a:pPr algn="just"/>
            <a:r>
              <a:rPr lang="en-GB" sz="2000" b="1" dirty="0">
                <a:solidFill>
                  <a:schemeClr val="accent1"/>
                </a:solidFill>
              </a:rPr>
              <a:t>On 10 March 2021, TSP CENALT (France) and TSP IPMA (Portugal) executed one joint scenario representing the North-Eastern Atlantic domain based on the 1755 M8.6 Lisbon earthquake that triggered a major tsunami 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CD3D2-15C3-034E-AE46-F7D2F92F9289}"/>
              </a:ext>
            </a:extLst>
          </p:cNvPr>
          <p:cNvSpPr/>
          <p:nvPr/>
        </p:nvSpPr>
        <p:spPr>
          <a:xfrm>
            <a:off x="159341" y="5486315"/>
            <a:ext cx="11576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ICG/NEAMTWS in its 17</a:t>
            </a:r>
            <a:r>
              <a:rPr lang="en-US" b="1" baseline="30000" dirty="0">
                <a:solidFill>
                  <a:schemeClr val="accent1"/>
                </a:solidFill>
              </a:rPr>
              <a:t>th</a:t>
            </a:r>
            <a:r>
              <a:rPr lang="en-US" b="1" dirty="0">
                <a:solidFill>
                  <a:schemeClr val="accent1"/>
                </a:solidFill>
              </a:rPr>
              <a:t> session</a:t>
            </a:r>
            <a:r>
              <a:rPr lang="en-PT" b="1" dirty="0">
                <a:solidFill>
                  <a:schemeClr val="accent1"/>
                </a:solidFill>
              </a:rPr>
              <a:t> n</a:t>
            </a:r>
            <a:r>
              <a:rPr lang="en-US" b="1" dirty="0" err="1">
                <a:solidFill>
                  <a:schemeClr val="accent1"/>
                </a:solidFill>
              </a:rPr>
              <a:t>otes</a:t>
            </a:r>
            <a:r>
              <a:rPr lang="en-US" b="1" dirty="0">
                <a:solidFill>
                  <a:schemeClr val="accent1"/>
                </a:solidFill>
              </a:rPr>
              <a:t>, the positive results of the fourth tsunami exercise for the region. The group thanked the Co-Chairs of the Task Team on Exercises  - </a:t>
            </a:r>
            <a:r>
              <a:rPr lang="en-US" b="1" dirty="0" err="1">
                <a:solidFill>
                  <a:schemeClr val="accent1"/>
                </a:solidFill>
              </a:rPr>
              <a:t>Marinos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Charalampakis</a:t>
            </a:r>
            <a:r>
              <a:rPr lang="en-US" b="1" dirty="0">
                <a:solidFill>
                  <a:schemeClr val="accent1"/>
                </a:solidFill>
              </a:rPr>
              <a:t> and </a:t>
            </a:r>
            <a:r>
              <a:rPr lang="en-US" b="1" dirty="0" err="1">
                <a:solidFill>
                  <a:schemeClr val="accent1"/>
                </a:solidFill>
              </a:rPr>
              <a:t>Ceren</a:t>
            </a:r>
            <a:r>
              <a:rPr lang="en-US" b="1" dirty="0">
                <a:solidFill>
                  <a:schemeClr val="accent1"/>
                </a:solidFill>
              </a:rPr>
              <a:t> Ozer and members for drafting the NEAMWave21 Evaluation Report (in preparation)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9867A1-B525-234B-870A-BD1FC228943D}"/>
              </a:ext>
            </a:extLst>
          </p:cNvPr>
          <p:cNvGrpSpPr/>
          <p:nvPr/>
        </p:nvGrpSpPr>
        <p:grpSpPr>
          <a:xfrm>
            <a:off x="7603958" y="962526"/>
            <a:ext cx="4692316" cy="3702410"/>
            <a:chOff x="7664116" y="1371600"/>
            <a:chExt cx="4692316" cy="37024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FFA353-3711-3545-921B-D1DA39991AD7}"/>
                </a:ext>
              </a:extLst>
            </p:cNvPr>
            <p:cNvSpPr/>
            <p:nvPr/>
          </p:nvSpPr>
          <p:spPr>
            <a:xfrm>
              <a:off x="7664116" y="4427679"/>
              <a:ext cx="46923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T" sz="1200" dirty="0">
                  <a:solidFill>
                    <a:schemeClr val="accent1"/>
                  </a:solidFill>
                </a:rPr>
                <a:t>Member state participation in phase A (early warning)</a:t>
              </a:r>
            </a:p>
            <a:p>
              <a:pPr algn="ctr"/>
              <a:r>
                <a:rPr lang="en-GB" sz="1200" dirty="0">
                  <a:solidFill>
                    <a:schemeClr val="accent1"/>
                  </a:solidFill>
                </a:rPr>
                <a:t>detection of the earthquake event and the timely provision of the alert messages by the TSPS</a:t>
              </a:r>
              <a:endParaRPr lang="en-PT" sz="1200" dirty="0">
                <a:solidFill>
                  <a:schemeClr val="accent1"/>
                </a:solidFill>
              </a:endParaRPr>
            </a:p>
          </p:txBody>
        </p:sp>
        <p:pic>
          <p:nvPicPr>
            <p:cNvPr id="10" name="image5.png">
              <a:extLst>
                <a:ext uri="{FF2B5EF4-FFF2-40B4-BE49-F238E27FC236}">
                  <a16:creationId xmlns:a16="http://schemas.microsoft.com/office/drawing/2014/main" id="{80937FB8-F19A-0E49-B098-64F33E7914D8}"/>
                </a:ext>
              </a:extLst>
            </p:cNvPr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08" t="7631" r="7060" b="2629"/>
            <a:stretch>
              <a:fillRect/>
            </a:stretch>
          </p:blipFill>
          <p:spPr>
            <a:xfrm>
              <a:off x="7989482" y="1371600"/>
              <a:ext cx="4043176" cy="2955572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121271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9061DF-3D0B-7E40-8531-173503BE3B78}"/>
              </a:ext>
            </a:extLst>
          </p:cNvPr>
          <p:cNvSpPr/>
          <p:nvPr/>
        </p:nvSpPr>
        <p:spPr>
          <a:xfrm>
            <a:off x="159341" y="504353"/>
            <a:ext cx="108363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Among other scientific projects running in Europe The Group welcomed the approval of a new IOC European Union </a:t>
            </a:r>
            <a:r>
              <a:rPr lang="en-GB" sz="20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DG-ECHO</a:t>
            </a:r>
            <a:r>
              <a:rPr lang="en-GB" sz="2000" b="1" dirty="0">
                <a:solidFill>
                  <a:schemeClr val="accent1"/>
                </a:solidFill>
              </a:rPr>
              <a:t> (European Civil Protection and Humanitarian Aid Operations) NEAMTWS project on: </a:t>
            </a:r>
          </a:p>
          <a:p>
            <a:endParaRPr lang="en-GB" sz="2000" b="1" i="1" dirty="0">
              <a:solidFill>
                <a:schemeClr val="accent1"/>
              </a:solidFill>
            </a:endParaRPr>
          </a:p>
          <a:p>
            <a:r>
              <a:rPr lang="en-GB" sz="2800" b="1" i="1" dirty="0">
                <a:solidFill>
                  <a:schemeClr val="accent1"/>
                </a:solidFill>
              </a:rPr>
              <a:t>“Strengthening the Resilience of Coastal Communities in the North-Eastern Atlantic, Mediterranean Region to the Impact of Tsunamis and Other Sea Level-Related Coastal Hazards</a:t>
            </a:r>
            <a:r>
              <a:rPr lang="en-GB" sz="2800" b="1" dirty="0">
                <a:solidFill>
                  <a:schemeClr val="accent1"/>
                </a:solidFill>
              </a:rPr>
              <a:t>." </a:t>
            </a:r>
            <a:r>
              <a:rPr lang="en-GB" sz="2800" b="1" dirty="0" err="1">
                <a:solidFill>
                  <a:schemeClr val="accent1"/>
                </a:solidFill>
              </a:rPr>
              <a:t>CoastWave</a:t>
            </a:r>
            <a:r>
              <a:rPr lang="en-GB" sz="2800" b="1" dirty="0">
                <a:solidFill>
                  <a:schemeClr val="accent1"/>
                </a:solidFill>
              </a:rPr>
              <a:t> project</a:t>
            </a:r>
          </a:p>
          <a:p>
            <a:endParaRPr lang="en-GB" sz="2000" b="1" dirty="0">
              <a:solidFill>
                <a:schemeClr val="accent1"/>
              </a:solidFill>
            </a:endParaRPr>
          </a:p>
          <a:p>
            <a:endParaRPr lang="en-GB" sz="2000" b="1" dirty="0">
              <a:solidFill>
                <a:schemeClr val="accent1"/>
              </a:solidFill>
            </a:endParaRPr>
          </a:p>
          <a:p>
            <a:r>
              <a:rPr lang="en-GB" sz="2000" b="1" dirty="0">
                <a:solidFill>
                  <a:schemeClr val="accent1"/>
                </a:solidFill>
              </a:rPr>
              <a:t>Kick-off meeting took place last  21 December 2021</a:t>
            </a:r>
          </a:p>
          <a:p>
            <a:endParaRPr lang="en-GB" sz="2000" b="1" dirty="0">
              <a:solidFill>
                <a:schemeClr val="accent1"/>
              </a:solidFill>
            </a:endParaRPr>
          </a:p>
          <a:p>
            <a:endParaRPr lang="en-PT" sz="20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1A7CE-7FFA-304E-B66B-F6E8A8D41BBD}"/>
              </a:ext>
            </a:extLst>
          </p:cNvPr>
          <p:cNvSpPr/>
          <p:nvPr/>
        </p:nvSpPr>
        <p:spPr>
          <a:xfrm>
            <a:off x="159341" y="58758"/>
            <a:ext cx="330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1. Activities – CoastWave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5E042F-D0AD-BF43-BB22-E1B9FFCD9146}"/>
              </a:ext>
            </a:extLst>
          </p:cNvPr>
          <p:cNvGrpSpPr/>
          <p:nvPr/>
        </p:nvGrpSpPr>
        <p:grpSpPr>
          <a:xfrm>
            <a:off x="9506520" y="4347557"/>
            <a:ext cx="1293409" cy="2212007"/>
            <a:chOff x="8400928" y="4505499"/>
            <a:chExt cx="1293409" cy="22120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032EB4-962B-6743-AB62-11C0697C436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4834" y="4505499"/>
              <a:ext cx="965596" cy="9663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02F778-49E7-FC46-BA48-8EC3AFDF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0928" y="5465114"/>
              <a:ext cx="1293409" cy="1252392"/>
            </a:xfrm>
            <a:prstGeom prst="rect">
              <a:avLst/>
            </a:prstGeom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A0E47D9-C24A-E047-9F9D-7279F4F1D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10347"/>
              </p:ext>
            </p:extLst>
          </p:nvPr>
        </p:nvGraphicFramePr>
        <p:xfrm>
          <a:off x="4478323" y="4287948"/>
          <a:ext cx="4577120" cy="22716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99401">
                  <a:extLst>
                    <a:ext uri="{9D8B030D-6E8A-4147-A177-3AD203B41FA5}">
                      <a16:colId xmlns:a16="http://schemas.microsoft.com/office/drawing/2014/main" val="2140637996"/>
                    </a:ext>
                  </a:extLst>
                </a:gridCol>
                <a:gridCol w="3077719">
                  <a:extLst>
                    <a:ext uri="{9D8B030D-6E8A-4147-A177-3AD203B41FA5}">
                      <a16:colId xmlns:a16="http://schemas.microsoft.com/office/drawing/2014/main" val="2909763585"/>
                    </a:ext>
                  </a:extLst>
                </a:gridCol>
              </a:tblGrid>
              <a:tr h="10643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200" dirty="0">
                          <a:effectLst/>
                        </a:rPr>
                        <a:t>benefitting countries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 dirty="0">
                          <a:effectLst/>
                        </a:rPr>
                        <a:t>North Eastern Atlantic and Mediterranean Sea:  Cyprus, Egypt, Greece, Malta, Morocco, Spain, and Turkey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2604902322"/>
                  </a:ext>
                </a:extLst>
              </a:tr>
              <a:tr h="412227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200" dirty="0">
                          <a:solidFill>
                            <a:schemeClr val="accent2"/>
                          </a:solidFill>
                          <a:effectLst/>
                        </a:rPr>
                        <a:t>Technical Advise </a:t>
                      </a:r>
                      <a:endParaRPr lang="fr-FR" sz="11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GB" sz="1500" kern="1200" dirty="0">
                          <a:solidFill>
                            <a:schemeClr val="accent2"/>
                          </a:solidFill>
                          <a:effectLst/>
                        </a:rPr>
                        <a:t>France and Italy </a:t>
                      </a:r>
                      <a:endParaRPr lang="fr-FR" sz="11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1531529254"/>
                  </a:ext>
                </a:extLst>
              </a:tr>
              <a:tr h="52958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1500" kern="1200">
                          <a:effectLst/>
                        </a:rPr>
                        <a:t>Area of influence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 dirty="0">
                          <a:effectLst/>
                        </a:rPr>
                        <a:t>40 NEAMTWS Member States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3400145365"/>
                  </a:ext>
                </a:extLst>
              </a:tr>
              <a:tr h="26547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200">
                          <a:effectLst/>
                        </a:rPr>
                        <a:t>Period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01/09/2021  ---   30/03/2024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115517944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843070E-08C5-B249-8DCE-B803B3C5520D}"/>
              </a:ext>
            </a:extLst>
          </p:cNvPr>
          <p:cNvSpPr/>
          <p:nvPr/>
        </p:nvSpPr>
        <p:spPr>
          <a:xfrm>
            <a:off x="0" y="3028890"/>
            <a:ext cx="29730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 Total: 1.2 M  Euros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0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3D3D8B-40CD-B547-8982-53F111F5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1" y="243424"/>
            <a:ext cx="556982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CoastWave</a:t>
            </a:r>
            <a:r>
              <a:rPr lang="en-US" sz="2800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project objectives</a:t>
            </a:r>
            <a:endParaRPr lang="fr-FR" sz="28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D1F08E-154C-D048-8A7F-1C19292243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9341" y="1923045"/>
            <a:ext cx="11454590" cy="4691531"/>
          </a:xfrm>
          <a:prstGeom prst="rect">
            <a:avLst/>
          </a:prstGeom>
        </p:spPr>
        <p:txBody>
          <a:bodyPr vert="horz" lIns="72746" tIns="36373" rIns="72746" bIns="36373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Improved understanding of tsunami and sea-level related risks.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b="1" dirty="0">
              <a:solidFill>
                <a:schemeClr val="accent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Better communication strategies to govern  sea-level related risk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b="1" dirty="0">
              <a:solidFill>
                <a:schemeClr val="accent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Enhanced  real time detection and monitoring capacities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b="1" dirty="0">
              <a:solidFill>
                <a:schemeClr val="accent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Improved framework for the sustainability of the existing Inexpensive Device for Sea Level (IDSL) Network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b="1" dirty="0">
              <a:solidFill>
                <a:schemeClr val="accent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Improved alert/warning capacity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b="1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910" b="1" dirty="0">
                <a:solidFill>
                  <a:srgbClr val="0070C0"/>
                </a:solidFill>
              </a:rPr>
              <a:t>At least seven Tsunami Ready recognized communities by 2023</a:t>
            </a:r>
            <a:r>
              <a:rPr lang="en-GB" sz="1910" dirty="0">
                <a:solidFill>
                  <a:srgbClr val="0070C0"/>
                </a:solidFill>
              </a:rPr>
              <a:t> </a:t>
            </a:r>
          </a:p>
          <a:p>
            <a:pPr marL="663635" lvl="1" indent="-41477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dirty="0"/>
          </a:p>
          <a:p>
            <a:pPr marL="663635" lvl="1" indent="-41477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dirty="0"/>
          </a:p>
          <a:p>
            <a:pPr marL="663635" lvl="1" indent="-41477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3612A1-6AA1-6243-BCE7-61EC9A8C8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376" y="101600"/>
            <a:ext cx="3441700" cy="3327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2A47EE-1C16-084F-A24E-B57D4FECE286}"/>
              </a:ext>
            </a:extLst>
          </p:cNvPr>
          <p:cNvSpPr/>
          <p:nvPr/>
        </p:nvSpPr>
        <p:spPr>
          <a:xfrm>
            <a:off x="159341" y="58758"/>
            <a:ext cx="330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1. Activities – CoastWave project</a:t>
            </a:r>
          </a:p>
        </p:txBody>
      </p:sp>
    </p:spTree>
    <p:extLst>
      <p:ext uri="{BB962C8B-B14F-4D97-AF65-F5344CB8AC3E}">
        <p14:creationId xmlns:p14="http://schemas.microsoft.com/office/powerpoint/2010/main" val="1248594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CB06E-C63B-F34E-9A88-2F19F3FF2031}"/>
              </a:ext>
            </a:extLst>
          </p:cNvPr>
          <p:cNvSpPr txBox="1"/>
          <p:nvPr/>
        </p:nvSpPr>
        <p:spPr>
          <a:xfrm>
            <a:off x="517889" y="4883544"/>
            <a:ext cx="3876086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</a:rPr>
              <a:t>The ICG/NEAMTWS,</a:t>
            </a:r>
            <a:endParaRPr lang="en-PT" b="1" dirty="0">
              <a:solidFill>
                <a:schemeClr val="accent1"/>
              </a:solidFill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7C017-B7B6-0047-9576-6CA18256F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205" y="611920"/>
            <a:ext cx="9965469" cy="371723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50BC1-59EC-D545-BAD7-83EE190F6AC7}"/>
              </a:ext>
            </a:extLst>
          </p:cNvPr>
          <p:cNvSpPr txBox="1"/>
          <p:nvPr/>
        </p:nvSpPr>
        <p:spPr>
          <a:xfrm>
            <a:off x="5162719" y="4883544"/>
            <a:ext cx="6586915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  <a:effectLst/>
              </a:rPr>
              <a:t>Recognized the continued awareness raising efforts on tsunami hazards and preparedness by Member States during the intersessional period in line with and as a contribution to World Tsunami Awareness Day, 5 November 2021;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94AC8D-A6B6-1241-8611-846D9F5B9B4E}"/>
              </a:ext>
            </a:extLst>
          </p:cNvPr>
          <p:cNvSpPr/>
          <p:nvPr/>
        </p:nvSpPr>
        <p:spPr>
          <a:xfrm>
            <a:off x="442366" y="-52772"/>
            <a:ext cx="206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1. Activities - WTAD</a:t>
            </a:r>
          </a:p>
        </p:txBody>
      </p:sp>
    </p:spTree>
    <p:extLst>
      <p:ext uri="{BB962C8B-B14F-4D97-AF65-F5344CB8AC3E}">
        <p14:creationId xmlns:p14="http://schemas.microsoft.com/office/powerpoint/2010/main" val="401811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CB06E-C63B-F34E-9A88-2F19F3FF2031}"/>
              </a:ext>
            </a:extLst>
          </p:cNvPr>
          <p:cNvSpPr txBox="1"/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  <a:ea typeface="+mj-ea"/>
                <a:cs typeface="+mj-cs"/>
              </a:rPr>
              <a:t>The ICG/NEAMTWS,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50BC1-59EC-D545-BAD7-83EE190F6AC7}"/>
              </a:ext>
            </a:extLst>
          </p:cNvPr>
          <p:cNvSpPr txBox="1"/>
          <p:nvPr/>
        </p:nvSpPr>
        <p:spPr>
          <a:xfrm>
            <a:off x="590719" y="2224322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accent1"/>
                </a:solidFill>
              </a:rPr>
              <a:t>Appreciated </a:t>
            </a: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/>
                </a:solidFill>
              </a:rPr>
              <a:t>the Tsunami Exercises conducted in Malta and France to commemorate the World Tsunami Awareness Day (WTAD);</a:t>
            </a: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/>
                </a:solidFill>
              </a:rPr>
              <a:t>Recognized the continued awareness-raising efforts on tsunami hazards and preparedness by the Member States. </a:t>
            </a: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/>
                </a:solidFill>
              </a:rPr>
              <a:t>An increasing number of  MS organized activities on WTAD: Egypt, Greece, France, Italy, Malta, Portugal, Spain, Turkey</a:t>
            </a: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700" dirty="0"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E6A603-8DF3-544E-B2E2-1F6C532B7CDE}"/>
              </a:ext>
            </a:extLst>
          </p:cNvPr>
          <p:cNvSpPr/>
          <p:nvPr/>
        </p:nvSpPr>
        <p:spPr>
          <a:xfrm>
            <a:off x="159341" y="58758"/>
            <a:ext cx="206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1. Activities - WTAD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6633-5AFE-0D4C-984C-F61C7117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57" y="509570"/>
            <a:ext cx="5794528" cy="3169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06C5A4-0A3D-7948-8526-E02DAFC909FB}"/>
              </a:ext>
            </a:extLst>
          </p:cNvPr>
          <p:cNvGrpSpPr/>
          <p:nvPr/>
        </p:nvGrpSpPr>
        <p:grpSpPr>
          <a:xfrm>
            <a:off x="6489964" y="3858536"/>
            <a:ext cx="3635749" cy="2957930"/>
            <a:chOff x="6489964" y="3858536"/>
            <a:chExt cx="3635749" cy="29579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BA27B8-D0AB-8C4E-B4F0-EEAB6952B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9964" y="3858536"/>
              <a:ext cx="3635749" cy="27443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385090-32C8-C647-A07C-B995DF822BE3}"/>
                </a:ext>
              </a:extLst>
            </p:cNvPr>
            <p:cNvSpPr txBox="1"/>
            <p:nvPr/>
          </p:nvSpPr>
          <p:spPr>
            <a:xfrm>
              <a:off x="7357096" y="6601022"/>
              <a:ext cx="17139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T" sz="8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France Tsunami Exercise WTAD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11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2BEBE0-9D44-7D48-916A-D598D7A022C9}"/>
              </a:ext>
            </a:extLst>
          </p:cNvPr>
          <p:cNvSpPr/>
          <p:nvPr/>
        </p:nvSpPr>
        <p:spPr>
          <a:xfrm>
            <a:off x="270436" y="918541"/>
            <a:ext cx="11418645" cy="1753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The ICG-NEAMTWS in its 17</a:t>
            </a:r>
            <a:r>
              <a:rPr lang="en-US" sz="2000" b="1" baseline="30000" dirty="0">
                <a:solidFill>
                  <a:schemeClr val="accent1"/>
                </a:solidFill>
              </a:rPr>
              <a:t> </a:t>
            </a:r>
            <a:r>
              <a:rPr lang="en-US" sz="2000" b="1" baseline="30000" dirty="0" err="1">
                <a:solidFill>
                  <a:schemeClr val="accent1"/>
                </a:solidFill>
              </a:rPr>
              <a:t>th</a:t>
            </a:r>
            <a:r>
              <a:rPr lang="en-US" sz="2000" b="1" baseline="30000" dirty="0">
                <a:solidFill>
                  <a:schemeClr val="accent1"/>
                </a:solidFill>
              </a:rPr>
              <a:t> </a:t>
            </a:r>
            <a:r>
              <a:rPr lang="en-US" sz="2000" b="1" dirty="0">
                <a:solidFill>
                  <a:schemeClr val="accent1"/>
                </a:solidFill>
              </a:rPr>
              <a:t>session appreciated the progress and work carried out by The Tsunami Ready Group, within the Working Group 4, on Public Awareness, Preparedness and Mitigation during the intersessional period;</a:t>
            </a:r>
            <a:endParaRPr lang="en-PT" sz="2000" b="1" dirty="0">
              <a:solidFill>
                <a:schemeClr val="accent1"/>
              </a:solidFill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endParaRPr lang="en-US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298FA0-A69A-674A-A11E-7E4C266ABDC3}"/>
              </a:ext>
            </a:extLst>
          </p:cNvPr>
          <p:cNvSpPr/>
          <p:nvPr/>
        </p:nvSpPr>
        <p:spPr>
          <a:xfrm>
            <a:off x="270436" y="203954"/>
            <a:ext cx="3004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b="1" dirty="0">
                <a:solidFill>
                  <a:schemeClr val="accent1"/>
                </a:solidFill>
              </a:rPr>
              <a:t>1. Activities – Tsunami Ready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42146-1BBE-7D4B-8E78-C2E04BECD849}"/>
              </a:ext>
            </a:extLst>
          </p:cNvPr>
          <p:cNvSpPr/>
          <p:nvPr/>
        </p:nvSpPr>
        <p:spPr>
          <a:xfrm>
            <a:off x="270436" y="2161732"/>
            <a:ext cx="11793294" cy="1487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The ICG-NEAMTWS further appreciated the progress made by the communities of </a:t>
            </a:r>
            <a:r>
              <a:rPr lang="en-US" sz="2000" b="1" dirty="0" err="1">
                <a:solidFill>
                  <a:schemeClr val="accent1"/>
                </a:solidFill>
              </a:rPr>
              <a:t>Bouches</a:t>
            </a:r>
            <a:r>
              <a:rPr lang="en-US" sz="2000" b="1" dirty="0">
                <a:solidFill>
                  <a:schemeClr val="accent1"/>
                </a:solidFill>
              </a:rPr>
              <a:t>-du-Rhône and Cannes (France); Kos (Greece); Israel; </a:t>
            </a:r>
            <a:r>
              <a:rPr lang="en-US" sz="2000" b="1" dirty="0" err="1">
                <a:solidFill>
                  <a:schemeClr val="accent1"/>
                </a:solidFill>
              </a:rPr>
              <a:t>Minturno</a:t>
            </a:r>
            <a:r>
              <a:rPr lang="en-US" sz="2000" b="1" dirty="0">
                <a:solidFill>
                  <a:schemeClr val="accent1"/>
                </a:solidFill>
              </a:rPr>
              <a:t>, </a:t>
            </a:r>
            <a:r>
              <a:rPr lang="en-US" sz="2000" b="1" dirty="0" err="1">
                <a:solidFill>
                  <a:schemeClr val="accent1"/>
                </a:solidFill>
              </a:rPr>
              <a:t>Pachino</a:t>
            </a:r>
            <a:r>
              <a:rPr lang="en-US" sz="2000" b="1" dirty="0">
                <a:solidFill>
                  <a:schemeClr val="accent1"/>
                </a:solidFill>
              </a:rPr>
              <a:t>, </a:t>
            </a:r>
            <a:r>
              <a:rPr lang="en-US" sz="2000" b="1" dirty="0" err="1">
                <a:solidFill>
                  <a:schemeClr val="accent1"/>
                </a:solidFill>
              </a:rPr>
              <a:t>Palmi</a:t>
            </a:r>
            <a:r>
              <a:rPr lang="en-US" sz="2000" b="1" dirty="0">
                <a:solidFill>
                  <a:schemeClr val="accent1"/>
                </a:solidFill>
              </a:rPr>
              <a:t> (Italy); Marsaxlokk (Malta); Azores, Cascais, Lagos, </a:t>
            </a:r>
            <a:r>
              <a:rPr lang="en-US" sz="2000" b="1" dirty="0" err="1">
                <a:solidFill>
                  <a:schemeClr val="accent1"/>
                </a:solidFill>
              </a:rPr>
              <a:t>Lisboa</a:t>
            </a:r>
            <a:r>
              <a:rPr lang="en-US" sz="2000" b="1" dirty="0">
                <a:solidFill>
                  <a:schemeClr val="accent1"/>
                </a:solidFill>
              </a:rPr>
              <a:t>, Madeira, </a:t>
            </a:r>
            <a:r>
              <a:rPr lang="en-US" sz="2000" b="1" dirty="0" err="1">
                <a:solidFill>
                  <a:schemeClr val="accent1"/>
                </a:solidFill>
              </a:rPr>
              <a:t>Portimão</a:t>
            </a:r>
            <a:r>
              <a:rPr lang="en-US" sz="2000" b="1" dirty="0">
                <a:solidFill>
                  <a:schemeClr val="accent1"/>
                </a:solidFill>
              </a:rPr>
              <a:t>, </a:t>
            </a:r>
            <a:r>
              <a:rPr lang="en-US" sz="2000" b="1" dirty="0" err="1">
                <a:solidFill>
                  <a:schemeClr val="accent1"/>
                </a:solidFill>
              </a:rPr>
              <a:t>Setúbal</a:t>
            </a:r>
            <a:r>
              <a:rPr lang="en-US" sz="2000" b="1" dirty="0">
                <a:solidFill>
                  <a:schemeClr val="accent1"/>
                </a:solidFill>
              </a:rPr>
              <a:t> (Portugal); </a:t>
            </a:r>
            <a:r>
              <a:rPr lang="en-US" sz="2000" b="1" dirty="0" err="1">
                <a:solidFill>
                  <a:schemeClr val="accent1"/>
                </a:solidFill>
              </a:rPr>
              <a:t>Chipiona</a:t>
            </a:r>
            <a:r>
              <a:rPr lang="en-US" sz="2000" b="1" dirty="0">
                <a:solidFill>
                  <a:schemeClr val="accent1"/>
                </a:solidFill>
              </a:rPr>
              <a:t> (Spain), Bodrum and Istanbul (Turkey) towards becoming Tsunami Ready and prepared;</a:t>
            </a:r>
            <a:endParaRPr lang="en-PT" sz="2000" b="1" dirty="0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BB04FB-08A6-774B-9EF5-56DBC982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1" y="3721251"/>
            <a:ext cx="9449052" cy="301242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1DD1ED1-B592-7844-A6EE-E7099DC99573}"/>
              </a:ext>
            </a:extLst>
          </p:cNvPr>
          <p:cNvSpPr/>
          <p:nvPr/>
        </p:nvSpPr>
        <p:spPr>
          <a:xfrm>
            <a:off x="9613231" y="5346393"/>
            <a:ext cx="1371601" cy="11861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08862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1143</Words>
  <Application>Microsoft Macintosh PowerPoint</Application>
  <PresentationFormat>Widescreen</PresentationFormat>
  <Paragraphs>111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NEAMWAVE EXERCISE MARCH 2021</vt:lpstr>
      <vt:lpstr>PowerPoint Presentation</vt:lpstr>
      <vt:lpstr>PowerPoint Presentation</vt:lpstr>
      <vt:lpstr>CoastWave project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Ana de Carvalho Viana Baptista</dc:creator>
  <cp:lastModifiedBy>Maria Ana de Carvalho Viana Baptista</cp:lastModifiedBy>
  <cp:revision>11</cp:revision>
  <dcterms:created xsi:type="dcterms:W3CDTF">2022-02-23T19:32:42Z</dcterms:created>
  <dcterms:modified xsi:type="dcterms:W3CDTF">2022-02-24T18:01:33Z</dcterms:modified>
</cp:coreProperties>
</file>