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theme/theme5.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6.xml" ContentType="application/vnd.openxmlformats-officedocument.theme+xml"/>
  <Override PartName="/ppt/slideLayouts/slideLayout18.xml" ContentType="application/vnd.openxmlformats-officedocument.presentationml.slideLayout+xml"/>
  <Override PartName="/ppt/theme/theme7.xml" ContentType="application/vnd.openxmlformats-officedocument.theme+xml"/>
  <Override PartName="/ppt/slideLayouts/slideLayout19.xml" ContentType="application/vnd.openxmlformats-officedocument.presentationml.slideLayout+xml"/>
  <Override PartName="/ppt/theme/theme8.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9.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3" r:id="rId1"/>
    <p:sldMasterId id="2147483717" r:id="rId2"/>
    <p:sldMasterId id="2147483704" r:id="rId3"/>
    <p:sldMasterId id="2147484023" r:id="rId4"/>
    <p:sldMasterId id="2147484036" r:id="rId5"/>
    <p:sldMasterId id="2147490877" r:id="rId6"/>
    <p:sldMasterId id="2147490882" r:id="rId7"/>
    <p:sldMasterId id="2147490879" r:id="rId8"/>
    <p:sldMasterId id="2147490883" r:id="rId9"/>
    <p:sldMasterId id="2147483648" r:id="rId10"/>
  </p:sldMasterIdLst>
  <p:notesMasterIdLst>
    <p:notesMasterId r:id="rId37"/>
  </p:notesMasterIdLst>
  <p:sldIdLst>
    <p:sldId id="257" r:id="rId11"/>
    <p:sldId id="301" r:id="rId12"/>
    <p:sldId id="282" r:id="rId13"/>
    <p:sldId id="288" r:id="rId14"/>
    <p:sldId id="298" r:id="rId15"/>
    <p:sldId id="279" r:id="rId16"/>
    <p:sldId id="320" r:id="rId17"/>
    <p:sldId id="277" r:id="rId18"/>
    <p:sldId id="323" r:id="rId19"/>
    <p:sldId id="325" r:id="rId20"/>
    <p:sldId id="327" r:id="rId21"/>
    <p:sldId id="328" r:id="rId22"/>
    <p:sldId id="329" r:id="rId23"/>
    <p:sldId id="330" r:id="rId24"/>
    <p:sldId id="307" r:id="rId25"/>
    <p:sldId id="308" r:id="rId26"/>
    <p:sldId id="331" r:id="rId27"/>
    <p:sldId id="311" r:id="rId28"/>
    <p:sldId id="283" r:id="rId29"/>
    <p:sldId id="287" r:id="rId30"/>
    <p:sldId id="318" r:id="rId31"/>
    <p:sldId id="321" r:id="rId32"/>
    <p:sldId id="281" r:id="rId33"/>
    <p:sldId id="304" r:id="rId34"/>
    <p:sldId id="305" r:id="rId35"/>
    <p:sldId id="272"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219" autoAdjust="0"/>
    <p:restoredTop sz="94660"/>
  </p:normalViewPr>
  <p:slideViewPr>
    <p:cSldViewPr snapToGrid="0">
      <p:cViewPr varScale="1">
        <p:scale>
          <a:sx n="127" d="100"/>
          <a:sy n="127" d="100"/>
        </p:scale>
        <p:origin x="150" y="22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1.xml"/><Relationship Id="rId34" Type="http://schemas.openxmlformats.org/officeDocument/2006/relationships/slide" Target="slides/slide24.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3D9C199-C016-441E-AE23-780F568EFE1B}"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C2F52F49-71A6-4871-A9F5-DD4E19F93D53}">
      <dgm:prSet custT="1"/>
      <dgm:spPr/>
      <dgm:t>
        <a:bodyPr/>
        <a:lstStyle/>
        <a:p>
          <a:r>
            <a:rPr lang="en-US" sz="1600" b="1" dirty="0">
              <a:solidFill>
                <a:schemeClr val="accent4">
                  <a:lumMod val="60000"/>
                  <a:lumOff val="40000"/>
                </a:schemeClr>
              </a:solidFill>
            </a:rPr>
            <a:t>1. </a:t>
          </a:r>
          <a:r>
            <a:rPr lang="en-US" sz="1100" b="1" dirty="0"/>
            <a:t>Funding for further two years            (2022-2023)(AUD$430K/year) secured from Government of Australia, through Australian Bureau of Meteorology, to support ICG/IOTWMS Secretariat and its </a:t>
          </a:r>
          <a:r>
            <a:rPr lang="en-US" sz="1100" b="1" dirty="0" err="1"/>
            <a:t>programme</a:t>
          </a:r>
          <a:r>
            <a:rPr lang="en-US" sz="1100" b="1" dirty="0"/>
            <a:t> and performance management, coordination, advocacy, and training activities</a:t>
          </a:r>
          <a:endParaRPr lang="en-US" sz="1100" dirty="0"/>
        </a:p>
      </dgm:t>
    </dgm:pt>
    <dgm:pt modelId="{613202C5-1661-4526-AC77-7897B60F97DC}" type="parTrans" cxnId="{336EB0F6-1F81-44F8-9308-F0E1C456D834}">
      <dgm:prSet/>
      <dgm:spPr/>
      <dgm:t>
        <a:bodyPr/>
        <a:lstStyle/>
        <a:p>
          <a:endParaRPr lang="en-US"/>
        </a:p>
      </dgm:t>
    </dgm:pt>
    <dgm:pt modelId="{8B0F6086-113B-4D7A-898F-5067AC732628}" type="sibTrans" cxnId="{336EB0F6-1F81-44F8-9308-F0E1C456D834}">
      <dgm:prSet/>
      <dgm:spPr/>
      <dgm:t>
        <a:bodyPr/>
        <a:lstStyle/>
        <a:p>
          <a:endParaRPr lang="en-US"/>
        </a:p>
      </dgm:t>
    </dgm:pt>
    <dgm:pt modelId="{05FD570D-AE18-40C0-A61C-E229FC92393C}">
      <dgm:prSet custT="1"/>
      <dgm:spPr/>
      <dgm:t>
        <a:bodyPr/>
        <a:lstStyle/>
        <a:p>
          <a:r>
            <a:rPr lang="en-US" sz="1600" b="1" dirty="0">
              <a:solidFill>
                <a:schemeClr val="accent4">
                  <a:lumMod val="60000"/>
                  <a:lumOff val="40000"/>
                </a:schemeClr>
              </a:solidFill>
            </a:rPr>
            <a:t>2. </a:t>
          </a:r>
          <a:r>
            <a:rPr lang="en-US" sz="1100" b="1" dirty="0"/>
            <a:t>ICG/IOTWMS Secretariat has provided support for 15 meetings of ICG/IOTWMS &amp; related activities in 2022,  most in hybrid mode                   due to COVID.</a:t>
          </a:r>
          <a:endParaRPr lang="en-US" sz="1100" dirty="0"/>
        </a:p>
      </dgm:t>
    </dgm:pt>
    <dgm:pt modelId="{575475D3-499E-457F-AB2D-2369A03A9A7A}" type="parTrans" cxnId="{E5E7456C-2250-43FF-9EBE-83A602ACC39E}">
      <dgm:prSet/>
      <dgm:spPr/>
      <dgm:t>
        <a:bodyPr/>
        <a:lstStyle/>
        <a:p>
          <a:endParaRPr lang="en-US"/>
        </a:p>
      </dgm:t>
    </dgm:pt>
    <dgm:pt modelId="{100F4354-FCFA-482F-B14F-128D321D7922}" type="sibTrans" cxnId="{E5E7456C-2250-43FF-9EBE-83A602ACC39E}">
      <dgm:prSet/>
      <dgm:spPr/>
      <dgm:t>
        <a:bodyPr/>
        <a:lstStyle/>
        <a:p>
          <a:endParaRPr lang="en-US"/>
        </a:p>
      </dgm:t>
    </dgm:pt>
    <dgm:pt modelId="{F1A6ED04-235E-4CBA-BAB2-326657BE743C}">
      <dgm:prSet custT="1"/>
      <dgm:spPr/>
      <dgm:t>
        <a:bodyPr/>
        <a:lstStyle/>
        <a:p>
          <a:r>
            <a:rPr lang="en-US" sz="1800" b="1" dirty="0">
              <a:solidFill>
                <a:schemeClr val="accent4">
                  <a:lumMod val="60000"/>
                  <a:lumOff val="40000"/>
                </a:schemeClr>
              </a:solidFill>
            </a:rPr>
            <a:t>3. </a:t>
          </a:r>
          <a:r>
            <a:rPr lang="en-US" sz="1100" b="1" dirty="0"/>
            <a:t>Support for further five years (2022-2027) announced by Government of Indonesia, through BMKG, to support Indian Ocean Tsunami Information Centre (IOTIC) and its training, community awareness and preparedness activities</a:t>
          </a:r>
          <a:endParaRPr lang="en-US" sz="1100" dirty="0"/>
        </a:p>
      </dgm:t>
    </dgm:pt>
    <dgm:pt modelId="{7961254E-B61D-4B93-808B-14D140327044}" type="parTrans" cxnId="{8CC1DFFC-7D8C-417B-8D4C-0AEB9F542AA4}">
      <dgm:prSet/>
      <dgm:spPr/>
      <dgm:t>
        <a:bodyPr/>
        <a:lstStyle/>
        <a:p>
          <a:endParaRPr lang="en-US"/>
        </a:p>
      </dgm:t>
    </dgm:pt>
    <dgm:pt modelId="{67295FA2-004F-4E70-9CD0-8490D0105B62}" type="sibTrans" cxnId="{8CC1DFFC-7D8C-417B-8D4C-0AEB9F542AA4}">
      <dgm:prSet/>
      <dgm:spPr/>
      <dgm:t>
        <a:bodyPr/>
        <a:lstStyle/>
        <a:p>
          <a:endParaRPr lang="en-US"/>
        </a:p>
      </dgm:t>
    </dgm:pt>
    <dgm:pt modelId="{8A9ACC87-0629-46F2-9919-7354EEA83EB4}">
      <dgm:prSet custT="1"/>
      <dgm:spPr/>
      <dgm:t>
        <a:bodyPr/>
        <a:lstStyle/>
        <a:p>
          <a:r>
            <a:rPr lang="en-US" sz="1600" b="1" dirty="0">
              <a:solidFill>
                <a:schemeClr val="accent4">
                  <a:lumMod val="60000"/>
                  <a:lumOff val="40000"/>
                </a:schemeClr>
              </a:solidFill>
            </a:rPr>
            <a:t>4. </a:t>
          </a:r>
          <a:r>
            <a:rPr lang="en-US" sz="1100" b="1" dirty="0"/>
            <a:t>Phase 1 of the UNESCAP Project “Strengthening tsunami warning in the North West Indian Ocean through regional cooperation” successfully managed and completed                           30 October 2021.</a:t>
          </a:r>
          <a:endParaRPr lang="en-US" sz="1100" dirty="0"/>
        </a:p>
      </dgm:t>
    </dgm:pt>
    <dgm:pt modelId="{4F2B6E2D-FB8C-45AD-8E33-2171B66D193E}" type="parTrans" cxnId="{2D0B2C91-A8F7-4C6C-AEDA-C2332C5BB2E3}">
      <dgm:prSet/>
      <dgm:spPr/>
      <dgm:t>
        <a:bodyPr/>
        <a:lstStyle/>
        <a:p>
          <a:endParaRPr lang="en-US"/>
        </a:p>
      </dgm:t>
    </dgm:pt>
    <dgm:pt modelId="{26608243-6C74-442D-9E23-05A17D4F581C}" type="sibTrans" cxnId="{2D0B2C91-A8F7-4C6C-AEDA-C2332C5BB2E3}">
      <dgm:prSet/>
      <dgm:spPr/>
      <dgm:t>
        <a:bodyPr/>
        <a:lstStyle/>
        <a:p>
          <a:endParaRPr lang="en-US"/>
        </a:p>
      </dgm:t>
    </dgm:pt>
    <dgm:pt modelId="{5DC66035-C773-4AFB-A6DE-054A1275D526}">
      <dgm:prSet custT="1"/>
      <dgm:spPr/>
      <dgm:t>
        <a:bodyPr/>
        <a:lstStyle/>
        <a:p>
          <a:r>
            <a:rPr lang="en-US" sz="1600" b="1" dirty="0">
              <a:solidFill>
                <a:schemeClr val="accent4">
                  <a:lumMod val="60000"/>
                  <a:lumOff val="40000"/>
                </a:schemeClr>
              </a:solidFill>
            </a:rPr>
            <a:t>5. </a:t>
          </a:r>
          <a:r>
            <a:rPr lang="en-US" sz="1100" b="1" dirty="0"/>
            <a:t>Funding secured for Phase 2 of the UNESCAP Project                                          to begin early 2022.</a:t>
          </a:r>
          <a:endParaRPr lang="en-US" sz="1100" dirty="0"/>
        </a:p>
      </dgm:t>
    </dgm:pt>
    <dgm:pt modelId="{D76FBC0D-AE37-43C3-B77A-C575EDD574B0}" type="parTrans" cxnId="{36F38F46-454D-417C-8B08-F63A5D6BAAE0}">
      <dgm:prSet/>
      <dgm:spPr/>
      <dgm:t>
        <a:bodyPr/>
        <a:lstStyle/>
        <a:p>
          <a:endParaRPr lang="en-US"/>
        </a:p>
      </dgm:t>
    </dgm:pt>
    <dgm:pt modelId="{4EC7EC6C-50FD-4E62-85D4-D3A5FAE05184}" type="sibTrans" cxnId="{36F38F46-454D-417C-8B08-F63A5D6BAAE0}">
      <dgm:prSet/>
      <dgm:spPr/>
      <dgm:t>
        <a:bodyPr/>
        <a:lstStyle/>
        <a:p>
          <a:endParaRPr lang="en-US"/>
        </a:p>
      </dgm:t>
    </dgm:pt>
    <dgm:pt modelId="{537631C4-FA37-468E-A0FE-B63320B0652D}">
      <dgm:prSet custT="1"/>
      <dgm:spPr/>
      <dgm:t>
        <a:bodyPr/>
        <a:lstStyle/>
        <a:p>
          <a:r>
            <a:rPr lang="en-US" sz="1600" b="1" dirty="0">
              <a:solidFill>
                <a:schemeClr val="accent4">
                  <a:lumMod val="60000"/>
                  <a:lumOff val="40000"/>
                </a:schemeClr>
              </a:solidFill>
            </a:rPr>
            <a:t>6. </a:t>
          </a:r>
          <a:r>
            <a:rPr lang="en-US" sz="1100" b="1" dirty="0"/>
            <a:t>IOTIC and ICG/IOTWMS Secretariat supported and contributed to        several activities for </a:t>
          </a:r>
        </a:p>
        <a:p>
          <a:r>
            <a:rPr lang="en-US" sz="1100" b="1" dirty="0"/>
            <a:t>World Tsunami Awareness Day (WTAD) 2021</a:t>
          </a:r>
          <a:endParaRPr lang="en-US" sz="1100" dirty="0"/>
        </a:p>
      </dgm:t>
    </dgm:pt>
    <dgm:pt modelId="{1F316DA4-8A47-4C10-82A9-01F0DBB2FFF0}" type="parTrans" cxnId="{C7997CA3-F511-4B48-9A0F-EB565AEBFBE8}">
      <dgm:prSet/>
      <dgm:spPr/>
      <dgm:t>
        <a:bodyPr/>
        <a:lstStyle/>
        <a:p>
          <a:endParaRPr lang="en-US"/>
        </a:p>
      </dgm:t>
    </dgm:pt>
    <dgm:pt modelId="{5BFD34EC-5177-4C0A-8C26-E44E49A35DA3}" type="sibTrans" cxnId="{C7997CA3-F511-4B48-9A0F-EB565AEBFBE8}">
      <dgm:prSet/>
      <dgm:spPr/>
      <dgm:t>
        <a:bodyPr/>
        <a:lstStyle/>
        <a:p>
          <a:endParaRPr lang="en-US"/>
        </a:p>
      </dgm:t>
    </dgm:pt>
    <dgm:pt modelId="{BB9FC2D1-7B3D-49F6-91DA-64AD4881A4B1}" type="pres">
      <dgm:prSet presAssocID="{53D9C199-C016-441E-AE23-780F568EFE1B}" presName="diagram" presStyleCnt="0">
        <dgm:presLayoutVars>
          <dgm:dir/>
          <dgm:resizeHandles val="exact"/>
        </dgm:presLayoutVars>
      </dgm:prSet>
      <dgm:spPr/>
    </dgm:pt>
    <dgm:pt modelId="{EDF3130F-EE5C-4E90-A342-414B731DEDE2}" type="pres">
      <dgm:prSet presAssocID="{C2F52F49-71A6-4871-A9F5-DD4E19F93D53}" presName="node" presStyleLbl="node1" presStyleIdx="0" presStyleCnt="6">
        <dgm:presLayoutVars>
          <dgm:bulletEnabled val="1"/>
        </dgm:presLayoutVars>
      </dgm:prSet>
      <dgm:spPr/>
    </dgm:pt>
    <dgm:pt modelId="{56B37ED5-A36D-4078-A584-2318B6222954}" type="pres">
      <dgm:prSet presAssocID="{8B0F6086-113B-4D7A-898F-5067AC732628}" presName="sibTrans" presStyleCnt="0"/>
      <dgm:spPr/>
    </dgm:pt>
    <dgm:pt modelId="{E4E7409E-3390-4F5A-91C7-5557BF99A387}" type="pres">
      <dgm:prSet presAssocID="{05FD570D-AE18-40C0-A61C-E229FC92393C}" presName="node" presStyleLbl="node1" presStyleIdx="1" presStyleCnt="6">
        <dgm:presLayoutVars>
          <dgm:bulletEnabled val="1"/>
        </dgm:presLayoutVars>
      </dgm:prSet>
      <dgm:spPr/>
    </dgm:pt>
    <dgm:pt modelId="{52C39972-0B50-4EBF-A88C-E6BACB6B179A}" type="pres">
      <dgm:prSet presAssocID="{100F4354-FCFA-482F-B14F-128D321D7922}" presName="sibTrans" presStyleCnt="0"/>
      <dgm:spPr/>
    </dgm:pt>
    <dgm:pt modelId="{437BA59F-29E8-4637-B867-C22208FD02C4}" type="pres">
      <dgm:prSet presAssocID="{F1A6ED04-235E-4CBA-BAB2-326657BE743C}" presName="node" presStyleLbl="node1" presStyleIdx="2" presStyleCnt="6">
        <dgm:presLayoutVars>
          <dgm:bulletEnabled val="1"/>
        </dgm:presLayoutVars>
      </dgm:prSet>
      <dgm:spPr/>
    </dgm:pt>
    <dgm:pt modelId="{9AD942E6-7AD8-40E0-89C2-EF62BB23F0EA}" type="pres">
      <dgm:prSet presAssocID="{67295FA2-004F-4E70-9CD0-8490D0105B62}" presName="sibTrans" presStyleCnt="0"/>
      <dgm:spPr/>
    </dgm:pt>
    <dgm:pt modelId="{B2874E7C-4526-4BC2-B32D-6178AC1C2D0D}" type="pres">
      <dgm:prSet presAssocID="{8A9ACC87-0629-46F2-9919-7354EEA83EB4}" presName="node" presStyleLbl="node1" presStyleIdx="3" presStyleCnt="6">
        <dgm:presLayoutVars>
          <dgm:bulletEnabled val="1"/>
        </dgm:presLayoutVars>
      </dgm:prSet>
      <dgm:spPr/>
    </dgm:pt>
    <dgm:pt modelId="{DA2902F4-0E67-451C-BE86-EC9645E33ED0}" type="pres">
      <dgm:prSet presAssocID="{26608243-6C74-442D-9E23-05A17D4F581C}" presName="sibTrans" presStyleCnt="0"/>
      <dgm:spPr/>
    </dgm:pt>
    <dgm:pt modelId="{A2F83458-BF4D-4CA5-AF1C-080E29379426}" type="pres">
      <dgm:prSet presAssocID="{5DC66035-C773-4AFB-A6DE-054A1275D526}" presName="node" presStyleLbl="node1" presStyleIdx="4" presStyleCnt="6">
        <dgm:presLayoutVars>
          <dgm:bulletEnabled val="1"/>
        </dgm:presLayoutVars>
      </dgm:prSet>
      <dgm:spPr/>
    </dgm:pt>
    <dgm:pt modelId="{5BBEA961-FD3A-4D32-A0F8-BAB5E947E5DE}" type="pres">
      <dgm:prSet presAssocID="{4EC7EC6C-50FD-4E62-85D4-D3A5FAE05184}" presName="sibTrans" presStyleCnt="0"/>
      <dgm:spPr/>
    </dgm:pt>
    <dgm:pt modelId="{7E521820-1CF0-45A5-834B-A19C29A80C7B}" type="pres">
      <dgm:prSet presAssocID="{537631C4-FA37-468E-A0FE-B63320B0652D}" presName="node" presStyleLbl="node1" presStyleIdx="5" presStyleCnt="6">
        <dgm:presLayoutVars>
          <dgm:bulletEnabled val="1"/>
        </dgm:presLayoutVars>
      </dgm:prSet>
      <dgm:spPr/>
    </dgm:pt>
  </dgm:ptLst>
  <dgm:cxnLst>
    <dgm:cxn modelId="{4650BA06-36BE-4ED8-9698-DD07FFBF63CD}" type="presOf" srcId="{53D9C199-C016-441E-AE23-780F568EFE1B}" destId="{BB9FC2D1-7B3D-49F6-91DA-64AD4881A4B1}" srcOrd="0" destOrd="0" presId="urn:microsoft.com/office/officeart/2005/8/layout/default"/>
    <dgm:cxn modelId="{023BEC07-6CE0-4302-902A-C641EBAC659C}" type="presOf" srcId="{8A9ACC87-0629-46F2-9919-7354EEA83EB4}" destId="{B2874E7C-4526-4BC2-B32D-6178AC1C2D0D}" srcOrd="0" destOrd="0" presId="urn:microsoft.com/office/officeart/2005/8/layout/default"/>
    <dgm:cxn modelId="{B8347214-0EFA-4BD6-838D-3969C865F206}" type="presOf" srcId="{05FD570D-AE18-40C0-A61C-E229FC92393C}" destId="{E4E7409E-3390-4F5A-91C7-5557BF99A387}" srcOrd="0" destOrd="0" presId="urn:microsoft.com/office/officeart/2005/8/layout/default"/>
    <dgm:cxn modelId="{36F38F46-454D-417C-8B08-F63A5D6BAAE0}" srcId="{53D9C199-C016-441E-AE23-780F568EFE1B}" destId="{5DC66035-C773-4AFB-A6DE-054A1275D526}" srcOrd="4" destOrd="0" parTransId="{D76FBC0D-AE37-43C3-B77A-C575EDD574B0}" sibTransId="{4EC7EC6C-50FD-4E62-85D4-D3A5FAE05184}"/>
    <dgm:cxn modelId="{E5E7456C-2250-43FF-9EBE-83A602ACC39E}" srcId="{53D9C199-C016-441E-AE23-780F568EFE1B}" destId="{05FD570D-AE18-40C0-A61C-E229FC92393C}" srcOrd="1" destOrd="0" parTransId="{575475D3-499E-457F-AB2D-2369A03A9A7A}" sibTransId="{100F4354-FCFA-482F-B14F-128D321D7922}"/>
    <dgm:cxn modelId="{2F75814C-F86A-4D0B-931E-F3E137D5C406}" type="presOf" srcId="{5DC66035-C773-4AFB-A6DE-054A1275D526}" destId="{A2F83458-BF4D-4CA5-AF1C-080E29379426}" srcOrd="0" destOrd="0" presId="urn:microsoft.com/office/officeart/2005/8/layout/default"/>
    <dgm:cxn modelId="{A8C98F81-D1AA-4DEE-B4CF-516DB53DA484}" type="presOf" srcId="{537631C4-FA37-468E-A0FE-B63320B0652D}" destId="{7E521820-1CF0-45A5-834B-A19C29A80C7B}" srcOrd="0" destOrd="0" presId="urn:microsoft.com/office/officeart/2005/8/layout/default"/>
    <dgm:cxn modelId="{2D0B2C91-A8F7-4C6C-AEDA-C2332C5BB2E3}" srcId="{53D9C199-C016-441E-AE23-780F568EFE1B}" destId="{8A9ACC87-0629-46F2-9919-7354EEA83EB4}" srcOrd="3" destOrd="0" parTransId="{4F2B6E2D-FB8C-45AD-8E33-2171B66D193E}" sibTransId="{26608243-6C74-442D-9E23-05A17D4F581C}"/>
    <dgm:cxn modelId="{C7997CA3-F511-4B48-9A0F-EB565AEBFBE8}" srcId="{53D9C199-C016-441E-AE23-780F568EFE1B}" destId="{537631C4-FA37-468E-A0FE-B63320B0652D}" srcOrd="5" destOrd="0" parTransId="{1F316DA4-8A47-4C10-82A9-01F0DBB2FFF0}" sibTransId="{5BFD34EC-5177-4C0A-8C26-E44E49A35DA3}"/>
    <dgm:cxn modelId="{6AFDD7CD-75A2-4346-B681-84C3D72BDC3A}" type="presOf" srcId="{F1A6ED04-235E-4CBA-BAB2-326657BE743C}" destId="{437BA59F-29E8-4637-B867-C22208FD02C4}" srcOrd="0" destOrd="0" presId="urn:microsoft.com/office/officeart/2005/8/layout/default"/>
    <dgm:cxn modelId="{B7DA28CE-9488-4B29-8A4C-571FB756C86C}" type="presOf" srcId="{C2F52F49-71A6-4871-A9F5-DD4E19F93D53}" destId="{EDF3130F-EE5C-4E90-A342-414B731DEDE2}" srcOrd="0" destOrd="0" presId="urn:microsoft.com/office/officeart/2005/8/layout/default"/>
    <dgm:cxn modelId="{336EB0F6-1F81-44F8-9308-F0E1C456D834}" srcId="{53D9C199-C016-441E-AE23-780F568EFE1B}" destId="{C2F52F49-71A6-4871-A9F5-DD4E19F93D53}" srcOrd="0" destOrd="0" parTransId="{613202C5-1661-4526-AC77-7897B60F97DC}" sibTransId="{8B0F6086-113B-4D7A-898F-5067AC732628}"/>
    <dgm:cxn modelId="{8CC1DFFC-7D8C-417B-8D4C-0AEB9F542AA4}" srcId="{53D9C199-C016-441E-AE23-780F568EFE1B}" destId="{F1A6ED04-235E-4CBA-BAB2-326657BE743C}" srcOrd="2" destOrd="0" parTransId="{7961254E-B61D-4B93-808B-14D140327044}" sibTransId="{67295FA2-004F-4E70-9CD0-8490D0105B62}"/>
    <dgm:cxn modelId="{FE76FFAF-3563-411A-A3D5-FC4672E05ED2}" type="presParOf" srcId="{BB9FC2D1-7B3D-49F6-91DA-64AD4881A4B1}" destId="{EDF3130F-EE5C-4E90-A342-414B731DEDE2}" srcOrd="0" destOrd="0" presId="urn:microsoft.com/office/officeart/2005/8/layout/default"/>
    <dgm:cxn modelId="{21939DB6-8E4E-4645-8D95-DD6932A6AC37}" type="presParOf" srcId="{BB9FC2D1-7B3D-49F6-91DA-64AD4881A4B1}" destId="{56B37ED5-A36D-4078-A584-2318B6222954}" srcOrd="1" destOrd="0" presId="urn:microsoft.com/office/officeart/2005/8/layout/default"/>
    <dgm:cxn modelId="{D3DBAC47-20A1-420F-9F74-E27D028224AF}" type="presParOf" srcId="{BB9FC2D1-7B3D-49F6-91DA-64AD4881A4B1}" destId="{E4E7409E-3390-4F5A-91C7-5557BF99A387}" srcOrd="2" destOrd="0" presId="urn:microsoft.com/office/officeart/2005/8/layout/default"/>
    <dgm:cxn modelId="{62AEC7E9-C0A5-4029-A271-5B2CE4A6B408}" type="presParOf" srcId="{BB9FC2D1-7B3D-49F6-91DA-64AD4881A4B1}" destId="{52C39972-0B50-4EBF-A88C-E6BACB6B179A}" srcOrd="3" destOrd="0" presId="urn:microsoft.com/office/officeart/2005/8/layout/default"/>
    <dgm:cxn modelId="{B4BB4B79-06FF-4AE3-AC0B-00E469EE31EC}" type="presParOf" srcId="{BB9FC2D1-7B3D-49F6-91DA-64AD4881A4B1}" destId="{437BA59F-29E8-4637-B867-C22208FD02C4}" srcOrd="4" destOrd="0" presId="urn:microsoft.com/office/officeart/2005/8/layout/default"/>
    <dgm:cxn modelId="{46DBF1D2-73FD-4F1F-AFA9-8078CDD70A12}" type="presParOf" srcId="{BB9FC2D1-7B3D-49F6-91DA-64AD4881A4B1}" destId="{9AD942E6-7AD8-40E0-89C2-EF62BB23F0EA}" srcOrd="5" destOrd="0" presId="urn:microsoft.com/office/officeart/2005/8/layout/default"/>
    <dgm:cxn modelId="{F855FD69-6414-4590-837A-E6D029FEC5DA}" type="presParOf" srcId="{BB9FC2D1-7B3D-49F6-91DA-64AD4881A4B1}" destId="{B2874E7C-4526-4BC2-B32D-6178AC1C2D0D}" srcOrd="6" destOrd="0" presId="urn:microsoft.com/office/officeart/2005/8/layout/default"/>
    <dgm:cxn modelId="{FAB78E2B-1A84-4971-9307-67D747EBA1E7}" type="presParOf" srcId="{BB9FC2D1-7B3D-49F6-91DA-64AD4881A4B1}" destId="{DA2902F4-0E67-451C-BE86-EC9645E33ED0}" srcOrd="7" destOrd="0" presId="urn:microsoft.com/office/officeart/2005/8/layout/default"/>
    <dgm:cxn modelId="{B9ADF544-6D64-4116-A957-01E3F4BD5E3B}" type="presParOf" srcId="{BB9FC2D1-7B3D-49F6-91DA-64AD4881A4B1}" destId="{A2F83458-BF4D-4CA5-AF1C-080E29379426}" srcOrd="8" destOrd="0" presId="urn:microsoft.com/office/officeart/2005/8/layout/default"/>
    <dgm:cxn modelId="{B59D8D92-285A-40D7-9C86-F9C37B5F871D}" type="presParOf" srcId="{BB9FC2D1-7B3D-49F6-91DA-64AD4881A4B1}" destId="{5BBEA961-FD3A-4D32-A0F8-BAB5E947E5DE}" srcOrd="9" destOrd="0" presId="urn:microsoft.com/office/officeart/2005/8/layout/default"/>
    <dgm:cxn modelId="{320A05CD-4BCD-4857-9952-20068894ABF8}" type="presParOf" srcId="{BB9FC2D1-7B3D-49F6-91DA-64AD4881A4B1}" destId="{7E521820-1CF0-45A5-834B-A19C29A80C7B}"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ABC3190-221B-4138-8320-4DFDE4B76216}"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BD8309AB-8DF7-4594-93D8-0A3DFB6541C4}">
      <dgm:prSet/>
      <dgm:spPr/>
      <dgm:t>
        <a:bodyPr/>
        <a:lstStyle/>
        <a:p>
          <a:r>
            <a:rPr lang="en-US" dirty="0"/>
            <a:t>TSP Australia ready to implement Maritime products for               NAVAREA Coordinators</a:t>
          </a:r>
        </a:p>
      </dgm:t>
    </dgm:pt>
    <dgm:pt modelId="{77D1D863-753E-47B3-BD63-42EAF563D6A2}" type="parTrans" cxnId="{2E4B503D-12F9-4D11-81ED-5AD44BA749A1}">
      <dgm:prSet/>
      <dgm:spPr/>
      <dgm:t>
        <a:bodyPr/>
        <a:lstStyle/>
        <a:p>
          <a:endParaRPr lang="en-US"/>
        </a:p>
      </dgm:t>
    </dgm:pt>
    <dgm:pt modelId="{2503AC77-FEC3-4673-B841-AAA2982DC46A}" type="sibTrans" cxnId="{2E4B503D-12F9-4D11-81ED-5AD44BA749A1}">
      <dgm:prSet/>
      <dgm:spPr/>
      <dgm:t>
        <a:bodyPr/>
        <a:lstStyle/>
        <a:p>
          <a:endParaRPr lang="en-US"/>
        </a:p>
      </dgm:t>
    </dgm:pt>
    <dgm:pt modelId="{4B5F5DA0-2322-4B7F-9393-12C616BDDB71}">
      <dgm:prSet/>
      <dgm:spPr/>
      <dgm:t>
        <a:bodyPr/>
        <a:lstStyle/>
        <a:p>
          <a:r>
            <a:rPr lang="en-US" dirty="0"/>
            <a:t>TSP India developed a        Key Performance Indicator Application for IOTWNS TSPs</a:t>
          </a:r>
          <a:r>
            <a:rPr lang="en-AU" dirty="0"/>
            <a:t>.</a:t>
          </a:r>
          <a:endParaRPr lang="en-US" dirty="0"/>
        </a:p>
      </dgm:t>
    </dgm:pt>
    <dgm:pt modelId="{E1AD55B7-1A11-450B-BEB1-AEA8FBDFFFE9}" type="parTrans" cxnId="{C0292E56-02C0-4E40-B563-FF6864595820}">
      <dgm:prSet/>
      <dgm:spPr/>
      <dgm:t>
        <a:bodyPr/>
        <a:lstStyle/>
        <a:p>
          <a:endParaRPr lang="en-US"/>
        </a:p>
      </dgm:t>
    </dgm:pt>
    <dgm:pt modelId="{CBF86ABB-EA29-4723-8214-C3F4AE82015D}" type="sibTrans" cxnId="{C0292E56-02C0-4E40-B563-FF6864595820}">
      <dgm:prSet/>
      <dgm:spPr/>
      <dgm:t>
        <a:bodyPr/>
        <a:lstStyle/>
        <a:p>
          <a:endParaRPr lang="en-US"/>
        </a:p>
      </dgm:t>
    </dgm:pt>
    <dgm:pt modelId="{04D41947-930C-489A-915F-7584E4888B52}">
      <dgm:prSet/>
      <dgm:spPr/>
      <dgm:t>
        <a:bodyPr/>
        <a:lstStyle/>
        <a:p>
          <a:r>
            <a:rPr lang="en-US" b="0" i="0" baseline="0" dirty="0"/>
            <a:t>TSP India developed a  Mobile App</a:t>
          </a:r>
          <a:endParaRPr lang="en-US" dirty="0"/>
        </a:p>
      </dgm:t>
    </dgm:pt>
    <dgm:pt modelId="{89EFB49F-975E-4A47-83B5-74A0247CE195}" type="parTrans" cxnId="{04C51740-D831-4F20-9533-605504844E21}">
      <dgm:prSet/>
      <dgm:spPr/>
      <dgm:t>
        <a:bodyPr/>
        <a:lstStyle/>
        <a:p>
          <a:endParaRPr lang="en-US"/>
        </a:p>
      </dgm:t>
    </dgm:pt>
    <dgm:pt modelId="{922B7C1F-0C66-4A0A-ACCB-06BBFE710734}" type="sibTrans" cxnId="{04C51740-D831-4F20-9533-605504844E21}">
      <dgm:prSet/>
      <dgm:spPr/>
      <dgm:t>
        <a:bodyPr/>
        <a:lstStyle/>
        <a:p>
          <a:endParaRPr lang="en-US"/>
        </a:p>
      </dgm:t>
    </dgm:pt>
    <dgm:pt modelId="{1879198D-30FC-4C1E-BE07-A93AA69EAFEB}">
      <dgm:prSet/>
      <dgm:spPr/>
      <dgm:t>
        <a:bodyPr/>
        <a:lstStyle/>
        <a:p>
          <a:r>
            <a:rPr lang="en-AU" b="0" i="0" baseline="0" dirty="0"/>
            <a:t>TSP Indonesia's new additional notification tool (WRS) tested in the                 </a:t>
          </a:r>
          <a:r>
            <a:rPr lang="en-AU" dirty="0"/>
            <a:t>2 </a:t>
          </a:r>
          <a:r>
            <a:rPr lang="en-AU" b="0" i="0" baseline="0" dirty="0"/>
            <a:t>Comms Tests in 2022</a:t>
          </a:r>
          <a:endParaRPr lang="en-US" dirty="0"/>
        </a:p>
      </dgm:t>
    </dgm:pt>
    <dgm:pt modelId="{6ACC2D4F-32CE-4B75-8C0A-8D5B97D2000C}" type="parTrans" cxnId="{9913450A-E5D5-4051-A2BB-32342DCEFA8D}">
      <dgm:prSet/>
      <dgm:spPr/>
      <dgm:t>
        <a:bodyPr/>
        <a:lstStyle/>
        <a:p>
          <a:endParaRPr lang="en-US"/>
        </a:p>
      </dgm:t>
    </dgm:pt>
    <dgm:pt modelId="{0969931C-5E2C-43EE-8CA5-1B364C850B37}" type="sibTrans" cxnId="{9913450A-E5D5-4051-A2BB-32342DCEFA8D}">
      <dgm:prSet/>
      <dgm:spPr/>
      <dgm:t>
        <a:bodyPr/>
        <a:lstStyle/>
        <a:p>
          <a:endParaRPr lang="en-US"/>
        </a:p>
      </dgm:t>
    </dgm:pt>
    <dgm:pt modelId="{9614D25A-E79F-4684-9D1C-E61E4A36742A}">
      <dgm:prSet/>
      <dgm:spPr/>
      <dgm:t>
        <a:bodyPr/>
        <a:lstStyle/>
        <a:p>
          <a:r>
            <a:rPr lang="en-AU" b="0" i="0" baseline="0" dirty="0"/>
            <a:t>Routine IOTWMS Comms Tests conducted                  Jun &amp; Dec 2021</a:t>
          </a:r>
          <a:endParaRPr lang="en-US" dirty="0"/>
        </a:p>
      </dgm:t>
    </dgm:pt>
    <dgm:pt modelId="{E0133073-9140-41FB-9D42-61199A7DA0DA}" type="parTrans" cxnId="{698D3A22-5DE8-42E4-8039-FC271550F2A4}">
      <dgm:prSet/>
      <dgm:spPr/>
      <dgm:t>
        <a:bodyPr/>
        <a:lstStyle/>
        <a:p>
          <a:endParaRPr lang="en-US"/>
        </a:p>
      </dgm:t>
    </dgm:pt>
    <dgm:pt modelId="{8950170F-D20F-4DFA-AF97-3C9566FB5D19}" type="sibTrans" cxnId="{698D3A22-5DE8-42E4-8039-FC271550F2A4}">
      <dgm:prSet/>
      <dgm:spPr/>
      <dgm:t>
        <a:bodyPr/>
        <a:lstStyle/>
        <a:p>
          <a:endParaRPr lang="en-US"/>
        </a:p>
      </dgm:t>
    </dgm:pt>
    <dgm:pt modelId="{D29BF22D-F860-4A84-B758-36780C81F7D8}" type="pres">
      <dgm:prSet presAssocID="{9ABC3190-221B-4138-8320-4DFDE4B76216}" presName="diagram" presStyleCnt="0">
        <dgm:presLayoutVars>
          <dgm:dir/>
          <dgm:resizeHandles val="exact"/>
        </dgm:presLayoutVars>
      </dgm:prSet>
      <dgm:spPr/>
    </dgm:pt>
    <dgm:pt modelId="{B15A7463-37B5-4099-B3BF-08B7FFDCC888}" type="pres">
      <dgm:prSet presAssocID="{BD8309AB-8DF7-4594-93D8-0A3DFB6541C4}" presName="node" presStyleLbl="node1" presStyleIdx="0" presStyleCnt="5">
        <dgm:presLayoutVars>
          <dgm:bulletEnabled val="1"/>
        </dgm:presLayoutVars>
      </dgm:prSet>
      <dgm:spPr/>
    </dgm:pt>
    <dgm:pt modelId="{D6C1F967-00B7-4650-B171-DF3244B8DF87}" type="pres">
      <dgm:prSet presAssocID="{2503AC77-FEC3-4673-B841-AAA2982DC46A}" presName="sibTrans" presStyleCnt="0"/>
      <dgm:spPr/>
    </dgm:pt>
    <dgm:pt modelId="{CCF33700-7933-47A4-BB71-458DED18630B}" type="pres">
      <dgm:prSet presAssocID="{4B5F5DA0-2322-4B7F-9393-12C616BDDB71}" presName="node" presStyleLbl="node1" presStyleIdx="1" presStyleCnt="5">
        <dgm:presLayoutVars>
          <dgm:bulletEnabled val="1"/>
        </dgm:presLayoutVars>
      </dgm:prSet>
      <dgm:spPr/>
    </dgm:pt>
    <dgm:pt modelId="{2A5B26C6-4C41-4036-9E24-48D8E59B9598}" type="pres">
      <dgm:prSet presAssocID="{CBF86ABB-EA29-4723-8214-C3F4AE82015D}" presName="sibTrans" presStyleCnt="0"/>
      <dgm:spPr/>
    </dgm:pt>
    <dgm:pt modelId="{2C6C6BE2-63F1-46C5-8222-544834501E6C}" type="pres">
      <dgm:prSet presAssocID="{04D41947-930C-489A-915F-7584E4888B52}" presName="node" presStyleLbl="node1" presStyleIdx="2" presStyleCnt="5">
        <dgm:presLayoutVars>
          <dgm:bulletEnabled val="1"/>
        </dgm:presLayoutVars>
      </dgm:prSet>
      <dgm:spPr/>
    </dgm:pt>
    <dgm:pt modelId="{CF6ABE1A-EC2A-4CA3-89DA-ECC6B282B174}" type="pres">
      <dgm:prSet presAssocID="{922B7C1F-0C66-4A0A-ACCB-06BBFE710734}" presName="sibTrans" presStyleCnt="0"/>
      <dgm:spPr/>
    </dgm:pt>
    <dgm:pt modelId="{3AE0FE56-9385-43EF-B926-BF83BD5C076B}" type="pres">
      <dgm:prSet presAssocID="{1879198D-30FC-4C1E-BE07-A93AA69EAFEB}" presName="node" presStyleLbl="node1" presStyleIdx="3" presStyleCnt="5">
        <dgm:presLayoutVars>
          <dgm:bulletEnabled val="1"/>
        </dgm:presLayoutVars>
      </dgm:prSet>
      <dgm:spPr/>
    </dgm:pt>
    <dgm:pt modelId="{61F597BC-ECE2-4FFE-AF3F-21E65483F1E2}" type="pres">
      <dgm:prSet presAssocID="{0969931C-5E2C-43EE-8CA5-1B364C850B37}" presName="sibTrans" presStyleCnt="0"/>
      <dgm:spPr/>
    </dgm:pt>
    <dgm:pt modelId="{C87E04A6-8D80-4FC4-8D39-E73EF6DD6288}" type="pres">
      <dgm:prSet presAssocID="{9614D25A-E79F-4684-9D1C-E61E4A36742A}" presName="node" presStyleLbl="node1" presStyleIdx="4" presStyleCnt="5">
        <dgm:presLayoutVars>
          <dgm:bulletEnabled val="1"/>
        </dgm:presLayoutVars>
      </dgm:prSet>
      <dgm:spPr/>
    </dgm:pt>
  </dgm:ptLst>
  <dgm:cxnLst>
    <dgm:cxn modelId="{9913450A-E5D5-4051-A2BB-32342DCEFA8D}" srcId="{9ABC3190-221B-4138-8320-4DFDE4B76216}" destId="{1879198D-30FC-4C1E-BE07-A93AA69EAFEB}" srcOrd="3" destOrd="0" parTransId="{6ACC2D4F-32CE-4B75-8C0A-8D5B97D2000C}" sibTransId="{0969931C-5E2C-43EE-8CA5-1B364C850B37}"/>
    <dgm:cxn modelId="{698D3A22-5DE8-42E4-8039-FC271550F2A4}" srcId="{9ABC3190-221B-4138-8320-4DFDE4B76216}" destId="{9614D25A-E79F-4684-9D1C-E61E4A36742A}" srcOrd="4" destOrd="0" parTransId="{E0133073-9140-41FB-9D42-61199A7DA0DA}" sibTransId="{8950170F-D20F-4DFA-AF97-3C9566FB5D19}"/>
    <dgm:cxn modelId="{6ACDD527-FD18-49C7-B30C-C5B240034B77}" type="presOf" srcId="{4B5F5DA0-2322-4B7F-9393-12C616BDDB71}" destId="{CCF33700-7933-47A4-BB71-458DED18630B}" srcOrd="0" destOrd="0" presId="urn:microsoft.com/office/officeart/2005/8/layout/default"/>
    <dgm:cxn modelId="{2E4B503D-12F9-4D11-81ED-5AD44BA749A1}" srcId="{9ABC3190-221B-4138-8320-4DFDE4B76216}" destId="{BD8309AB-8DF7-4594-93D8-0A3DFB6541C4}" srcOrd="0" destOrd="0" parTransId="{77D1D863-753E-47B3-BD63-42EAF563D6A2}" sibTransId="{2503AC77-FEC3-4673-B841-AAA2982DC46A}"/>
    <dgm:cxn modelId="{04C51740-D831-4F20-9533-605504844E21}" srcId="{9ABC3190-221B-4138-8320-4DFDE4B76216}" destId="{04D41947-930C-489A-915F-7584E4888B52}" srcOrd="2" destOrd="0" parTransId="{89EFB49F-975E-4A47-83B5-74A0247CE195}" sibTransId="{922B7C1F-0C66-4A0A-ACCB-06BBFE710734}"/>
    <dgm:cxn modelId="{D72FF675-2D9E-4EEE-94D2-214ACAECA2E1}" type="presOf" srcId="{9614D25A-E79F-4684-9D1C-E61E4A36742A}" destId="{C87E04A6-8D80-4FC4-8D39-E73EF6DD6288}" srcOrd="0" destOrd="0" presId="urn:microsoft.com/office/officeart/2005/8/layout/default"/>
    <dgm:cxn modelId="{C0292E56-02C0-4E40-B563-FF6864595820}" srcId="{9ABC3190-221B-4138-8320-4DFDE4B76216}" destId="{4B5F5DA0-2322-4B7F-9393-12C616BDDB71}" srcOrd="1" destOrd="0" parTransId="{E1AD55B7-1A11-450B-BEB1-AEA8FBDFFFE9}" sibTransId="{CBF86ABB-EA29-4723-8214-C3F4AE82015D}"/>
    <dgm:cxn modelId="{BF346791-8891-4397-81E8-EBD3F2412E4C}" type="presOf" srcId="{9ABC3190-221B-4138-8320-4DFDE4B76216}" destId="{D29BF22D-F860-4A84-B758-36780C81F7D8}" srcOrd="0" destOrd="0" presId="urn:microsoft.com/office/officeart/2005/8/layout/default"/>
    <dgm:cxn modelId="{1A9705C9-96D4-4660-93BD-648081158CF7}" type="presOf" srcId="{BD8309AB-8DF7-4594-93D8-0A3DFB6541C4}" destId="{B15A7463-37B5-4099-B3BF-08B7FFDCC888}" srcOrd="0" destOrd="0" presId="urn:microsoft.com/office/officeart/2005/8/layout/default"/>
    <dgm:cxn modelId="{D551CAF6-E43C-42F0-B25D-FDD3091075D2}" type="presOf" srcId="{1879198D-30FC-4C1E-BE07-A93AA69EAFEB}" destId="{3AE0FE56-9385-43EF-B926-BF83BD5C076B}" srcOrd="0" destOrd="0" presId="urn:microsoft.com/office/officeart/2005/8/layout/default"/>
    <dgm:cxn modelId="{C877E6FC-B5C9-4564-AB35-9697BB0F780A}" type="presOf" srcId="{04D41947-930C-489A-915F-7584E4888B52}" destId="{2C6C6BE2-63F1-46C5-8222-544834501E6C}" srcOrd="0" destOrd="0" presId="urn:microsoft.com/office/officeart/2005/8/layout/default"/>
    <dgm:cxn modelId="{13570EBD-6389-4440-9307-FFD51C0F6072}" type="presParOf" srcId="{D29BF22D-F860-4A84-B758-36780C81F7D8}" destId="{B15A7463-37B5-4099-B3BF-08B7FFDCC888}" srcOrd="0" destOrd="0" presId="urn:microsoft.com/office/officeart/2005/8/layout/default"/>
    <dgm:cxn modelId="{978E5374-66D7-4926-B50D-266C3735E5E1}" type="presParOf" srcId="{D29BF22D-F860-4A84-B758-36780C81F7D8}" destId="{D6C1F967-00B7-4650-B171-DF3244B8DF87}" srcOrd="1" destOrd="0" presId="urn:microsoft.com/office/officeart/2005/8/layout/default"/>
    <dgm:cxn modelId="{879AB372-7720-43F8-AC25-C14292881655}" type="presParOf" srcId="{D29BF22D-F860-4A84-B758-36780C81F7D8}" destId="{CCF33700-7933-47A4-BB71-458DED18630B}" srcOrd="2" destOrd="0" presId="urn:microsoft.com/office/officeart/2005/8/layout/default"/>
    <dgm:cxn modelId="{ACFB5254-8E6D-4DBB-8673-20DA10575DFE}" type="presParOf" srcId="{D29BF22D-F860-4A84-B758-36780C81F7D8}" destId="{2A5B26C6-4C41-4036-9E24-48D8E59B9598}" srcOrd="3" destOrd="0" presId="urn:microsoft.com/office/officeart/2005/8/layout/default"/>
    <dgm:cxn modelId="{4F40E83C-112B-4E2A-A2A5-2EE7C6C52CA1}" type="presParOf" srcId="{D29BF22D-F860-4A84-B758-36780C81F7D8}" destId="{2C6C6BE2-63F1-46C5-8222-544834501E6C}" srcOrd="4" destOrd="0" presId="urn:microsoft.com/office/officeart/2005/8/layout/default"/>
    <dgm:cxn modelId="{A515B162-BA5D-44E6-A58E-F1BF244FDBE0}" type="presParOf" srcId="{D29BF22D-F860-4A84-B758-36780C81F7D8}" destId="{CF6ABE1A-EC2A-4CA3-89DA-ECC6B282B174}" srcOrd="5" destOrd="0" presId="urn:microsoft.com/office/officeart/2005/8/layout/default"/>
    <dgm:cxn modelId="{292B2DCF-4AE0-4190-8553-98261757E6DC}" type="presParOf" srcId="{D29BF22D-F860-4A84-B758-36780C81F7D8}" destId="{3AE0FE56-9385-43EF-B926-BF83BD5C076B}" srcOrd="6" destOrd="0" presId="urn:microsoft.com/office/officeart/2005/8/layout/default"/>
    <dgm:cxn modelId="{A331313D-A01B-4554-BEDA-55B7148429C4}" type="presParOf" srcId="{D29BF22D-F860-4A84-B758-36780C81F7D8}" destId="{61F597BC-ECE2-4FFE-AF3F-21E65483F1E2}" srcOrd="7" destOrd="0" presId="urn:microsoft.com/office/officeart/2005/8/layout/default"/>
    <dgm:cxn modelId="{C30FEA79-474C-46B5-9511-94D9F606C752}" type="presParOf" srcId="{D29BF22D-F860-4A84-B758-36780C81F7D8}" destId="{C87E04A6-8D80-4FC4-8D39-E73EF6DD6288}" srcOrd="8" destOrd="0" presId="urn:microsoft.com/office/officeart/2005/8/layout/defaul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6AD3370-9E98-4F73-A4AD-996B3C157485}"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B9E6CD97-1314-4AC9-8EA6-D7CD3F53CAB9}">
      <dgm:prSet/>
      <dgm:spPr/>
      <dgm:t>
        <a:bodyPr/>
        <a:lstStyle/>
        <a:p>
          <a:r>
            <a:rPr lang="en-US" b="1" dirty="0"/>
            <a:t>COVID-19 severely impacted face-to-face meetings and training workshops</a:t>
          </a:r>
          <a:r>
            <a:rPr lang="en-US" dirty="0"/>
            <a:t>, stifling in-depth discussions, learning, relationship development.</a:t>
          </a:r>
        </a:p>
      </dgm:t>
    </dgm:pt>
    <dgm:pt modelId="{A7D02152-9F2B-4103-A89D-970163C08FAA}" type="parTrans" cxnId="{25CC496A-7D0E-4BB9-8373-48C9CFAEDAFA}">
      <dgm:prSet/>
      <dgm:spPr/>
      <dgm:t>
        <a:bodyPr/>
        <a:lstStyle/>
        <a:p>
          <a:endParaRPr lang="en-US"/>
        </a:p>
      </dgm:t>
    </dgm:pt>
    <dgm:pt modelId="{FF19F0A1-5181-4548-A25D-A59D61320C54}" type="sibTrans" cxnId="{25CC496A-7D0E-4BB9-8373-48C9CFAEDAFA}">
      <dgm:prSet/>
      <dgm:spPr/>
      <dgm:t>
        <a:bodyPr/>
        <a:lstStyle/>
        <a:p>
          <a:endParaRPr lang="en-US"/>
        </a:p>
      </dgm:t>
    </dgm:pt>
    <dgm:pt modelId="{A567591E-D6E7-44FC-A8E4-5A52D96BEEE8}">
      <dgm:prSet/>
      <dgm:spPr/>
      <dgm:t>
        <a:bodyPr/>
        <a:lstStyle/>
        <a:p>
          <a:r>
            <a:rPr lang="en-US" b="1" dirty="0"/>
            <a:t>However, hybrid meetings </a:t>
          </a:r>
          <a:r>
            <a:rPr lang="en-US" dirty="0"/>
            <a:t>(regionally online, combined with some national face-to-face participation) worked well and </a:t>
          </a:r>
          <a:r>
            <a:rPr lang="en-US" b="1" dirty="0"/>
            <a:t>enabled engagement of many more participants of both </a:t>
          </a:r>
          <a:r>
            <a:rPr lang="en-US" b="1" dirty="0" err="1"/>
            <a:t>gneders</a:t>
          </a:r>
          <a:r>
            <a:rPr lang="en-US" b="1" dirty="0"/>
            <a:t> from each country.</a:t>
          </a:r>
        </a:p>
      </dgm:t>
    </dgm:pt>
    <dgm:pt modelId="{4A9234AB-7A7A-47A1-B55F-38626F0A1868}" type="parTrans" cxnId="{9C44CFF3-594A-4F95-9F3A-0C39E786648D}">
      <dgm:prSet/>
      <dgm:spPr/>
      <dgm:t>
        <a:bodyPr/>
        <a:lstStyle/>
        <a:p>
          <a:endParaRPr lang="en-US"/>
        </a:p>
      </dgm:t>
    </dgm:pt>
    <dgm:pt modelId="{88CE0F36-2D30-4959-8CFC-2EF18F22D8A3}" type="sibTrans" cxnId="{9C44CFF3-594A-4F95-9F3A-0C39E786648D}">
      <dgm:prSet/>
      <dgm:spPr/>
      <dgm:t>
        <a:bodyPr/>
        <a:lstStyle/>
        <a:p>
          <a:endParaRPr lang="en-US"/>
        </a:p>
      </dgm:t>
    </dgm:pt>
    <dgm:pt modelId="{4D43BC22-CDEE-44DA-8651-146A20234F94}">
      <dgm:prSet/>
      <dgm:spPr/>
      <dgm:t>
        <a:bodyPr/>
        <a:lstStyle/>
        <a:p>
          <a:r>
            <a:rPr lang="en-US" dirty="0"/>
            <a:t>Use of </a:t>
          </a:r>
          <a:r>
            <a:rPr lang="en-US" b="1" dirty="0"/>
            <a:t>international consultants </a:t>
          </a:r>
          <a:r>
            <a:rPr lang="en-US" dirty="0"/>
            <a:t>to assist with </a:t>
          </a:r>
          <a:r>
            <a:rPr lang="en-US" b="1" dirty="0"/>
            <a:t>knowledge transfer </a:t>
          </a:r>
          <a:r>
            <a:rPr lang="en-US" dirty="0"/>
            <a:t>through training, plus use of </a:t>
          </a:r>
          <a:r>
            <a:rPr lang="en-US" b="1" dirty="0"/>
            <a:t>national consultants</a:t>
          </a:r>
          <a:r>
            <a:rPr lang="en-US" dirty="0"/>
            <a:t>, engaged and trained by the project team, in Pakistan and Iran </a:t>
          </a:r>
          <a:r>
            <a:rPr lang="en-US" b="1" dirty="0"/>
            <a:t>helped address complex issues not able to be addressed remotely</a:t>
          </a:r>
          <a:r>
            <a:rPr lang="en-US" dirty="0"/>
            <a:t>.</a:t>
          </a:r>
        </a:p>
      </dgm:t>
    </dgm:pt>
    <dgm:pt modelId="{206FE969-BD05-4AEA-AF0B-867A49DAD51E}" type="parTrans" cxnId="{24B062CA-E5F4-4F19-9DEB-B4900C881C38}">
      <dgm:prSet/>
      <dgm:spPr/>
      <dgm:t>
        <a:bodyPr/>
        <a:lstStyle/>
        <a:p>
          <a:endParaRPr lang="en-US"/>
        </a:p>
      </dgm:t>
    </dgm:pt>
    <dgm:pt modelId="{656C56AF-59F6-4C6F-879D-51F85EA1AA28}" type="sibTrans" cxnId="{24B062CA-E5F4-4F19-9DEB-B4900C881C38}">
      <dgm:prSet/>
      <dgm:spPr/>
      <dgm:t>
        <a:bodyPr/>
        <a:lstStyle/>
        <a:p>
          <a:endParaRPr lang="en-US"/>
        </a:p>
      </dgm:t>
    </dgm:pt>
    <dgm:pt modelId="{2D764A89-2BDB-4106-BFCC-BEFF0162816E}">
      <dgm:prSet/>
      <dgm:spPr/>
      <dgm:t>
        <a:bodyPr/>
        <a:lstStyle/>
        <a:p>
          <a:r>
            <a:rPr lang="en-US" dirty="0"/>
            <a:t>As </a:t>
          </a:r>
          <a:r>
            <a:rPr lang="en-US" b="1" dirty="0"/>
            <a:t>interactions increased with local communities</a:t>
          </a:r>
          <a:r>
            <a:rPr lang="en-US" dirty="0"/>
            <a:t>, need has arisen to </a:t>
          </a:r>
          <a:r>
            <a:rPr lang="en-US" b="1" dirty="0"/>
            <a:t>translate more training and community awareness materials into local languages.</a:t>
          </a:r>
        </a:p>
      </dgm:t>
    </dgm:pt>
    <dgm:pt modelId="{4E8C9723-F935-45BB-8D56-FC5B204E1F6D}" type="parTrans" cxnId="{AC967D11-C8E6-47FF-91D6-A321552D307C}">
      <dgm:prSet/>
      <dgm:spPr/>
      <dgm:t>
        <a:bodyPr/>
        <a:lstStyle/>
        <a:p>
          <a:endParaRPr lang="en-US"/>
        </a:p>
      </dgm:t>
    </dgm:pt>
    <dgm:pt modelId="{FCE079ED-628B-4644-8DD4-90F25842753C}" type="sibTrans" cxnId="{AC967D11-C8E6-47FF-91D6-A321552D307C}">
      <dgm:prSet/>
      <dgm:spPr/>
      <dgm:t>
        <a:bodyPr/>
        <a:lstStyle/>
        <a:p>
          <a:endParaRPr lang="en-US"/>
        </a:p>
      </dgm:t>
    </dgm:pt>
    <dgm:pt modelId="{B1587B96-6631-471E-8929-9D929D4148ED}" type="pres">
      <dgm:prSet presAssocID="{06AD3370-9E98-4F73-A4AD-996B3C157485}" presName="vert0" presStyleCnt="0">
        <dgm:presLayoutVars>
          <dgm:dir/>
          <dgm:animOne val="branch"/>
          <dgm:animLvl val="lvl"/>
        </dgm:presLayoutVars>
      </dgm:prSet>
      <dgm:spPr/>
    </dgm:pt>
    <dgm:pt modelId="{C43608F8-DCEA-4D94-BACF-69AD8E803C3B}" type="pres">
      <dgm:prSet presAssocID="{B9E6CD97-1314-4AC9-8EA6-D7CD3F53CAB9}" presName="thickLine" presStyleLbl="alignNode1" presStyleIdx="0" presStyleCnt="4"/>
      <dgm:spPr/>
    </dgm:pt>
    <dgm:pt modelId="{F41CA97C-B6CB-4EA7-9F1E-5585A2FA50F0}" type="pres">
      <dgm:prSet presAssocID="{B9E6CD97-1314-4AC9-8EA6-D7CD3F53CAB9}" presName="horz1" presStyleCnt="0"/>
      <dgm:spPr/>
    </dgm:pt>
    <dgm:pt modelId="{9A04AACA-F781-4C49-9AE7-9B55C1629A2F}" type="pres">
      <dgm:prSet presAssocID="{B9E6CD97-1314-4AC9-8EA6-D7CD3F53CAB9}" presName="tx1" presStyleLbl="revTx" presStyleIdx="0" presStyleCnt="4"/>
      <dgm:spPr/>
    </dgm:pt>
    <dgm:pt modelId="{31D15A78-A329-44BA-976A-18CD22BA36DD}" type="pres">
      <dgm:prSet presAssocID="{B9E6CD97-1314-4AC9-8EA6-D7CD3F53CAB9}" presName="vert1" presStyleCnt="0"/>
      <dgm:spPr/>
    </dgm:pt>
    <dgm:pt modelId="{1DA111F2-FB7A-47BF-989A-BBF3C5260A63}" type="pres">
      <dgm:prSet presAssocID="{A567591E-D6E7-44FC-A8E4-5A52D96BEEE8}" presName="thickLine" presStyleLbl="alignNode1" presStyleIdx="1" presStyleCnt="4"/>
      <dgm:spPr/>
    </dgm:pt>
    <dgm:pt modelId="{E5A71816-05B0-49A2-80C2-2CDC44FBD607}" type="pres">
      <dgm:prSet presAssocID="{A567591E-D6E7-44FC-A8E4-5A52D96BEEE8}" presName="horz1" presStyleCnt="0"/>
      <dgm:spPr/>
    </dgm:pt>
    <dgm:pt modelId="{033D257B-9501-40A5-9B30-C5F8FC88DA58}" type="pres">
      <dgm:prSet presAssocID="{A567591E-D6E7-44FC-A8E4-5A52D96BEEE8}" presName="tx1" presStyleLbl="revTx" presStyleIdx="1" presStyleCnt="4"/>
      <dgm:spPr/>
    </dgm:pt>
    <dgm:pt modelId="{73C22EED-918E-488A-8734-816D2DEADB66}" type="pres">
      <dgm:prSet presAssocID="{A567591E-D6E7-44FC-A8E4-5A52D96BEEE8}" presName="vert1" presStyleCnt="0"/>
      <dgm:spPr/>
    </dgm:pt>
    <dgm:pt modelId="{64FA8B3A-29DF-4578-824B-463FACF7DB6A}" type="pres">
      <dgm:prSet presAssocID="{4D43BC22-CDEE-44DA-8651-146A20234F94}" presName="thickLine" presStyleLbl="alignNode1" presStyleIdx="2" presStyleCnt="4"/>
      <dgm:spPr/>
    </dgm:pt>
    <dgm:pt modelId="{5E643566-A6AB-4F87-AE32-F91E3086B04A}" type="pres">
      <dgm:prSet presAssocID="{4D43BC22-CDEE-44DA-8651-146A20234F94}" presName="horz1" presStyleCnt="0"/>
      <dgm:spPr/>
    </dgm:pt>
    <dgm:pt modelId="{F38F73E5-7859-435E-B4B0-86AFECE7BF76}" type="pres">
      <dgm:prSet presAssocID="{4D43BC22-CDEE-44DA-8651-146A20234F94}" presName="tx1" presStyleLbl="revTx" presStyleIdx="2" presStyleCnt="4"/>
      <dgm:spPr/>
    </dgm:pt>
    <dgm:pt modelId="{3A1C469C-5163-43C4-9C84-848EB9C8DDF1}" type="pres">
      <dgm:prSet presAssocID="{4D43BC22-CDEE-44DA-8651-146A20234F94}" presName="vert1" presStyleCnt="0"/>
      <dgm:spPr/>
    </dgm:pt>
    <dgm:pt modelId="{6DE5A41A-8647-4251-8E02-ADC6D16E92EC}" type="pres">
      <dgm:prSet presAssocID="{2D764A89-2BDB-4106-BFCC-BEFF0162816E}" presName="thickLine" presStyleLbl="alignNode1" presStyleIdx="3" presStyleCnt="4"/>
      <dgm:spPr/>
    </dgm:pt>
    <dgm:pt modelId="{BEB0218F-8B41-43A3-932C-3ADC5C555DDD}" type="pres">
      <dgm:prSet presAssocID="{2D764A89-2BDB-4106-BFCC-BEFF0162816E}" presName="horz1" presStyleCnt="0"/>
      <dgm:spPr/>
    </dgm:pt>
    <dgm:pt modelId="{1C04D540-056F-4035-A561-2420574F34C2}" type="pres">
      <dgm:prSet presAssocID="{2D764A89-2BDB-4106-BFCC-BEFF0162816E}" presName="tx1" presStyleLbl="revTx" presStyleIdx="3" presStyleCnt="4"/>
      <dgm:spPr/>
    </dgm:pt>
    <dgm:pt modelId="{BB36DDED-8712-454D-B9B1-F1BEB19D3B45}" type="pres">
      <dgm:prSet presAssocID="{2D764A89-2BDB-4106-BFCC-BEFF0162816E}" presName="vert1" presStyleCnt="0"/>
      <dgm:spPr/>
    </dgm:pt>
  </dgm:ptLst>
  <dgm:cxnLst>
    <dgm:cxn modelId="{AC967D11-C8E6-47FF-91D6-A321552D307C}" srcId="{06AD3370-9E98-4F73-A4AD-996B3C157485}" destId="{2D764A89-2BDB-4106-BFCC-BEFF0162816E}" srcOrd="3" destOrd="0" parTransId="{4E8C9723-F935-45BB-8D56-FC5B204E1F6D}" sibTransId="{FCE079ED-628B-4644-8DD4-90F25842753C}"/>
    <dgm:cxn modelId="{BDE8DA41-2913-45D9-A22D-F341EF5AC6AD}" type="presOf" srcId="{4D43BC22-CDEE-44DA-8651-146A20234F94}" destId="{F38F73E5-7859-435E-B4B0-86AFECE7BF76}" srcOrd="0" destOrd="0" presId="urn:microsoft.com/office/officeart/2008/layout/LinedList"/>
    <dgm:cxn modelId="{25CC496A-7D0E-4BB9-8373-48C9CFAEDAFA}" srcId="{06AD3370-9E98-4F73-A4AD-996B3C157485}" destId="{B9E6CD97-1314-4AC9-8EA6-D7CD3F53CAB9}" srcOrd="0" destOrd="0" parTransId="{A7D02152-9F2B-4103-A89D-970163C08FAA}" sibTransId="{FF19F0A1-5181-4548-A25D-A59D61320C54}"/>
    <dgm:cxn modelId="{1C74404F-9923-4EF6-9B34-D9DD9B5D57BD}" type="presOf" srcId="{06AD3370-9E98-4F73-A4AD-996B3C157485}" destId="{B1587B96-6631-471E-8929-9D929D4148ED}" srcOrd="0" destOrd="0" presId="urn:microsoft.com/office/officeart/2008/layout/LinedList"/>
    <dgm:cxn modelId="{12E2B97D-D09E-41AE-B89B-8954CDBA94A2}" type="presOf" srcId="{B9E6CD97-1314-4AC9-8EA6-D7CD3F53CAB9}" destId="{9A04AACA-F781-4C49-9AE7-9B55C1629A2F}" srcOrd="0" destOrd="0" presId="urn:microsoft.com/office/officeart/2008/layout/LinedList"/>
    <dgm:cxn modelId="{8DD98988-568E-4C68-BFDC-8B3C35DC29ED}" type="presOf" srcId="{A567591E-D6E7-44FC-A8E4-5A52D96BEEE8}" destId="{033D257B-9501-40A5-9B30-C5F8FC88DA58}" srcOrd="0" destOrd="0" presId="urn:microsoft.com/office/officeart/2008/layout/LinedList"/>
    <dgm:cxn modelId="{3996A69C-605B-45A4-AB6D-DE89AB56B685}" type="presOf" srcId="{2D764A89-2BDB-4106-BFCC-BEFF0162816E}" destId="{1C04D540-056F-4035-A561-2420574F34C2}" srcOrd="0" destOrd="0" presId="urn:microsoft.com/office/officeart/2008/layout/LinedList"/>
    <dgm:cxn modelId="{24B062CA-E5F4-4F19-9DEB-B4900C881C38}" srcId="{06AD3370-9E98-4F73-A4AD-996B3C157485}" destId="{4D43BC22-CDEE-44DA-8651-146A20234F94}" srcOrd="2" destOrd="0" parTransId="{206FE969-BD05-4AEA-AF0B-867A49DAD51E}" sibTransId="{656C56AF-59F6-4C6F-879D-51F85EA1AA28}"/>
    <dgm:cxn modelId="{9C44CFF3-594A-4F95-9F3A-0C39E786648D}" srcId="{06AD3370-9E98-4F73-A4AD-996B3C157485}" destId="{A567591E-D6E7-44FC-A8E4-5A52D96BEEE8}" srcOrd="1" destOrd="0" parTransId="{4A9234AB-7A7A-47A1-B55F-38626F0A1868}" sibTransId="{88CE0F36-2D30-4959-8CFC-2EF18F22D8A3}"/>
    <dgm:cxn modelId="{2CA02C0A-A919-4695-A5D5-1EBA0EAE40F0}" type="presParOf" srcId="{B1587B96-6631-471E-8929-9D929D4148ED}" destId="{C43608F8-DCEA-4D94-BACF-69AD8E803C3B}" srcOrd="0" destOrd="0" presId="urn:microsoft.com/office/officeart/2008/layout/LinedList"/>
    <dgm:cxn modelId="{273380FA-511B-49BC-A3C8-7B9CA5638E1E}" type="presParOf" srcId="{B1587B96-6631-471E-8929-9D929D4148ED}" destId="{F41CA97C-B6CB-4EA7-9F1E-5585A2FA50F0}" srcOrd="1" destOrd="0" presId="urn:microsoft.com/office/officeart/2008/layout/LinedList"/>
    <dgm:cxn modelId="{FBFBF3AB-F9B4-44BF-82D6-5CCB30D47585}" type="presParOf" srcId="{F41CA97C-B6CB-4EA7-9F1E-5585A2FA50F0}" destId="{9A04AACA-F781-4C49-9AE7-9B55C1629A2F}" srcOrd="0" destOrd="0" presId="urn:microsoft.com/office/officeart/2008/layout/LinedList"/>
    <dgm:cxn modelId="{A92936C2-2F08-486E-8633-D8E742D79706}" type="presParOf" srcId="{F41CA97C-B6CB-4EA7-9F1E-5585A2FA50F0}" destId="{31D15A78-A329-44BA-976A-18CD22BA36DD}" srcOrd="1" destOrd="0" presId="urn:microsoft.com/office/officeart/2008/layout/LinedList"/>
    <dgm:cxn modelId="{2A55D129-F6BF-4512-BA23-EAA2B8AD4135}" type="presParOf" srcId="{B1587B96-6631-471E-8929-9D929D4148ED}" destId="{1DA111F2-FB7A-47BF-989A-BBF3C5260A63}" srcOrd="2" destOrd="0" presId="urn:microsoft.com/office/officeart/2008/layout/LinedList"/>
    <dgm:cxn modelId="{B13C65C1-127B-4E46-922E-4AF1A643C64E}" type="presParOf" srcId="{B1587B96-6631-471E-8929-9D929D4148ED}" destId="{E5A71816-05B0-49A2-80C2-2CDC44FBD607}" srcOrd="3" destOrd="0" presId="urn:microsoft.com/office/officeart/2008/layout/LinedList"/>
    <dgm:cxn modelId="{8286743C-EE65-4546-AC30-B17B68C5188D}" type="presParOf" srcId="{E5A71816-05B0-49A2-80C2-2CDC44FBD607}" destId="{033D257B-9501-40A5-9B30-C5F8FC88DA58}" srcOrd="0" destOrd="0" presId="urn:microsoft.com/office/officeart/2008/layout/LinedList"/>
    <dgm:cxn modelId="{35B03238-57CF-44AF-AEAD-D59AC24B41B2}" type="presParOf" srcId="{E5A71816-05B0-49A2-80C2-2CDC44FBD607}" destId="{73C22EED-918E-488A-8734-816D2DEADB66}" srcOrd="1" destOrd="0" presId="urn:microsoft.com/office/officeart/2008/layout/LinedList"/>
    <dgm:cxn modelId="{E1096C77-9C5F-4ACA-85B7-66207A4C4C24}" type="presParOf" srcId="{B1587B96-6631-471E-8929-9D929D4148ED}" destId="{64FA8B3A-29DF-4578-824B-463FACF7DB6A}" srcOrd="4" destOrd="0" presId="urn:microsoft.com/office/officeart/2008/layout/LinedList"/>
    <dgm:cxn modelId="{F1DD1A24-88E8-420F-876A-BFC25576D77F}" type="presParOf" srcId="{B1587B96-6631-471E-8929-9D929D4148ED}" destId="{5E643566-A6AB-4F87-AE32-F91E3086B04A}" srcOrd="5" destOrd="0" presId="urn:microsoft.com/office/officeart/2008/layout/LinedList"/>
    <dgm:cxn modelId="{C60CD962-8668-48D2-92E1-85F7751759DE}" type="presParOf" srcId="{5E643566-A6AB-4F87-AE32-F91E3086B04A}" destId="{F38F73E5-7859-435E-B4B0-86AFECE7BF76}" srcOrd="0" destOrd="0" presId="urn:microsoft.com/office/officeart/2008/layout/LinedList"/>
    <dgm:cxn modelId="{5A999062-CC87-4901-8C36-A5416EE876C6}" type="presParOf" srcId="{5E643566-A6AB-4F87-AE32-F91E3086B04A}" destId="{3A1C469C-5163-43C4-9C84-848EB9C8DDF1}" srcOrd="1" destOrd="0" presId="urn:microsoft.com/office/officeart/2008/layout/LinedList"/>
    <dgm:cxn modelId="{C2D2C8D5-D158-4F43-9128-E4689ADA6190}" type="presParOf" srcId="{B1587B96-6631-471E-8929-9D929D4148ED}" destId="{6DE5A41A-8647-4251-8E02-ADC6D16E92EC}" srcOrd="6" destOrd="0" presId="urn:microsoft.com/office/officeart/2008/layout/LinedList"/>
    <dgm:cxn modelId="{ACB6FE54-7CCE-4D1B-A7C4-F7AEF7647D23}" type="presParOf" srcId="{B1587B96-6631-471E-8929-9D929D4148ED}" destId="{BEB0218F-8B41-43A3-932C-3ADC5C555DDD}" srcOrd="7" destOrd="0" presId="urn:microsoft.com/office/officeart/2008/layout/LinedList"/>
    <dgm:cxn modelId="{C94E9829-85F4-4601-846C-CB687478C9E6}" type="presParOf" srcId="{BEB0218F-8B41-43A3-932C-3ADC5C555DDD}" destId="{1C04D540-056F-4035-A561-2420574F34C2}" srcOrd="0" destOrd="0" presId="urn:microsoft.com/office/officeart/2008/layout/LinedList"/>
    <dgm:cxn modelId="{FB751B1D-59C7-4EC6-A5C6-D6D507492B23}" type="presParOf" srcId="{BEB0218F-8B41-43A3-932C-3ADC5C555DDD}" destId="{BB36DDED-8712-454D-B9B1-F1BEB19D3B45}"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F3130F-EE5C-4E90-A342-414B731DEDE2}">
      <dsp:nvSpPr>
        <dsp:cNvPr id="0" name=""/>
        <dsp:cNvSpPr/>
      </dsp:nvSpPr>
      <dsp:spPr>
        <a:xfrm>
          <a:off x="0" y="589880"/>
          <a:ext cx="2497176" cy="149830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accent4">
                  <a:lumMod val="60000"/>
                  <a:lumOff val="40000"/>
                </a:schemeClr>
              </a:solidFill>
            </a:rPr>
            <a:t>1. </a:t>
          </a:r>
          <a:r>
            <a:rPr lang="en-US" sz="1100" b="1" kern="1200" dirty="0"/>
            <a:t>Funding for further two years            (2022-2023)(AUD$430K/year) secured from Government of Australia, through Australian Bureau of Meteorology, to support ICG/IOTWMS Secretariat and its </a:t>
          </a:r>
          <a:r>
            <a:rPr lang="en-US" sz="1100" b="1" kern="1200" dirty="0" err="1"/>
            <a:t>programme</a:t>
          </a:r>
          <a:r>
            <a:rPr lang="en-US" sz="1100" b="1" kern="1200" dirty="0"/>
            <a:t> and performance management, coordination, advocacy, and training activities</a:t>
          </a:r>
          <a:endParaRPr lang="en-US" sz="1100" kern="1200" dirty="0"/>
        </a:p>
      </dsp:txBody>
      <dsp:txXfrm>
        <a:off x="0" y="589880"/>
        <a:ext cx="2497176" cy="1498305"/>
      </dsp:txXfrm>
    </dsp:sp>
    <dsp:sp modelId="{E4E7409E-3390-4F5A-91C7-5557BF99A387}">
      <dsp:nvSpPr>
        <dsp:cNvPr id="0" name=""/>
        <dsp:cNvSpPr/>
      </dsp:nvSpPr>
      <dsp:spPr>
        <a:xfrm>
          <a:off x="2746893" y="589880"/>
          <a:ext cx="2497176" cy="149830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accent4">
                  <a:lumMod val="60000"/>
                  <a:lumOff val="40000"/>
                </a:schemeClr>
              </a:solidFill>
            </a:rPr>
            <a:t>2. </a:t>
          </a:r>
          <a:r>
            <a:rPr lang="en-US" sz="1100" b="1" kern="1200" dirty="0"/>
            <a:t>ICG/IOTWMS Secretariat has provided support for 15 meetings of ICG/IOTWMS &amp; related activities in 2022,  most in hybrid mode                   due to COVID.</a:t>
          </a:r>
          <a:endParaRPr lang="en-US" sz="1100" kern="1200" dirty="0"/>
        </a:p>
      </dsp:txBody>
      <dsp:txXfrm>
        <a:off x="2746893" y="589880"/>
        <a:ext cx="2497176" cy="1498305"/>
      </dsp:txXfrm>
    </dsp:sp>
    <dsp:sp modelId="{437BA59F-29E8-4637-B867-C22208FD02C4}">
      <dsp:nvSpPr>
        <dsp:cNvPr id="0" name=""/>
        <dsp:cNvSpPr/>
      </dsp:nvSpPr>
      <dsp:spPr>
        <a:xfrm>
          <a:off x="5493787" y="589880"/>
          <a:ext cx="2497176" cy="149830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accent4">
                  <a:lumMod val="60000"/>
                  <a:lumOff val="40000"/>
                </a:schemeClr>
              </a:solidFill>
            </a:rPr>
            <a:t>3. </a:t>
          </a:r>
          <a:r>
            <a:rPr lang="en-US" sz="1100" b="1" kern="1200" dirty="0"/>
            <a:t>Support for further five years (2022-2027) announced by Government of Indonesia, through BMKG, to support Indian Ocean Tsunami Information Centre (IOTIC) and its training, community awareness and preparedness activities</a:t>
          </a:r>
          <a:endParaRPr lang="en-US" sz="1100" kern="1200" dirty="0"/>
        </a:p>
      </dsp:txBody>
      <dsp:txXfrm>
        <a:off x="5493787" y="589880"/>
        <a:ext cx="2497176" cy="1498305"/>
      </dsp:txXfrm>
    </dsp:sp>
    <dsp:sp modelId="{B2874E7C-4526-4BC2-B32D-6178AC1C2D0D}">
      <dsp:nvSpPr>
        <dsp:cNvPr id="0" name=""/>
        <dsp:cNvSpPr/>
      </dsp:nvSpPr>
      <dsp:spPr>
        <a:xfrm>
          <a:off x="0" y="2337903"/>
          <a:ext cx="2497176" cy="149830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accent4">
                  <a:lumMod val="60000"/>
                  <a:lumOff val="40000"/>
                </a:schemeClr>
              </a:solidFill>
            </a:rPr>
            <a:t>4. </a:t>
          </a:r>
          <a:r>
            <a:rPr lang="en-US" sz="1100" b="1" kern="1200" dirty="0"/>
            <a:t>Phase 1 of the UNESCAP Project “Strengthening tsunami warning in the North West Indian Ocean through regional cooperation” successfully managed and completed                           30 October 2021.</a:t>
          </a:r>
          <a:endParaRPr lang="en-US" sz="1100" kern="1200" dirty="0"/>
        </a:p>
      </dsp:txBody>
      <dsp:txXfrm>
        <a:off x="0" y="2337903"/>
        <a:ext cx="2497176" cy="1498305"/>
      </dsp:txXfrm>
    </dsp:sp>
    <dsp:sp modelId="{A2F83458-BF4D-4CA5-AF1C-080E29379426}">
      <dsp:nvSpPr>
        <dsp:cNvPr id="0" name=""/>
        <dsp:cNvSpPr/>
      </dsp:nvSpPr>
      <dsp:spPr>
        <a:xfrm>
          <a:off x="2746893" y="2337903"/>
          <a:ext cx="2497176" cy="149830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accent4">
                  <a:lumMod val="60000"/>
                  <a:lumOff val="40000"/>
                </a:schemeClr>
              </a:solidFill>
            </a:rPr>
            <a:t>5. </a:t>
          </a:r>
          <a:r>
            <a:rPr lang="en-US" sz="1100" b="1" kern="1200" dirty="0"/>
            <a:t>Funding secured for Phase 2 of the UNESCAP Project                                          to begin early 2022.</a:t>
          </a:r>
          <a:endParaRPr lang="en-US" sz="1100" kern="1200" dirty="0"/>
        </a:p>
      </dsp:txBody>
      <dsp:txXfrm>
        <a:off x="2746893" y="2337903"/>
        <a:ext cx="2497176" cy="1498305"/>
      </dsp:txXfrm>
    </dsp:sp>
    <dsp:sp modelId="{7E521820-1CF0-45A5-834B-A19C29A80C7B}">
      <dsp:nvSpPr>
        <dsp:cNvPr id="0" name=""/>
        <dsp:cNvSpPr/>
      </dsp:nvSpPr>
      <dsp:spPr>
        <a:xfrm>
          <a:off x="5493787" y="2337903"/>
          <a:ext cx="2497176" cy="149830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accent4">
                  <a:lumMod val="60000"/>
                  <a:lumOff val="40000"/>
                </a:schemeClr>
              </a:solidFill>
            </a:rPr>
            <a:t>6. </a:t>
          </a:r>
          <a:r>
            <a:rPr lang="en-US" sz="1100" b="1" kern="1200" dirty="0"/>
            <a:t>IOTIC and ICG/IOTWMS Secretariat supported and contributed to        several activities for </a:t>
          </a:r>
        </a:p>
        <a:p>
          <a:pPr marL="0" lvl="0" indent="0" algn="ctr" defTabSz="711200">
            <a:lnSpc>
              <a:spcPct val="90000"/>
            </a:lnSpc>
            <a:spcBef>
              <a:spcPct val="0"/>
            </a:spcBef>
            <a:spcAft>
              <a:spcPct val="35000"/>
            </a:spcAft>
            <a:buNone/>
          </a:pPr>
          <a:r>
            <a:rPr lang="en-US" sz="1100" b="1" kern="1200" dirty="0"/>
            <a:t>World Tsunami Awareness Day (WTAD) 2021</a:t>
          </a:r>
          <a:endParaRPr lang="en-US" sz="1100" kern="1200" dirty="0"/>
        </a:p>
      </dsp:txBody>
      <dsp:txXfrm>
        <a:off x="5493787" y="2337903"/>
        <a:ext cx="2497176" cy="149830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5A7463-37B5-4099-B3BF-08B7FFDCC888}">
      <dsp:nvSpPr>
        <dsp:cNvPr id="0" name=""/>
        <dsp:cNvSpPr/>
      </dsp:nvSpPr>
      <dsp:spPr>
        <a:xfrm>
          <a:off x="537" y="956191"/>
          <a:ext cx="2096571" cy="125794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TSP Australia ready to implement Maritime products for               NAVAREA Coordinators</a:t>
          </a:r>
        </a:p>
      </dsp:txBody>
      <dsp:txXfrm>
        <a:off x="537" y="956191"/>
        <a:ext cx="2096571" cy="1257942"/>
      </dsp:txXfrm>
    </dsp:sp>
    <dsp:sp modelId="{CCF33700-7933-47A4-BB71-458DED18630B}">
      <dsp:nvSpPr>
        <dsp:cNvPr id="0" name=""/>
        <dsp:cNvSpPr/>
      </dsp:nvSpPr>
      <dsp:spPr>
        <a:xfrm>
          <a:off x="2306766" y="956191"/>
          <a:ext cx="2096571" cy="125794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TSP India developed a        Key Performance Indicator Application for IOTWNS TSPs</a:t>
          </a:r>
          <a:r>
            <a:rPr lang="en-AU" sz="1600" kern="1200" dirty="0"/>
            <a:t>.</a:t>
          </a:r>
          <a:endParaRPr lang="en-US" sz="1600" kern="1200" dirty="0"/>
        </a:p>
      </dsp:txBody>
      <dsp:txXfrm>
        <a:off x="2306766" y="956191"/>
        <a:ext cx="2096571" cy="1257942"/>
      </dsp:txXfrm>
    </dsp:sp>
    <dsp:sp modelId="{2C6C6BE2-63F1-46C5-8222-544834501E6C}">
      <dsp:nvSpPr>
        <dsp:cNvPr id="0" name=""/>
        <dsp:cNvSpPr/>
      </dsp:nvSpPr>
      <dsp:spPr>
        <a:xfrm>
          <a:off x="537" y="2423791"/>
          <a:ext cx="2096571" cy="125794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i="0" kern="1200" baseline="0" dirty="0"/>
            <a:t>TSP India developed a  Mobile App</a:t>
          </a:r>
          <a:endParaRPr lang="en-US" sz="1600" kern="1200" dirty="0"/>
        </a:p>
      </dsp:txBody>
      <dsp:txXfrm>
        <a:off x="537" y="2423791"/>
        <a:ext cx="2096571" cy="1257942"/>
      </dsp:txXfrm>
    </dsp:sp>
    <dsp:sp modelId="{3AE0FE56-9385-43EF-B926-BF83BD5C076B}">
      <dsp:nvSpPr>
        <dsp:cNvPr id="0" name=""/>
        <dsp:cNvSpPr/>
      </dsp:nvSpPr>
      <dsp:spPr>
        <a:xfrm>
          <a:off x="2306766" y="2423791"/>
          <a:ext cx="2096571" cy="125794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AU" sz="1600" b="0" i="0" kern="1200" baseline="0" dirty="0"/>
            <a:t>TSP Indonesia's new additional notification tool (WRS) tested in the                 </a:t>
          </a:r>
          <a:r>
            <a:rPr lang="en-AU" sz="1600" kern="1200" dirty="0"/>
            <a:t>2 </a:t>
          </a:r>
          <a:r>
            <a:rPr lang="en-AU" sz="1600" b="0" i="0" kern="1200" baseline="0" dirty="0"/>
            <a:t>Comms Tests in 2022</a:t>
          </a:r>
          <a:endParaRPr lang="en-US" sz="1600" kern="1200" dirty="0"/>
        </a:p>
      </dsp:txBody>
      <dsp:txXfrm>
        <a:off x="2306766" y="2423791"/>
        <a:ext cx="2096571" cy="1257942"/>
      </dsp:txXfrm>
    </dsp:sp>
    <dsp:sp modelId="{C87E04A6-8D80-4FC4-8D39-E73EF6DD6288}">
      <dsp:nvSpPr>
        <dsp:cNvPr id="0" name=""/>
        <dsp:cNvSpPr/>
      </dsp:nvSpPr>
      <dsp:spPr>
        <a:xfrm>
          <a:off x="1153651" y="3891391"/>
          <a:ext cx="2096571" cy="125794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AU" sz="1600" b="0" i="0" kern="1200" baseline="0" dirty="0"/>
            <a:t>Routine IOTWMS Comms Tests conducted                  Jun &amp; Dec 2021</a:t>
          </a:r>
          <a:endParaRPr lang="en-US" sz="1600" kern="1200" dirty="0"/>
        </a:p>
      </dsp:txBody>
      <dsp:txXfrm>
        <a:off x="1153651" y="3891391"/>
        <a:ext cx="2096571" cy="125794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3608F8-DCEA-4D94-BACF-69AD8E803C3B}">
      <dsp:nvSpPr>
        <dsp:cNvPr id="0" name=""/>
        <dsp:cNvSpPr/>
      </dsp:nvSpPr>
      <dsp:spPr>
        <a:xfrm>
          <a:off x="0" y="0"/>
          <a:ext cx="353477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A04AACA-F781-4C49-9AE7-9B55C1629A2F}">
      <dsp:nvSpPr>
        <dsp:cNvPr id="0" name=""/>
        <dsp:cNvSpPr/>
      </dsp:nvSpPr>
      <dsp:spPr>
        <a:xfrm>
          <a:off x="0" y="0"/>
          <a:ext cx="3534771" cy="14621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b="1" kern="1200" dirty="0"/>
            <a:t>COVID-19 severely impacted face-to-face meetings and training workshops</a:t>
          </a:r>
          <a:r>
            <a:rPr lang="en-US" sz="1500" kern="1200" dirty="0"/>
            <a:t>, stifling in-depth discussions, learning, relationship development.</a:t>
          </a:r>
        </a:p>
      </dsp:txBody>
      <dsp:txXfrm>
        <a:off x="0" y="0"/>
        <a:ext cx="3534771" cy="1462117"/>
      </dsp:txXfrm>
    </dsp:sp>
    <dsp:sp modelId="{1DA111F2-FB7A-47BF-989A-BBF3C5260A63}">
      <dsp:nvSpPr>
        <dsp:cNvPr id="0" name=""/>
        <dsp:cNvSpPr/>
      </dsp:nvSpPr>
      <dsp:spPr>
        <a:xfrm>
          <a:off x="0" y="1462117"/>
          <a:ext cx="353477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33D257B-9501-40A5-9B30-C5F8FC88DA58}">
      <dsp:nvSpPr>
        <dsp:cNvPr id="0" name=""/>
        <dsp:cNvSpPr/>
      </dsp:nvSpPr>
      <dsp:spPr>
        <a:xfrm>
          <a:off x="0" y="1462117"/>
          <a:ext cx="3534771" cy="14621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b="1" kern="1200" dirty="0"/>
            <a:t>However, hybrid meetings </a:t>
          </a:r>
          <a:r>
            <a:rPr lang="en-US" sz="1500" kern="1200" dirty="0"/>
            <a:t>(regionally online, combined with some national face-to-face participation) worked well and </a:t>
          </a:r>
          <a:r>
            <a:rPr lang="en-US" sz="1500" b="1" kern="1200" dirty="0"/>
            <a:t>enabled engagement of many more participants of both </a:t>
          </a:r>
          <a:r>
            <a:rPr lang="en-US" sz="1500" b="1" kern="1200" dirty="0" err="1"/>
            <a:t>gneders</a:t>
          </a:r>
          <a:r>
            <a:rPr lang="en-US" sz="1500" b="1" kern="1200" dirty="0"/>
            <a:t> from each country.</a:t>
          </a:r>
        </a:p>
      </dsp:txBody>
      <dsp:txXfrm>
        <a:off x="0" y="1462117"/>
        <a:ext cx="3534771" cy="1462117"/>
      </dsp:txXfrm>
    </dsp:sp>
    <dsp:sp modelId="{64FA8B3A-29DF-4578-824B-463FACF7DB6A}">
      <dsp:nvSpPr>
        <dsp:cNvPr id="0" name=""/>
        <dsp:cNvSpPr/>
      </dsp:nvSpPr>
      <dsp:spPr>
        <a:xfrm>
          <a:off x="0" y="2924234"/>
          <a:ext cx="353477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38F73E5-7859-435E-B4B0-86AFECE7BF76}">
      <dsp:nvSpPr>
        <dsp:cNvPr id="0" name=""/>
        <dsp:cNvSpPr/>
      </dsp:nvSpPr>
      <dsp:spPr>
        <a:xfrm>
          <a:off x="0" y="2924234"/>
          <a:ext cx="3534771" cy="14621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dirty="0"/>
            <a:t>Use of </a:t>
          </a:r>
          <a:r>
            <a:rPr lang="en-US" sz="1500" b="1" kern="1200" dirty="0"/>
            <a:t>international consultants </a:t>
          </a:r>
          <a:r>
            <a:rPr lang="en-US" sz="1500" kern="1200" dirty="0"/>
            <a:t>to assist with </a:t>
          </a:r>
          <a:r>
            <a:rPr lang="en-US" sz="1500" b="1" kern="1200" dirty="0"/>
            <a:t>knowledge transfer </a:t>
          </a:r>
          <a:r>
            <a:rPr lang="en-US" sz="1500" kern="1200" dirty="0"/>
            <a:t>through training, plus use of </a:t>
          </a:r>
          <a:r>
            <a:rPr lang="en-US" sz="1500" b="1" kern="1200" dirty="0"/>
            <a:t>national consultants</a:t>
          </a:r>
          <a:r>
            <a:rPr lang="en-US" sz="1500" kern="1200" dirty="0"/>
            <a:t>, engaged and trained by the project team, in Pakistan and Iran </a:t>
          </a:r>
          <a:r>
            <a:rPr lang="en-US" sz="1500" b="1" kern="1200" dirty="0"/>
            <a:t>helped address complex issues not able to be addressed remotely</a:t>
          </a:r>
          <a:r>
            <a:rPr lang="en-US" sz="1500" kern="1200" dirty="0"/>
            <a:t>.</a:t>
          </a:r>
        </a:p>
      </dsp:txBody>
      <dsp:txXfrm>
        <a:off x="0" y="2924234"/>
        <a:ext cx="3534771" cy="1462117"/>
      </dsp:txXfrm>
    </dsp:sp>
    <dsp:sp modelId="{6DE5A41A-8647-4251-8E02-ADC6D16E92EC}">
      <dsp:nvSpPr>
        <dsp:cNvPr id="0" name=""/>
        <dsp:cNvSpPr/>
      </dsp:nvSpPr>
      <dsp:spPr>
        <a:xfrm>
          <a:off x="0" y="4386351"/>
          <a:ext cx="353477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C04D540-056F-4035-A561-2420574F34C2}">
      <dsp:nvSpPr>
        <dsp:cNvPr id="0" name=""/>
        <dsp:cNvSpPr/>
      </dsp:nvSpPr>
      <dsp:spPr>
        <a:xfrm>
          <a:off x="0" y="4386351"/>
          <a:ext cx="3534771" cy="14621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dirty="0"/>
            <a:t>As </a:t>
          </a:r>
          <a:r>
            <a:rPr lang="en-US" sz="1500" b="1" kern="1200" dirty="0"/>
            <a:t>interactions increased with local communities</a:t>
          </a:r>
          <a:r>
            <a:rPr lang="en-US" sz="1500" kern="1200" dirty="0"/>
            <a:t>, need has arisen to </a:t>
          </a:r>
          <a:r>
            <a:rPr lang="en-US" sz="1500" b="1" kern="1200" dirty="0"/>
            <a:t>translate more training and community awareness materials into local languages.</a:t>
          </a:r>
        </a:p>
      </dsp:txBody>
      <dsp:txXfrm>
        <a:off x="0" y="4386351"/>
        <a:ext cx="3534771" cy="1462117"/>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50ECA1-CFEA-4EBD-8340-C93A7CE80DC2}" type="datetimeFigureOut">
              <a:rPr lang="en-US" smtClean="0"/>
              <a:t>2/23/2022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9E974F-D732-4E48-BE67-7CDA609F1280}" type="slidenum">
              <a:rPr lang="en-US" smtClean="0"/>
              <a:t>‹#›</a:t>
            </a:fld>
            <a:endParaRPr lang="en-US"/>
          </a:p>
        </p:txBody>
      </p:sp>
    </p:spTree>
    <p:extLst>
      <p:ext uri="{BB962C8B-B14F-4D97-AF65-F5344CB8AC3E}">
        <p14:creationId xmlns:p14="http://schemas.microsoft.com/office/powerpoint/2010/main" val="42905766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3050" cy="3725863"/>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four ICGS all report to the IOC Assembly and Executive Council through the Tsunami and Other hazards related to sea level Warning and mitigation Systems (TOWS) Working Group</a:t>
            </a:r>
          </a:p>
          <a:p>
            <a:pPr marL="171450" indent="-171450">
              <a:buFont typeface="Arial" panose="020B0604020202020204" pitchFamily="34" charset="0"/>
              <a:buChar char="•"/>
            </a:pPr>
            <a:r>
              <a:rPr lang="en-US" dirty="0"/>
              <a:t>The TOWS Working group is supported by two Task Teams: the Task Team on Tsunami Watch Operations and the Task Team on Disaster Management and Preparedness. Two members from each ICG are nominated to each Task Team</a:t>
            </a:r>
          </a:p>
          <a:p>
            <a:pPr marL="171450" indent="-171450">
              <a:buFont typeface="Arial" panose="020B0604020202020204" pitchFamily="34" charset="0"/>
              <a:buChar char="•"/>
            </a:pPr>
            <a:r>
              <a:rPr lang="en-US" dirty="0"/>
              <a:t>The ICG/IOTWMS has a Chair and two Vice-Chairs… Myself as Chair, Mr Pattabhi Rao from India and Prof Behrouz Abtahi from Iran are the Vice-Chairs.</a:t>
            </a:r>
          </a:p>
          <a:p>
            <a:pPr marL="171450" indent="-171450">
              <a:buFont typeface="Arial" panose="020B0604020202020204" pitchFamily="34" charset="0"/>
              <a:buChar char="•"/>
            </a:pPr>
            <a:r>
              <a:rPr lang="en-US" dirty="0"/>
              <a:t>The ICG/IOTWMS has 3 Working Groups and 3 Task Teams to help execute its work plans</a:t>
            </a:r>
          </a:p>
          <a:p>
            <a:pPr marL="171450" indent="-171450">
              <a:buFont typeface="Arial" panose="020B0604020202020204" pitchFamily="34" charset="0"/>
              <a:buChar char="•"/>
            </a:pPr>
            <a:r>
              <a:rPr lang="en-US" dirty="0"/>
              <a:t>The Global Tsunami Warning &amp; Mitigation System is coordinated by the IOC Tsunami Unit</a:t>
            </a:r>
          </a:p>
        </p:txBody>
      </p:sp>
      <p:sp>
        <p:nvSpPr>
          <p:cNvPr id="4" name="Slide Number Placeholder 3"/>
          <p:cNvSpPr>
            <a:spLocks noGrp="1"/>
          </p:cNvSpPr>
          <p:nvPr>
            <p:ph type="sldNum" sz="quarter" idx="10"/>
          </p:nvPr>
        </p:nvSpPr>
        <p:spPr/>
        <p:txBody>
          <a:bodyPr/>
          <a:lstStyle/>
          <a:p>
            <a:pPr marL="0" marR="0" lvl="0" indent="0" algn="r" defTabSz="932886" rtl="0" eaLnBrk="0" fontAlgn="base" latinLnBrk="0" hangingPunct="0">
              <a:lnSpc>
                <a:spcPct val="100000"/>
              </a:lnSpc>
              <a:spcBef>
                <a:spcPct val="0"/>
              </a:spcBef>
              <a:spcAft>
                <a:spcPct val="0"/>
              </a:spcAft>
              <a:buClrTx/>
              <a:buSzTx/>
              <a:buFontTx/>
              <a:buNone/>
              <a:tabLst/>
              <a:defRPr/>
            </a:pPr>
            <a:fld id="{0BA0D901-A092-4074-B673-027E6D64240A}" type="slidenum">
              <a:rPr kumimoji="0" lang="en-US" sz="1200" b="0" i="0" u="none" strike="noStrike" kern="1200" cap="none" spc="0" normalizeH="0" baseline="0" noProof="0" smtClean="0">
                <a:ln>
                  <a:noFill/>
                </a:ln>
                <a:solidFill>
                  <a:srgbClr val="000000"/>
                </a:solidFill>
                <a:effectLst/>
                <a:uLnTx/>
                <a:uFillTx/>
                <a:latin typeface="Arial" pitchFamily="34" charset="0"/>
                <a:ea typeface="ＭＳ Ｐゴシック" pitchFamily="34" charset="-128"/>
                <a:cs typeface="+mn-cs"/>
              </a:rPr>
              <a:pPr marL="0" marR="0" lvl="0" indent="0" algn="r" defTabSz="932886" rtl="0" eaLnBrk="0" fontAlgn="base" latinLnBrk="0" hangingPunct="0">
                <a:lnSpc>
                  <a:spcPct val="100000"/>
                </a:lnSpc>
                <a:spcBef>
                  <a:spcPct val="0"/>
                </a:spcBef>
                <a:spcAft>
                  <a:spcPct val="0"/>
                </a:spcAft>
                <a:buClrTx/>
                <a:buSzTx/>
                <a:buFontTx/>
                <a:buNone/>
                <a:tabLst/>
                <a:defRPr/>
              </a:pPr>
              <a:t>2</a:t>
            </a:fld>
            <a:endParaRPr kumimoji="0" lang="en-US" sz="12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endParaRPr>
          </a:p>
        </p:txBody>
      </p:sp>
    </p:spTree>
    <p:extLst>
      <p:ext uri="{BB962C8B-B14F-4D97-AF65-F5344CB8AC3E}">
        <p14:creationId xmlns:p14="http://schemas.microsoft.com/office/powerpoint/2010/main" val="37461624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a:defRPr/>
            </a:pPr>
            <a:fld id="{991BD3F9-29E6-4201-A0C9-0ADE78452FF2}" type="slidenum">
              <a:rPr lang="en-US" smtClean="0"/>
              <a:pPr>
                <a:defRPr/>
              </a:pPr>
              <a:t>6</a:t>
            </a:fld>
            <a:endParaRPr lang="en-US"/>
          </a:p>
        </p:txBody>
      </p:sp>
    </p:spTree>
    <p:extLst>
      <p:ext uri="{BB962C8B-B14F-4D97-AF65-F5344CB8AC3E}">
        <p14:creationId xmlns:p14="http://schemas.microsoft.com/office/powerpoint/2010/main" val="14850247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AU" sz="900" kern="1200" dirty="0">
                <a:solidFill>
                  <a:schemeClr val="tx1"/>
                </a:solidFill>
                <a:effectLst/>
                <a:latin typeface="+mn-lt"/>
                <a:ea typeface="+mn-ea"/>
                <a:cs typeface="+mn-cs"/>
              </a:rPr>
              <a:t>The United Nations Economic and Social Commission for Asia and the Pacific (UNESCAP) has funded a project titled: “Strengthening Tsunami Early Warning in the North-West Indian Ocean Region Through Regional Cooperation”. The project is being managed by the Intergovernmental Oceanographic Commission (IOC) of the United Nations Educational, Scientific and Cultural Organisation (UNESCO). One of the key objectives of this project is the </a:t>
            </a:r>
            <a:r>
              <a:rPr lang="en-GB" sz="900" kern="1200" dirty="0">
                <a:solidFill>
                  <a:schemeClr val="tx1"/>
                </a:solidFill>
                <a:effectLst/>
                <a:latin typeface="+mn-lt"/>
                <a:ea typeface="+mn-ea"/>
                <a:cs typeface="+mn-cs"/>
              </a:rPr>
              <a:t>organisation of national tsunami warning chains to assure timely warnings and rapid community response.</a:t>
            </a:r>
          </a:p>
          <a:p>
            <a:endParaRPr lang="en-GB" dirty="0"/>
          </a:p>
        </p:txBody>
      </p:sp>
      <p:sp>
        <p:nvSpPr>
          <p:cNvPr id="4" name="Slide Number Placeholder 3"/>
          <p:cNvSpPr>
            <a:spLocks noGrp="1"/>
          </p:cNvSpPr>
          <p:nvPr>
            <p:ph type="sldNum" sz="quarter" idx="10"/>
          </p:nvPr>
        </p:nvSpPr>
        <p:spPr/>
        <p:txBody>
          <a:bodyPr/>
          <a:lstStyle/>
          <a:p>
            <a:fld id="{3C2D03E2-5575-4BA5-A977-2CF12540694C}" type="slidenum">
              <a:rPr lang="en-GB" smtClean="0"/>
              <a:t>19</a:t>
            </a:fld>
            <a:endParaRPr lang="en-GB"/>
          </a:p>
        </p:txBody>
      </p:sp>
    </p:spTree>
    <p:extLst>
      <p:ext uri="{BB962C8B-B14F-4D97-AF65-F5344CB8AC3E}">
        <p14:creationId xmlns:p14="http://schemas.microsoft.com/office/powerpoint/2010/main" val="27273341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AU" sz="900" kern="1200" dirty="0">
                <a:solidFill>
                  <a:schemeClr val="tx1"/>
                </a:solidFill>
                <a:effectLst/>
                <a:latin typeface="+mn-lt"/>
                <a:ea typeface="+mn-ea"/>
                <a:cs typeface="+mn-cs"/>
              </a:rPr>
              <a:t>The United Nations Economic and Social Commission for Asia and the Pacific (UNESCAP) has funded a project titled: “Strengthening Tsunami Early Warning in the North-West Indian Ocean Region Through Regional Cooperation”. The project is being managed by the Intergovernmental Oceanographic Commission (IOC) of the United Nations Educational, Scientific and Cultural Organisation (UNESCO). One of the key objectives of this project is the </a:t>
            </a:r>
            <a:r>
              <a:rPr lang="en-GB" sz="900" kern="1200" dirty="0">
                <a:solidFill>
                  <a:schemeClr val="tx1"/>
                </a:solidFill>
                <a:effectLst/>
                <a:latin typeface="+mn-lt"/>
                <a:ea typeface="+mn-ea"/>
                <a:cs typeface="+mn-cs"/>
              </a:rPr>
              <a:t>organisation of national tsunami warning chains to assure timely warnings and rapid community response.</a:t>
            </a:r>
          </a:p>
          <a:p>
            <a:endParaRPr lang="en-GB" dirty="0"/>
          </a:p>
        </p:txBody>
      </p:sp>
      <p:sp>
        <p:nvSpPr>
          <p:cNvPr id="4" name="Slide Number Placeholder 3"/>
          <p:cNvSpPr>
            <a:spLocks noGrp="1"/>
          </p:cNvSpPr>
          <p:nvPr>
            <p:ph type="sldNum" sz="quarter" idx="10"/>
          </p:nvPr>
        </p:nvSpPr>
        <p:spPr/>
        <p:txBody>
          <a:bodyPr/>
          <a:lstStyle/>
          <a:p>
            <a:fld id="{3C2D03E2-5575-4BA5-A977-2CF12540694C}" type="slidenum">
              <a:rPr lang="en-GB" smtClean="0"/>
              <a:t>21</a:t>
            </a:fld>
            <a:endParaRPr lang="en-GB"/>
          </a:p>
        </p:txBody>
      </p:sp>
    </p:spTree>
    <p:extLst>
      <p:ext uri="{BB962C8B-B14F-4D97-AF65-F5344CB8AC3E}">
        <p14:creationId xmlns:p14="http://schemas.microsoft.com/office/powerpoint/2010/main" val="27273341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In summary, there are many hurdles along the pathway we must clear to reach our destination and goal, that of delivering more timely and more accurate tsunami warnings to at-risk coastal communities, which are 100% Tsunami Ready. </a:t>
            </a:r>
          </a:p>
          <a:p>
            <a:pPr marL="171450" indent="-171450">
              <a:buFont typeface="Arial" panose="020B0604020202020204" pitchFamily="34" charset="0"/>
              <a:buChar char="•"/>
            </a:pPr>
            <a:r>
              <a:rPr lang="en-US" dirty="0"/>
              <a:t>Last week’s World Tsunami Awareness Day webinar, organized by IOTIC and the IOC Secretariat for the IOTWMS, has helped us to identify together the challenges and opportunities ahead.</a:t>
            </a:r>
          </a:p>
          <a:p>
            <a:pPr marL="171450" indent="-171450">
              <a:buFont typeface="Arial" panose="020B0604020202020204" pitchFamily="34" charset="0"/>
              <a:buChar char="•"/>
            </a:pPr>
            <a:r>
              <a:rPr lang="en-US" dirty="0"/>
              <a:t>The job now for the Steering Group, with the support of the ICG, is to prepare the Roadmap using this information to help us reach our goal.</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099E974F-D732-4E48-BE67-7CDA609F1280}" type="slidenum">
              <a:rPr lang="en-US" smtClean="0"/>
              <a:t>24</a:t>
            </a:fld>
            <a:endParaRPr lang="en-US"/>
          </a:p>
        </p:txBody>
      </p:sp>
    </p:spTree>
    <p:extLst>
      <p:ext uri="{BB962C8B-B14F-4D97-AF65-F5344CB8AC3E}">
        <p14:creationId xmlns:p14="http://schemas.microsoft.com/office/powerpoint/2010/main" val="9127286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There are many opportunities we must make use of to clear the hurdles in front of us. </a:t>
            </a:r>
          </a:p>
          <a:p>
            <a:pPr marL="171450" indent="-171450">
              <a:buFont typeface="Arial" panose="020B0604020202020204" pitchFamily="34" charset="0"/>
              <a:buChar char="•"/>
            </a:pPr>
            <a:r>
              <a:rPr lang="en-US" dirty="0"/>
              <a:t>One of the most important opportunities is the Tsunami Programme component of the United Nations Ocean Decade</a:t>
            </a:r>
          </a:p>
          <a:p>
            <a:pPr marL="171450" indent="-171450">
              <a:buFont typeface="Arial" panose="020B0604020202020204" pitchFamily="34" charset="0"/>
              <a:buChar char="•"/>
            </a:pPr>
            <a:r>
              <a:rPr lang="en-US" dirty="0"/>
              <a:t>It will help marshal the resources and expertise we need to expand existing monitoring systems and utilise new technologies to make our tsunami warnings more timely and more accurate.</a:t>
            </a:r>
          </a:p>
          <a:p>
            <a:pPr marL="171450" indent="-171450">
              <a:buFont typeface="Arial" panose="020B0604020202020204" pitchFamily="34" charset="0"/>
              <a:buChar char="•"/>
            </a:pPr>
            <a:r>
              <a:rPr lang="en-US" dirty="0"/>
              <a:t>Importantly, it will help work towards making our at-risk coastal communities 100% Tsunami Ready</a:t>
            </a:r>
          </a:p>
          <a:p>
            <a:pPr marL="171450" indent="-171450">
              <a:buFont typeface="Arial" panose="020B0604020202020204" pitchFamily="34" charset="0"/>
              <a:buChar char="•"/>
            </a:pPr>
            <a:r>
              <a:rPr lang="en-US" dirty="0"/>
              <a:t>To achieve this though, the Member States of the IOTWMS must increase our efforts and contributions. This is what will make the UN Ocean Decade Tsunami Programme succeed.</a:t>
            </a:r>
          </a:p>
          <a:p>
            <a:pPr marL="171450" indent="-171450">
              <a:buFont typeface="Arial" panose="020B0604020202020204" pitchFamily="34" charset="0"/>
              <a:buChar char="•"/>
            </a:pPr>
            <a:r>
              <a:rPr lang="en-US" dirty="0"/>
              <a:t>Of course, we must also continue to learn the lessons from past, and unfortunately future tsunami events</a:t>
            </a:r>
          </a:p>
        </p:txBody>
      </p:sp>
      <p:sp>
        <p:nvSpPr>
          <p:cNvPr id="4" name="Slide Number Placeholder 3"/>
          <p:cNvSpPr>
            <a:spLocks noGrp="1"/>
          </p:cNvSpPr>
          <p:nvPr>
            <p:ph type="sldNum" sz="quarter" idx="5"/>
          </p:nvPr>
        </p:nvSpPr>
        <p:spPr/>
        <p:txBody>
          <a:bodyPr/>
          <a:lstStyle/>
          <a:p>
            <a:fld id="{099E974F-D732-4E48-BE67-7CDA609F1280}" type="slidenum">
              <a:rPr lang="en-US" smtClean="0"/>
              <a:t>25</a:t>
            </a:fld>
            <a:endParaRPr lang="en-US"/>
          </a:p>
        </p:txBody>
      </p:sp>
    </p:spTree>
    <p:extLst>
      <p:ext uri="{BB962C8B-B14F-4D97-AF65-F5344CB8AC3E}">
        <p14:creationId xmlns:p14="http://schemas.microsoft.com/office/powerpoint/2010/main" val="21417404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5DEC6-2D58-4871-840F-15AC724989E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554D87C-46E7-4D8B-97D4-B0FE977E6B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1DE1509-BAEF-4562-8A5E-2BE01B078462}"/>
              </a:ext>
            </a:extLst>
          </p:cNvPr>
          <p:cNvSpPr>
            <a:spLocks noGrp="1"/>
          </p:cNvSpPr>
          <p:nvPr>
            <p:ph type="dt" sz="half" idx="10"/>
          </p:nvPr>
        </p:nvSpPr>
        <p:spPr/>
        <p:txBody>
          <a:bodyPr/>
          <a:lstStyle/>
          <a:p>
            <a:fld id="{170075D1-5967-45A4-8DC0-63B883294E76}" type="datetimeFigureOut">
              <a:rPr lang="en-US" smtClean="0"/>
              <a:t>2/23/2022</a:t>
            </a:fld>
            <a:endParaRPr lang="en-US"/>
          </a:p>
        </p:txBody>
      </p:sp>
      <p:sp>
        <p:nvSpPr>
          <p:cNvPr id="5" name="Footer Placeholder 4">
            <a:extLst>
              <a:ext uri="{FF2B5EF4-FFF2-40B4-BE49-F238E27FC236}">
                <a16:creationId xmlns:a16="http://schemas.microsoft.com/office/drawing/2014/main" id="{974BEB35-F793-43B2-BF21-21D11B854F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E965F6-E60C-4ABF-B38D-E27C6E87C094}"/>
              </a:ext>
            </a:extLst>
          </p:cNvPr>
          <p:cNvSpPr>
            <a:spLocks noGrp="1"/>
          </p:cNvSpPr>
          <p:nvPr>
            <p:ph type="sldNum" sz="quarter" idx="12"/>
          </p:nvPr>
        </p:nvSpPr>
        <p:spPr/>
        <p:txBody>
          <a:bodyPr/>
          <a:lstStyle/>
          <a:p>
            <a:fld id="{805D370C-2332-43EE-B8CF-9E8860BD57E0}" type="slidenum">
              <a:rPr lang="en-US" smtClean="0"/>
              <a:t>‹#›</a:t>
            </a:fld>
            <a:endParaRPr lang="en-US"/>
          </a:p>
        </p:txBody>
      </p:sp>
      <p:pic>
        <p:nvPicPr>
          <p:cNvPr id="7" name="Picture 6">
            <a:extLst>
              <a:ext uri="{FF2B5EF4-FFF2-40B4-BE49-F238E27FC236}">
                <a16:creationId xmlns:a16="http://schemas.microsoft.com/office/drawing/2014/main" id="{9897C971-F2E2-4223-9943-92A075BE5298}"/>
              </a:ext>
            </a:extLst>
          </p:cNvPr>
          <p:cNvPicPr>
            <a:picLocks noChangeAspect="1"/>
          </p:cNvPicPr>
          <p:nvPr userDrawn="1"/>
        </p:nvPicPr>
        <p:blipFill>
          <a:blip r:embed="rId2"/>
          <a:stretch>
            <a:fillRect/>
          </a:stretch>
        </p:blipFill>
        <p:spPr>
          <a:xfrm>
            <a:off x="10239375" y="0"/>
            <a:ext cx="1952625" cy="1876425"/>
          </a:xfrm>
          <a:prstGeom prst="rect">
            <a:avLst/>
          </a:prstGeom>
        </p:spPr>
      </p:pic>
    </p:spTree>
    <p:extLst>
      <p:ext uri="{BB962C8B-B14F-4D97-AF65-F5344CB8AC3E}">
        <p14:creationId xmlns:p14="http://schemas.microsoft.com/office/powerpoint/2010/main" val="7543169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064FE-042A-4A9C-B13C-C70EE40B407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8026026-FA2E-404D-B8EA-3277DED989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124443-5F93-4FC2-9836-8ACC4F7869A7}"/>
              </a:ext>
            </a:extLst>
          </p:cNvPr>
          <p:cNvSpPr>
            <a:spLocks noGrp="1"/>
          </p:cNvSpPr>
          <p:nvPr>
            <p:ph type="dt" sz="half" idx="10"/>
          </p:nvPr>
        </p:nvSpPr>
        <p:spPr/>
        <p:txBody>
          <a:bodyPr/>
          <a:lstStyle/>
          <a:p>
            <a:fld id="{170075D1-5967-45A4-8DC0-63B883294E76}" type="datetimeFigureOut">
              <a:rPr lang="en-US" smtClean="0"/>
              <a:t>2/23/2022</a:t>
            </a:fld>
            <a:endParaRPr lang="en-US"/>
          </a:p>
        </p:txBody>
      </p:sp>
      <p:sp>
        <p:nvSpPr>
          <p:cNvPr id="5" name="Footer Placeholder 4">
            <a:extLst>
              <a:ext uri="{FF2B5EF4-FFF2-40B4-BE49-F238E27FC236}">
                <a16:creationId xmlns:a16="http://schemas.microsoft.com/office/drawing/2014/main" id="{A22E1128-7B39-41AE-A497-F9523F4F7C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E155C1-BB60-4555-9C09-7FFB977FDE8E}"/>
              </a:ext>
            </a:extLst>
          </p:cNvPr>
          <p:cNvSpPr>
            <a:spLocks noGrp="1"/>
          </p:cNvSpPr>
          <p:nvPr>
            <p:ph type="sldNum" sz="quarter" idx="12"/>
          </p:nvPr>
        </p:nvSpPr>
        <p:spPr/>
        <p:txBody>
          <a:bodyPr/>
          <a:lstStyle/>
          <a:p>
            <a:fld id="{805D370C-2332-43EE-B8CF-9E8860BD57E0}" type="slidenum">
              <a:rPr lang="en-US" smtClean="0"/>
              <a:t>‹#›</a:t>
            </a:fld>
            <a:endParaRPr lang="en-US"/>
          </a:p>
        </p:txBody>
      </p:sp>
      <p:pic>
        <p:nvPicPr>
          <p:cNvPr id="7" name="Picture 6">
            <a:extLst>
              <a:ext uri="{FF2B5EF4-FFF2-40B4-BE49-F238E27FC236}">
                <a16:creationId xmlns:a16="http://schemas.microsoft.com/office/drawing/2014/main" id="{6FFA7AE4-4C84-4267-91D3-21F9FE73034D}"/>
              </a:ext>
            </a:extLst>
          </p:cNvPr>
          <p:cNvPicPr>
            <a:picLocks noChangeAspect="1"/>
          </p:cNvPicPr>
          <p:nvPr userDrawn="1"/>
        </p:nvPicPr>
        <p:blipFill>
          <a:blip r:embed="rId2"/>
          <a:stretch>
            <a:fillRect/>
          </a:stretch>
        </p:blipFill>
        <p:spPr>
          <a:xfrm>
            <a:off x="10239375" y="0"/>
            <a:ext cx="1952625" cy="1876425"/>
          </a:xfrm>
          <a:prstGeom prst="rect">
            <a:avLst/>
          </a:prstGeom>
        </p:spPr>
      </p:pic>
    </p:spTree>
    <p:extLst>
      <p:ext uri="{BB962C8B-B14F-4D97-AF65-F5344CB8AC3E}">
        <p14:creationId xmlns:p14="http://schemas.microsoft.com/office/powerpoint/2010/main" val="39276663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AEAB436-5AE2-4B1A-93B4-CE33A93423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7BD3D45-D137-4569-A1EC-AAF921DB47F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54B4A3-0641-4E2E-AFB7-68B875377A1E}"/>
              </a:ext>
            </a:extLst>
          </p:cNvPr>
          <p:cNvSpPr>
            <a:spLocks noGrp="1"/>
          </p:cNvSpPr>
          <p:nvPr>
            <p:ph type="dt" sz="half" idx="10"/>
          </p:nvPr>
        </p:nvSpPr>
        <p:spPr/>
        <p:txBody>
          <a:bodyPr/>
          <a:lstStyle/>
          <a:p>
            <a:fld id="{170075D1-5967-45A4-8DC0-63B883294E76}" type="datetimeFigureOut">
              <a:rPr lang="en-US" smtClean="0"/>
              <a:t>2/23/2022</a:t>
            </a:fld>
            <a:endParaRPr lang="en-US"/>
          </a:p>
        </p:txBody>
      </p:sp>
      <p:sp>
        <p:nvSpPr>
          <p:cNvPr id="5" name="Footer Placeholder 4">
            <a:extLst>
              <a:ext uri="{FF2B5EF4-FFF2-40B4-BE49-F238E27FC236}">
                <a16:creationId xmlns:a16="http://schemas.microsoft.com/office/drawing/2014/main" id="{E6D54935-99FB-4845-B751-5C4B1D0DEA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70F5F0-5EB6-44FF-BC57-6DE745D75370}"/>
              </a:ext>
            </a:extLst>
          </p:cNvPr>
          <p:cNvSpPr>
            <a:spLocks noGrp="1"/>
          </p:cNvSpPr>
          <p:nvPr>
            <p:ph type="sldNum" sz="quarter" idx="12"/>
          </p:nvPr>
        </p:nvSpPr>
        <p:spPr/>
        <p:txBody>
          <a:bodyPr/>
          <a:lstStyle/>
          <a:p>
            <a:fld id="{805D370C-2332-43EE-B8CF-9E8860BD57E0}" type="slidenum">
              <a:rPr lang="en-US" smtClean="0"/>
              <a:t>‹#›</a:t>
            </a:fld>
            <a:endParaRPr lang="en-US"/>
          </a:p>
        </p:txBody>
      </p:sp>
      <p:pic>
        <p:nvPicPr>
          <p:cNvPr id="7" name="Picture 6">
            <a:extLst>
              <a:ext uri="{FF2B5EF4-FFF2-40B4-BE49-F238E27FC236}">
                <a16:creationId xmlns:a16="http://schemas.microsoft.com/office/drawing/2014/main" id="{BD1F78A4-3A32-4485-B5F4-4A607A37CAFF}"/>
              </a:ext>
            </a:extLst>
          </p:cNvPr>
          <p:cNvPicPr>
            <a:picLocks noChangeAspect="1"/>
          </p:cNvPicPr>
          <p:nvPr userDrawn="1"/>
        </p:nvPicPr>
        <p:blipFill>
          <a:blip r:embed="rId2"/>
          <a:stretch>
            <a:fillRect/>
          </a:stretch>
        </p:blipFill>
        <p:spPr>
          <a:xfrm>
            <a:off x="10239375" y="0"/>
            <a:ext cx="1952625" cy="1876425"/>
          </a:xfrm>
          <a:prstGeom prst="rect">
            <a:avLst/>
          </a:prstGeom>
        </p:spPr>
      </p:pic>
    </p:spTree>
    <p:extLst>
      <p:ext uri="{BB962C8B-B14F-4D97-AF65-F5344CB8AC3E}">
        <p14:creationId xmlns:p14="http://schemas.microsoft.com/office/powerpoint/2010/main" val="31086869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69138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2/23/2022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0971704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6467EE-0FDE-42F5-89B9-A44CD35EA3BB}" type="datetimeFigureOut">
              <a:rPr lang="id-ID" smtClean="0">
                <a:solidFill>
                  <a:prstClr val="black">
                    <a:tint val="75000"/>
                  </a:prstClr>
                </a:solidFill>
              </a:rPr>
              <a:pPr/>
              <a:t>23/02/2022</a:t>
            </a:fld>
            <a:endParaRPr lang="id-ID">
              <a:solidFill>
                <a:prstClr val="black">
                  <a:tint val="75000"/>
                </a:prstClr>
              </a:solidFill>
            </a:endParaRPr>
          </a:p>
        </p:txBody>
      </p:sp>
      <p:sp>
        <p:nvSpPr>
          <p:cNvPr id="3" name="Footer Placeholder 2"/>
          <p:cNvSpPr>
            <a:spLocks noGrp="1"/>
          </p:cNvSpPr>
          <p:nvPr>
            <p:ph type="ftr" sz="quarter" idx="11"/>
          </p:nvPr>
        </p:nvSpPr>
        <p:spPr/>
        <p:txBody>
          <a:bodyPr/>
          <a:lstStyle/>
          <a:p>
            <a:endParaRPr lang="id-ID">
              <a:solidFill>
                <a:prstClr val="black">
                  <a:tint val="75000"/>
                </a:prstClr>
              </a:solidFill>
            </a:endParaRPr>
          </a:p>
        </p:txBody>
      </p:sp>
      <p:sp>
        <p:nvSpPr>
          <p:cNvPr id="4" name="Slide Number Placeholder 3"/>
          <p:cNvSpPr>
            <a:spLocks noGrp="1"/>
          </p:cNvSpPr>
          <p:nvPr>
            <p:ph type="sldNum" sz="quarter" idx="12"/>
          </p:nvPr>
        </p:nvSpPr>
        <p:spPr/>
        <p:txBody>
          <a:bodyPr/>
          <a:lstStyle/>
          <a:p>
            <a:fld id="{FBAFDDD2-4464-44C2-AF36-DCFE4B9D8851}" type="slidenum">
              <a:rPr lang="id-ID" smtClean="0">
                <a:solidFill>
                  <a:prstClr val="black">
                    <a:tint val="75000"/>
                  </a:prstClr>
                </a:solidFill>
              </a:rPr>
              <a:pPr/>
              <a:t>‹#›</a:t>
            </a:fld>
            <a:endParaRPr lang="id-ID">
              <a:solidFill>
                <a:prstClr val="black">
                  <a:tint val="75000"/>
                </a:prstClr>
              </a:solidFill>
            </a:endParaRPr>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82333" y="6062133"/>
            <a:ext cx="9609667" cy="907834"/>
          </a:xfrm>
          <a:prstGeom prst="rect">
            <a:avLst/>
          </a:prstGeom>
        </p:spPr>
      </p:pic>
    </p:spTree>
    <p:extLst>
      <p:ext uri="{BB962C8B-B14F-4D97-AF65-F5344CB8AC3E}">
        <p14:creationId xmlns:p14="http://schemas.microsoft.com/office/powerpoint/2010/main" val="10315615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E7131-4991-4DF5-BE35-274527756E11}"/>
              </a:ext>
            </a:extLst>
          </p:cNvPr>
          <p:cNvSpPr>
            <a:spLocks noGrp="1"/>
          </p:cNvSpPr>
          <p:nvPr>
            <p:ph type="title"/>
          </p:nvPr>
        </p:nvSpPr>
        <p:spPr>
          <a:xfrm>
            <a:off x="154536" y="136525"/>
            <a:ext cx="10515600" cy="686008"/>
          </a:xfrm>
        </p:spPr>
        <p:txBody>
          <a:bodyPr>
            <a:normAutofit/>
          </a:bodyPr>
          <a:lstStyle>
            <a:lvl1pPr>
              <a:defRPr sz="2400" b="1">
                <a:solidFill>
                  <a:srgbClr val="0066FF"/>
                </a:solidFill>
                <a:latin typeface="Arial Black" panose="020B0A04020102020204" pitchFamily="34" charset="0"/>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427BA441-7C5D-4675-89BA-A9F2FECAC7C8}"/>
              </a:ext>
            </a:extLst>
          </p:cNvPr>
          <p:cNvSpPr>
            <a:spLocks noGrp="1"/>
          </p:cNvSpPr>
          <p:nvPr>
            <p:ph type="dt" sz="half" idx="10"/>
          </p:nvPr>
        </p:nvSpPr>
        <p:spPr/>
        <p:txBody>
          <a:bodyPr/>
          <a:lstStyle/>
          <a:p>
            <a:fld id="{05115328-56F3-42B4-8D6A-FD52C44F647C}" type="datetimeFigureOut">
              <a:rPr lang="en-GB" smtClean="0"/>
              <a:t>23/02/2022</a:t>
            </a:fld>
            <a:endParaRPr lang="en-GB"/>
          </a:p>
        </p:txBody>
      </p:sp>
      <p:sp>
        <p:nvSpPr>
          <p:cNvPr id="4" name="Footer Placeholder 3">
            <a:extLst>
              <a:ext uri="{FF2B5EF4-FFF2-40B4-BE49-F238E27FC236}">
                <a16:creationId xmlns:a16="http://schemas.microsoft.com/office/drawing/2014/main" id="{3C50E287-C9EC-494C-840F-C281D0BCA7F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32B500C-22C7-468F-90E2-B9A26DC13483}"/>
              </a:ext>
            </a:extLst>
          </p:cNvPr>
          <p:cNvSpPr>
            <a:spLocks noGrp="1"/>
          </p:cNvSpPr>
          <p:nvPr>
            <p:ph type="sldNum" sz="quarter" idx="12"/>
          </p:nvPr>
        </p:nvSpPr>
        <p:spPr/>
        <p:txBody>
          <a:bodyPr/>
          <a:lstStyle/>
          <a:p>
            <a:fld id="{DD99A2CF-7B69-4420-B4BA-A8F58F2AD085}" type="slidenum">
              <a:rPr lang="en-GB" smtClean="0"/>
              <a:t>‹#›</a:t>
            </a:fld>
            <a:endParaRPr lang="en-GB"/>
          </a:p>
        </p:txBody>
      </p:sp>
    </p:spTree>
    <p:extLst>
      <p:ext uri="{BB962C8B-B14F-4D97-AF65-F5344CB8AC3E}">
        <p14:creationId xmlns:p14="http://schemas.microsoft.com/office/powerpoint/2010/main" val="38839313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fr-FR"/>
          </a:p>
        </p:txBody>
      </p:sp>
      <p:sp>
        <p:nvSpPr>
          <p:cNvPr id="3" name="Rectangle 5"/>
          <p:cNvSpPr>
            <a:spLocks noGrp="1" noChangeArrowheads="1"/>
          </p:cNvSpPr>
          <p:nvPr>
            <p:ph type="ftr" sz="quarter" idx="11"/>
          </p:nvPr>
        </p:nvSpPr>
        <p:spPr>
          <a:ln/>
        </p:spPr>
        <p:txBody>
          <a:bodyPr/>
          <a:lstStyle>
            <a:lvl1pPr>
              <a:defRPr/>
            </a:lvl1pPr>
          </a:lstStyle>
          <a:p>
            <a:pPr>
              <a:defRPr/>
            </a:pPr>
            <a:endParaRPr lang="fr-FR"/>
          </a:p>
        </p:txBody>
      </p:sp>
      <p:sp>
        <p:nvSpPr>
          <p:cNvPr id="4" name="Rectangle 6"/>
          <p:cNvSpPr>
            <a:spLocks noGrp="1" noChangeArrowheads="1"/>
          </p:cNvSpPr>
          <p:nvPr>
            <p:ph type="sldNum" sz="quarter" idx="12"/>
          </p:nvPr>
        </p:nvSpPr>
        <p:spPr>
          <a:ln/>
        </p:spPr>
        <p:txBody>
          <a:bodyPr/>
          <a:lstStyle>
            <a:lvl1pPr>
              <a:defRPr/>
            </a:lvl1pPr>
          </a:lstStyle>
          <a:p>
            <a:pPr>
              <a:defRPr/>
            </a:pPr>
            <a:fld id="{0A9B6A28-65CE-43F1-965B-C33147E00D10}" type="slidenum">
              <a:rPr lang="en-US"/>
              <a:pPr>
                <a:defRPr/>
              </a:pPr>
              <a:t>‹#›</a:t>
            </a:fld>
            <a:endParaRPr lang="en-US"/>
          </a:p>
        </p:txBody>
      </p:sp>
    </p:spTree>
    <p:extLst>
      <p:ext uri="{BB962C8B-B14F-4D97-AF65-F5344CB8AC3E}">
        <p14:creationId xmlns:p14="http://schemas.microsoft.com/office/powerpoint/2010/main" val="1437367338"/>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9F99CA5C-3931-4F8C-87AC-E7F3DC5DF99F}" type="slidenum">
              <a:rPr lang="en-US"/>
              <a:pPr>
                <a:defRPr/>
              </a:pPr>
              <a:t>‹#›</a:t>
            </a:fld>
            <a:endParaRPr lang="en-US"/>
          </a:p>
        </p:txBody>
      </p:sp>
    </p:spTree>
    <p:extLst>
      <p:ext uri="{BB962C8B-B14F-4D97-AF65-F5344CB8AC3E}">
        <p14:creationId xmlns:p14="http://schemas.microsoft.com/office/powerpoint/2010/main" val="159080440"/>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6" y="0"/>
            <a:ext cx="12188388"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1E593CE-0697-4D9C-A67A-3C018297D42A}" type="datetimeFigureOut">
              <a:rPr lang="en-GB" smtClean="0"/>
              <a:t>23/02/2022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797A6B-5F15-4631-BBAC-146577BDB033}" type="slidenum">
              <a:rPr lang="en-GB" smtClean="0"/>
              <a:t>‹#›</a:t>
            </a:fld>
            <a:endParaRPr lang="en-GB"/>
          </a:p>
        </p:txBody>
      </p:sp>
    </p:spTree>
    <p:extLst>
      <p:ext uri="{BB962C8B-B14F-4D97-AF65-F5344CB8AC3E}">
        <p14:creationId xmlns:p14="http://schemas.microsoft.com/office/powerpoint/2010/main" val="9233533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3CE55-6271-49A6-9280-C289CB73F91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1D453AE-A9D0-4AFC-B7D1-FC69B16BF96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8087DBA-C539-419E-9A3B-804DC2F4EE39}"/>
              </a:ext>
            </a:extLst>
          </p:cNvPr>
          <p:cNvSpPr>
            <a:spLocks noGrp="1"/>
          </p:cNvSpPr>
          <p:nvPr>
            <p:ph type="dt" sz="half" idx="10"/>
          </p:nvPr>
        </p:nvSpPr>
        <p:spPr/>
        <p:txBody>
          <a:bodyPr/>
          <a:lstStyle/>
          <a:p>
            <a:fld id="{05115328-56F3-42B4-8D6A-FD52C44F647C}" type="datetimeFigureOut">
              <a:rPr lang="en-GB" smtClean="0"/>
              <a:t>23/02/2022</a:t>
            </a:fld>
            <a:endParaRPr lang="en-GB"/>
          </a:p>
        </p:txBody>
      </p:sp>
      <p:sp>
        <p:nvSpPr>
          <p:cNvPr id="5" name="Footer Placeholder 4">
            <a:extLst>
              <a:ext uri="{FF2B5EF4-FFF2-40B4-BE49-F238E27FC236}">
                <a16:creationId xmlns:a16="http://schemas.microsoft.com/office/drawing/2014/main" id="{03CEA55A-1743-4879-89CB-7747900B738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B3439CB-3E8A-4D44-B12C-E88D2E6D8359}"/>
              </a:ext>
            </a:extLst>
          </p:cNvPr>
          <p:cNvSpPr>
            <a:spLocks noGrp="1"/>
          </p:cNvSpPr>
          <p:nvPr>
            <p:ph type="sldNum" sz="quarter" idx="12"/>
          </p:nvPr>
        </p:nvSpPr>
        <p:spPr/>
        <p:txBody>
          <a:bodyPr/>
          <a:lstStyle/>
          <a:p>
            <a:fld id="{DD99A2CF-7B69-4420-B4BA-A8F58F2AD085}" type="slidenum">
              <a:rPr lang="en-GB" smtClean="0"/>
              <a:t>‹#›</a:t>
            </a:fld>
            <a:endParaRPr lang="en-GB"/>
          </a:p>
        </p:txBody>
      </p:sp>
    </p:spTree>
    <p:extLst>
      <p:ext uri="{BB962C8B-B14F-4D97-AF65-F5344CB8AC3E}">
        <p14:creationId xmlns:p14="http://schemas.microsoft.com/office/powerpoint/2010/main" val="25098618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296C8-2CD7-4FBA-9E62-19CB968D0E6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D9F9FD-975D-4A5B-8E19-5A0AF906723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4D5BCE-A9DE-46BE-8A86-ABCB2FC6125F}"/>
              </a:ext>
            </a:extLst>
          </p:cNvPr>
          <p:cNvSpPr>
            <a:spLocks noGrp="1"/>
          </p:cNvSpPr>
          <p:nvPr>
            <p:ph type="dt" sz="half" idx="10"/>
          </p:nvPr>
        </p:nvSpPr>
        <p:spPr/>
        <p:txBody>
          <a:bodyPr/>
          <a:lstStyle/>
          <a:p>
            <a:fld id="{170075D1-5967-45A4-8DC0-63B883294E76}" type="datetimeFigureOut">
              <a:rPr lang="en-US" smtClean="0"/>
              <a:t>2/23/2022</a:t>
            </a:fld>
            <a:endParaRPr lang="en-US"/>
          </a:p>
        </p:txBody>
      </p:sp>
      <p:sp>
        <p:nvSpPr>
          <p:cNvPr id="5" name="Footer Placeholder 4">
            <a:extLst>
              <a:ext uri="{FF2B5EF4-FFF2-40B4-BE49-F238E27FC236}">
                <a16:creationId xmlns:a16="http://schemas.microsoft.com/office/drawing/2014/main" id="{B488BB9E-F3CD-4FE3-B377-20C610CBEC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68299F-499D-4E60-8DBE-1BD0E68C0CCD}"/>
              </a:ext>
            </a:extLst>
          </p:cNvPr>
          <p:cNvSpPr>
            <a:spLocks noGrp="1"/>
          </p:cNvSpPr>
          <p:nvPr>
            <p:ph type="sldNum" sz="quarter" idx="12"/>
          </p:nvPr>
        </p:nvSpPr>
        <p:spPr/>
        <p:txBody>
          <a:bodyPr/>
          <a:lstStyle/>
          <a:p>
            <a:fld id="{805D370C-2332-43EE-B8CF-9E8860BD57E0}" type="slidenum">
              <a:rPr lang="en-US" smtClean="0"/>
              <a:t>‹#›</a:t>
            </a:fld>
            <a:endParaRPr lang="en-US"/>
          </a:p>
        </p:txBody>
      </p:sp>
      <p:pic>
        <p:nvPicPr>
          <p:cNvPr id="9" name="Picture 8">
            <a:extLst>
              <a:ext uri="{FF2B5EF4-FFF2-40B4-BE49-F238E27FC236}">
                <a16:creationId xmlns:a16="http://schemas.microsoft.com/office/drawing/2014/main" id="{38F2B0D2-475B-4B13-A845-C42E04A10865}"/>
              </a:ext>
            </a:extLst>
          </p:cNvPr>
          <p:cNvPicPr>
            <a:picLocks noChangeAspect="1"/>
          </p:cNvPicPr>
          <p:nvPr userDrawn="1"/>
        </p:nvPicPr>
        <p:blipFill>
          <a:blip r:embed="rId2"/>
          <a:stretch>
            <a:fillRect/>
          </a:stretch>
        </p:blipFill>
        <p:spPr>
          <a:xfrm>
            <a:off x="10239375" y="0"/>
            <a:ext cx="1952625" cy="1876425"/>
          </a:xfrm>
          <a:prstGeom prst="rect">
            <a:avLst/>
          </a:prstGeom>
        </p:spPr>
      </p:pic>
    </p:spTree>
    <p:extLst>
      <p:ext uri="{BB962C8B-B14F-4D97-AF65-F5344CB8AC3E}">
        <p14:creationId xmlns:p14="http://schemas.microsoft.com/office/powerpoint/2010/main" val="20976293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9012D-7101-4A02-ABC7-6F78D688194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D6C0C2E-972C-40B7-A40C-738295C43B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E68CE99-CCDF-4375-829E-D17923658BE2}"/>
              </a:ext>
            </a:extLst>
          </p:cNvPr>
          <p:cNvSpPr>
            <a:spLocks noGrp="1"/>
          </p:cNvSpPr>
          <p:nvPr>
            <p:ph type="dt" sz="half" idx="10"/>
          </p:nvPr>
        </p:nvSpPr>
        <p:spPr/>
        <p:txBody>
          <a:bodyPr/>
          <a:lstStyle/>
          <a:p>
            <a:fld id="{53179FD5-83BC-4D33-A0DF-BA56251C0E49}" type="datetimeFigureOut">
              <a:rPr lang="en-US" smtClean="0"/>
              <a:t>2/23/2022</a:t>
            </a:fld>
            <a:endParaRPr lang="en-US"/>
          </a:p>
        </p:txBody>
      </p:sp>
      <p:sp>
        <p:nvSpPr>
          <p:cNvPr id="5" name="Footer Placeholder 4">
            <a:extLst>
              <a:ext uri="{FF2B5EF4-FFF2-40B4-BE49-F238E27FC236}">
                <a16:creationId xmlns:a16="http://schemas.microsoft.com/office/drawing/2014/main" id="{5E72A489-6937-45C2-9989-8C7D5B2CB0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569EAD-623B-4881-A0DA-DE7C353030A8}"/>
              </a:ext>
            </a:extLst>
          </p:cNvPr>
          <p:cNvSpPr>
            <a:spLocks noGrp="1"/>
          </p:cNvSpPr>
          <p:nvPr>
            <p:ph type="sldNum" sz="quarter" idx="12"/>
          </p:nvPr>
        </p:nvSpPr>
        <p:spPr/>
        <p:txBody>
          <a:bodyPr/>
          <a:lstStyle/>
          <a:p>
            <a:fld id="{CDF53C58-40F3-4D14-B8EB-E3D22B6716F1}" type="slidenum">
              <a:rPr lang="en-US" smtClean="0"/>
              <a:t>‹#›</a:t>
            </a:fld>
            <a:endParaRPr lang="en-US"/>
          </a:p>
        </p:txBody>
      </p:sp>
    </p:spTree>
    <p:extLst>
      <p:ext uri="{BB962C8B-B14F-4D97-AF65-F5344CB8AC3E}">
        <p14:creationId xmlns:p14="http://schemas.microsoft.com/office/powerpoint/2010/main" val="4135811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D107633-E063-4B25-A471-D04FC0335BE2}"/>
              </a:ext>
            </a:extLst>
          </p:cNvPr>
          <p:cNvSpPr>
            <a:spLocks noGrp="1"/>
          </p:cNvSpPr>
          <p:nvPr>
            <p:ph type="dt" sz="half" idx="10"/>
          </p:nvPr>
        </p:nvSpPr>
        <p:spPr/>
        <p:txBody>
          <a:bodyPr/>
          <a:lstStyle/>
          <a:p>
            <a:fld id="{53179FD5-83BC-4D33-A0DF-BA56251C0E49}" type="datetimeFigureOut">
              <a:rPr lang="en-US" smtClean="0"/>
              <a:t>2/23/2022</a:t>
            </a:fld>
            <a:endParaRPr lang="en-US"/>
          </a:p>
        </p:txBody>
      </p:sp>
      <p:sp>
        <p:nvSpPr>
          <p:cNvPr id="3" name="Footer Placeholder 2">
            <a:extLst>
              <a:ext uri="{FF2B5EF4-FFF2-40B4-BE49-F238E27FC236}">
                <a16:creationId xmlns:a16="http://schemas.microsoft.com/office/drawing/2014/main" id="{BEB1F979-C0C4-4036-9657-D773823BDFF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9DE17DA-E6F4-40AD-9578-123BDF2B8425}"/>
              </a:ext>
            </a:extLst>
          </p:cNvPr>
          <p:cNvSpPr>
            <a:spLocks noGrp="1"/>
          </p:cNvSpPr>
          <p:nvPr>
            <p:ph type="sldNum" sz="quarter" idx="12"/>
          </p:nvPr>
        </p:nvSpPr>
        <p:spPr/>
        <p:txBody>
          <a:bodyPr/>
          <a:lstStyle/>
          <a:p>
            <a:fld id="{CDF53C58-40F3-4D14-B8EB-E3D22B6716F1}" type="slidenum">
              <a:rPr lang="en-US" smtClean="0"/>
              <a:t>‹#›</a:t>
            </a:fld>
            <a:endParaRPr lang="en-US"/>
          </a:p>
        </p:txBody>
      </p:sp>
    </p:spTree>
    <p:extLst>
      <p:ext uri="{BB962C8B-B14F-4D97-AF65-F5344CB8AC3E}">
        <p14:creationId xmlns:p14="http://schemas.microsoft.com/office/powerpoint/2010/main" val="5324720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A picture containing background pattern&#10;&#10;Description automatically generated">
            <a:extLst>
              <a:ext uri="{FF2B5EF4-FFF2-40B4-BE49-F238E27FC236}">
                <a16:creationId xmlns:a16="http://schemas.microsoft.com/office/drawing/2014/main" id="{07B541DF-7993-4893-A530-F1458E93F90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04" y="283"/>
            <a:ext cx="12190992" cy="6857433"/>
          </a:xfrm>
          <a:prstGeom prst="rect">
            <a:avLst/>
          </a:prstGeom>
        </p:spPr>
      </p:pic>
      <p:pic>
        <p:nvPicPr>
          <p:cNvPr id="10" name="Picture 9" descr="Background pattern&#10;&#10;Description automatically generated">
            <a:extLst>
              <a:ext uri="{FF2B5EF4-FFF2-40B4-BE49-F238E27FC236}">
                <a16:creationId xmlns:a16="http://schemas.microsoft.com/office/drawing/2014/main" id="{F2018ABE-496B-4C9B-AC7D-5B0E64409497}"/>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663875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AC8D9B-CB73-499C-A6F1-B2FA86DE0047}"/>
              </a:ext>
            </a:extLst>
          </p:cNvPr>
          <p:cNvSpPr>
            <a:spLocks noGrp="1"/>
          </p:cNvSpPr>
          <p:nvPr>
            <p:ph type="dt" sz="half" idx="10"/>
          </p:nvPr>
        </p:nvSpPr>
        <p:spPr/>
        <p:txBody>
          <a:bodyPr/>
          <a:lstStyle/>
          <a:p>
            <a:fld id="{3AD25CA5-8B57-4969-AE8F-D619638A7A2E}" type="datetimeFigureOut">
              <a:rPr lang="en-GB" smtClean="0"/>
              <a:t>23/02/2022</a:t>
            </a:fld>
            <a:endParaRPr lang="en-GB"/>
          </a:p>
        </p:txBody>
      </p:sp>
      <p:sp>
        <p:nvSpPr>
          <p:cNvPr id="3" name="Footer Placeholder 2">
            <a:extLst>
              <a:ext uri="{FF2B5EF4-FFF2-40B4-BE49-F238E27FC236}">
                <a16:creationId xmlns:a16="http://schemas.microsoft.com/office/drawing/2014/main" id="{74C0CBB4-4FB1-4C0A-93EE-292DA42CE33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56712CE-A69E-42CA-A381-D7323ACCFA69}"/>
              </a:ext>
            </a:extLst>
          </p:cNvPr>
          <p:cNvSpPr>
            <a:spLocks noGrp="1"/>
          </p:cNvSpPr>
          <p:nvPr>
            <p:ph type="sldNum" sz="quarter" idx="12"/>
          </p:nvPr>
        </p:nvSpPr>
        <p:spPr/>
        <p:txBody>
          <a:bodyPr/>
          <a:lstStyle/>
          <a:p>
            <a:fld id="{3364D423-C39D-45A0-88F5-99C343B6C13A}" type="slidenum">
              <a:rPr lang="en-GB" smtClean="0"/>
              <a:t>‹#›</a:t>
            </a:fld>
            <a:endParaRPr lang="en-GB"/>
          </a:p>
        </p:txBody>
      </p:sp>
    </p:spTree>
    <p:extLst>
      <p:ext uri="{BB962C8B-B14F-4D97-AF65-F5344CB8AC3E}">
        <p14:creationId xmlns:p14="http://schemas.microsoft.com/office/powerpoint/2010/main" val="15350527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357D6D-EB4E-4CD2-A24C-5A109CAAB1D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CF67D5A-1AC9-4ABE-8287-5F4D136AB2C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A2DA962-B0FB-4F9F-9A75-E0B96A7DC658}"/>
              </a:ext>
            </a:extLst>
          </p:cNvPr>
          <p:cNvSpPr>
            <a:spLocks noGrp="1"/>
          </p:cNvSpPr>
          <p:nvPr>
            <p:ph type="dt" sz="half" idx="10"/>
          </p:nvPr>
        </p:nvSpPr>
        <p:spPr/>
        <p:txBody>
          <a:bodyPr/>
          <a:lstStyle/>
          <a:p>
            <a:fld id="{3AD25CA5-8B57-4969-AE8F-D619638A7A2E}" type="datetimeFigureOut">
              <a:rPr lang="en-GB" smtClean="0"/>
              <a:t>23/02/2022</a:t>
            </a:fld>
            <a:endParaRPr lang="en-GB"/>
          </a:p>
        </p:txBody>
      </p:sp>
      <p:sp>
        <p:nvSpPr>
          <p:cNvPr id="5" name="Footer Placeholder 4">
            <a:extLst>
              <a:ext uri="{FF2B5EF4-FFF2-40B4-BE49-F238E27FC236}">
                <a16:creationId xmlns:a16="http://schemas.microsoft.com/office/drawing/2014/main" id="{F93DF115-16B4-4AD5-BD09-46B3BCB2D5C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4D28A02-CCF7-40E4-9ADA-569B063607FA}"/>
              </a:ext>
            </a:extLst>
          </p:cNvPr>
          <p:cNvSpPr>
            <a:spLocks noGrp="1"/>
          </p:cNvSpPr>
          <p:nvPr>
            <p:ph type="sldNum" sz="quarter" idx="12"/>
          </p:nvPr>
        </p:nvSpPr>
        <p:spPr/>
        <p:txBody>
          <a:bodyPr/>
          <a:lstStyle/>
          <a:p>
            <a:fld id="{3364D423-C39D-45A0-88F5-99C343B6C13A}" type="slidenum">
              <a:rPr lang="en-GB" smtClean="0"/>
              <a:t>‹#›</a:t>
            </a:fld>
            <a:endParaRPr lang="en-GB"/>
          </a:p>
        </p:txBody>
      </p:sp>
    </p:spTree>
    <p:extLst>
      <p:ext uri="{BB962C8B-B14F-4D97-AF65-F5344CB8AC3E}">
        <p14:creationId xmlns:p14="http://schemas.microsoft.com/office/powerpoint/2010/main" val="29851973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91F8D-B17F-4720-B211-FDA28AEB8CF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442C3DA-501C-417E-BA29-452800FC7C2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CEAAE5A-E3E8-475A-818E-43A4F5C4DED5}"/>
              </a:ext>
            </a:extLst>
          </p:cNvPr>
          <p:cNvSpPr>
            <a:spLocks noGrp="1"/>
          </p:cNvSpPr>
          <p:nvPr>
            <p:ph type="dt" sz="half" idx="10"/>
          </p:nvPr>
        </p:nvSpPr>
        <p:spPr/>
        <p:txBody>
          <a:bodyPr/>
          <a:lstStyle/>
          <a:p>
            <a:fld id="{170075D1-5967-45A4-8DC0-63B883294E76}" type="datetimeFigureOut">
              <a:rPr lang="en-US" smtClean="0"/>
              <a:t>2/23/2022</a:t>
            </a:fld>
            <a:endParaRPr lang="en-US"/>
          </a:p>
        </p:txBody>
      </p:sp>
      <p:sp>
        <p:nvSpPr>
          <p:cNvPr id="5" name="Footer Placeholder 4">
            <a:extLst>
              <a:ext uri="{FF2B5EF4-FFF2-40B4-BE49-F238E27FC236}">
                <a16:creationId xmlns:a16="http://schemas.microsoft.com/office/drawing/2014/main" id="{EE535122-2EC4-40E2-9639-2D366119F2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C612FB-4625-4F4E-98B7-FEB05F47AF76}"/>
              </a:ext>
            </a:extLst>
          </p:cNvPr>
          <p:cNvSpPr>
            <a:spLocks noGrp="1"/>
          </p:cNvSpPr>
          <p:nvPr>
            <p:ph type="sldNum" sz="quarter" idx="12"/>
          </p:nvPr>
        </p:nvSpPr>
        <p:spPr/>
        <p:txBody>
          <a:bodyPr/>
          <a:lstStyle/>
          <a:p>
            <a:fld id="{805D370C-2332-43EE-B8CF-9E8860BD57E0}" type="slidenum">
              <a:rPr lang="en-US" smtClean="0"/>
              <a:t>‹#›</a:t>
            </a:fld>
            <a:endParaRPr lang="en-US"/>
          </a:p>
        </p:txBody>
      </p:sp>
      <p:pic>
        <p:nvPicPr>
          <p:cNvPr id="7" name="Picture 6">
            <a:extLst>
              <a:ext uri="{FF2B5EF4-FFF2-40B4-BE49-F238E27FC236}">
                <a16:creationId xmlns:a16="http://schemas.microsoft.com/office/drawing/2014/main" id="{95B1A243-673A-485E-9D4D-342C4D3CE9BC}"/>
              </a:ext>
            </a:extLst>
          </p:cNvPr>
          <p:cNvPicPr>
            <a:picLocks noChangeAspect="1"/>
          </p:cNvPicPr>
          <p:nvPr userDrawn="1"/>
        </p:nvPicPr>
        <p:blipFill>
          <a:blip r:embed="rId2"/>
          <a:stretch>
            <a:fillRect/>
          </a:stretch>
        </p:blipFill>
        <p:spPr>
          <a:xfrm>
            <a:off x="10239375" y="0"/>
            <a:ext cx="1952625" cy="1876425"/>
          </a:xfrm>
          <a:prstGeom prst="rect">
            <a:avLst/>
          </a:prstGeom>
        </p:spPr>
      </p:pic>
    </p:spTree>
    <p:extLst>
      <p:ext uri="{BB962C8B-B14F-4D97-AF65-F5344CB8AC3E}">
        <p14:creationId xmlns:p14="http://schemas.microsoft.com/office/powerpoint/2010/main" val="30778625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3EB28-0733-49A2-B8CA-490186529C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371CD48-C459-4876-8D62-36E18DDE4E1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E593C86-3EAD-48C2-97CA-D78CB5BE140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9C43E75-89AC-49D8-9B0F-FE2CB7549305}"/>
              </a:ext>
            </a:extLst>
          </p:cNvPr>
          <p:cNvSpPr>
            <a:spLocks noGrp="1"/>
          </p:cNvSpPr>
          <p:nvPr>
            <p:ph type="dt" sz="half" idx="10"/>
          </p:nvPr>
        </p:nvSpPr>
        <p:spPr/>
        <p:txBody>
          <a:bodyPr/>
          <a:lstStyle/>
          <a:p>
            <a:fld id="{170075D1-5967-45A4-8DC0-63B883294E76}" type="datetimeFigureOut">
              <a:rPr lang="en-US" smtClean="0"/>
              <a:t>2/23/2022</a:t>
            </a:fld>
            <a:endParaRPr lang="en-US"/>
          </a:p>
        </p:txBody>
      </p:sp>
      <p:sp>
        <p:nvSpPr>
          <p:cNvPr id="6" name="Footer Placeholder 5">
            <a:extLst>
              <a:ext uri="{FF2B5EF4-FFF2-40B4-BE49-F238E27FC236}">
                <a16:creationId xmlns:a16="http://schemas.microsoft.com/office/drawing/2014/main" id="{42481297-F1E1-4AD5-8AC5-D451B84988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455949-2B23-4475-87AA-1950D3B57E51}"/>
              </a:ext>
            </a:extLst>
          </p:cNvPr>
          <p:cNvSpPr>
            <a:spLocks noGrp="1"/>
          </p:cNvSpPr>
          <p:nvPr>
            <p:ph type="sldNum" sz="quarter" idx="12"/>
          </p:nvPr>
        </p:nvSpPr>
        <p:spPr/>
        <p:txBody>
          <a:bodyPr/>
          <a:lstStyle/>
          <a:p>
            <a:fld id="{805D370C-2332-43EE-B8CF-9E8860BD57E0}" type="slidenum">
              <a:rPr lang="en-US" smtClean="0"/>
              <a:t>‹#›</a:t>
            </a:fld>
            <a:endParaRPr lang="en-US"/>
          </a:p>
        </p:txBody>
      </p:sp>
      <p:pic>
        <p:nvPicPr>
          <p:cNvPr id="8" name="Picture 7">
            <a:extLst>
              <a:ext uri="{FF2B5EF4-FFF2-40B4-BE49-F238E27FC236}">
                <a16:creationId xmlns:a16="http://schemas.microsoft.com/office/drawing/2014/main" id="{D1259C1F-E561-40DA-8540-A5E4669F4279}"/>
              </a:ext>
            </a:extLst>
          </p:cNvPr>
          <p:cNvPicPr>
            <a:picLocks noChangeAspect="1"/>
          </p:cNvPicPr>
          <p:nvPr userDrawn="1"/>
        </p:nvPicPr>
        <p:blipFill>
          <a:blip r:embed="rId2"/>
          <a:stretch>
            <a:fillRect/>
          </a:stretch>
        </p:blipFill>
        <p:spPr>
          <a:xfrm>
            <a:off x="10239375" y="0"/>
            <a:ext cx="1952625" cy="1876425"/>
          </a:xfrm>
          <a:prstGeom prst="rect">
            <a:avLst/>
          </a:prstGeom>
        </p:spPr>
      </p:pic>
    </p:spTree>
    <p:extLst>
      <p:ext uri="{BB962C8B-B14F-4D97-AF65-F5344CB8AC3E}">
        <p14:creationId xmlns:p14="http://schemas.microsoft.com/office/powerpoint/2010/main" val="21198384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5EE68-262F-4652-878C-02C7241E7FE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48D2E7F-ACD8-4564-AFF4-97ACA4955DB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0806248-CB4E-454C-B34C-CC07815F5BD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850A056-2622-42D0-A419-F749CAEEE85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894EFF-E51D-4880-AECD-9DCFBB84D54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EA88D27-DF35-42F9-9452-CE10129DD97B}"/>
              </a:ext>
            </a:extLst>
          </p:cNvPr>
          <p:cNvSpPr>
            <a:spLocks noGrp="1"/>
          </p:cNvSpPr>
          <p:nvPr>
            <p:ph type="dt" sz="half" idx="10"/>
          </p:nvPr>
        </p:nvSpPr>
        <p:spPr/>
        <p:txBody>
          <a:bodyPr/>
          <a:lstStyle/>
          <a:p>
            <a:fld id="{170075D1-5967-45A4-8DC0-63B883294E76}" type="datetimeFigureOut">
              <a:rPr lang="en-US" smtClean="0"/>
              <a:t>2/23/2022</a:t>
            </a:fld>
            <a:endParaRPr lang="en-US"/>
          </a:p>
        </p:txBody>
      </p:sp>
      <p:sp>
        <p:nvSpPr>
          <p:cNvPr id="8" name="Footer Placeholder 7">
            <a:extLst>
              <a:ext uri="{FF2B5EF4-FFF2-40B4-BE49-F238E27FC236}">
                <a16:creationId xmlns:a16="http://schemas.microsoft.com/office/drawing/2014/main" id="{278FF13F-60BC-419C-99BE-2C156620EF9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FAAB3F5-32BD-4D3A-AA50-253CFE0DC7C0}"/>
              </a:ext>
            </a:extLst>
          </p:cNvPr>
          <p:cNvSpPr>
            <a:spLocks noGrp="1"/>
          </p:cNvSpPr>
          <p:nvPr>
            <p:ph type="sldNum" sz="quarter" idx="12"/>
          </p:nvPr>
        </p:nvSpPr>
        <p:spPr/>
        <p:txBody>
          <a:bodyPr/>
          <a:lstStyle/>
          <a:p>
            <a:fld id="{805D370C-2332-43EE-B8CF-9E8860BD57E0}" type="slidenum">
              <a:rPr lang="en-US" smtClean="0"/>
              <a:t>‹#›</a:t>
            </a:fld>
            <a:endParaRPr lang="en-US"/>
          </a:p>
        </p:txBody>
      </p:sp>
      <p:pic>
        <p:nvPicPr>
          <p:cNvPr id="10" name="Picture 9">
            <a:extLst>
              <a:ext uri="{FF2B5EF4-FFF2-40B4-BE49-F238E27FC236}">
                <a16:creationId xmlns:a16="http://schemas.microsoft.com/office/drawing/2014/main" id="{17409C2C-770E-4D4D-9C61-396332765C25}"/>
              </a:ext>
            </a:extLst>
          </p:cNvPr>
          <p:cNvPicPr>
            <a:picLocks noChangeAspect="1"/>
          </p:cNvPicPr>
          <p:nvPr userDrawn="1"/>
        </p:nvPicPr>
        <p:blipFill>
          <a:blip r:embed="rId2"/>
          <a:stretch>
            <a:fillRect/>
          </a:stretch>
        </p:blipFill>
        <p:spPr>
          <a:xfrm>
            <a:off x="10239375" y="0"/>
            <a:ext cx="1952625" cy="1876425"/>
          </a:xfrm>
          <a:prstGeom prst="rect">
            <a:avLst/>
          </a:prstGeom>
        </p:spPr>
      </p:pic>
    </p:spTree>
    <p:extLst>
      <p:ext uri="{BB962C8B-B14F-4D97-AF65-F5344CB8AC3E}">
        <p14:creationId xmlns:p14="http://schemas.microsoft.com/office/powerpoint/2010/main" val="18098785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EE4C4-8CB5-4610-9CCA-38097C14577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49EAF56-ED30-4D8C-B1F2-6920F256D644}"/>
              </a:ext>
            </a:extLst>
          </p:cNvPr>
          <p:cNvSpPr>
            <a:spLocks noGrp="1"/>
          </p:cNvSpPr>
          <p:nvPr>
            <p:ph type="dt" sz="half" idx="10"/>
          </p:nvPr>
        </p:nvSpPr>
        <p:spPr/>
        <p:txBody>
          <a:bodyPr/>
          <a:lstStyle/>
          <a:p>
            <a:fld id="{170075D1-5967-45A4-8DC0-63B883294E76}" type="datetimeFigureOut">
              <a:rPr lang="en-US" smtClean="0"/>
              <a:t>2/23/2022</a:t>
            </a:fld>
            <a:endParaRPr lang="en-US"/>
          </a:p>
        </p:txBody>
      </p:sp>
      <p:sp>
        <p:nvSpPr>
          <p:cNvPr id="4" name="Footer Placeholder 3">
            <a:extLst>
              <a:ext uri="{FF2B5EF4-FFF2-40B4-BE49-F238E27FC236}">
                <a16:creationId xmlns:a16="http://schemas.microsoft.com/office/drawing/2014/main" id="{E263DCDF-C027-44C8-B28D-0E29BF6F510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DE77251-7C01-4DA2-ACF8-BD66848A4E16}"/>
              </a:ext>
            </a:extLst>
          </p:cNvPr>
          <p:cNvSpPr>
            <a:spLocks noGrp="1"/>
          </p:cNvSpPr>
          <p:nvPr>
            <p:ph type="sldNum" sz="quarter" idx="12"/>
          </p:nvPr>
        </p:nvSpPr>
        <p:spPr/>
        <p:txBody>
          <a:bodyPr/>
          <a:lstStyle/>
          <a:p>
            <a:fld id="{805D370C-2332-43EE-B8CF-9E8860BD57E0}" type="slidenum">
              <a:rPr lang="en-US" smtClean="0"/>
              <a:t>‹#›</a:t>
            </a:fld>
            <a:endParaRPr lang="en-US"/>
          </a:p>
        </p:txBody>
      </p:sp>
      <p:pic>
        <p:nvPicPr>
          <p:cNvPr id="6" name="Picture 5">
            <a:extLst>
              <a:ext uri="{FF2B5EF4-FFF2-40B4-BE49-F238E27FC236}">
                <a16:creationId xmlns:a16="http://schemas.microsoft.com/office/drawing/2014/main" id="{A3CBF66E-6A8F-407C-95F7-3F11D9AB9F99}"/>
              </a:ext>
            </a:extLst>
          </p:cNvPr>
          <p:cNvPicPr>
            <a:picLocks noChangeAspect="1"/>
          </p:cNvPicPr>
          <p:nvPr userDrawn="1"/>
        </p:nvPicPr>
        <p:blipFill>
          <a:blip r:embed="rId2"/>
          <a:stretch>
            <a:fillRect/>
          </a:stretch>
        </p:blipFill>
        <p:spPr>
          <a:xfrm>
            <a:off x="10239375" y="0"/>
            <a:ext cx="1952625" cy="1876425"/>
          </a:xfrm>
          <a:prstGeom prst="rect">
            <a:avLst/>
          </a:prstGeom>
        </p:spPr>
      </p:pic>
    </p:spTree>
    <p:extLst>
      <p:ext uri="{BB962C8B-B14F-4D97-AF65-F5344CB8AC3E}">
        <p14:creationId xmlns:p14="http://schemas.microsoft.com/office/powerpoint/2010/main" val="37282752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25A6CF-200A-47BB-98F7-9951D710C983}"/>
              </a:ext>
            </a:extLst>
          </p:cNvPr>
          <p:cNvSpPr>
            <a:spLocks noGrp="1"/>
          </p:cNvSpPr>
          <p:nvPr>
            <p:ph type="dt" sz="half" idx="10"/>
          </p:nvPr>
        </p:nvSpPr>
        <p:spPr/>
        <p:txBody>
          <a:bodyPr/>
          <a:lstStyle/>
          <a:p>
            <a:fld id="{170075D1-5967-45A4-8DC0-63B883294E76}" type="datetimeFigureOut">
              <a:rPr lang="en-US" smtClean="0"/>
              <a:t>2/23/2022</a:t>
            </a:fld>
            <a:endParaRPr lang="en-US"/>
          </a:p>
        </p:txBody>
      </p:sp>
      <p:sp>
        <p:nvSpPr>
          <p:cNvPr id="3" name="Footer Placeholder 2">
            <a:extLst>
              <a:ext uri="{FF2B5EF4-FFF2-40B4-BE49-F238E27FC236}">
                <a16:creationId xmlns:a16="http://schemas.microsoft.com/office/drawing/2014/main" id="{4CA13E71-E02C-415B-8555-DEBDD880762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9912F8E-4814-4C6D-A584-94AF0F005B98}"/>
              </a:ext>
            </a:extLst>
          </p:cNvPr>
          <p:cNvSpPr>
            <a:spLocks noGrp="1"/>
          </p:cNvSpPr>
          <p:nvPr>
            <p:ph type="sldNum" sz="quarter" idx="12"/>
          </p:nvPr>
        </p:nvSpPr>
        <p:spPr/>
        <p:txBody>
          <a:bodyPr/>
          <a:lstStyle/>
          <a:p>
            <a:fld id="{805D370C-2332-43EE-B8CF-9E8860BD57E0}" type="slidenum">
              <a:rPr lang="en-US" smtClean="0"/>
              <a:t>‹#›</a:t>
            </a:fld>
            <a:endParaRPr lang="en-US"/>
          </a:p>
        </p:txBody>
      </p:sp>
      <p:pic>
        <p:nvPicPr>
          <p:cNvPr id="5" name="Picture 4">
            <a:extLst>
              <a:ext uri="{FF2B5EF4-FFF2-40B4-BE49-F238E27FC236}">
                <a16:creationId xmlns:a16="http://schemas.microsoft.com/office/drawing/2014/main" id="{64EB5014-C505-4110-BBCB-2E744FDE23A6}"/>
              </a:ext>
            </a:extLst>
          </p:cNvPr>
          <p:cNvPicPr>
            <a:picLocks noChangeAspect="1"/>
          </p:cNvPicPr>
          <p:nvPr userDrawn="1"/>
        </p:nvPicPr>
        <p:blipFill>
          <a:blip r:embed="rId2"/>
          <a:stretch>
            <a:fillRect/>
          </a:stretch>
        </p:blipFill>
        <p:spPr>
          <a:xfrm>
            <a:off x="10239375" y="0"/>
            <a:ext cx="1952625" cy="1876425"/>
          </a:xfrm>
          <a:prstGeom prst="rect">
            <a:avLst/>
          </a:prstGeom>
        </p:spPr>
      </p:pic>
    </p:spTree>
    <p:extLst>
      <p:ext uri="{BB962C8B-B14F-4D97-AF65-F5344CB8AC3E}">
        <p14:creationId xmlns:p14="http://schemas.microsoft.com/office/powerpoint/2010/main" val="3587362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9499E-E295-4858-B104-B314765D11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FBEFF98-3C95-4BDB-9B9A-DE307832054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C1D6A09-39DB-4F99-A432-A60CB93F30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D47DF4-E2D7-41F3-93BC-9637A79BB559}"/>
              </a:ext>
            </a:extLst>
          </p:cNvPr>
          <p:cNvSpPr>
            <a:spLocks noGrp="1"/>
          </p:cNvSpPr>
          <p:nvPr>
            <p:ph type="dt" sz="half" idx="10"/>
          </p:nvPr>
        </p:nvSpPr>
        <p:spPr/>
        <p:txBody>
          <a:bodyPr/>
          <a:lstStyle/>
          <a:p>
            <a:fld id="{170075D1-5967-45A4-8DC0-63B883294E76}" type="datetimeFigureOut">
              <a:rPr lang="en-US" smtClean="0"/>
              <a:t>2/23/2022</a:t>
            </a:fld>
            <a:endParaRPr lang="en-US"/>
          </a:p>
        </p:txBody>
      </p:sp>
      <p:sp>
        <p:nvSpPr>
          <p:cNvPr id="6" name="Footer Placeholder 5">
            <a:extLst>
              <a:ext uri="{FF2B5EF4-FFF2-40B4-BE49-F238E27FC236}">
                <a16:creationId xmlns:a16="http://schemas.microsoft.com/office/drawing/2014/main" id="{FCC7972B-BA55-487F-ABE7-02C85AA217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1E07AE-FAEA-4FBB-BE70-0B875EEA892C}"/>
              </a:ext>
            </a:extLst>
          </p:cNvPr>
          <p:cNvSpPr>
            <a:spLocks noGrp="1"/>
          </p:cNvSpPr>
          <p:nvPr>
            <p:ph type="sldNum" sz="quarter" idx="12"/>
          </p:nvPr>
        </p:nvSpPr>
        <p:spPr/>
        <p:txBody>
          <a:bodyPr/>
          <a:lstStyle/>
          <a:p>
            <a:fld id="{805D370C-2332-43EE-B8CF-9E8860BD57E0}" type="slidenum">
              <a:rPr lang="en-US" smtClean="0"/>
              <a:t>‹#›</a:t>
            </a:fld>
            <a:endParaRPr lang="en-US"/>
          </a:p>
        </p:txBody>
      </p:sp>
      <p:pic>
        <p:nvPicPr>
          <p:cNvPr id="8" name="Picture 7">
            <a:extLst>
              <a:ext uri="{FF2B5EF4-FFF2-40B4-BE49-F238E27FC236}">
                <a16:creationId xmlns:a16="http://schemas.microsoft.com/office/drawing/2014/main" id="{754BB22D-CD72-4BEF-81CE-9D8913489F02}"/>
              </a:ext>
            </a:extLst>
          </p:cNvPr>
          <p:cNvPicPr>
            <a:picLocks noChangeAspect="1"/>
          </p:cNvPicPr>
          <p:nvPr userDrawn="1"/>
        </p:nvPicPr>
        <p:blipFill>
          <a:blip r:embed="rId2"/>
          <a:stretch>
            <a:fillRect/>
          </a:stretch>
        </p:blipFill>
        <p:spPr>
          <a:xfrm>
            <a:off x="10239375" y="0"/>
            <a:ext cx="1952625" cy="1876425"/>
          </a:xfrm>
          <a:prstGeom prst="rect">
            <a:avLst/>
          </a:prstGeom>
        </p:spPr>
      </p:pic>
    </p:spTree>
    <p:extLst>
      <p:ext uri="{BB962C8B-B14F-4D97-AF65-F5344CB8AC3E}">
        <p14:creationId xmlns:p14="http://schemas.microsoft.com/office/powerpoint/2010/main" val="14467378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363E8-F607-4669-946C-1D20EE4538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D884BD1-7024-482F-BBD4-8A095673936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0BAD112-794D-445C-BDAF-04E7E44E82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890FC1-F444-4EED-82EA-084055EB37D3}"/>
              </a:ext>
            </a:extLst>
          </p:cNvPr>
          <p:cNvSpPr>
            <a:spLocks noGrp="1"/>
          </p:cNvSpPr>
          <p:nvPr>
            <p:ph type="dt" sz="half" idx="10"/>
          </p:nvPr>
        </p:nvSpPr>
        <p:spPr/>
        <p:txBody>
          <a:bodyPr/>
          <a:lstStyle/>
          <a:p>
            <a:fld id="{170075D1-5967-45A4-8DC0-63B883294E76}" type="datetimeFigureOut">
              <a:rPr lang="en-US" smtClean="0"/>
              <a:t>2/23/2022</a:t>
            </a:fld>
            <a:endParaRPr lang="en-US"/>
          </a:p>
        </p:txBody>
      </p:sp>
      <p:sp>
        <p:nvSpPr>
          <p:cNvPr id="6" name="Footer Placeholder 5">
            <a:extLst>
              <a:ext uri="{FF2B5EF4-FFF2-40B4-BE49-F238E27FC236}">
                <a16:creationId xmlns:a16="http://schemas.microsoft.com/office/drawing/2014/main" id="{1B8D3533-747F-4083-8717-24D67BF9AA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9AE350-4482-4A7E-8DEF-39E6F4DA998B}"/>
              </a:ext>
            </a:extLst>
          </p:cNvPr>
          <p:cNvSpPr>
            <a:spLocks noGrp="1"/>
          </p:cNvSpPr>
          <p:nvPr>
            <p:ph type="sldNum" sz="quarter" idx="12"/>
          </p:nvPr>
        </p:nvSpPr>
        <p:spPr/>
        <p:txBody>
          <a:bodyPr/>
          <a:lstStyle/>
          <a:p>
            <a:fld id="{805D370C-2332-43EE-B8CF-9E8860BD57E0}" type="slidenum">
              <a:rPr lang="en-US" smtClean="0"/>
              <a:t>‹#›</a:t>
            </a:fld>
            <a:endParaRPr lang="en-US"/>
          </a:p>
        </p:txBody>
      </p:sp>
      <p:pic>
        <p:nvPicPr>
          <p:cNvPr id="8" name="Picture 7">
            <a:extLst>
              <a:ext uri="{FF2B5EF4-FFF2-40B4-BE49-F238E27FC236}">
                <a16:creationId xmlns:a16="http://schemas.microsoft.com/office/drawing/2014/main" id="{9F3CED3B-77DE-4FE8-8E46-9C1B5DD43DDE}"/>
              </a:ext>
            </a:extLst>
          </p:cNvPr>
          <p:cNvPicPr>
            <a:picLocks noChangeAspect="1"/>
          </p:cNvPicPr>
          <p:nvPr userDrawn="1"/>
        </p:nvPicPr>
        <p:blipFill>
          <a:blip r:embed="rId2"/>
          <a:stretch>
            <a:fillRect/>
          </a:stretch>
        </p:blipFill>
        <p:spPr>
          <a:xfrm>
            <a:off x="10239375" y="0"/>
            <a:ext cx="1952625" cy="1876425"/>
          </a:xfrm>
          <a:prstGeom prst="rect">
            <a:avLst/>
          </a:prstGeom>
        </p:spPr>
      </p:pic>
    </p:spTree>
    <p:extLst>
      <p:ext uri="{BB962C8B-B14F-4D97-AF65-F5344CB8AC3E}">
        <p14:creationId xmlns:p14="http://schemas.microsoft.com/office/powerpoint/2010/main" val="6341298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24.xml"/><Relationship Id="rId1" Type="http://schemas.openxmlformats.org/officeDocument/2006/relationships/slideLayout" Target="../slideLayouts/slideLayout23.xml"/><Relationship Id="rId4" Type="http://schemas.openxmlformats.org/officeDocument/2006/relationships/image" Target="../media/image1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12.xml"/><Relationship Id="rId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5.xml"/><Relationship Id="rId1" Type="http://schemas.openxmlformats.org/officeDocument/2006/relationships/slideLayout" Target="../slideLayouts/slideLayout15.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17.xml"/><Relationship Id="rId1" Type="http://schemas.openxmlformats.org/officeDocument/2006/relationships/slideLayout" Target="../slideLayouts/slideLayout16.xml"/><Relationship Id="rId4" Type="http://schemas.openxmlformats.org/officeDocument/2006/relationships/image" Target="../media/image7.pn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theme" Target="../theme/theme7.xml"/><Relationship Id="rId1" Type="http://schemas.openxmlformats.org/officeDocument/2006/relationships/slideLayout" Target="../slideLayouts/slideLayout18.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8.xml"/><Relationship Id="rId1" Type="http://schemas.openxmlformats.org/officeDocument/2006/relationships/slideLayout" Target="../slideLayouts/slideLayout19.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5" Type="http://schemas.openxmlformats.org/officeDocument/2006/relationships/image" Target="../media/image9.pn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CB52F5E-FD45-470E-B8DB-F815A18E80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D5CC964-472B-4E69-9963-FA695FEEAB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D0B157-FE5F-4E8D-9BF3-9A7C2BFD423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0075D1-5967-45A4-8DC0-63B883294E76}" type="datetimeFigureOut">
              <a:rPr lang="en-US" smtClean="0"/>
              <a:t>2/23/2022</a:t>
            </a:fld>
            <a:endParaRPr lang="en-US"/>
          </a:p>
        </p:txBody>
      </p:sp>
      <p:sp>
        <p:nvSpPr>
          <p:cNvPr id="5" name="Footer Placeholder 4">
            <a:extLst>
              <a:ext uri="{FF2B5EF4-FFF2-40B4-BE49-F238E27FC236}">
                <a16:creationId xmlns:a16="http://schemas.microsoft.com/office/drawing/2014/main" id="{67A95A75-B0CF-4E47-A838-423570A88A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EB08EA6-A812-416F-BC77-6D59B8E474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5D370C-2332-43EE-B8CF-9E8860BD57E0}" type="slidenum">
              <a:rPr lang="en-US" smtClean="0"/>
              <a:t>‹#›</a:t>
            </a:fld>
            <a:endParaRPr lang="en-US"/>
          </a:p>
        </p:txBody>
      </p:sp>
      <p:pic>
        <p:nvPicPr>
          <p:cNvPr id="7" name="Picture 6">
            <a:extLst>
              <a:ext uri="{FF2B5EF4-FFF2-40B4-BE49-F238E27FC236}">
                <a16:creationId xmlns:a16="http://schemas.microsoft.com/office/drawing/2014/main" id="{882AEA49-4CF6-46EB-8F4E-72688D368F69}"/>
              </a:ext>
            </a:extLst>
          </p:cNvPr>
          <p:cNvPicPr>
            <a:picLocks noChangeAspect="1"/>
          </p:cNvPicPr>
          <p:nvPr userDrawn="1"/>
        </p:nvPicPr>
        <p:blipFill>
          <a:blip r:embed="rId13"/>
          <a:stretch>
            <a:fillRect/>
          </a:stretch>
        </p:blipFill>
        <p:spPr>
          <a:xfrm>
            <a:off x="10239375" y="0"/>
            <a:ext cx="1952625" cy="1876425"/>
          </a:xfrm>
          <a:prstGeom prst="rect">
            <a:avLst/>
          </a:prstGeom>
        </p:spPr>
      </p:pic>
    </p:spTree>
    <p:extLst>
      <p:ext uri="{BB962C8B-B14F-4D97-AF65-F5344CB8AC3E}">
        <p14:creationId xmlns:p14="http://schemas.microsoft.com/office/powerpoint/2010/main" val="2734467466"/>
      </p:ext>
    </p:extLst>
  </p:cSld>
  <p:clrMap bg1="lt1" tx1="dk1" bg2="lt2" tx2="dk2" accent1="accent1" accent2="accent2" accent3="accent3" accent4="accent4" accent5="accent5" accent6="accent6" hlink="hlink" folHlink="folHlink"/>
  <p:sldLayoutIdLst>
    <p:sldLayoutId id="2147490880" r:id="rId1"/>
    <p:sldLayoutId id="2147483714" r:id="rId2"/>
    <p:sldLayoutId id="2147483651" r:id="rId3"/>
    <p:sldLayoutId id="2147483652" r:id="rId4"/>
    <p:sldLayoutId id="2147483653" r:id="rId5"/>
    <p:sldLayoutId id="2147483654" r:id="rId6"/>
    <p:sldLayoutId id="2147490876"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5CABE25-8E0A-49DD-807D-371BB25717C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8FF9090-31A4-4F8F-AD4E-2450C7D13C3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496F509-998D-4DB5-AA39-7CD121F76CD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D25CA5-8B57-4969-AE8F-D619638A7A2E}" type="datetimeFigureOut">
              <a:rPr lang="en-GB" smtClean="0"/>
              <a:t>23/02/2022</a:t>
            </a:fld>
            <a:endParaRPr lang="en-GB"/>
          </a:p>
        </p:txBody>
      </p:sp>
      <p:sp>
        <p:nvSpPr>
          <p:cNvPr id="5" name="Footer Placeholder 4">
            <a:extLst>
              <a:ext uri="{FF2B5EF4-FFF2-40B4-BE49-F238E27FC236}">
                <a16:creationId xmlns:a16="http://schemas.microsoft.com/office/drawing/2014/main" id="{44B1302F-9331-4777-AF60-B52D9840F3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40FD7AF0-308A-4895-8520-9E3C1B8A1A2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64D423-C39D-45A0-88F5-99C343B6C13A}" type="slidenum">
              <a:rPr lang="en-GB" smtClean="0"/>
              <a:t>‹#›</a:t>
            </a:fld>
            <a:endParaRPr lang="en-GB"/>
          </a:p>
        </p:txBody>
      </p:sp>
    </p:spTree>
    <p:extLst>
      <p:ext uri="{BB962C8B-B14F-4D97-AF65-F5344CB8AC3E}">
        <p14:creationId xmlns:p14="http://schemas.microsoft.com/office/powerpoint/2010/main" val="234264852"/>
      </p:ext>
    </p:extLst>
  </p:cSld>
  <p:clrMap bg1="lt1" tx1="dk1" bg2="lt2" tx2="dk2" accent1="accent1" accent2="accent2" accent3="accent3" accent4="accent4" accent5="accent5" accent6="accent6" hlink="hlink" folHlink="folHlink"/>
  <p:sldLayoutIdLst>
    <p:sldLayoutId id="2147483655" r:id="rId1"/>
    <p:sldLayoutId id="214748365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fr-F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397117-F3A1-41B5-B5A5-0FD5A7D43CA4}" type="slidenum">
              <a:rPr lang="fr-FR" smtClean="0"/>
              <a:t>‹#›</a:t>
            </a:fld>
            <a:endParaRPr lang="fr-FR"/>
          </a:p>
        </p:txBody>
      </p:sp>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71544" y="216362"/>
            <a:ext cx="1999700" cy="951923"/>
          </a:xfrm>
          <a:prstGeom prst="rect">
            <a:avLst/>
          </a:prstGeom>
        </p:spPr>
      </p:pic>
      <p:sp>
        <p:nvSpPr>
          <p:cNvPr id="10" name="Rectangle"/>
          <p:cNvSpPr/>
          <p:nvPr userDrawn="1"/>
        </p:nvSpPr>
        <p:spPr>
          <a:xfrm rot="5400000">
            <a:off x="1721007" y="3812568"/>
            <a:ext cx="1639614" cy="110484"/>
          </a:xfrm>
          <a:prstGeom prst="rect">
            <a:avLst/>
          </a:prstGeom>
          <a:solidFill>
            <a:schemeClr val="bg1"/>
          </a:solidFill>
          <a:ln w="12700">
            <a:miter lim="400000"/>
          </a:ln>
        </p:spPr>
        <p:txBody>
          <a:bodyPr lIns="65023" tIns="65023" rIns="65023" bIns="65023" anchor="ctr"/>
          <a:lstStyle/>
          <a:p>
            <a:pPr>
              <a:defRPr>
                <a:solidFill>
                  <a:srgbClr val="3C3C3C"/>
                </a:solidFill>
              </a:defRPr>
            </a:pPr>
            <a:endParaRPr/>
          </a:p>
        </p:txBody>
      </p:sp>
      <p:sp>
        <p:nvSpPr>
          <p:cNvPr id="11" name="Rectangle 10"/>
          <p:cNvSpPr/>
          <p:nvPr userDrawn="1"/>
        </p:nvSpPr>
        <p:spPr>
          <a:xfrm>
            <a:off x="0" y="-7428"/>
            <a:ext cx="12192000" cy="6858000"/>
          </a:xfrm>
          <a:prstGeom prst="rect">
            <a:avLst/>
          </a:prstGeom>
          <a:solidFill>
            <a:srgbClr val="006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Picture 12"/>
          <p:cNvPicPr>
            <a:picLocks noChangeAspect="1"/>
          </p:cNvPicPr>
          <p:nvPr userDrawn="1"/>
        </p:nvPicPr>
        <p:blipFill>
          <a:blip r:embed="rId4">
            <a:extLst>
              <a:ext uri="{28A0092B-C50C-407E-A947-70E740481C1C}">
                <a14:useLocalDpi xmlns:a14="http://schemas.microsoft.com/office/drawing/2010/main"/>
              </a:ext>
            </a:extLst>
          </a:blip>
          <a:srcRect/>
          <a:stretch/>
        </p:blipFill>
        <p:spPr>
          <a:xfrm>
            <a:off x="1548951" y="2025894"/>
            <a:ext cx="2920169" cy="2806212"/>
          </a:xfrm>
          <a:prstGeom prst="rect">
            <a:avLst/>
          </a:prstGeom>
        </p:spPr>
      </p:pic>
      <p:sp>
        <p:nvSpPr>
          <p:cNvPr id="12" name="Rectangle">
            <a:extLst>
              <a:ext uri="{FF2B5EF4-FFF2-40B4-BE49-F238E27FC236}">
                <a16:creationId xmlns:a16="http://schemas.microsoft.com/office/drawing/2014/main" id="{21257D7F-3656-47C9-B5F0-D20A647BD6E3}"/>
              </a:ext>
            </a:extLst>
          </p:cNvPr>
          <p:cNvSpPr/>
          <p:nvPr userDrawn="1"/>
        </p:nvSpPr>
        <p:spPr>
          <a:xfrm rot="5400000">
            <a:off x="4884289" y="3379881"/>
            <a:ext cx="2423422" cy="98238"/>
          </a:xfrm>
          <a:prstGeom prst="rect">
            <a:avLst/>
          </a:prstGeom>
          <a:solidFill>
            <a:schemeClr val="bg1"/>
          </a:solidFill>
          <a:ln w="12700">
            <a:miter lim="400000"/>
          </a:ln>
        </p:spPr>
        <p:txBody>
          <a:bodyPr lIns="65023" tIns="65023" rIns="65023" bIns="65023" anchor="ctr"/>
          <a:lstStyle/>
          <a:p>
            <a:pPr>
              <a:defRPr>
                <a:solidFill>
                  <a:srgbClr val="3C3C3C"/>
                </a:solidFill>
              </a:defRPr>
            </a:pPr>
            <a:endParaRPr/>
          </a:p>
        </p:txBody>
      </p:sp>
    </p:spTree>
    <p:extLst>
      <p:ext uri="{BB962C8B-B14F-4D97-AF65-F5344CB8AC3E}">
        <p14:creationId xmlns:p14="http://schemas.microsoft.com/office/powerpoint/2010/main" val="326991037"/>
      </p:ext>
    </p:extLst>
  </p:cSld>
  <p:clrMap bg1="lt1" tx1="dk1" bg2="lt2" tx2="dk2" accent1="accent1" accent2="accent2" accent3="accent3" accent4="accent4" accent5="accent5" accent6="accent6" hlink="hlink" folHlink="folHlink"/>
  <p:sldLayoutIdLst>
    <p:sldLayoutId id="2147483712"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4"/>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4"/>
          </a:xfrm>
          <a:prstGeom prst="rect">
            <a:avLst/>
          </a:prstGeom>
        </p:spPr>
        <p:txBody>
          <a:bodyPr vert="horz" lIns="91440" tIns="45720" rIns="91440" bIns="45720" rtlCol="0" anchor="ctr"/>
          <a:lstStyle>
            <a:lvl1pPr algn="l">
              <a:defRPr sz="1200">
                <a:solidFill>
                  <a:schemeClr val="tx1">
                    <a:tint val="75000"/>
                  </a:schemeClr>
                </a:solidFill>
              </a:defRPr>
            </a:lvl1pPr>
          </a:lstStyle>
          <a:p>
            <a:fld id="{AD2DF1C8-B5A1-4439-9A05-6B294D4DFCF1}" type="datetimeFigureOut">
              <a:rPr lang="en-GB" smtClean="0"/>
              <a:t>23/02/2022</a:t>
            </a:fld>
            <a:endParaRPr lang="en-GB"/>
          </a:p>
        </p:txBody>
      </p:sp>
      <p:sp>
        <p:nvSpPr>
          <p:cNvPr id="5" name="Footer Placeholder 4"/>
          <p:cNvSpPr>
            <a:spLocks noGrp="1"/>
          </p:cNvSpPr>
          <p:nvPr>
            <p:ph type="ftr" sz="quarter" idx="3"/>
          </p:nvPr>
        </p:nvSpPr>
        <p:spPr>
          <a:xfrm>
            <a:off x="4038600" y="6356352"/>
            <a:ext cx="4114800" cy="36512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2"/>
            <a:ext cx="2743200" cy="365124"/>
          </a:xfrm>
          <a:prstGeom prst="rect">
            <a:avLst/>
          </a:prstGeom>
        </p:spPr>
        <p:txBody>
          <a:bodyPr vert="horz" lIns="91440" tIns="45720" rIns="91440" bIns="45720" rtlCol="0" anchor="ctr"/>
          <a:lstStyle>
            <a:lvl1pPr algn="r">
              <a:defRPr sz="1200">
                <a:solidFill>
                  <a:schemeClr val="tx1">
                    <a:tint val="75000"/>
                  </a:schemeClr>
                </a:solidFill>
              </a:defRPr>
            </a:lvl1pPr>
          </a:lstStyle>
          <a:p>
            <a:fld id="{07B146B7-4FA5-41AC-89BD-E044364BE69E}" type="slidenum">
              <a:rPr lang="en-GB" smtClean="0"/>
              <a:t>‹#›</a:t>
            </a:fld>
            <a:endParaRPr lang="en-GB"/>
          </a:p>
        </p:txBody>
      </p:sp>
    </p:spTree>
    <p:extLst>
      <p:ext uri="{BB962C8B-B14F-4D97-AF65-F5344CB8AC3E}">
        <p14:creationId xmlns:p14="http://schemas.microsoft.com/office/powerpoint/2010/main" val="1141631528"/>
      </p:ext>
    </p:extLst>
  </p:cSld>
  <p:clrMap bg1="lt1" tx1="dk1" bg2="lt2" tx2="dk2" accent1="accent1" accent2="accent2" accent3="accent3" accent4="accent4" accent5="accent5" accent6="accent6" hlink="hlink" folHlink="folHlink"/>
  <p:sldLayoutIdLst>
    <p:sldLayoutId id="2147483711" r:id="rId1"/>
  </p:sldLayoutIdLst>
  <p:txStyles>
    <p:titleStyle>
      <a:lvl1pPr algn="l" defTabSz="487650" rtl="0" eaLnBrk="1" latinLnBrk="0" hangingPunct="1">
        <a:lnSpc>
          <a:spcPct val="90000"/>
        </a:lnSpc>
        <a:spcBef>
          <a:spcPct val="0"/>
        </a:spcBef>
        <a:buNone/>
        <a:defRPr sz="2347" kern="1200">
          <a:solidFill>
            <a:schemeClr val="tx1"/>
          </a:solidFill>
          <a:latin typeface="+mj-lt"/>
          <a:ea typeface="+mj-ea"/>
          <a:cs typeface="+mj-cs"/>
        </a:defRPr>
      </a:lvl1pPr>
    </p:titleStyle>
    <p:bodyStyle>
      <a:lvl1pPr marL="121912" indent="-121912" algn="l" defTabSz="487650" rtl="0" eaLnBrk="1" latinLnBrk="0" hangingPunct="1">
        <a:lnSpc>
          <a:spcPct val="90000"/>
        </a:lnSpc>
        <a:spcBef>
          <a:spcPts val="533"/>
        </a:spcBef>
        <a:buFont typeface="Arial" panose="020B0604020202020204" pitchFamily="34" charset="0"/>
        <a:buChar char="•"/>
        <a:defRPr sz="1493" kern="1200">
          <a:solidFill>
            <a:schemeClr val="tx1"/>
          </a:solidFill>
          <a:latin typeface="+mn-lt"/>
          <a:ea typeface="+mn-ea"/>
          <a:cs typeface="+mn-cs"/>
        </a:defRPr>
      </a:lvl1pPr>
      <a:lvl2pPr marL="365737" indent="-121912" algn="l" defTabSz="487650" rtl="0" eaLnBrk="1" latinLnBrk="0" hangingPunct="1">
        <a:lnSpc>
          <a:spcPct val="90000"/>
        </a:lnSpc>
        <a:spcBef>
          <a:spcPts val="267"/>
        </a:spcBef>
        <a:buFont typeface="Arial" panose="020B0604020202020204" pitchFamily="34" charset="0"/>
        <a:buChar char="•"/>
        <a:defRPr sz="1280" kern="1200">
          <a:solidFill>
            <a:schemeClr val="tx1"/>
          </a:solidFill>
          <a:latin typeface="+mn-lt"/>
          <a:ea typeface="+mn-ea"/>
          <a:cs typeface="+mn-cs"/>
        </a:defRPr>
      </a:lvl2pPr>
      <a:lvl3pPr marL="609562" indent="-121912" algn="l" defTabSz="487650" rtl="0" eaLnBrk="1" latinLnBrk="0" hangingPunct="1">
        <a:lnSpc>
          <a:spcPct val="90000"/>
        </a:lnSpc>
        <a:spcBef>
          <a:spcPts val="267"/>
        </a:spcBef>
        <a:buFont typeface="Arial" panose="020B0604020202020204" pitchFamily="34" charset="0"/>
        <a:buChar char="•"/>
        <a:defRPr sz="1067" kern="1200">
          <a:solidFill>
            <a:schemeClr val="tx1"/>
          </a:solidFill>
          <a:latin typeface="+mn-lt"/>
          <a:ea typeface="+mn-ea"/>
          <a:cs typeface="+mn-cs"/>
        </a:defRPr>
      </a:lvl3pPr>
      <a:lvl4pPr marL="853387" indent="-121912" algn="l" defTabSz="487650" rtl="0" eaLnBrk="1" latinLnBrk="0" hangingPunct="1">
        <a:lnSpc>
          <a:spcPct val="90000"/>
        </a:lnSpc>
        <a:spcBef>
          <a:spcPts val="267"/>
        </a:spcBef>
        <a:buFont typeface="Arial" panose="020B0604020202020204" pitchFamily="34" charset="0"/>
        <a:buChar char="•"/>
        <a:defRPr sz="960" kern="1200">
          <a:solidFill>
            <a:schemeClr val="tx1"/>
          </a:solidFill>
          <a:latin typeface="+mn-lt"/>
          <a:ea typeface="+mn-ea"/>
          <a:cs typeface="+mn-cs"/>
        </a:defRPr>
      </a:lvl4pPr>
      <a:lvl5pPr marL="1097211" indent="-121912" algn="l" defTabSz="487650" rtl="0" eaLnBrk="1" latinLnBrk="0" hangingPunct="1">
        <a:lnSpc>
          <a:spcPct val="90000"/>
        </a:lnSpc>
        <a:spcBef>
          <a:spcPts val="267"/>
        </a:spcBef>
        <a:buFont typeface="Arial" panose="020B0604020202020204" pitchFamily="34" charset="0"/>
        <a:buChar char="•"/>
        <a:defRPr sz="960" kern="1200">
          <a:solidFill>
            <a:schemeClr val="tx1"/>
          </a:solidFill>
          <a:latin typeface="+mn-lt"/>
          <a:ea typeface="+mn-ea"/>
          <a:cs typeface="+mn-cs"/>
        </a:defRPr>
      </a:lvl5pPr>
      <a:lvl6pPr marL="1341036" indent="-121912" algn="l" defTabSz="487650" rtl="0" eaLnBrk="1" latinLnBrk="0" hangingPunct="1">
        <a:lnSpc>
          <a:spcPct val="90000"/>
        </a:lnSpc>
        <a:spcBef>
          <a:spcPts val="267"/>
        </a:spcBef>
        <a:buFont typeface="Arial" panose="020B0604020202020204" pitchFamily="34" charset="0"/>
        <a:buChar char="•"/>
        <a:defRPr sz="960" kern="1200">
          <a:solidFill>
            <a:schemeClr val="tx1"/>
          </a:solidFill>
          <a:latin typeface="+mn-lt"/>
          <a:ea typeface="+mn-ea"/>
          <a:cs typeface="+mn-cs"/>
        </a:defRPr>
      </a:lvl6pPr>
      <a:lvl7pPr marL="1584861" indent="-121912" algn="l" defTabSz="487650" rtl="0" eaLnBrk="1" latinLnBrk="0" hangingPunct="1">
        <a:lnSpc>
          <a:spcPct val="90000"/>
        </a:lnSpc>
        <a:spcBef>
          <a:spcPts val="267"/>
        </a:spcBef>
        <a:buFont typeface="Arial" panose="020B0604020202020204" pitchFamily="34" charset="0"/>
        <a:buChar char="•"/>
        <a:defRPr sz="960" kern="1200">
          <a:solidFill>
            <a:schemeClr val="tx1"/>
          </a:solidFill>
          <a:latin typeface="+mn-lt"/>
          <a:ea typeface="+mn-ea"/>
          <a:cs typeface="+mn-cs"/>
        </a:defRPr>
      </a:lvl7pPr>
      <a:lvl8pPr marL="1828686" indent="-121912" algn="l" defTabSz="487650" rtl="0" eaLnBrk="1" latinLnBrk="0" hangingPunct="1">
        <a:lnSpc>
          <a:spcPct val="90000"/>
        </a:lnSpc>
        <a:spcBef>
          <a:spcPts val="267"/>
        </a:spcBef>
        <a:buFont typeface="Arial" panose="020B0604020202020204" pitchFamily="34" charset="0"/>
        <a:buChar char="•"/>
        <a:defRPr sz="960" kern="1200">
          <a:solidFill>
            <a:schemeClr val="tx1"/>
          </a:solidFill>
          <a:latin typeface="+mn-lt"/>
          <a:ea typeface="+mn-ea"/>
          <a:cs typeface="+mn-cs"/>
        </a:defRPr>
      </a:lvl8pPr>
      <a:lvl9pPr marL="2072510" indent="-121912" algn="l" defTabSz="487650" rtl="0" eaLnBrk="1" latinLnBrk="0" hangingPunct="1">
        <a:lnSpc>
          <a:spcPct val="90000"/>
        </a:lnSpc>
        <a:spcBef>
          <a:spcPts val="267"/>
        </a:spcBef>
        <a:buFont typeface="Arial" panose="020B0604020202020204" pitchFamily="34" charset="0"/>
        <a:buChar char="•"/>
        <a:defRPr sz="960" kern="1200">
          <a:solidFill>
            <a:schemeClr val="tx1"/>
          </a:solidFill>
          <a:latin typeface="+mn-lt"/>
          <a:ea typeface="+mn-ea"/>
          <a:cs typeface="+mn-cs"/>
        </a:defRPr>
      </a:lvl9pPr>
    </p:bodyStyle>
    <p:otherStyle>
      <a:defPPr>
        <a:defRPr lang="en-US"/>
      </a:defPPr>
      <a:lvl1pPr marL="0" algn="l" defTabSz="487650" rtl="0" eaLnBrk="1" latinLnBrk="0" hangingPunct="1">
        <a:defRPr sz="960" kern="1200">
          <a:solidFill>
            <a:schemeClr val="tx1"/>
          </a:solidFill>
          <a:latin typeface="+mn-lt"/>
          <a:ea typeface="+mn-ea"/>
          <a:cs typeface="+mn-cs"/>
        </a:defRPr>
      </a:lvl1pPr>
      <a:lvl2pPr marL="243825" algn="l" defTabSz="487650" rtl="0" eaLnBrk="1" latinLnBrk="0" hangingPunct="1">
        <a:defRPr sz="960" kern="1200">
          <a:solidFill>
            <a:schemeClr val="tx1"/>
          </a:solidFill>
          <a:latin typeface="+mn-lt"/>
          <a:ea typeface="+mn-ea"/>
          <a:cs typeface="+mn-cs"/>
        </a:defRPr>
      </a:lvl2pPr>
      <a:lvl3pPr marL="487650" algn="l" defTabSz="487650" rtl="0" eaLnBrk="1" latinLnBrk="0" hangingPunct="1">
        <a:defRPr sz="960" kern="1200">
          <a:solidFill>
            <a:schemeClr val="tx1"/>
          </a:solidFill>
          <a:latin typeface="+mn-lt"/>
          <a:ea typeface="+mn-ea"/>
          <a:cs typeface="+mn-cs"/>
        </a:defRPr>
      </a:lvl3pPr>
      <a:lvl4pPr marL="731474" algn="l" defTabSz="487650" rtl="0" eaLnBrk="1" latinLnBrk="0" hangingPunct="1">
        <a:defRPr sz="960" kern="1200">
          <a:solidFill>
            <a:schemeClr val="tx1"/>
          </a:solidFill>
          <a:latin typeface="+mn-lt"/>
          <a:ea typeface="+mn-ea"/>
          <a:cs typeface="+mn-cs"/>
        </a:defRPr>
      </a:lvl4pPr>
      <a:lvl5pPr marL="975299" algn="l" defTabSz="487650" rtl="0" eaLnBrk="1" latinLnBrk="0" hangingPunct="1">
        <a:defRPr sz="960" kern="1200">
          <a:solidFill>
            <a:schemeClr val="tx1"/>
          </a:solidFill>
          <a:latin typeface="+mn-lt"/>
          <a:ea typeface="+mn-ea"/>
          <a:cs typeface="+mn-cs"/>
        </a:defRPr>
      </a:lvl5pPr>
      <a:lvl6pPr marL="1219124" algn="l" defTabSz="487650" rtl="0" eaLnBrk="1" latinLnBrk="0" hangingPunct="1">
        <a:defRPr sz="960" kern="1200">
          <a:solidFill>
            <a:schemeClr val="tx1"/>
          </a:solidFill>
          <a:latin typeface="+mn-lt"/>
          <a:ea typeface="+mn-ea"/>
          <a:cs typeface="+mn-cs"/>
        </a:defRPr>
      </a:lvl6pPr>
      <a:lvl7pPr marL="1462949" algn="l" defTabSz="487650" rtl="0" eaLnBrk="1" latinLnBrk="0" hangingPunct="1">
        <a:defRPr sz="960" kern="1200">
          <a:solidFill>
            <a:schemeClr val="tx1"/>
          </a:solidFill>
          <a:latin typeface="+mn-lt"/>
          <a:ea typeface="+mn-ea"/>
          <a:cs typeface="+mn-cs"/>
        </a:defRPr>
      </a:lvl7pPr>
      <a:lvl8pPr marL="1706773" algn="l" defTabSz="487650" rtl="0" eaLnBrk="1" latinLnBrk="0" hangingPunct="1">
        <a:defRPr sz="960" kern="1200">
          <a:solidFill>
            <a:schemeClr val="tx1"/>
          </a:solidFill>
          <a:latin typeface="+mn-lt"/>
          <a:ea typeface="+mn-ea"/>
          <a:cs typeface="+mn-cs"/>
        </a:defRPr>
      </a:lvl8pPr>
      <a:lvl9pPr marL="1950598" algn="l" defTabSz="487650" rtl="0" eaLnBrk="1" latinLnBrk="0" hangingPunct="1">
        <a:defRPr sz="96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706467EE-0FDE-42F5-89B9-A44CD35EA3BB}" type="datetimeFigureOut">
              <a:rPr lang="id-ID" smtClean="0">
                <a:solidFill>
                  <a:prstClr val="black">
                    <a:tint val="75000"/>
                  </a:prstClr>
                </a:solidFill>
                <a:latin typeface="Calibri" panose="020F0502020204030204"/>
              </a:rPr>
              <a:pPr fontAlgn="auto">
                <a:spcBef>
                  <a:spcPts val="0"/>
                </a:spcBef>
                <a:spcAft>
                  <a:spcPts val="0"/>
                </a:spcAft>
              </a:pPr>
              <a:t>23/02/2022</a:t>
            </a:fld>
            <a:endParaRPr lang="id-ID">
              <a:solidFill>
                <a:prstClr val="black">
                  <a:tint val="75000"/>
                </a:prstClr>
              </a:solidFill>
              <a:latin typeface="Calibri" panose="020F0502020204030204"/>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id-ID">
              <a:solidFill>
                <a:prstClr val="black">
                  <a:tint val="75000"/>
                </a:prstClr>
              </a:solidFill>
              <a:latin typeface="Calibri" panose="020F0502020204030204"/>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FBAFDDD2-4464-44C2-AF36-DCFE4B9D8851}" type="slidenum">
              <a:rPr lang="id-ID" smtClean="0">
                <a:solidFill>
                  <a:prstClr val="black">
                    <a:tint val="75000"/>
                  </a:prstClr>
                </a:solidFill>
                <a:latin typeface="Calibri" panose="020F0502020204030204"/>
              </a:rPr>
              <a:pPr fontAlgn="auto">
                <a:spcBef>
                  <a:spcPts val="0"/>
                </a:spcBef>
                <a:spcAft>
                  <a:spcPts val="0"/>
                </a:spcAft>
              </a:pPr>
              <a:t>‹#›</a:t>
            </a:fld>
            <a:endParaRPr lang="id-ID">
              <a:solidFill>
                <a:prstClr val="black">
                  <a:tint val="75000"/>
                </a:prstClr>
              </a:solidFill>
              <a:latin typeface="Calibri" panose="020F0502020204030204"/>
            </a:endParaRPr>
          </a:p>
        </p:txBody>
      </p:sp>
    </p:spTree>
    <p:extLst>
      <p:ext uri="{BB962C8B-B14F-4D97-AF65-F5344CB8AC3E}">
        <p14:creationId xmlns:p14="http://schemas.microsoft.com/office/powerpoint/2010/main" val="2917454386"/>
      </p:ext>
    </p:extLst>
  </p:cSld>
  <p:clrMap bg1="lt1" tx1="dk1" bg2="lt2" tx2="dk2" accent1="accent1" accent2="accent2" accent3="accent3" accent4="accent4" accent5="accent5" accent6="accent6" hlink="hlink" folHlink="folHlink"/>
  <p:sldLayoutIdLst>
    <p:sldLayoutId id="214748403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EFC41DB-AE3F-441C-83A8-C751E1EEC5B6}"/>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5D57A88-164C-465B-9119-8773299EC8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C1584DD-EDBB-4A93-86EF-295DC801F2AA}"/>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5115328-56F3-42B4-8D6A-FD52C44F647C}" type="datetimeFigureOut">
              <a:rPr lang="en-GB" smtClean="0"/>
              <a:t>23/02/2022</a:t>
            </a:fld>
            <a:endParaRPr lang="en-GB"/>
          </a:p>
        </p:txBody>
      </p:sp>
      <p:sp>
        <p:nvSpPr>
          <p:cNvPr id="5" name="Footer Placeholder 4">
            <a:extLst>
              <a:ext uri="{FF2B5EF4-FFF2-40B4-BE49-F238E27FC236}">
                <a16:creationId xmlns:a16="http://schemas.microsoft.com/office/drawing/2014/main" id="{C0F7204D-EA84-4D45-A10A-7946DD869DE7}"/>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92F3366-DBAA-4B73-A2B1-DB60C6ACBE68}"/>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D99A2CF-7B69-4420-B4BA-A8F58F2AD085}" type="slidenum">
              <a:rPr lang="en-GB" smtClean="0"/>
              <a:t>‹#›</a:t>
            </a:fld>
            <a:endParaRPr lang="en-GB"/>
          </a:p>
        </p:txBody>
      </p:sp>
    </p:spTree>
    <p:extLst>
      <p:ext uri="{BB962C8B-B14F-4D97-AF65-F5344CB8AC3E}">
        <p14:creationId xmlns:p14="http://schemas.microsoft.com/office/powerpoint/2010/main" val="3854952241"/>
      </p:ext>
    </p:extLst>
  </p:cSld>
  <p:clrMap bg1="lt1" tx1="dk1" bg2="lt2" tx2="dk2" accent1="accent1" accent2="accent2" accent3="accent3" accent4="accent4" accent5="accent5" accent6="accent6" hlink="hlink" folHlink="folHlink"/>
  <p:sldLayoutIdLst>
    <p:sldLayoutId id="2147484042"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3048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8" tIns="45720" rIns="91438"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676400"/>
            <a:ext cx="103632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8" tIns="45720" rIns="91438"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a:noFill/>
          </a:ln>
          <a:extLst>
            <a:ext uri="{FAA26D3D-D897-4be2-8F04-BA451C77F1D7}"/>
          </a:extLst>
        </p:spPr>
        <p:txBody>
          <a:bodyPr vert="horz" wrap="square" lIns="91438" tIns="45720" rIns="91438" bIns="45720" numCol="1" anchor="t" anchorCtr="0" compatLnSpc="1">
            <a:prstTxWarp prst="textNoShape">
              <a:avLst/>
            </a:prstTxWarp>
          </a:bodyPr>
          <a:lstStyle>
            <a:lvl1pPr>
              <a:defRPr sz="1400"/>
            </a:lvl1pPr>
          </a:lstStyle>
          <a:p>
            <a:pPr>
              <a:defRPr/>
            </a:pPr>
            <a:endParaRPr lang="fr-F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xtLst>
            <a:ext uri="{FAA26D3D-D897-4be2-8F04-BA451C77F1D7}"/>
          </a:extLst>
        </p:spPr>
        <p:txBody>
          <a:bodyPr vert="horz" wrap="square" lIns="91438" tIns="45720" rIns="91438" bIns="45720" numCol="1" anchor="t" anchorCtr="0" compatLnSpc="1">
            <a:prstTxWarp prst="textNoShape">
              <a:avLst/>
            </a:prstTxWarp>
          </a:bodyPr>
          <a:lstStyle>
            <a:lvl1pPr algn="ctr">
              <a:defRPr sz="1400"/>
            </a:lvl1pPr>
          </a:lstStyle>
          <a:p>
            <a:pPr>
              <a:defRPr/>
            </a:pPr>
            <a:endParaRPr lang="fr-F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a:noFill/>
          </a:ln>
          <a:extLst>
            <a:ext uri="{FAA26D3D-D897-4be2-8F04-BA451C77F1D7}"/>
          </a:extLst>
        </p:spPr>
        <p:txBody>
          <a:bodyPr vert="horz" wrap="square" lIns="91438" tIns="45720" rIns="91438" bIns="45720" numCol="1" anchor="t" anchorCtr="0" compatLnSpc="1">
            <a:prstTxWarp prst="textNoShape">
              <a:avLst/>
            </a:prstTxWarp>
          </a:bodyPr>
          <a:lstStyle>
            <a:lvl1pPr algn="r">
              <a:defRPr sz="1400"/>
            </a:lvl1pPr>
          </a:lstStyle>
          <a:p>
            <a:pPr>
              <a:defRPr/>
            </a:pPr>
            <a:fld id="{69A64FE3-805E-4821-BFC8-168EB108A60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881" r:id="rId1"/>
    <p:sldLayoutId id="2147490878" r:id="rId2"/>
  </p:sldLayoutIdLst>
  <p:transition>
    <p:fade/>
  </p:transition>
  <p:hf hdr="0" ftr="0" dt="0"/>
  <p:txStyles>
    <p:titleStyle>
      <a:lvl1pPr algn="l" rtl="0" eaLnBrk="0" fontAlgn="base" hangingPunct="0">
        <a:spcBef>
          <a:spcPct val="0"/>
        </a:spcBef>
        <a:spcAft>
          <a:spcPct val="0"/>
        </a:spcAft>
        <a:defRPr sz="3600">
          <a:solidFill>
            <a:schemeClr val="tx2"/>
          </a:solidFill>
          <a:latin typeface="+mj-lt"/>
          <a:ea typeface="ＭＳ Ｐゴシック" pitchFamily="34" charset="-128"/>
          <a:cs typeface="+mj-cs"/>
        </a:defRPr>
      </a:lvl1pPr>
      <a:lvl2pPr algn="l" rtl="0" eaLnBrk="0" fontAlgn="base" hangingPunct="0">
        <a:spcBef>
          <a:spcPct val="0"/>
        </a:spcBef>
        <a:spcAft>
          <a:spcPct val="0"/>
        </a:spcAft>
        <a:defRPr sz="3600">
          <a:solidFill>
            <a:schemeClr val="tx2"/>
          </a:solidFill>
          <a:latin typeface="Arial" pitchFamily="-1" charset="0"/>
          <a:ea typeface="ＭＳ Ｐゴシック" pitchFamily="34" charset="-128"/>
          <a:cs typeface="ＭＳ Ｐゴシック" pitchFamily="-1" charset="-128"/>
        </a:defRPr>
      </a:lvl2pPr>
      <a:lvl3pPr algn="l" rtl="0" eaLnBrk="0" fontAlgn="base" hangingPunct="0">
        <a:spcBef>
          <a:spcPct val="0"/>
        </a:spcBef>
        <a:spcAft>
          <a:spcPct val="0"/>
        </a:spcAft>
        <a:defRPr sz="3600">
          <a:solidFill>
            <a:schemeClr val="tx2"/>
          </a:solidFill>
          <a:latin typeface="Arial" pitchFamily="-1" charset="0"/>
          <a:ea typeface="ＭＳ Ｐゴシック" pitchFamily="34" charset="-128"/>
          <a:cs typeface="ＭＳ Ｐゴシック" pitchFamily="-1" charset="-128"/>
        </a:defRPr>
      </a:lvl3pPr>
      <a:lvl4pPr algn="l" rtl="0" eaLnBrk="0" fontAlgn="base" hangingPunct="0">
        <a:spcBef>
          <a:spcPct val="0"/>
        </a:spcBef>
        <a:spcAft>
          <a:spcPct val="0"/>
        </a:spcAft>
        <a:defRPr sz="3600">
          <a:solidFill>
            <a:schemeClr val="tx2"/>
          </a:solidFill>
          <a:latin typeface="Arial" pitchFamily="-1" charset="0"/>
          <a:ea typeface="ＭＳ Ｐゴシック" pitchFamily="34" charset="-128"/>
          <a:cs typeface="ＭＳ Ｐゴシック" pitchFamily="-1" charset="-128"/>
        </a:defRPr>
      </a:lvl4pPr>
      <a:lvl5pPr algn="l" rtl="0" eaLnBrk="0" fontAlgn="base" hangingPunct="0">
        <a:spcBef>
          <a:spcPct val="0"/>
        </a:spcBef>
        <a:spcAft>
          <a:spcPct val="0"/>
        </a:spcAft>
        <a:defRPr sz="3600">
          <a:solidFill>
            <a:schemeClr val="tx2"/>
          </a:solidFill>
          <a:latin typeface="Arial" pitchFamily="-1" charset="0"/>
          <a:ea typeface="ＭＳ Ｐゴシック" pitchFamily="34" charset="-128"/>
          <a:cs typeface="ＭＳ Ｐゴシック" pitchFamily="-1" charset="-128"/>
        </a:defRPr>
      </a:lvl5pPr>
      <a:lvl6pPr marL="457200" algn="l" rtl="0" fontAlgn="base">
        <a:spcBef>
          <a:spcPct val="0"/>
        </a:spcBef>
        <a:spcAft>
          <a:spcPct val="0"/>
        </a:spcAft>
        <a:defRPr sz="3600">
          <a:solidFill>
            <a:schemeClr val="tx2"/>
          </a:solidFill>
          <a:latin typeface="Arial" pitchFamily="-1" charset="0"/>
          <a:ea typeface="ＭＳ Ｐゴシック" pitchFamily="-1" charset="-128"/>
          <a:cs typeface="ＭＳ Ｐゴシック" pitchFamily="-1" charset="-128"/>
        </a:defRPr>
      </a:lvl6pPr>
      <a:lvl7pPr marL="914400" algn="l" rtl="0" fontAlgn="base">
        <a:spcBef>
          <a:spcPct val="0"/>
        </a:spcBef>
        <a:spcAft>
          <a:spcPct val="0"/>
        </a:spcAft>
        <a:defRPr sz="3600">
          <a:solidFill>
            <a:schemeClr val="tx2"/>
          </a:solidFill>
          <a:latin typeface="Arial" pitchFamily="-1" charset="0"/>
          <a:ea typeface="ＭＳ Ｐゴシック" pitchFamily="-1" charset="-128"/>
          <a:cs typeface="ＭＳ Ｐゴシック" pitchFamily="-1" charset="-128"/>
        </a:defRPr>
      </a:lvl7pPr>
      <a:lvl8pPr marL="1371600" algn="l" rtl="0" fontAlgn="base">
        <a:spcBef>
          <a:spcPct val="0"/>
        </a:spcBef>
        <a:spcAft>
          <a:spcPct val="0"/>
        </a:spcAft>
        <a:defRPr sz="3600">
          <a:solidFill>
            <a:schemeClr val="tx2"/>
          </a:solidFill>
          <a:latin typeface="Arial" pitchFamily="-1" charset="0"/>
          <a:ea typeface="ＭＳ Ｐゴシック" pitchFamily="-1" charset="-128"/>
          <a:cs typeface="ＭＳ Ｐゴシック" pitchFamily="-1" charset="-128"/>
        </a:defRPr>
      </a:lvl8pPr>
      <a:lvl9pPr marL="1828800" algn="l" rtl="0" fontAlgn="base">
        <a:spcBef>
          <a:spcPct val="0"/>
        </a:spcBef>
        <a:spcAft>
          <a:spcPct val="0"/>
        </a:spcAft>
        <a:defRPr sz="3600">
          <a:solidFill>
            <a:schemeClr val="tx2"/>
          </a:solidFill>
          <a:latin typeface="Arial" pitchFamily="-1" charset="0"/>
          <a:ea typeface="ＭＳ Ｐゴシック" pitchFamily="-1" charset="-128"/>
          <a:cs typeface="ＭＳ Ｐゴシック" pitchFamily="-1" charset="-128"/>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ＭＳ Ｐゴシック" pitchFamily="34" charset="-128"/>
          <a:cs typeface="+mn-cs"/>
        </a:defRPr>
      </a:lvl1pPr>
      <a:lvl2pPr marL="742950" indent="-285750" algn="l" rtl="0" eaLnBrk="0" fontAlgn="base" hangingPunct="0">
        <a:spcBef>
          <a:spcPct val="20000"/>
        </a:spcBef>
        <a:spcAft>
          <a:spcPct val="0"/>
        </a:spcAft>
        <a:buChar char="–"/>
        <a:defRPr sz="2000">
          <a:solidFill>
            <a:schemeClr val="tx1"/>
          </a:solidFill>
          <a:latin typeface="+mn-lt"/>
          <a:ea typeface="ＭＳ Ｐゴシック" pitchFamily="34" charset="-128"/>
        </a:defRPr>
      </a:lvl2pPr>
      <a:lvl3pPr marL="1143000" indent="-228600" algn="l" rtl="0" eaLnBrk="0" fontAlgn="base" hangingPunct="0">
        <a:spcBef>
          <a:spcPct val="20000"/>
        </a:spcBef>
        <a:spcAft>
          <a:spcPct val="0"/>
        </a:spcAft>
        <a:buChar char="•"/>
        <a:defRPr>
          <a:solidFill>
            <a:schemeClr val="tx1"/>
          </a:solidFill>
          <a:latin typeface="+mn-lt"/>
          <a:ea typeface="ＭＳ Ｐゴシック" pitchFamily="34" charset="-128"/>
        </a:defRPr>
      </a:lvl3pPr>
      <a:lvl4pPr marL="1600200" indent="-228600" algn="l" rtl="0" eaLnBrk="0" fontAlgn="base" hangingPunct="0">
        <a:spcBef>
          <a:spcPct val="20000"/>
        </a:spcBef>
        <a:spcAft>
          <a:spcPct val="0"/>
        </a:spcAft>
        <a:buChar char="–"/>
        <a:defRPr sz="1600">
          <a:solidFill>
            <a:schemeClr val="tx1"/>
          </a:solidFill>
          <a:latin typeface="+mn-lt"/>
          <a:ea typeface="ＭＳ Ｐゴシック" pitchFamily="34" charset="-128"/>
        </a:defRPr>
      </a:lvl4pPr>
      <a:lvl5pPr marL="2057400" indent="-228600" algn="l" rtl="0" eaLnBrk="0" fontAlgn="base" hangingPunct="0">
        <a:spcBef>
          <a:spcPct val="20000"/>
        </a:spcBef>
        <a:spcAft>
          <a:spcPct val="0"/>
        </a:spcAft>
        <a:buChar char="»"/>
        <a:defRPr sz="1600">
          <a:solidFill>
            <a:schemeClr val="tx1"/>
          </a:solidFill>
          <a:latin typeface="+mn-lt"/>
          <a:ea typeface="ＭＳ Ｐゴシック" pitchFamily="34" charset="-128"/>
        </a:defRPr>
      </a:lvl5pPr>
      <a:lvl6pPr marL="2514600" indent="-228600" algn="l" rtl="0" fontAlgn="base">
        <a:spcBef>
          <a:spcPct val="20000"/>
        </a:spcBef>
        <a:spcAft>
          <a:spcPct val="0"/>
        </a:spcAft>
        <a:buChar char="»"/>
        <a:defRPr sz="1600">
          <a:solidFill>
            <a:schemeClr val="tx1"/>
          </a:solidFill>
          <a:latin typeface="+mn-lt"/>
          <a:ea typeface="+mn-ea"/>
        </a:defRPr>
      </a:lvl6pPr>
      <a:lvl7pPr marL="2971800" indent="-228600" algn="l" rtl="0" fontAlgn="base">
        <a:spcBef>
          <a:spcPct val="20000"/>
        </a:spcBef>
        <a:spcAft>
          <a:spcPct val="0"/>
        </a:spcAft>
        <a:buChar char="»"/>
        <a:defRPr sz="1600">
          <a:solidFill>
            <a:schemeClr val="tx1"/>
          </a:solidFill>
          <a:latin typeface="+mn-lt"/>
          <a:ea typeface="+mn-ea"/>
        </a:defRPr>
      </a:lvl7pPr>
      <a:lvl8pPr marL="3429000" indent="-228600" algn="l" rtl="0" fontAlgn="base">
        <a:spcBef>
          <a:spcPct val="20000"/>
        </a:spcBef>
        <a:spcAft>
          <a:spcPct val="0"/>
        </a:spcAft>
        <a:buChar char="»"/>
        <a:defRPr sz="1600">
          <a:solidFill>
            <a:schemeClr val="tx1"/>
          </a:solidFill>
          <a:latin typeface="+mn-lt"/>
          <a:ea typeface="+mn-ea"/>
        </a:defRPr>
      </a:lvl8pPr>
      <a:lvl9pPr marL="3886200" indent="-228600" algn="l" rtl="0" fontAlgn="base">
        <a:spcBef>
          <a:spcPct val="20000"/>
        </a:spcBef>
        <a:spcAft>
          <a:spcPct val="0"/>
        </a:spcAft>
        <a:buChar char="»"/>
        <a:defRPr sz="16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E593CE-0697-4D9C-A67A-3C018297D42A}" type="datetimeFigureOut">
              <a:rPr lang="en-GB" smtClean="0"/>
              <a:t>23/02/2022</a:t>
            </a:fld>
            <a:endParaRPr lang="en-GB"/>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797A6B-5F15-4631-BBAC-146577BDB033}" type="slidenum">
              <a:rPr lang="en-GB" smtClean="0"/>
              <a:t>‹#›</a:t>
            </a:fld>
            <a:endParaRPr lang="en-GB"/>
          </a:p>
        </p:txBody>
      </p:sp>
      <p:pic>
        <p:nvPicPr>
          <p:cNvPr id="7" name="Picture 6"/>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806" y="0"/>
            <a:ext cx="12188388" cy="6858000"/>
          </a:xfrm>
          <a:prstGeom prst="rect">
            <a:avLst/>
          </a:prstGeom>
        </p:spPr>
      </p:pic>
    </p:spTree>
    <p:extLst>
      <p:ext uri="{BB962C8B-B14F-4D97-AF65-F5344CB8AC3E}">
        <p14:creationId xmlns:p14="http://schemas.microsoft.com/office/powerpoint/2010/main" val="2992894555"/>
      </p:ext>
    </p:extLst>
  </p:cSld>
  <p:clrMap bg1="lt1" tx1="dk1" bg2="lt2" tx2="dk2" accent1="accent1" accent2="accent2" accent3="accent3" accent4="accent4" accent5="accent5" accent6="accent6" hlink="hlink" folHlink="folHlink"/>
  <p:sldLayoutIdLst>
    <p:sldLayoutId id="2147483662"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EFC41DB-AE3F-441C-83A8-C751E1EEC5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5D57A88-164C-465B-9119-8773299EC8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C1584DD-EDBB-4A93-86EF-295DC801F2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115328-56F3-42B4-8D6A-FD52C44F647C}" type="datetimeFigureOut">
              <a:rPr lang="en-GB" smtClean="0"/>
              <a:t>23/02/2022</a:t>
            </a:fld>
            <a:endParaRPr lang="en-GB"/>
          </a:p>
        </p:txBody>
      </p:sp>
      <p:sp>
        <p:nvSpPr>
          <p:cNvPr id="5" name="Footer Placeholder 4">
            <a:extLst>
              <a:ext uri="{FF2B5EF4-FFF2-40B4-BE49-F238E27FC236}">
                <a16:creationId xmlns:a16="http://schemas.microsoft.com/office/drawing/2014/main" id="{C0F7204D-EA84-4D45-A10A-7946DD869DE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92F3366-DBAA-4B73-A2B1-DB60C6ACBE6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99A2CF-7B69-4420-B4BA-A8F58F2AD085}" type="slidenum">
              <a:rPr lang="en-GB" smtClean="0"/>
              <a:t>‹#›</a:t>
            </a:fld>
            <a:endParaRPr lang="en-GB"/>
          </a:p>
        </p:txBody>
      </p:sp>
    </p:spTree>
    <p:extLst>
      <p:ext uri="{BB962C8B-B14F-4D97-AF65-F5344CB8AC3E}">
        <p14:creationId xmlns:p14="http://schemas.microsoft.com/office/powerpoint/2010/main" val="727829843"/>
      </p:ext>
    </p:extLst>
  </p:cSld>
  <p:clrMap bg1="lt1" tx1="dk1" bg2="lt2" tx2="dk2" accent1="accent1" accent2="accent2" accent3="accent3" accent4="accent4" accent5="accent5" accent6="accent6" hlink="hlink" folHlink="folHlink"/>
  <p:sldLayoutIdLst>
    <p:sldLayoutId id="214749088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0DE453-BEFF-4D45-8733-1FB526B83C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1AB9C1D-CA27-451B-9847-D0C403FF88D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0D0215-C74B-4F9E-8FF7-036575432CA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179FD5-83BC-4D33-A0DF-BA56251C0E49}" type="datetimeFigureOut">
              <a:rPr lang="en-US" smtClean="0"/>
              <a:t>2/23/2022</a:t>
            </a:fld>
            <a:endParaRPr lang="en-US"/>
          </a:p>
        </p:txBody>
      </p:sp>
      <p:sp>
        <p:nvSpPr>
          <p:cNvPr id="5" name="Footer Placeholder 4">
            <a:extLst>
              <a:ext uri="{FF2B5EF4-FFF2-40B4-BE49-F238E27FC236}">
                <a16:creationId xmlns:a16="http://schemas.microsoft.com/office/drawing/2014/main" id="{659DF325-8F51-443D-B47C-600BCAB0B4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F646ED9-0D1E-469C-8558-EFDAF8F2AF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F53C58-40F3-4D14-B8EB-E3D22B6716F1}" type="slidenum">
              <a:rPr lang="en-US" smtClean="0"/>
              <a:t>‹#›</a:t>
            </a:fld>
            <a:endParaRPr lang="en-US"/>
          </a:p>
        </p:txBody>
      </p:sp>
    </p:spTree>
    <p:extLst>
      <p:ext uri="{BB962C8B-B14F-4D97-AF65-F5344CB8AC3E}">
        <p14:creationId xmlns:p14="http://schemas.microsoft.com/office/powerpoint/2010/main" val="666943954"/>
      </p:ext>
    </p:extLst>
  </p:cSld>
  <p:clrMap bg1="lt1" tx1="dk1" bg2="lt2" tx2="dk2" accent1="accent1" accent2="accent2" accent3="accent3" accent4="accent4" accent5="accent5" accent6="accent6" hlink="hlink" folHlink="folHlink"/>
  <p:sldLayoutIdLst>
    <p:sldLayoutId id="2147483660" r:id="rId1"/>
    <p:sldLayoutId id="2147490885" r:id="rId2"/>
    <p:sldLayoutId id="2147483649"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3" Type="http://schemas.openxmlformats.org/officeDocument/2006/relationships/image" Target="../media/image43.png"/><Relationship Id="rId7" Type="http://schemas.openxmlformats.org/officeDocument/2006/relationships/image" Target="../media/image47.jpeg"/><Relationship Id="rId12" Type="http://schemas.openxmlformats.org/officeDocument/2006/relationships/image" Target="../media/image52.png"/><Relationship Id="rId2" Type="http://schemas.openxmlformats.org/officeDocument/2006/relationships/image" Target="../media/image3.png"/><Relationship Id="rId1" Type="http://schemas.openxmlformats.org/officeDocument/2006/relationships/slideLayout" Target="../slideLayouts/slideLayout24.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s>
</file>

<file path=ppt/slides/_rels/slide11.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58.jpeg"/><Relationship Id="rId2" Type="http://schemas.openxmlformats.org/officeDocument/2006/relationships/image" Target="../media/image3.png"/><Relationship Id="rId1" Type="http://schemas.openxmlformats.org/officeDocument/2006/relationships/slideLayout" Target="../slideLayouts/slideLayout24.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12.xml.rels><?xml version="1.0" encoding="UTF-8" standalone="yes"?>
<Relationships xmlns="http://schemas.openxmlformats.org/package/2006/relationships"><Relationship Id="rId8" Type="http://schemas.openxmlformats.org/officeDocument/2006/relationships/hyperlink" Target="https://youtu.be/wECsv3XgJ3kVideo" TargetMode="External"/><Relationship Id="rId13" Type="http://schemas.openxmlformats.org/officeDocument/2006/relationships/hyperlink" Target="https://youtu.be/JZ0-h3H7EC0Video" TargetMode="External"/><Relationship Id="rId18" Type="http://schemas.openxmlformats.org/officeDocument/2006/relationships/image" Target="../media/image60.jpeg"/><Relationship Id="rId3" Type="http://schemas.openxmlformats.org/officeDocument/2006/relationships/hyperlink" Target="https://youtu.be/W4Zc5CIRYTgVideo" TargetMode="External"/><Relationship Id="rId7" Type="http://schemas.openxmlformats.org/officeDocument/2006/relationships/hyperlink" Target="https://youtu.be/Od-o-G7IBb0Video" TargetMode="External"/><Relationship Id="rId12" Type="http://schemas.openxmlformats.org/officeDocument/2006/relationships/hyperlink" Target="https://youtu.be/0r-lvl8HzPQVideo" TargetMode="External"/><Relationship Id="rId17" Type="http://schemas.openxmlformats.org/officeDocument/2006/relationships/image" Target="../media/image59.png"/><Relationship Id="rId2" Type="http://schemas.openxmlformats.org/officeDocument/2006/relationships/image" Target="../media/image3.png"/><Relationship Id="rId16" Type="http://schemas.openxmlformats.org/officeDocument/2006/relationships/hyperlink" Target="https://youtu.be/myAt1_Udsio" TargetMode="External"/><Relationship Id="rId1" Type="http://schemas.openxmlformats.org/officeDocument/2006/relationships/slideLayout" Target="../slideLayouts/slideLayout24.xml"/><Relationship Id="rId6" Type="http://schemas.openxmlformats.org/officeDocument/2006/relationships/hyperlink" Target="https://youtu.be/DOqdlZqr98sVideo" TargetMode="External"/><Relationship Id="rId11" Type="http://schemas.openxmlformats.org/officeDocument/2006/relationships/hyperlink" Target="https://youtu.be/bANfS7TdVPoVideo" TargetMode="External"/><Relationship Id="rId5" Type="http://schemas.openxmlformats.org/officeDocument/2006/relationships/hyperlink" Target="https://www.youtube.com/watch?v=Wox4cSS8th0Video" TargetMode="External"/><Relationship Id="rId15" Type="http://schemas.openxmlformats.org/officeDocument/2006/relationships/hyperlink" Target="https://youtu.be/wf8unCF1gz4Video" TargetMode="External"/><Relationship Id="rId10" Type="http://schemas.openxmlformats.org/officeDocument/2006/relationships/hyperlink" Target="https://youtu.be/Y8NoQXHCEX0Video" TargetMode="External"/><Relationship Id="rId4" Type="http://schemas.openxmlformats.org/officeDocument/2006/relationships/hyperlink" Target="https://youtu.be/hl3IHS544ZAVideo" TargetMode="External"/><Relationship Id="rId9" Type="http://schemas.openxmlformats.org/officeDocument/2006/relationships/hyperlink" Target="https://youtu.be/GKid6-RHmSsVideo" TargetMode="External"/><Relationship Id="rId14" Type="http://schemas.openxmlformats.org/officeDocument/2006/relationships/hyperlink" Target="https://youtu.be/04iGaCXulioVideo"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8" Type="http://schemas.openxmlformats.org/officeDocument/2006/relationships/hyperlink" Target="https://drive.google.com/open?id=1vdHHMP_CKvcZ-zEpOLsMLXRdSGm2dYwM" TargetMode="External"/><Relationship Id="rId13" Type="http://schemas.openxmlformats.org/officeDocument/2006/relationships/hyperlink" Target="https://drive.google.com/open?id=1f0eIL-wfWvAkFNmRg9iOarvABzdb5TbP" TargetMode="External"/><Relationship Id="rId3" Type="http://schemas.openxmlformats.org/officeDocument/2006/relationships/hyperlink" Target="https://drive.google.com/open?id=1Hi0SUEO30j1vNNifBA-8qmHbXfDAOBWG" TargetMode="External"/><Relationship Id="rId7" Type="http://schemas.openxmlformats.org/officeDocument/2006/relationships/hyperlink" Target="https://drive.google.com/open?id=1e0-aJ4ztLH1aO-Te81kO1U0LPZ3Oc7Pf" TargetMode="External"/><Relationship Id="rId12" Type="http://schemas.openxmlformats.org/officeDocument/2006/relationships/hyperlink" Target="https://drive.google.com/open?id=1w3YbJeHpLd4KHMclqdR2exBpxdDysXiZ" TargetMode="External"/><Relationship Id="rId2" Type="http://schemas.openxmlformats.org/officeDocument/2006/relationships/image" Target="../media/image3.png"/><Relationship Id="rId1" Type="http://schemas.openxmlformats.org/officeDocument/2006/relationships/slideLayout" Target="../slideLayouts/slideLayout24.xml"/><Relationship Id="rId6" Type="http://schemas.openxmlformats.org/officeDocument/2006/relationships/hyperlink" Target="https://drive.google.com/open?id=1RXKsj43e3iXIfEAGtrIlSCuuQqEikRkH" TargetMode="External"/><Relationship Id="rId11" Type="http://schemas.openxmlformats.org/officeDocument/2006/relationships/hyperlink" Target="https://drive.google.com/open?id=1CZmUKsPVPBbwlDPoPlmCEIv-V3F4SsiT" TargetMode="External"/><Relationship Id="rId5" Type="http://schemas.openxmlformats.org/officeDocument/2006/relationships/hyperlink" Target="https://drive.google.com/open?id=1Xb-m2xfbTKN0QfEOyc2PWWyUNtQjWK-2" TargetMode="External"/><Relationship Id="rId15" Type="http://schemas.openxmlformats.org/officeDocument/2006/relationships/image" Target="../media/image61.jpeg"/><Relationship Id="rId10" Type="http://schemas.openxmlformats.org/officeDocument/2006/relationships/hyperlink" Target="https://drive.google.com/open?id=1qttIdLuNJBkXq_yrDFe1ugwJR55w1J3l" TargetMode="External"/><Relationship Id="rId4" Type="http://schemas.openxmlformats.org/officeDocument/2006/relationships/hyperlink" Target="https://drive.google.com/open?id=1gGDLdL8D-g6eo_JX54IkwP47r6y3UNsg" TargetMode="External"/><Relationship Id="rId9" Type="http://schemas.openxmlformats.org/officeDocument/2006/relationships/hyperlink" Target="https://drive.google.com/open?id=1rKqrguYpKtqBUfi5D7jvlDXYzlWny8Uk" TargetMode="External"/><Relationship Id="rId14" Type="http://schemas.openxmlformats.org/officeDocument/2006/relationships/hyperlink" Target="https://drive.google.com/open?id=1oR17PnAm2e-dpibot9UQQxgE-BeQR_Mc"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63.jpeg"/><Relationship Id="rId7" Type="http://schemas.openxmlformats.org/officeDocument/2006/relationships/image" Target="../media/image67.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 Id="rId9" Type="http://schemas.openxmlformats.org/officeDocument/2006/relationships/image" Target="../media/image69.jpeg"/></Relationships>
</file>

<file path=ppt/slides/_rels/slide1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8.xml"/><Relationship Id="rId5" Type="http://schemas.openxmlformats.org/officeDocument/2006/relationships/image" Target="../media/image73.jpeg"/><Relationship Id="rId4" Type="http://schemas.openxmlformats.org/officeDocument/2006/relationships/image" Target="../media/image72.png"/></Relationships>
</file>

<file path=ppt/slides/_rels/slide19.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5.emf"/><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74.png"/><Relationship Id="rId5" Type="http://schemas.openxmlformats.org/officeDocument/2006/relationships/image" Target="../media/image1.png"/><Relationship Id="rId4" Type="http://schemas.openxmlformats.org/officeDocument/2006/relationships/image" Target="../media/image71.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6.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8" Type="http://schemas.openxmlformats.org/officeDocument/2006/relationships/image" Target="../media/image77.emf"/><Relationship Id="rId3" Type="http://schemas.openxmlformats.org/officeDocument/2006/relationships/diagramLayout" Target="../diagrams/layout3.xml"/><Relationship Id="rId7" Type="http://schemas.openxmlformats.org/officeDocument/2006/relationships/image" Target="../media/image76.png"/><Relationship Id="rId2" Type="http://schemas.openxmlformats.org/officeDocument/2006/relationships/diagramData" Target="../diagrams/data3.xml"/><Relationship Id="rId1" Type="http://schemas.openxmlformats.org/officeDocument/2006/relationships/slideLayout" Target="../slideLayouts/slideLayout18.xml"/><Relationship Id="rId6" Type="http://schemas.microsoft.com/office/2007/relationships/diagramDrawing" Target="../diagrams/drawing3.xml"/><Relationship Id="rId11" Type="http://schemas.openxmlformats.org/officeDocument/2006/relationships/image" Target="../media/image15.emf"/><Relationship Id="rId5" Type="http://schemas.openxmlformats.org/officeDocument/2006/relationships/diagramColors" Target="../diagrams/colors3.xml"/><Relationship Id="rId10" Type="http://schemas.openxmlformats.org/officeDocument/2006/relationships/image" Target="../media/image1.png"/><Relationship Id="rId4" Type="http://schemas.openxmlformats.org/officeDocument/2006/relationships/diagramQuickStyle" Target="../diagrams/quickStyle3.xml"/><Relationship Id="rId9" Type="http://schemas.openxmlformats.org/officeDocument/2006/relationships/image" Target="../media/image78.png"/></Relationships>
</file>

<file path=ppt/slides/_rels/slide2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71.png"/></Relationships>
</file>

<file path=ppt/slides/_rels/slide22.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image" Target="../media/image79.jpg"/><Relationship Id="rId1" Type="http://schemas.openxmlformats.org/officeDocument/2006/relationships/slideLayout" Target="../slideLayouts/slideLayout13.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5.png"/><Relationship Id="rId7" Type="http://schemas.openxmlformats.org/officeDocument/2006/relationships/image" Target="../media/image87.png"/><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image" Target="../media/image1.png"/><Relationship Id="rId5" Type="http://schemas.openxmlformats.org/officeDocument/2006/relationships/image" Target="../media/image15.emf"/><Relationship Id="rId4" Type="http://schemas.openxmlformats.org/officeDocument/2006/relationships/image" Target="../media/image86.sv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image" Target="../media/image89.png"/></Relationships>
</file>

<file path=ppt/slides/_rels/slide2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pn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image" Target="../media/image25.jpeg"/><Relationship Id="rId18" Type="http://schemas.openxmlformats.org/officeDocument/2006/relationships/image" Target="../media/image30.png"/><Relationship Id="rId3" Type="http://schemas.openxmlformats.org/officeDocument/2006/relationships/image" Target="../media/image1.png"/><Relationship Id="rId7" Type="http://schemas.openxmlformats.org/officeDocument/2006/relationships/image" Target="../media/image17.wmf"/><Relationship Id="rId12" Type="http://schemas.openxmlformats.org/officeDocument/2006/relationships/image" Target="../media/image24.jpeg"/><Relationship Id="rId17" Type="http://schemas.openxmlformats.org/officeDocument/2006/relationships/image" Target="../media/image29.png"/><Relationship Id="rId2" Type="http://schemas.openxmlformats.org/officeDocument/2006/relationships/slideLayout" Target="../slideLayouts/slideLayout2.xml"/><Relationship Id="rId16" Type="http://schemas.openxmlformats.org/officeDocument/2006/relationships/image" Target="../media/image28.jpeg"/><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23.jpeg"/><Relationship Id="rId5" Type="http://schemas.openxmlformats.org/officeDocument/2006/relationships/image" Target="../media/image19.jpeg"/><Relationship Id="rId15" Type="http://schemas.openxmlformats.org/officeDocument/2006/relationships/image" Target="../media/image27.jpeg"/><Relationship Id="rId10" Type="http://schemas.openxmlformats.org/officeDocument/2006/relationships/image" Target="../media/image22.png"/><Relationship Id="rId19" Type="http://schemas.openxmlformats.org/officeDocument/2006/relationships/image" Target="../media/image31.png"/><Relationship Id="rId4" Type="http://schemas.openxmlformats.org/officeDocument/2006/relationships/image" Target="../media/image18.png"/><Relationship Id="rId9" Type="http://schemas.openxmlformats.org/officeDocument/2006/relationships/image" Target="../media/image21.png"/><Relationship Id="rId14" Type="http://schemas.openxmlformats.org/officeDocument/2006/relationships/image" Target="../media/image26.jpeg"/></Relationships>
</file>

<file path=ppt/slides/_rels/slide6.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image" Target="../media/image36.png"/><Relationship Id="rId3" Type="http://schemas.openxmlformats.org/officeDocument/2006/relationships/image" Target="../media/image32.png"/><Relationship Id="rId7" Type="http://schemas.openxmlformats.org/officeDocument/2006/relationships/diagramData" Target="../diagrams/data2.xml"/><Relationship Id="rId12"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35.png"/><Relationship Id="rId11" Type="http://schemas.microsoft.com/office/2007/relationships/diagramDrawing" Target="../diagrams/drawing2.xml"/><Relationship Id="rId5" Type="http://schemas.openxmlformats.org/officeDocument/2006/relationships/image" Target="../media/image34.png"/><Relationship Id="rId10" Type="http://schemas.openxmlformats.org/officeDocument/2006/relationships/diagramColors" Target="../diagrams/colors2.xml"/><Relationship Id="rId4" Type="http://schemas.openxmlformats.org/officeDocument/2006/relationships/image" Target="../media/image33.jpeg"/><Relationship Id="rId9"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14.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3.xml"/><Relationship Id="rId6" Type="http://schemas.openxmlformats.org/officeDocument/2006/relationships/image" Target="../media/image15.emf"/><Relationship Id="rId5" Type="http://schemas.openxmlformats.org/officeDocument/2006/relationships/image" Target="../media/image1.png"/><Relationship Id="rId4" Type="http://schemas.openxmlformats.org/officeDocument/2006/relationships/image" Target="../media/image41.jpeg"/></Relationships>
</file>

<file path=ppt/slides/_rels/slide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214533" y="932441"/>
            <a:ext cx="5689600" cy="4524315"/>
          </a:xfrm>
          <a:prstGeom prst="rect">
            <a:avLst/>
          </a:prstGeom>
        </p:spPr>
        <p:txBody>
          <a:bodyPr wrap="square">
            <a:spAutoFit/>
          </a:bodyPr>
          <a:lstStyle/>
          <a:p>
            <a:pPr algn="ctr"/>
            <a:r>
              <a:rPr lang="en-US" sz="3600" b="1" dirty="0">
                <a:solidFill>
                  <a:schemeClr val="bg1"/>
                </a:solidFill>
                <a:latin typeface="Arial" panose="020B0604020202020204" pitchFamily="34" charset="0"/>
                <a:cs typeface="Arial" panose="020B0604020202020204" pitchFamily="34" charset="0"/>
              </a:rPr>
              <a:t>Report to TOWS-WG XV: Intergovernmental Coordination Group Indian Ocean Tsunami Warning &amp; Mitigation System (IOTWMS)</a:t>
            </a:r>
          </a:p>
          <a:p>
            <a:pPr algn="ctr"/>
            <a:br>
              <a:rPr lang="en-US" sz="3600" b="1" dirty="0">
                <a:solidFill>
                  <a:schemeClr val="bg1"/>
                </a:solidFill>
                <a:latin typeface="Arial" panose="020B0604020202020204" pitchFamily="34" charset="0"/>
                <a:cs typeface="Arial" panose="020B0604020202020204" pitchFamily="34" charset="0"/>
              </a:rPr>
            </a:br>
            <a:r>
              <a:rPr lang="en-US" sz="3600" b="1" dirty="0">
                <a:solidFill>
                  <a:schemeClr val="bg1"/>
                </a:solidFill>
                <a:latin typeface="Arial" panose="020B0604020202020204" pitchFamily="34" charset="0"/>
                <a:cs typeface="Arial" panose="020B0604020202020204" pitchFamily="34" charset="0"/>
              </a:rPr>
              <a:t> </a:t>
            </a:r>
            <a:endParaRPr lang="fr-FR" sz="3600" b="1" dirty="0">
              <a:solidFill>
                <a:schemeClr val="bg1"/>
              </a:solidFill>
              <a:latin typeface="Arial" panose="020B0604020202020204" pitchFamily="34" charset="0"/>
              <a:cs typeface="Arial" panose="020B0604020202020204" pitchFamily="34" charset="0"/>
            </a:endParaRPr>
          </a:p>
        </p:txBody>
      </p:sp>
      <p:sp>
        <p:nvSpPr>
          <p:cNvPr id="5" name="Rectangle 4"/>
          <p:cNvSpPr/>
          <p:nvPr/>
        </p:nvSpPr>
        <p:spPr>
          <a:xfrm>
            <a:off x="7310521" y="5417727"/>
            <a:ext cx="3937488" cy="1446550"/>
          </a:xfrm>
          <a:prstGeom prst="rect">
            <a:avLst/>
          </a:prstGeom>
        </p:spPr>
        <p:txBody>
          <a:bodyPr wrap="square">
            <a:spAutoFit/>
          </a:bodyPr>
          <a:lstStyle/>
          <a:p>
            <a:pPr algn="ctr"/>
            <a:r>
              <a:rPr lang="en-US" sz="2400" b="1" dirty="0">
                <a:solidFill>
                  <a:schemeClr val="bg1"/>
                </a:solidFill>
                <a:latin typeface="Arial" panose="020B0604020202020204" pitchFamily="34" charset="0"/>
                <a:cs typeface="Arial" panose="020B0604020202020204" pitchFamily="34" charset="0"/>
              </a:rPr>
              <a:t>Prof Dwikorita Karnawati</a:t>
            </a:r>
          </a:p>
          <a:p>
            <a:pPr algn="ctr"/>
            <a:r>
              <a:rPr lang="en-US" sz="2400" b="1" dirty="0">
                <a:solidFill>
                  <a:schemeClr val="bg1"/>
                </a:solidFill>
                <a:latin typeface="Arial" panose="020B0604020202020204" pitchFamily="34" charset="0"/>
                <a:cs typeface="Arial" panose="020B0604020202020204" pitchFamily="34" charset="0"/>
              </a:rPr>
              <a:t>Chair, ICG/IOTWMS</a:t>
            </a:r>
          </a:p>
          <a:p>
            <a:pPr algn="ctr"/>
            <a:r>
              <a:rPr lang="en-US" dirty="0">
                <a:solidFill>
                  <a:schemeClr val="bg1"/>
                </a:solidFill>
                <a:latin typeface="Arial" panose="020B0604020202020204" pitchFamily="34" charset="0"/>
                <a:cs typeface="Arial" panose="020B0604020202020204" pitchFamily="34" charset="0"/>
              </a:rPr>
              <a:t>24-25 February 2022</a:t>
            </a:r>
          </a:p>
          <a:p>
            <a:pPr algn="ctr"/>
            <a:endParaRPr lang="fr-FR" sz="2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388252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Logo, company name&#10;&#10;Description automatically generated">
            <a:extLst>
              <a:ext uri="{FF2B5EF4-FFF2-40B4-BE49-F238E27FC236}">
                <a16:creationId xmlns:a16="http://schemas.microsoft.com/office/drawing/2014/main" id="{554379F2-DE54-486B-BA68-7FDB2E0CC6DB}"/>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10418445" y="44018"/>
            <a:ext cx="1547827" cy="1487424"/>
          </a:xfrm>
        </p:spPr>
      </p:pic>
      <p:grpSp>
        <p:nvGrpSpPr>
          <p:cNvPr id="12" name="Group 3">
            <a:extLst>
              <a:ext uri="{FF2B5EF4-FFF2-40B4-BE49-F238E27FC236}">
                <a16:creationId xmlns:a16="http://schemas.microsoft.com/office/drawing/2014/main" id="{7FFF3A82-767D-4535-A695-A87A3B7DE84F}"/>
              </a:ext>
            </a:extLst>
          </p:cNvPr>
          <p:cNvGrpSpPr>
            <a:grpSpLocks/>
          </p:cNvGrpSpPr>
          <p:nvPr/>
        </p:nvGrpSpPr>
        <p:grpSpPr bwMode="auto">
          <a:xfrm>
            <a:off x="5102737" y="1399094"/>
            <a:ext cx="3355616" cy="1039925"/>
            <a:chOff x="3742094" y="2902871"/>
            <a:chExt cx="3896140" cy="1040109"/>
          </a:xfrm>
        </p:grpSpPr>
        <p:grpSp>
          <p:nvGrpSpPr>
            <p:cNvPr id="13" name="Group 33">
              <a:extLst>
                <a:ext uri="{FF2B5EF4-FFF2-40B4-BE49-F238E27FC236}">
                  <a16:creationId xmlns:a16="http://schemas.microsoft.com/office/drawing/2014/main" id="{A82ABFA6-D38A-486C-A7F7-2552C131DF51}"/>
                </a:ext>
              </a:extLst>
            </p:cNvPr>
            <p:cNvGrpSpPr>
              <a:grpSpLocks/>
            </p:cNvGrpSpPr>
            <p:nvPr/>
          </p:nvGrpSpPr>
          <p:grpSpPr bwMode="auto">
            <a:xfrm>
              <a:off x="3742094" y="3040011"/>
              <a:ext cx="3896140" cy="902969"/>
              <a:chOff x="4255848" y="2908926"/>
              <a:chExt cx="3896140" cy="902969"/>
            </a:xfrm>
          </p:grpSpPr>
          <p:sp>
            <p:nvSpPr>
              <p:cNvPr id="15" name="TextBox 35">
                <a:extLst>
                  <a:ext uri="{FF2B5EF4-FFF2-40B4-BE49-F238E27FC236}">
                    <a16:creationId xmlns:a16="http://schemas.microsoft.com/office/drawing/2014/main" id="{97CC8682-23DC-4B74-9358-9990EBACF6EE}"/>
                  </a:ext>
                </a:extLst>
              </p:cNvPr>
              <p:cNvSpPr txBox="1">
                <a:spLocks noChangeArrowheads="1"/>
              </p:cNvSpPr>
              <p:nvPr/>
            </p:nvSpPr>
            <p:spPr bwMode="auto">
              <a:xfrm>
                <a:off x="4944459" y="2925908"/>
                <a:ext cx="3207529" cy="230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900" b="1" dirty="0">
                    <a:solidFill>
                      <a:srgbClr val="FF0000"/>
                    </a:solidFill>
                    <a:cs typeface="Arial" panose="020B0604020202020204" pitchFamily="34" charset="0"/>
                  </a:rPr>
                  <a:t>Working with Tsunami Service Providers</a:t>
                </a:r>
              </a:p>
            </p:txBody>
          </p:sp>
          <p:pic>
            <p:nvPicPr>
              <p:cNvPr id="16" name="Picture 36">
                <a:extLst>
                  <a:ext uri="{FF2B5EF4-FFF2-40B4-BE49-F238E27FC236}">
                    <a16:creationId xmlns:a16="http://schemas.microsoft.com/office/drawing/2014/main" id="{C9B313DA-3A62-44D5-9B98-DA725A35BCC9}"/>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55848" y="2908926"/>
                <a:ext cx="341657" cy="547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37">
                <a:extLst>
                  <a:ext uri="{FF2B5EF4-FFF2-40B4-BE49-F238E27FC236}">
                    <a16:creationId xmlns:a16="http://schemas.microsoft.com/office/drawing/2014/main" id="{E9A33903-9AEE-4275-9173-158055431D02}"/>
                  </a:ext>
                </a:extLst>
              </p:cNvPr>
              <p:cNvSpPr>
                <a:spLocks noChangeArrowheads="1"/>
              </p:cNvSpPr>
              <p:nvPr/>
            </p:nvSpPr>
            <p:spPr bwMode="auto">
              <a:xfrm>
                <a:off x="4982035" y="3104009"/>
                <a:ext cx="280945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92075" indent="-92075">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buFont typeface="Arial" panose="020B0604020202020204" pitchFamily="34" charset="0"/>
                  <a:buChar char="•"/>
                </a:pPr>
                <a:r>
                  <a:rPr lang="en-US" altLang="en-US" sz="800" b="1" dirty="0"/>
                  <a:t>Bureau of Meteorology (BOM), </a:t>
                </a:r>
                <a:r>
                  <a:rPr lang="id-ID" altLang="en-US" sz="800" b="1" dirty="0"/>
                  <a:t>Australia</a:t>
                </a:r>
                <a:endParaRPr lang="en-US" altLang="en-US" sz="800" b="1" dirty="0"/>
              </a:p>
              <a:p>
                <a:pPr>
                  <a:buFont typeface="Arial" panose="020B0604020202020204" pitchFamily="34" charset="0"/>
                  <a:buChar char="•"/>
                </a:pPr>
                <a:r>
                  <a:rPr lang="fr-FR" altLang="en-US" sz="800" b="1" dirty="0"/>
                  <a:t>Indian National Centre for Ocean Information Services (INCOIS), </a:t>
                </a:r>
                <a:r>
                  <a:rPr lang="en-US" altLang="en-US" sz="800" b="1" dirty="0"/>
                  <a:t>India</a:t>
                </a:r>
              </a:p>
              <a:p>
                <a:pPr>
                  <a:buFont typeface="Arial" panose="020B0604020202020204" pitchFamily="34" charset="0"/>
                  <a:buChar char="•"/>
                </a:pPr>
                <a:r>
                  <a:rPr lang="en-US" altLang="en-US" sz="800" b="1" dirty="0"/>
                  <a:t>Agency for Meteorology, Climatology, and Geophysics (BMKG), Indonesia</a:t>
                </a:r>
                <a:endParaRPr lang="id-ID" altLang="en-US" sz="800" b="1" dirty="0"/>
              </a:p>
            </p:txBody>
          </p:sp>
        </p:grpSp>
        <p:sp>
          <p:nvSpPr>
            <p:cNvPr id="14" name="Rectangle 34">
              <a:extLst>
                <a:ext uri="{FF2B5EF4-FFF2-40B4-BE49-F238E27FC236}">
                  <a16:creationId xmlns:a16="http://schemas.microsoft.com/office/drawing/2014/main" id="{4A0682D5-B6CE-43C9-8FC0-AD23949513E4}"/>
                </a:ext>
              </a:extLst>
            </p:cNvPr>
            <p:cNvSpPr>
              <a:spLocks noChangeArrowheads="1"/>
            </p:cNvSpPr>
            <p:nvPr/>
          </p:nvSpPr>
          <p:spPr bwMode="auto">
            <a:xfrm>
              <a:off x="4006326" y="2902871"/>
              <a:ext cx="731830" cy="769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4400" b="1" dirty="0">
                  <a:solidFill>
                    <a:srgbClr val="FF0000"/>
                  </a:solidFill>
                  <a:latin typeface="Arial Black" panose="020B0A04020102020204" pitchFamily="34" charset="0"/>
                  <a:cs typeface="Arial" panose="020B0604020202020204" pitchFamily="34" charset="0"/>
                </a:rPr>
                <a:t>3</a:t>
              </a:r>
              <a:r>
                <a:rPr lang="en-US" altLang="en-US" sz="1600" b="1" dirty="0">
                  <a:solidFill>
                    <a:srgbClr val="00B050"/>
                  </a:solidFill>
                  <a:latin typeface="Arial Black" panose="020B0A04020102020204" pitchFamily="34" charset="0"/>
                  <a:cs typeface="Arial" panose="020B0604020202020204" pitchFamily="34" charset="0"/>
                </a:rPr>
                <a:t> </a:t>
              </a:r>
              <a:endParaRPr lang="en-GB" altLang="en-US" sz="4400" dirty="0">
                <a:latin typeface="Arial Black" panose="020B0A04020102020204" pitchFamily="34" charset="0"/>
              </a:endParaRPr>
            </a:p>
          </p:txBody>
        </p:sp>
      </p:grpSp>
      <p:grpSp>
        <p:nvGrpSpPr>
          <p:cNvPr id="26" name="Group 72">
            <a:extLst>
              <a:ext uri="{FF2B5EF4-FFF2-40B4-BE49-F238E27FC236}">
                <a16:creationId xmlns:a16="http://schemas.microsoft.com/office/drawing/2014/main" id="{FCD2CD3E-B979-4E74-AA96-D670E1380E93}"/>
              </a:ext>
            </a:extLst>
          </p:cNvPr>
          <p:cNvGrpSpPr>
            <a:grpSpLocks/>
          </p:cNvGrpSpPr>
          <p:nvPr/>
        </p:nvGrpSpPr>
        <p:grpSpPr bwMode="auto">
          <a:xfrm>
            <a:off x="5012779" y="3691930"/>
            <a:ext cx="2498442" cy="1158283"/>
            <a:chOff x="5872039" y="3553476"/>
            <a:chExt cx="2498972" cy="1158674"/>
          </a:xfrm>
        </p:grpSpPr>
        <p:grpSp>
          <p:nvGrpSpPr>
            <p:cNvPr id="28" name="Group 6">
              <a:extLst>
                <a:ext uri="{FF2B5EF4-FFF2-40B4-BE49-F238E27FC236}">
                  <a16:creationId xmlns:a16="http://schemas.microsoft.com/office/drawing/2014/main" id="{905CCA73-C59C-4FF2-B3C4-FAC1CFE902F7}"/>
                </a:ext>
              </a:extLst>
            </p:cNvPr>
            <p:cNvGrpSpPr>
              <a:grpSpLocks/>
            </p:cNvGrpSpPr>
            <p:nvPr/>
          </p:nvGrpSpPr>
          <p:grpSpPr bwMode="auto">
            <a:xfrm>
              <a:off x="6573393" y="3636413"/>
              <a:ext cx="1797618" cy="1075737"/>
              <a:chOff x="4260557" y="3472950"/>
              <a:chExt cx="1797618" cy="1075737"/>
            </a:xfrm>
          </p:grpSpPr>
          <p:grpSp>
            <p:nvGrpSpPr>
              <p:cNvPr id="30" name="Group 7">
                <a:extLst>
                  <a:ext uri="{FF2B5EF4-FFF2-40B4-BE49-F238E27FC236}">
                    <a16:creationId xmlns:a16="http://schemas.microsoft.com/office/drawing/2014/main" id="{9044B142-1CAE-477F-B03A-12D1B76EE2F9}"/>
                  </a:ext>
                </a:extLst>
              </p:cNvPr>
              <p:cNvGrpSpPr>
                <a:grpSpLocks/>
              </p:cNvGrpSpPr>
              <p:nvPr/>
            </p:nvGrpSpPr>
            <p:grpSpPr bwMode="auto">
              <a:xfrm>
                <a:off x="4260557" y="3472950"/>
                <a:ext cx="1797618" cy="875385"/>
                <a:chOff x="1854170" y="3359234"/>
                <a:chExt cx="1797618" cy="875385"/>
              </a:xfrm>
            </p:grpSpPr>
            <p:grpSp>
              <p:nvGrpSpPr>
                <p:cNvPr id="33" name="Group 10">
                  <a:extLst>
                    <a:ext uri="{FF2B5EF4-FFF2-40B4-BE49-F238E27FC236}">
                      <a16:creationId xmlns:a16="http://schemas.microsoft.com/office/drawing/2014/main" id="{C4C0D62B-355C-400E-9B62-24C9420F5C3A}"/>
                    </a:ext>
                  </a:extLst>
                </p:cNvPr>
                <p:cNvGrpSpPr>
                  <a:grpSpLocks/>
                </p:cNvGrpSpPr>
                <p:nvPr/>
              </p:nvGrpSpPr>
              <p:grpSpPr bwMode="auto">
                <a:xfrm>
                  <a:off x="2079367" y="3387845"/>
                  <a:ext cx="1572421" cy="846774"/>
                  <a:chOff x="1239251" y="3364559"/>
                  <a:chExt cx="1572421" cy="846774"/>
                </a:xfrm>
              </p:grpSpPr>
              <p:sp>
                <p:nvSpPr>
                  <p:cNvPr id="35" name="TextBox 13">
                    <a:extLst>
                      <a:ext uri="{FF2B5EF4-FFF2-40B4-BE49-F238E27FC236}">
                        <a16:creationId xmlns:a16="http://schemas.microsoft.com/office/drawing/2014/main" id="{88C414B2-5BB1-4506-9552-4B59FA26A73B}"/>
                      </a:ext>
                    </a:extLst>
                  </p:cNvPr>
                  <p:cNvSpPr txBox="1">
                    <a:spLocks noChangeArrowheads="1"/>
                  </p:cNvSpPr>
                  <p:nvPr/>
                </p:nvSpPr>
                <p:spPr bwMode="auto">
                  <a:xfrm>
                    <a:off x="1239251" y="3364559"/>
                    <a:ext cx="1171185" cy="785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r>
                      <a:rPr lang="en-US" altLang="en-US" sz="900" b="1" dirty="0">
                        <a:solidFill>
                          <a:srgbClr val="00B050"/>
                        </a:solidFill>
                        <a:cs typeface="Arial" panose="020B0604020202020204" pitchFamily="34" charset="0"/>
                      </a:rPr>
                      <a:t>Support </a:t>
                    </a:r>
                  </a:p>
                  <a:p>
                    <a:pPr algn="r"/>
                    <a:r>
                      <a:rPr lang="en-US" altLang="en-US" sz="900" b="1" dirty="0">
                        <a:solidFill>
                          <a:srgbClr val="00B050"/>
                        </a:solidFill>
                        <a:cs typeface="Arial" panose="020B0604020202020204" pitchFamily="34" charset="0"/>
                      </a:rPr>
                      <a:t>Indian Ocean Tsunami Wave Exercises (</a:t>
                    </a:r>
                    <a:r>
                      <a:rPr lang="en-US" altLang="en-US" sz="900" b="1" dirty="0" err="1">
                        <a:solidFill>
                          <a:srgbClr val="00B050"/>
                        </a:solidFill>
                        <a:cs typeface="Arial" panose="020B0604020202020204" pitchFamily="34" charset="0"/>
                      </a:rPr>
                      <a:t>IOWave</a:t>
                    </a:r>
                    <a:r>
                      <a:rPr lang="en-US" altLang="en-US" sz="900" b="1" dirty="0">
                        <a:solidFill>
                          <a:srgbClr val="00B050"/>
                        </a:solidFill>
                        <a:cs typeface="Arial" panose="020B0604020202020204" pitchFamily="34" charset="0"/>
                      </a:rPr>
                      <a:t>)</a:t>
                    </a:r>
                  </a:p>
                </p:txBody>
              </p:sp>
              <p:sp>
                <p:nvSpPr>
                  <p:cNvPr id="36" name="Rectangle 14">
                    <a:extLst>
                      <a:ext uri="{FF2B5EF4-FFF2-40B4-BE49-F238E27FC236}">
                        <a16:creationId xmlns:a16="http://schemas.microsoft.com/office/drawing/2014/main" id="{4CDB2754-8C7B-4A1E-BE10-A48AC7D5800F}"/>
                      </a:ext>
                    </a:extLst>
                  </p:cNvPr>
                  <p:cNvSpPr>
                    <a:spLocks noChangeArrowheads="1"/>
                  </p:cNvSpPr>
                  <p:nvPr/>
                </p:nvSpPr>
                <p:spPr bwMode="auto">
                  <a:xfrm>
                    <a:off x="2307137" y="3380057"/>
                    <a:ext cx="504535" cy="831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800" b="1" dirty="0">
                        <a:latin typeface="Arial Black" panose="020B0A04020102020204" pitchFamily="34" charset="0"/>
                      </a:rPr>
                      <a:t>2009</a:t>
                    </a:r>
                  </a:p>
                  <a:p>
                    <a:r>
                      <a:rPr lang="en-US" altLang="en-US" sz="800" b="1" dirty="0">
                        <a:latin typeface="Arial Black" panose="020B0A04020102020204" pitchFamily="34" charset="0"/>
                      </a:rPr>
                      <a:t>2011</a:t>
                    </a:r>
                  </a:p>
                  <a:p>
                    <a:r>
                      <a:rPr lang="en-US" altLang="en-US" sz="800" b="1" dirty="0">
                        <a:latin typeface="Arial Black" panose="020B0A04020102020204" pitchFamily="34" charset="0"/>
                      </a:rPr>
                      <a:t>2014</a:t>
                    </a:r>
                  </a:p>
                  <a:p>
                    <a:r>
                      <a:rPr lang="en-US" altLang="en-US" sz="800" b="1" dirty="0">
                        <a:latin typeface="Arial Black" panose="020B0A04020102020204" pitchFamily="34" charset="0"/>
                      </a:rPr>
                      <a:t>2016</a:t>
                    </a:r>
                  </a:p>
                  <a:p>
                    <a:r>
                      <a:rPr lang="en-US" altLang="en-US" sz="800" b="1" dirty="0">
                        <a:latin typeface="Arial Black" panose="020B0A04020102020204" pitchFamily="34" charset="0"/>
                      </a:rPr>
                      <a:t>2018</a:t>
                    </a:r>
                  </a:p>
                  <a:p>
                    <a:r>
                      <a:rPr lang="en-US" altLang="en-US" sz="800" b="1" dirty="0">
                        <a:latin typeface="Arial Black" panose="020B0A04020102020204" pitchFamily="34" charset="0"/>
                      </a:rPr>
                      <a:t>2020</a:t>
                    </a:r>
                    <a:endParaRPr lang="id-ID" altLang="en-US" sz="800" b="1" dirty="0">
                      <a:latin typeface="Arial Black" panose="020B0A04020102020204" pitchFamily="34" charset="0"/>
                    </a:endParaRPr>
                  </a:p>
                </p:txBody>
              </p:sp>
            </p:grpSp>
            <p:sp>
              <p:nvSpPr>
                <p:cNvPr id="34" name="Rectangle 11">
                  <a:extLst>
                    <a:ext uri="{FF2B5EF4-FFF2-40B4-BE49-F238E27FC236}">
                      <a16:creationId xmlns:a16="http://schemas.microsoft.com/office/drawing/2014/main" id="{A110D59E-D65A-44D9-B8CA-C5968DC4EED0}"/>
                    </a:ext>
                  </a:extLst>
                </p:cNvPr>
                <p:cNvSpPr>
                  <a:spLocks noChangeArrowheads="1"/>
                </p:cNvSpPr>
                <p:nvPr/>
              </p:nvSpPr>
              <p:spPr bwMode="auto">
                <a:xfrm>
                  <a:off x="1854170" y="3359234"/>
                  <a:ext cx="630301"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4400" b="1" dirty="0">
                      <a:solidFill>
                        <a:srgbClr val="00B050"/>
                      </a:solidFill>
                      <a:latin typeface="Arial Black" panose="020B0A04020102020204" pitchFamily="34" charset="0"/>
                      <a:cs typeface="Arial" panose="020B0604020202020204" pitchFamily="34" charset="0"/>
                    </a:rPr>
                    <a:t>6</a:t>
                  </a:r>
                  <a:r>
                    <a:rPr lang="en-US" altLang="en-US" sz="1600" b="1" dirty="0">
                      <a:solidFill>
                        <a:srgbClr val="00B050"/>
                      </a:solidFill>
                      <a:latin typeface="Arial Black" panose="020B0A04020102020204" pitchFamily="34" charset="0"/>
                      <a:cs typeface="Arial" panose="020B0604020202020204" pitchFamily="34" charset="0"/>
                    </a:rPr>
                    <a:t> </a:t>
                  </a:r>
                  <a:endParaRPr lang="en-GB" altLang="en-US" sz="4400" dirty="0">
                    <a:latin typeface="Arial Black" panose="020B0A04020102020204" pitchFamily="34" charset="0"/>
                  </a:endParaRPr>
                </a:p>
              </p:txBody>
            </p:sp>
          </p:grpSp>
          <p:sp>
            <p:nvSpPr>
              <p:cNvPr id="31" name="TextBox 1">
                <a:extLst>
                  <a:ext uri="{FF2B5EF4-FFF2-40B4-BE49-F238E27FC236}">
                    <a16:creationId xmlns:a16="http://schemas.microsoft.com/office/drawing/2014/main" id="{D4708FB4-E712-439B-8D33-B92582865F5E}"/>
                  </a:ext>
                </a:extLst>
              </p:cNvPr>
              <p:cNvSpPr txBox="1">
                <a:spLocks noChangeArrowheads="1"/>
              </p:cNvSpPr>
              <p:nvPr/>
            </p:nvSpPr>
            <p:spPr bwMode="auto">
              <a:xfrm>
                <a:off x="4293011" y="4333170"/>
                <a:ext cx="771689" cy="215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accent2"/>
                  </a:buClr>
                  <a:buSzPct val="80000"/>
                  <a:buFont typeface="Wingdings" pitchFamily="2" charset="2"/>
                  <a:buChar char="l"/>
                  <a:defRPr sz="3200">
                    <a:solidFill>
                      <a:schemeClr val="tx1"/>
                    </a:solidFill>
                    <a:latin typeface="Times New Roman" pitchFamily="18" charset="0"/>
                    <a:cs typeface="Times New Roman" pitchFamily="18" charset="0"/>
                  </a:defRPr>
                </a:lvl1pPr>
                <a:lvl2pPr marL="742950" indent="-285750" eaLnBrk="0" hangingPunct="0">
                  <a:spcBef>
                    <a:spcPct val="20000"/>
                  </a:spcBef>
                  <a:buClr>
                    <a:schemeClr val="tx1"/>
                  </a:buClr>
                  <a:buSzPct val="90000"/>
                  <a:buChar char="–"/>
                  <a:defRPr sz="2800">
                    <a:solidFill>
                      <a:schemeClr val="tx1"/>
                    </a:solidFill>
                    <a:latin typeface="Times New Roman" pitchFamily="18" charset="0"/>
                    <a:cs typeface="Times New Roman" pitchFamily="18" charset="0"/>
                  </a:defRPr>
                </a:lvl2pPr>
                <a:lvl3pPr marL="1143000" indent="-228600" eaLnBrk="0" hangingPunct="0">
                  <a:spcBef>
                    <a:spcPct val="20000"/>
                  </a:spcBef>
                  <a:buClr>
                    <a:schemeClr val="accent1"/>
                  </a:buClr>
                  <a:buSzPct val="60000"/>
                  <a:buFont typeface="Wingdings" pitchFamily="2" charset="2"/>
                  <a:buChar char="l"/>
                  <a:defRPr sz="2400">
                    <a:solidFill>
                      <a:schemeClr val="tx1"/>
                    </a:solidFill>
                    <a:latin typeface="Times New Roman" pitchFamily="18" charset="0"/>
                    <a:cs typeface="Times New Roman" pitchFamily="18" charset="0"/>
                  </a:defRPr>
                </a:lvl3pPr>
                <a:lvl4pPr marL="1600200" indent="-228600" eaLnBrk="0" hangingPunct="0">
                  <a:spcBef>
                    <a:spcPct val="20000"/>
                  </a:spcBef>
                  <a:buClr>
                    <a:schemeClr val="tx1"/>
                  </a:buClr>
                  <a:buChar char="–"/>
                  <a:defRPr sz="2000">
                    <a:solidFill>
                      <a:schemeClr val="tx1"/>
                    </a:solidFill>
                    <a:latin typeface="Times New Roman" pitchFamily="18" charset="0"/>
                    <a:cs typeface="Times New Roman" pitchFamily="18" charset="0"/>
                  </a:defRPr>
                </a:lvl4pPr>
                <a:lvl5pPr marL="2057400" indent="-228600" eaLnBrk="0" hangingPunct="0">
                  <a:spcBef>
                    <a:spcPct val="20000"/>
                  </a:spcBef>
                  <a:buClr>
                    <a:schemeClr val="accent1"/>
                  </a:buClr>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itchFamily="18" charset="0"/>
                    <a:cs typeface="Times New Roman" pitchFamily="18" charset="0"/>
                  </a:defRPr>
                </a:lvl9pPr>
              </a:lstStyle>
              <a:p>
                <a:pPr eaLnBrk="1" hangingPunct="1">
                  <a:spcBef>
                    <a:spcPct val="0"/>
                  </a:spcBef>
                  <a:buClrTx/>
                  <a:buSzTx/>
                  <a:buFont typeface="Wingdings" pitchFamily="2" charset="2"/>
                  <a:buNone/>
                  <a:defRPr/>
                </a:pPr>
                <a:r>
                  <a:rPr lang="en-GB" altLang="en-US" sz="800" b="1" dirty="0">
                    <a:solidFill>
                      <a:srgbClr val="0070C0"/>
                    </a:solidFill>
                    <a:latin typeface="+mj-lt"/>
                  </a:rPr>
                  <a:t>iowave.org</a:t>
                </a:r>
                <a:endParaRPr lang="en-US" altLang="en-US" sz="800" b="1" dirty="0">
                  <a:solidFill>
                    <a:srgbClr val="0070C0"/>
                  </a:solidFill>
                  <a:latin typeface="+mj-lt"/>
                </a:endParaRPr>
              </a:p>
            </p:txBody>
          </p:sp>
          <p:pic>
            <p:nvPicPr>
              <p:cNvPr id="32" name="Picture 9">
                <a:extLst>
                  <a:ext uri="{FF2B5EF4-FFF2-40B4-BE49-F238E27FC236}">
                    <a16:creationId xmlns:a16="http://schemas.microsoft.com/office/drawing/2014/main" id="{A3F2BCB9-A932-4715-9889-ED8843565B1A}"/>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376482" y="4195247"/>
                <a:ext cx="179614" cy="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9" name="Picture 71">
              <a:extLst>
                <a:ext uri="{FF2B5EF4-FFF2-40B4-BE49-F238E27FC236}">
                  <a16:creationId xmlns:a16="http://schemas.microsoft.com/office/drawing/2014/main" id="{F7D17203-AFD0-4F70-9FEA-3AB32D8505EF}"/>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872039" y="3553476"/>
              <a:ext cx="716097" cy="871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7" name="Group 85">
            <a:extLst>
              <a:ext uri="{FF2B5EF4-FFF2-40B4-BE49-F238E27FC236}">
                <a16:creationId xmlns:a16="http://schemas.microsoft.com/office/drawing/2014/main" id="{3FC066CF-93DF-489C-89BF-5F65F02E2B53}"/>
              </a:ext>
            </a:extLst>
          </p:cNvPr>
          <p:cNvGrpSpPr>
            <a:grpSpLocks/>
          </p:cNvGrpSpPr>
          <p:nvPr/>
        </p:nvGrpSpPr>
        <p:grpSpPr bwMode="auto">
          <a:xfrm>
            <a:off x="4423021" y="5864088"/>
            <a:ext cx="3867179" cy="924367"/>
            <a:chOff x="6107053" y="4537662"/>
            <a:chExt cx="3253345" cy="924477"/>
          </a:xfrm>
        </p:grpSpPr>
        <p:pic>
          <p:nvPicPr>
            <p:cNvPr id="38" name="Picture 81">
              <a:extLst>
                <a:ext uri="{FF2B5EF4-FFF2-40B4-BE49-F238E27FC236}">
                  <a16:creationId xmlns:a16="http://schemas.microsoft.com/office/drawing/2014/main" id="{B1E4695E-74E9-4B6A-A10A-2FCB385E442F}"/>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107053" y="4674417"/>
              <a:ext cx="284081" cy="539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Rectangle 82">
              <a:extLst>
                <a:ext uri="{FF2B5EF4-FFF2-40B4-BE49-F238E27FC236}">
                  <a16:creationId xmlns:a16="http://schemas.microsoft.com/office/drawing/2014/main" id="{A49EB94A-0238-4000-8191-7DAE8E181BCE}"/>
                </a:ext>
              </a:extLst>
            </p:cNvPr>
            <p:cNvSpPr>
              <a:spLocks noChangeArrowheads="1"/>
            </p:cNvSpPr>
            <p:nvPr/>
          </p:nvSpPr>
          <p:spPr bwMode="auto">
            <a:xfrm>
              <a:off x="6347552" y="4537662"/>
              <a:ext cx="530254" cy="769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4400" b="1" dirty="0">
                  <a:solidFill>
                    <a:schemeClr val="accent2"/>
                  </a:solidFill>
                  <a:latin typeface="Arial Black" panose="020B0A04020102020204" pitchFamily="34" charset="0"/>
                  <a:cs typeface="Arial" panose="020B0604020202020204" pitchFamily="34" charset="0"/>
                </a:rPr>
                <a:t>2</a:t>
              </a:r>
              <a:r>
                <a:rPr lang="en-US" altLang="en-US" sz="1600" b="1" dirty="0">
                  <a:solidFill>
                    <a:srgbClr val="00B050"/>
                  </a:solidFill>
                  <a:latin typeface="Arial Black" panose="020B0A04020102020204" pitchFamily="34" charset="0"/>
                  <a:cs typeface="Arial" panose="020B0604020202020204" pitchFamily="34" charset="0"/>
                </a:rPr>
                <a:t> </a:t>
              </a:r>
              <a:endParaRPr lang="en-GB" altLang="en-US" sz="4400" dirty="0">
                <a:latin typeface="Arial Black" panose="020B0A04020102020204" pitchFamily="34" charset="0"/>
              </a:endParaRPr>
            </a:p>
          </p:txBody>
        </p:sp>
        <p:sp>
          <p:nvSpPr>
            <p:cNvPr id="45" name="TextBox 83">
              <a:extLst>
                <a:ext uri="{FF2B5EF4-FFF2-40B4-BE49-F238E27FC236}">
                  <a16:creationId xmlns:a16="http://schemas.microsoft.com/office/drawing/2014/main" id="{A1D4A576-2F0F-4D6B-821E-2F5C0D7DAA42}"/>
                </a:ext>
              </a:extLst>
            </p:cNvPr>
            <p:cNvSpPr txBox="1">
              <a:spLocks noChangeArrowheads="1"/>
            </p:cNvSpPr>
            <p:nvPr/>
          </p:nvSpPr>
          <p:spPr bwMode="auto">
            <a:xfrm>
              <a:off x="6799395" y="4653177"/>
              <a:ext cx="2561003" cy="230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900" b="1" dirty="0">
                  <a:solidFill>
                    <a:schemeClr val="accent2"/>
                  </a:solidFill>
                  <a:cs typeface="Arial" panose="020B0604020202020204" pitchFamily="34" charset="0"/>
                </a:rPr>
                <a:t>Pilot and support Tsunami Ready Community</a:t>
              </a:r>
            </a:p>
          </p:txBody>
        </p:sp>
        <p:sp>
          <p:nvSpPr>
            <p:cNvPr id="46" name="Rectangle 84">
              <a:extLst>
                <a:ext uri="{FF2B5EF4-FFF2-40B4-BE49-F238E27FC236}">
                  <a16:creationId xmlns:a16="http://schemas.microsoft.com/office/drawing/2014/main" id="{7EE5D2A2-793F-4D5A-881A-F8BA706FBDB8}"/>
                </a:ext>
              </a:extLst>
            </p:cNvPr>
            <p:cNvSpPr>
              <a:spLocks noChangeArrowheads="1"/>
            </p:cNvSpPr>
            <p:nvPr/>
          </p:nvSpPr>
          <p:spPr bwMode="auto">
            <a:xfrm>
              <a:off x="6795187" y="4815731"/>
              <a:ext cx="2565211" cy="646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900" b="1" dirty="0"/>
                <a:t>(2017-2020) India implement the Indian Tsunami Ready Programme. 2 communities in Odisha State India (</a:t>
              </a:r>
              <a:r>
                <a:rPr lang="en-US" altLang="en-US" sz="900" b="1" dirty="0" err="1"/>
                <a:t>Noliasahi</a:t>
              </a:r>
              <a:r>
                <a:rPr lang="en-US" altLang="en-US" sz="900" b="1" dirty="0"/>
                <a:t> and </a:t>
              </a:r>
              <a:r>
                <a:rPr lang="en-US" altLang="en-US" sz="900" b="1" dirty="0" err="1"/>
                <a:t>Venkatraipur</a:t>
              </a:r>
              <a:r>
                <a:rPr lang="en-US" altLang="en-US" sz="900" b="1" dirty="0"/>
                <a:t>) received Tsunami Ready Community Recognition in 2020</a:t>
              </a:r>
              <a:endParaRPr lang="id-ID" altLang="en-US" sz="900" b="1" dirty="0"/>
            </a:p>
          </p:txBody>
        </p:sp>
      </p:grpSp>
      <p:grpSp>
        <p:nvGrpSpPr>
          <p:cNvPr id="47" name="Group 2">
            <a:extLst>
              <a:ext uri="{FF2B5EF4-FFF2-40B4-BE49-F238E27FC236}">
                <a16:creationId xmlns:a16="http://schemas.microsoft.com/office/drawing/2014/main" id="{6E234FE8-A5B5-4AD9-AD95-E6452AF7FAF1}"/>
              </a:ext>
            </a:extLst>
          </p:cNvPr>
          <p:cNvGrpSpPr>
            <a:grpSpLocks/>
          </p:cNvGrpSpPr>
          <p:nvPr/>
        </p:nvGrpSpPr>
        <p:grpSpPr bwMode="auto">
          <a:xfrm>
            <a:off x="89477" y="4986812"/>
            <a:ext cx="2422863" cy="1222941"/>
            <a:chOff x="236910" y="5706782"/>
            <a:chExt cx="2423893" cy="1224593"/>
          </a:xfrm>
        </p:grpSpPr>
        <p:sp>
          <p:nvSpPr>
            <p:cNvPr id="48" name="Rectangle 1">
              <a:extLst>
                <a:ext uri="{FF2B5EF4-FFF2-40B4-BE49-F238E27FC236}">
                  <a16:creationId xmlns:a16="http://schemas.microsoft.com/office/drawing/2014/main" id="{A9F86AB7-14C3-46AD-A10A-90957D5DFC71}"/>
                </a:ext>
              </a:extLst>
            </p:cNvPr>
            <p:cNvSpPr>
              <a:spLocks noChangeArrowheads="1"/>
            </p:cNvSpPr>
            <p:nvPr/>
          </p:nvSpPr>
          <p:spPr bwMode="auto">
            <a:xfrm>
              <a:off x="236910" y="5711498"/>
              <a:ext cx="561372"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4400" b="1" dirty="0">
                  <a:solidFill>
                    <a:srgbClr val="0070C0"/>
                  </a:solidFill>
                  <a:latin typeface="Arial Black" panose="020B0A04020102020204" pitchFamily="34" charset="0"/>
                  <a:cs typeface="Arial" panose="020B0604020202020204" pitchFamily="34" charset="0"/>
                </a:rPr>
                <a:t>8</a:t>
              </a:r>
              <a:endParaRPr lang="en-GB" altLang="en-US" sz="4400" dirty="0">
                <a:solidFill>
                  <a:srgbClr val="0070C0"/>
                </a:solidFill>
              </a:endParaRPr>
            </a:p>
          </p:txBody>
        </p:sp>
        <p:sp>
          <p:nvSpPr>
            <p:cNvPr id="49" name="TextBox 80">
              <a:extLst>
                <a:ext uri="{FF2B5EF4-FFF2-40B4-BE49-F238E27FC236}">
                  <a16:creationId xmlns:a16="http://schemas.microsoft.com/office/drawing/2014/main" id="{EF8BECA7-C29D-4558-8322-D6990E6FC3A4}"/>
                </a:ext>
              </a:extLst>
            </p:cNvPr>
            <p:cNvSpPr txBox="1">
              <a:spLocks noChangeArrowheads="1"/>
            </p:cNvSpPr>
            <p:nvPr/>
          </p:nvSpPr>
          <p:spPr bwMode="auto">
            <a:xfrm>
              <a:off x="694835" y="6422858"/>
              <a:ext cx="1455373" cy="508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900" b="1" dirty="0">
                  <a:cs typeface="Arial" panose="020B0604020202020204" pitchFamily="34" charset="0"/>
                </a:rPr>
                <a:t>(2017-2021) Indian Ocean Regional Workshop  </a:t>
              </a:r>
            </a:p>
          </p:txBody>
        </p:sp>
        <p:sp>
          <p:nvSpPr>
            <p:cNvPr id="50" name="Rectangle 90">
              <a:extLst>
                <a:ext uri="{FF2B5EF4-FFF2-40B4-BE49-F238E27FC236}">
                  <a16:creationId xmlns:a16="http://schemas.microsoft.com/office/drawing/2014/main" id="{72D3F6D0-5022-4613-97BF-B7A31855C517}"/>
                </a:ext>
              </a:extLst>
            </p:cNvPr>
            <p:cNvSpPr>
              <a:spLocks noChangeArrowheads="1"/>
            </p:cNvSpPr>
            <p:nvPr/>
          </p:nvSpPr>
          <p:spPr bwMode="auto">
            <a:xfrm>
              <a:off x="683203" y="5706782"/>
              <a:ext cx="1977600" cy="832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dirty="0">
                  <a:solidFill>
                    <a:srgbClr val="0070C0"/>
                  </a:solidFill>
                  <a:latin typeface="Arial Black" panose="020B0A04020102020204" pitchFamily="34" charset="0"/>
                  <a:cs typeface="Arial" panose="020B0604020202020204" pitchFamily="34" charset="0"/>
                </a:rPr>
                <a:t>IORW</a:t>
              </a:r>
            </a:p>
            <a:p>
              <a:r>
                <a:rPr lang="en-US" altLang="en-US" b="1" dirty="0">
                  <a:solidFill>
                    <a:srgbClr val="0070C0"/>
                  </a:solidFill>
                  <a:latin typeface="Arial Black" panose="020B0A04020102020204" pitchFamily="34" charset="0"/>
                  <a:cs typeface="Arial" panose="020B0604020202020204" pitchFamily="34" charset="0"/>
                </a:rPr>
                <a:t>(Webinars)</a:t>
              </a:r>
              <a:endParaRPr lang="en-GB" altLang="en-US" dirty="0">
                <a:solidFill>
                  <a:srgbClr val="0070C0"/>
                </a:solidFill>
              </a:endParaRPr>
            </a:p>
          </p:txBody>
        </p:sp>
      </p:grpSp>
      <p:grpSp>
        <p:nvGrpSpPr>
          <p:cNvPr id="51" name="Group 4">
            <a:extLst>
              <a:ext uri="{FF2B5EF4-FFF2-40B4-BE49-F238E27FC236}">
                <a16:creationId xmlns:a16="http://schemas.microsoft.com/office/drawing/2014/main" id="{298F0A7E-E82F-44FD-BADF-C2126F88CB37}"/>
              </a:ext>
            </a:extLst>
          </p:cNvPr>
          <p:cNvGrpSpPr>
            <a:grpSpLocks/>
          </p:cNvGrpSpPr>
          <p:nvPr/>
        </p:nvGrpSpPr>
        <p:grpSpPr bwMode="auto">
          <a:xfrm>
            <a:off x="2924666" y="4923801"/>
            <a:ext cx="2227262" cy="773113"/>
            <a:chOff x="3433987" y="5780024"/>
            <a:chExt cx="2227265" cy="774157"/>
          </a:xfrm>
        </p:grpSpPr>
        <p:sp>
          <p:nvSpPr>
            <p:cNvPr id="52" name="Rectangle 91">
              <a:extLst>
                <a:ext uri="{FF2B5EF4-FFF2-40B4-BE49-F238E27FC236}">
                  <a16:creationId xmlns:a16="http://schemas.microsoft.com/office/drawing/2014/main" id="{AD33473C-7E27-4A69-A462-B5C76819DF23}"/>
                </a:ext>
              </a:extLst>
            </p:cNvPr>
            <p:cNvSpPr>
              <a:spLocks noChangeArrowheads="1"/>
            </p:cNvSpPr>
            <p:nvPr/>
          </p:nvSpPr>
          <p:spPr bwMode="auto">
            <a:xfrm>
              <a:off x="3433987" y="5784740"/>
              <a:ext cx="561372"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4400" b="1" dirty="0">
                  <a:solidFill>
                    <a:srgbClr val="993366"/>
                  </a:solidFill>
                  <a:latin typeface="Arial Black" panose="020B0A04020102020204" pitchFamily="34" charset="0"/>
                  <a:cs typeface="Arial" panose="020B0604020202020204" pitchFamily="34" charset="0"/>
                </a:rPr>
                <a:t>4</a:t>
              </a:r>
              <a:endParaRPr lang="en-GB" altLang="en-US" sz="4400" dirty="0">
                <a:solidFill>
                  <a:srgbClr val="993366"/>
                </a:solidFill>
              </a:endParaRPr>
            </a:p>
          </p:txBody>
        </p:sp>
        <p:sp>
          <p:nvSpPr>
            <p:cNvPr id="53" name="TextBox 93">
              <a:extLst>
                <a:ext uri="{FF2B5EF4-FFF2-40B4-BE49-F238E27FC236}">
                  <a16:creationId xmlns:a16="http://schemas.microsoft.com/office/drawing/2014/main" id="{7364C09B-E358-4582-86D2-89698266F380}"/>
                </a:ext>
              </a:extLst>
            </p:cNvPr>
            <p:cNvSpPr txBox="1">
              <a:spLocks noChangeArrowheads="1"/>
            </p:cNvSpPr>
            <p:nvPr/>
          </p:nvSpPr>
          <p:spPr bwMode="auto">
            <a:xfrm>
              <a:off x="3909835" y="6137788"/>
              <a:ext cx="175141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900" b="1" dirty="0">
                  <a:cs typeface="Arial" panose="020B0604020202020204" pitchFamily="34" charset="0"/>
                </a:rPr>
                <a:t>(2017-2021) Indian Ocean Capacity Building Training</a:t>
              </a:r>
            </a:p>
          </p:txBody>
        </p:sp>
        <p:sp>
          <p:nvSpPr>
            <p:cNvPr id="54" name="Rectangle 94">
              <a:extLst>
                <a:ext uri="{FF2B5EF4-FFF2-40B4-BE49-F238E27FC236}">
                  <a16:creationId xmlns:a16="http://schemas.microsoft.com/office/drawing/2014/main" id="{89BC5EC5-5BB9-4745-A7DB-1432B6E22547}"/>
                </a:ext>
              </a:extLst>
            </p:cNvPr>
            <p:cNvSpPr>
              <a:spLocks noChangeArrowheads="1"/>
            </p:cNvSpPr>
            <p:nvPr/>
          </p:nvSpPr>
          <p:spPr bwMode="auto">
            <a:xfrm>
              <a:off x="3880280" y="5780024"/>
              <a:ext cx="12618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dirty="0">
                  <a:solidFill>
                    <a:srgbClr val="993366"/>
                  </a:solidFill>
                  <a:latin typeface="Arial Black" panose="020B0A04020102020204" pitchFamily="34" charset="0"/>
                  <a:cs typeface="Arial" panose="020B0604020202020204" pitchFamily="34" charset="0"/>
                </a:rPr>
                <a:t>IOCAP</a:t>
              </a:r>
              <a:endParaRPr lang="en-GB" altLang="en-US" dirty="0">
                <a:solidFill>
                  <a:srgbClr val="993366"/>
                </a:solidFill>
              </a:endParaRPr>
            </a:p>
          </p:txBody>
        </p:sp>
      </p:grpSp>
      <p:grpSp>
        <p:nvGrpSpPr>
          <p:cNvPr id="59" name="Group 2">
            <a:extLst>
              <a:ext uri="{FF2B5EF4-FFF2-40B4-BE49-F238E27FC236}">
                <a16:creationId xmlns:a16="http://schemas.microsoft.com/office/drawing/2014/main" id="{E2527A76-6C91-4007-8C1E-54935107D156}"/>
              </a:ext>
            </a:extLst>
          </p:cNvPr>
          <p:cNvGrpSpPr>
            <a:grpSpLocks/>
          </p:cNvGrpSpPr>
          <p:nvPr/>
        </p:nvGrpSpPr>
        <p:grpSpPr bwMode="auto">
          <a:xfrm>
            <a:off x="1962766" y="5844081"/>
            <a:ext cx="1964388" cy="860403"/>
            <a:chOff x="236910" y="5711498"/>
            <a:chExt cx="1965223" cy="861566"/>
          </a:xfrm>
        </p:grpSpPr>
        <p:sp>
          <p:nvSpPr>
            <p:cNvPr id="60" name="Rectangle 1">
              <a:extLst>
                <a:ext uri="{FF2B5EF4-FFF2-40B4-BE49-F238E27FC236}">
                  <a16:creationId xmlns:a16="http://schemas.microsoft.com/office/drawing/2014/main" id="{3BC8C67B-4AD1-4432-90C4-6A619B948C4C}"/>
                </a:ext>
              </a:extLst>
            </p:cNvPr>
            <p:cNvSpPr>
              <a:spLocks noChangeArrowheads="1"/>
            </p:cNvSpPr>
            <p:nvPr/>
          </p:nvSpPr>
          <p:spPr bwMode="auto">
            <a:xfrm>
              <a:off x="236910" y="5711498"/>
              <a:ext cx="561372"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4400" b="1" dirty="0">
                  <a:solidFill>
                    <a:schemeClr val="accent2">
                      <a:lumMod val="75000"/>
                    </a:schemeClr>
                  </a:solidFill>
                  <a:latin typeface="Arial Black" panose="020B0A04020102020204" pitchFamily="34" charset="0"/>
                  <a:cs typeface="Arial" panose="020B0604020202020204" pitchFamily="34" charset="0"/>
                </a:rPr>
                <a:t>1</a:t>
              </a:r>
              <a:endParaRPr lang="en-GB" altLang="en-US" sz="4400" dirty="0">
                <a:solidFill>
                  <a:schemeClr val="accent2">
                    <a:lumMod val="75000"/>
                  </a:schemeClr>
                </a:solidFill>
              </a:endParaRPr>
            </a:p>
          </p:txBody>
        </p:sp>
        <p:sp>
          <p:nvSpPr>
            <p:cNvPr id="61" name="TextBox 80">
              <a:extLst>
                <a:ext uri="{FF2B5EF4-FFF2-40B4-BE49-F238E27FC236}">
                  <a16:creationId xmlns:a16="http://schemas.microsoft.com/office/drawing/2014/main" id="{D529D6FF-C36E-4CDA-BC24-5A9021FC5156}"/>
                </a:ext>
              </a:extLst>
            </p:cNvPr>
            <p:cNvSpPr txBox="1">
              <a:spLocks noChangeArrowheads="1"/>
            </p:cNvSpPr>
            <p:nvPr/>
          </p:nvSpPr>
          <p:spPr bwMode="auto">
            <a:xfrm>
              <a:off x="712757" y="6064546"/>
              <a:ext cx="1489376" cy="508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900" b="1" dirty="0">
                  <a:cs typeface="Arial" panose="020B0604020202020204" pitchFamily="34" charset="0"/>
                </a:rPr>
                <a:t>(2020) Indian Ocean Lecture Series during COVID-19</a:t>
              </a:r>
            </a:p>
          </p:txBody>
        </p:sp>
        <p:sp>
          <p:nvSpPr>
            <p:cNvPr id="62" name="Rectangle 90">
              <a:extLst>
                <a:ext uri="{FF2B5EF4-FFF2-40B4-BE49-F238E27FC236}">
                  <a16:creationId xmlns:a16="http://schemas.microsoft.com/office/drawing/2014/main" id="{7647FAC6-8A13-4247-945F-5F0F50590C0B}"/>
                </a:ext>
              </a:extLst>
            </p:cNvPr>
            <p:cNvSpPr>
              <a:spLocks noChangeArrowheads="1"/>
            </p:cNvSpPr>
            <p:nvPr/>
          </p:nvSpPr>
          <p:spPr bwMode="auto">
            <a:xfrm>
              <a:off x="667484" y="5738236"/>
              <a:ext cx="989794" cy="462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dirty="0">
                  <a:solidFill>
                    <a:schemeClr val="accent2">
                      <a:lumMod val="75000"/>
                    </a:schemeClr>
                  </a:solidFill>
                  <a:latin typeface="Arial Black" panose="020B0A04020102020204" pitchFamily="34" charset="0"/>
                  <a:cs typeface="Arial" panose="020B0604020202020204" pitchFamily="34" charset="0"/>
                </a:rPr>
                <a:t>IOLS</a:t>
              </a:r>
              <a:endParaRPr lang="en-GB" altLang="en-US" dirty="0">
                <a:solidFill>
                  <a:schemeClr val="accent2">
                    <a:lumMod val="75000"/>
                  </a:schemeClr>
                </a:solidFill>
              </a:endParaRPr>
            </a:p>
          </p:txBody>
        </p:sp>
      </p:grpSp>
      <p:grpSp>
        <p:nvGrpSpPr>
          <p:cNvPr id="63" name="Group 62">
            <a:extLst>
              <a:ext uri="{FF2B5EF4-FFF2-40B4-BE49-F238E27FC236}">
                <a16:creationId xmlns:a16="http://schemas.microsoft.com/office/drawing/2014/main" id="{D5486B14-5E4B-4F57-90D8-BD711D3F1B35}"/>
              </a:ext>
            </a:extLst>
          </p:cNvPr>
          <p:cNvGrpSpPr/>
          <p:nvPr/>
        </p:nvGrpSpPr>
        <p:grpSpPr>
          <a:xfrm>
            <a:off x="278615" y="1818699"/>
            <a:ext cx="4631752" cy="3084430"/>
            <a:chOff x="223561" y="1539389"/>
            <a:chExt cx="5243110" cy="3477357"/>
          </a:xfrm>
        </p:grpSpPr>
        <p:pic>
          <p:nvPicPr>
            <p:cNvPr id="64" name="Picture 38">
              <a:extLst>
                <a:ext uri="{FF2B5EF4-FFF2-40B4-BE49-F238E27FC236}">
                  <a16:creationId xmlns:a16="http://schemas.microsoft.com/office/drawing/2014/main" id="{938C0105-D073-4D6C-86C7-9E8AF004F91C}"/>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23561" y="1546884"/>
              <a:ext cx="5229289" cy="34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 name="Picture 39">
              <a:extLst>
                <a:ext uri="{FF2B5EF4-FFF2-40B4-BE49-F238E27FC236}">
                  <a16:creationId xmlns:a16="http://schemas.microsoft.com/office/drawing/2014/main" id="{FB53C08B-6739-4444-8A1E-C890443EAEC9}"/>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89839" y="4492543"/>
              <a:ext cx="109060" cy="153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Picture 40">
              <a:extLst>
                <a:ext uri="{FF2B5EF4-FFF2-40B4-BE49-F238E27FC236}">
                  <a16:creationId xmlns:a16="http://schemas.microsoft.com/office/drawing/2014/main" id="{1B57DEA3-0114-4979-BD14-3568F14CDB38}"/>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098844" y="3862268"/>
              <a:ext cx="109060" cy="153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 name="Picture 41">
              <a:extLst>
                <a:ext uri="{FF2B5EF4-FFF2-40B4-BE49-F238E27FC236}">
                  <a16:creationId xmlns:a16="http://schemas.microsoft.com/office/drawing/2014/main" id="{1C9B5D16-B558-4842-BF77-5E1DD7A02D7E}"/>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153374" y="2957728"/>
              <a:ext cx="109060" cy="153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 name="Picture 42">
              <a:extLst>
                <a:ext uri="{FF2B5EF4-FFF2-40B4-BE49-F238E27FC236}">
                  <a16:creationId xmlns:a16="http://schemas.microsoft.com/office/drawing/2014/main" id="{2A20C918-DCD3-4867-9BD6-C2C11E98C5FE}"/>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534046" y="2217943"/>
              <a:ext cx="109060" cy="153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Picture 43">
              <a:extLst>
                <a:ext uri="{FF2B5EF4-FFF2-40B4-BE49-F238E27FC236}">
                  <a16:creationId xmlns:a16="http://schemas.microsoft.com/office/drawing/2014/main" id="{8024F8D9-A246-4008-8EEB-C6E450789D09}"/>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947481" y="1993545"/>
              <a:ext cx="109060" cy="153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 name="Picture 44">
              <a:extLst>
                <a:ext uri="{FF2B5EF4-FFF2-40B4-BE49-F238E27FC236}">
                  <a16:creationId xmlns:a16="http://schemas.microsoft.com/office/drawing/2014/main" id="{F4D13F70-45A2-4479-AA9B-2AB7B963F5D6}"/>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691439" y="1539389"/>
              <a:ext cx="109060" cy="153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 name="Picture 45">
              <a:extLst>
                <a:ext uri="{FF2B5EF4-FFF2-40B4-BE49-F238E27FC236}">
                  <a16:creationId xmlns:a16="http://schemas.microsoft.com/office/drawing/2014/main" id="{E1598119-CC12-412D-906E-9B5845AFD120}"/>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318138" y="1671637"/>
              <a:ext cx="109060" cy="153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 name="Picture 46">
              <a:extLst>
                <a:ext uri="{FF2B5EF4-FFF2-40B4-BE49-F238E27FC236}">
                  <a16:creationId xmlns:a16="http://schemas.microsoft.com/office/drawing/2014/main" id="{F67AC417-FF6D-43B1-AB21-69E380E66490}"/>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913390" y="2055622"/>
              <a:ext cx="109060" cy="153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 name="Picture 47">
              <a:extLst>
                <a:ext uri="{FF2B5EF4-FFF2-40B4-BE49-F238E27FC236}">
                  <a16:creationId xmlns:a16="http://schemas.microsoft.com/office/drawing/2014/main" id="{0659D7C5-AF20-471A-A74B-EB21D3372DCB}"/>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460914" y="4045542"/>
              <a:ext cx="109060" cy="153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 name="Picture 48">
              <a:extLst>
                <a:ext uri="{FF2B5EF4-FFF2-40B4-BE49-F238E27FC236}">
                  <a16:creationId xmlns:a16="http://schemas.microsoft.com/office/drawing/2014/main" id="{1DA86958-01F4-4AE8-86C6-59FD7F04EAE2}"/>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189029" y="4033922"/>
              <a:ext cx="109060" cy="153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 name="Picture 49">
              <a:extLst>
                <a:ext uri="{FF2B5EF4-FFF2-40B4-BE49-F238E27FC236}">
                  <a16:creationId xmlns:a16="http://schemas.microsoft.com/office/drawing/2014/main" id="{AC403A8F-CAB6-4E24-B79E-32469A49B024}"/>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920402" y="4151186"/>
              <a:ext cx="109060" cy="153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 name="Picture 50">
              <a:extLst>
                <a:ext uri="{FF2B5EF4-FFF2-40B4-BE49-F238E27FC236}">
                  <a16:creationId xmlns:a16="http://schemas.microsoft.com/office/drawing/2014/main" id="{2AC3B24C-5B46-442E-9B73-92825634AEBE}"/>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800499" y="3419879"/>
              <a:ext cx="109060" cy="153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 name="Picture 51">
              <a:extLst>
                <a:ext uri="{FF2B5EF4-FFF2-40B4-BE49-F238E27FC236}">
                  <a16:creationId xmlns:a16="http://schemas.microsoft.com/office/drawing/2014/main" id="{860D1714-89DE-46A4-B573-288053AC25FA}"/>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637293" y="2849596"/>
              <a:ext cx="109060" cy="153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 name="Picture 52">
              <a:extLst>
                <a:ext uri="{FF2B5EF4-FFF2-40B4-BE49-F238E27FC236}">
                  <a16:creationId xmlns:a16="http://schemas.microsoft.com/office/drawing/2014/main" id="{3B8A515D-25BB-40EE-979D-5E4E0AF6A8CE}"/>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258306" y="2653189"/>
              <a:ext cx="109060" cy="153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 name="Picture 53">
              <a:extLst>
                <a:ext uri="{FF2B5EF4-FFF2-40B4-BE49-F238E27FC236}">
                  <a16:creationId xmlns:a16="http://schemas.microsoft.com/office/drawing/2014/main" id="{FE1058B4-40D2-4E45-9022-DBCC9AB66862}"/>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537199" y="1797187"/>
              <a:ext cx="109060" cy="153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 name="Picture 54">
              <a:extLst>
                <a:ext uri="{FF2B5EF4-FFF2-40B4-BE49-F238E27FC236}">
                  <a16:creationId xmlns:a16="http://schemas.microsoft.com/office/drawing/2014/main" id="{82D1C0E7-C19D-4986-B694-A749A0FAA740}"/>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832052" y="1957784"/>
              <a:ext cx="109060" cy="153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 name="Picture 55">
              <a:extLst>
                <a:ext uri="{FF2B5EF4-FFF2-40B4-BE49-F238E27FC236}">
                  <a16:creationId xmlns:a16="http://schemas.microsoft.com/office/drawing/2014/main" id="{82852929-15A7-4B40-A69A-547C72C4DDE0}"/>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278132" y="2880901"/>
              <a:ext cx="109060" cy="153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 name="Picture 56">
              <a:extLst>
                <a:ext uri="{FF2B5EF4-FFF2-40B4-BE49-F238E27FC236}">
                  <a16:creationId xmlns:a16="http://schemas.microsoft.com/office/drawing/2014/main" id="{0E024532-E4B0-434A-97F9-4A173B9BF942}"/>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267880" y="2217943"/>
              <a:ext cx="109060" cy="153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 name="Picture 57">
              <a:extLst>
                <a:ext uri="{FF2B5EF4-FFF2-40B4-BE49-F238E27FC236}">
                  <a16:creationId xmlns:a16="http://schemas.microsoft.com/office/drawing/2014/main" id="{E54E633A-3162-4DFC-8EC5-63450D02660C}"/>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441886" y="2968556"/>
              <a:ext cx="109060" cy="153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 name="Picture 58">
              <a:extLst>
                <a:ext uri="{FF2B5EF4-FFF2-40B4-BE49-F238E27FC236}">
                  <a16:creationId xmlns:a16="http://schemas.microsoft.com/office/drawing/2014/main" id="{40C56BC0-0F7A-4614-9A15-23823AD02F08}"/>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550946" y="3253698"/>
              <a:ext cx="109060" cy="153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 name="Picture 59">
              <a:extLst>
                <a:ext uri="{FF2B5EF4-FFF2-40B4-BE49-F238E27FC236}">
                  <a16:creationId xmlns:a16="http://schemas.microsoft.com/office/drawing/2014/main" id="{00E31E00-456E-4056-92C5-5D2EE7F1ECEB}"/>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357611" y="3492239"/>
              <a:ext cx="109060" cy="153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 name="Picture 60">
              <a:extLst>
                <a:ext uri="{FF2B5EF4-FFF2-40B4-BE49-F238E27FC236}">
                  <a16:creationId xmlns:a16="http://schemas.microsoft.com/office/drawing/2014/main" id="{41D5BEDD-98A4-4F45-8B22-8366ECE4FFA3}"/>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123066" y="4277554"/>
              <a:ext cx="109060" cy="153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 name="Picture 61">
              <a:extLst>
                <a:ext uri="{FF2B5EF4-FFF2-40B4-BE49-F238E27FC236}">
                  <a16:creationId xmlns:a16="http://schemas.microsoft.com/office/drawing/2014/main" id="{0EB23F37-A9FE-40E0-9301-5F109CE7E32A}"/>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094449" y="3369679"/>
              <a:ext cx="109060" cy="153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 name="Picture 62">
              <a:extLst>
                <a:ext uri="{FF2B5EF4-FFF2-40B4-BE49-F238E27FC236}">
                  <a16:creationId xmlns:a16="http://schemas.microsoft.com/office/drawing/2014/main" id="{1E538CF3-FAD5-4830-909C-6B7F322D5DBC}"/>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547727" y="3256421"/>
              <a:ext cx="109060" cy="153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 name="Picture 64">
              <a:extLst>
                <a:ext uri="{FF2B5EF4-FFF2-40B4-BE49-F238E27FC236}">
                  <a16:creationId xmlns:a16="http://schemas.microsoft.com/office/drawing/2014/main" id="{45E50DCF-DFFF-4519-A742-1D929C138FDA}"/>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89314" y="4545908"/>
              <a:ext cx="146234" cy="206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 name="Picture 65">
              <a:extLst>
                <a:ext uri="{FF2B5EF4-FFF2-40B4-BE49-F238E27FC236}">
                  <a16:creationId xmlns:a16="http://schemas.microsoft.com/office/drawing/2014/main" id="{A85142DE-E864-435B-B42B-6A5A8720074A}"/>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06378" y="3338571"/>
              <a:ext cx="146234" cy="206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 name="Picture 67">
              <a:extLst>
                <a:ext uri="{FF2B5EF4-FFF2-40B4-BE49-F238E27FC236}">
                  <a16:creationId xmlns:a16="http://schemas.microsoft.com/office/drawing/2014/main" id="{90F9896B-0E96-4E04-884C-CA8760AADCD9}"/>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71354" y="2114928"/>
              <a:ext cx="146234" cy="206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 name="Picture 74">
              <a:extLst>
                <a:ext uri="{FF2B5EF4-FFF2-40B4-BE49-F238E27FC236}">
                  <a16:creationId xmlns:a16="http://schemas.microsoft.com/office/drawing/2014/main" id="{CDAA35DA-1447-40C0-A9B2-829A71F885DC}"/>
                </a:ext>
              </a:extLst>
            </p:cNvPr>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3246824" y="2132450"/>
              <a:ext cx="151324" cy="21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 name="Picture 86">
              <a:extLst>
                <a:ext uri="{FF2B5EF4-FFF2-40B4-BE49-F238E27FC236}">
                  <a16:creationId xmlns:a16="http://schemas.microsoft.com/office/drawing/2014/main" id="{079EABD8-17E7-455E-BB64-A6D32F424B44}"/>
                </a:ext>
              </a:extLst>
            </p:cNvPr>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3952897" y="4286609"/>
              <a:ext cx="628722" cy="349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 name="TextBox 87">
              <a:extLst>
                <a:ext uri="{FF2B5EF4-FFF2-40B4-BE49-F238E27FC236}">
                  <a16:creationId xmlns:a16="http://schemas.microsoft.com/office/drawing/2014/main" id="{52F0D8CA-07C6-4F76-B133-8ACBAEFB3221}"/>
                </a:ext>
              </a:extLst>
            </p:cNvPr>
            <p:cNvSpPr txBox="1">
              <a:spLocks noChangeArrowheads="1"/>
            </p:cNvSpPr>
            <p:nvPr/>
          </p:nvSpPr>
          <p:spPr bwMode="auto">
            <a:xfrm>
              <a:off x="3746738" y="4591767"/>
              <a:ext cx="1062787" cy="419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GB" altLang="en-US" sz="1000">
                  <a:cs typeface="Arial" panose="020B0604020202020204" pitchFamily="34" charset="0"/>
                </a:rPr>
                <a:t>ICG/IOTWMS </a:t>
              </a:r>
            </a:p>
            <a:p>
              <a:pPr algn="ctr"/>
              <a:r>
                <a:rPr lang="en-GB" altLang="en-US" sz="1000">
                  <a:cs typeface="Arial" panose="020B0604020202020204" pitchFamily="34" charset="0"/>
                </a:rPr>
                <a:t>Secretariat</a:t>
              </a:r>
            </a:p>
          </p:txBody>
        </p:sp>
        <p:pic>
          <p:nvPicPr>
            <p:cNvPr id="95" name="Picture 88">
              <a:extLst>
                <a:ext uri="{FF2B5EF4-FFF2-40B4-BE49-F238E27FC236}">
                  <a16:creationId xmlns:a16="http://schemas.microsoft.com/office/drawing/2014/main" id="{7EA7ED9C-8259-4BCD-9E33-EEAE11DF9310}"/>
                </a:ext>
              </a:extLst>
            </p:cNvPr>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3563549" y="3592057"/>
              <a:ext cx="993895" cy="303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 name="TextBox 89">
              <a:extLst>
                <a:ext uri="{FF2B5EF4-FFF2-40B4-BE49-F238E27FC236}">
                  <a16:creationId xmlns:a16="http://schemas.microsoft.com/office/drawing/2014/main" id="{A26C69C1-F76B-40DA-98D5-B434E9E8D3EB}"/>
                </a:ext>
              </a:extLst>
            </p:cNvPr>
            <p:cNvSpPr txBox="1">
              <a:spLocks noChangeArrowheads="1"/>
            </p:cNvSpPr>
            <p:nvPr/>
          </p:nvSpPr>
          <p:spPr bwMode="auto">
            <a:xfrm>
              <a:off x="3784700" y="3839984"/>
              <a:ext cx="553486" cy="257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GB" altLang="en-US" sz="1000" dirty="0">
                  <a:cs typeface="Arial" panose="020B0604020202020204" pitchFamily="34" charset="0"/>
                </a:rPr>
                <a:t>IOTIC</a:t>
              </a:r>
            </a:p>
          </p:txBody>
        </p:sp>
        <p:pic>
          <p:nvPicPr>
            <p:cNvPr id="97" name="Picture 41">
              <a:extLst>
                <a:ext uri="{FF2B5EF4-FFF2-40B4-BE49-F238E27FC236}">
                  <a16:creationId xmlns:a16="http://schemas.microsoft.com/office/drawing/2014/main" id="{58176F2C-9786-4207-A80B-41CC7A314017}"/>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920402" y="1829433"/>
              <a:ext cx="109060" cy="153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0" name="TextBox 99">
            <a:extLst>
              <a:ext uri="{FF2B5EF4-FFF2-40B4-BE49-F238E27FC236}">
                <a16:creationId xmlns:a16="http://schemas.microsoft.com/office/drawing/2014/main" id="{4A7060A3-DA30-47F1-BB44-ACCD9A053BD7}"/>
              </a:ext>
            </a:extLst>
          </p:cNvPr>
          <p:cNvSpPr txBox="1"/>
          <p:nvPr/>
        </p:nvSpPr>
        <p:spPr>
          <a:xfrm>
            <a:off x="1331004" y="998439"/>
            <a:ext cx="3749744" cy="830997"/>
          </a:xfrm>
          <a:prstGeom prst="rect">
            <a:avLst/>
          </a:prstGeom>
          <a:noFill/>
        </p:spPr>
        <p:txBody>
          <a:bodyPr wrap="none" rtlCol="0">
            <a:spAutoFit/>
          </a:bodyPr>
          <a:lstStyle/>
          <a:p>
            <a:pPr marL="88900" indent="-88900">
              <a:buFont typeface="Arial" panose="020B0604020202020204" pitchFamily="34" charset="0"/>
              <a:buChar char="•"/>
            </a:pPr>
            <a:r>
              <a:rPr lang="en-US" sz="800" b="1" dirty="0">
                <a:latin typeface="Arial" panose="020B0604020202020204" pitchFamily="34" charset="0"/>
                <a:cs typeface="Arial" panose="020B0604020202020204" pitchFamily="34" charset="0"/>
              </a:rPr>
              <a:t>UNESCO IOC Tsunami Unit</a:t>
            </a:r>
          </a:p>
          <a:p>
            <a:pPr marL="88900" indent="-88900">
              <a:buFont typeface="Arial" panose="020B0604020202020204" pitchFamily="34" charset="0"/>
              <a:buChar char="•"/>
            </a:pPr>
            <a:r>
              <a:rPr lang="en-US" sz="800" b="1" dirty="0">
                <a:latin typeface="Arial" panose="020B0604020202020204" pitchFamily="34" charset="0"/>
                <a:cs typeface="Arial" panose="020B0604020202020204" pitchFamily="34" charset="0"/>
              </a:rPr>
              <a:t>ICG/IOTWMS Secretariat</a:t>
            </a:r>
          </a:p>
          <a:p>
            <a:pPr marL="88900" indent="-88900">
              <a:buFont typeface="Arial" panose="020B0604020202020204" pitchFamily="34" charset="0"/>
              <a:buChar char="•"/>
            </a:pPr>
            <a:r>
              <a:rPr lang="en-US" sz="800" b="1" dirty="0">
                <a:latin typeface="Arial" panose="020B0604020202020204" pitchFamily="34" charset="0"/>
                <a:cs typeface="Arial" panose="020B0604020202020204" pitchFamily="34" charset="0"/>
              </a:rPr>
              <a:t>ICG/IOTWMS SG / WGs / TTs</a:t>
            </a:r>
          </a:p>
          <a:p>
            <a:pPr marL="88900" indent="-88900">
              <a:buFont typeface="Arial" panose="020B0604020202020204" pitchFamily="34" charset="0"/>
              <a:buChar char="•"/>
            </a:pPr>
            <a:r>
              <a:rPr lang="en-US" sz="800" b="1" dirty="0">
                <a:latin typeface="Arial" panose="020B0604020202020204" pitchFamily="34" charset="0"/>
                <a:cs typeface="Arial" panose="020B0604020202020204" pitchFamily="34" charset="0"/>
              </a:rPr>
              <a:t>TOWS Task Team for Tsunami Disaster Management and Preparedness</a:t>
            </a:r>
          </a:p>
          <a:p>
            <a:pPr marL="88900" indent="-88900">
              <a:buFont typeface="Arial" panose="020B0604020202020204" pitchFamily="34" charset="0"/>
              <a:buChar char="•"/>
            </a:pPr>
            <a:r>
              <a:rPr lang="en-US" sz="800" b="1" dirty="0">
                <a:latin typeface="Arial" panose="020B0604020202020204" pitchFamily="34" charset="0"/>
                <a:cs typeface="Arial" panose="020B0604020202020204" pitchFamily="34" charset="0"/>
              </a:rPr>
              <a:t>UNESCO IOC Tsunami Information Centers (CTIC, ITIC, NEAMTIC)</a:t>
            </a:r>
          </a:p>
          <a:p>
            <a:pPr marL="88900" indent="-88900">
              <a:buFont typeface="Arial" panose="020B0604020202020204" pitchFamily="34" charset="0"/>
              <a:buChar char="•"/>
            </a:pPr>
            <a:r>
              <a:rPr lang="en-US" sz="800" b="1" dirty="0">
                <a:latin typeface="Arial" panose="020B0604020202020204" pitchFamily="34" charset="0"/>
                <a:cs typeface="Arial" panose="020B0604020202020204" pitchFamily="34" charset="0"/>
              </a:rPr>
              <a:t>Ocean Teacher Global Academy Secretariat</a:t>
            </a:r>
          </a:p>
        </p:txBody>
      </p:sp>
      <p:grpSp>
        <p:nvGrpSpPr>
          <p:cNvPr id="101" name="Group 100">
            <a:extLst>
              <a:ext uri="{FF2B5EF4-FFF2-40B4-BE49-F238E27FC236}">
                <a16:creationId xmlns:a16="http://schemas.microsoft.com/office/drawing/2014/main" id="{15ED08DF-B4B1-474E-B3F4-14F5EAD9006B}"/>
              </a:ext>
            </a:extLst>
          </p:cNvPr>
          <p:cNvGrpSpPr/>
          <p:nvPr/>
        </p:nvGrpSpPr>
        <p:grpSpPr>
          <a:xfrm>
            <a:off x="5033856" y="621811"/>
            <a:ext cx="1724575" cy="584775"/>
            <a:chOff x="4223354" y="1099594"/>
            <a:chExt cx="1724575" cy="584775"/>
          </a:xfrm>
        </p:grpSpPr>
        <p:pic>
          <p:nvPicPr>
            <p:cNvPr id="102" name="Picture 101">
              <a:extLst>
                <a:ext uri="{FF2B5EF4-FFF2-40B4-BE49-F238E27FC236}">
                  <a16:creationId xmlns:a16="http://schemas.microsoft.com/office/drawing/2014/main" id="{EB4A3BF9-4AE3-4D08-9632-7BBD779A39F4}"/>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223354" y="1122951"/>
              <a:ext cx="395977" cy="498931"/>
            </a:xfrm>
            <a:prstGeom prst="rect">
              <a:avLst/>
            </a:prstGeom>
          </p:spPr>
        </p:pic>
        <p:sp>
          <p:nvSpPr>
            <p:cNvPr id="103" name="TextBox 102">
              <a:extLst>
                <a:ext uri="{FF2B5EF4-FFF2-40B4-BE49-F238E27FC236}">
                  <a16:creationId xmlns:a16="http://schemas.microsoft.com/office/drawing/2014/main" id="{BBB8A24F-B03D-4AA5-BD40-7E71008C2F5B}"/>
                </a:ext>
              </a:extLst>
            </p:cNvPr>
            <p:cNvSpPr txBox="1"/>
            <p:nvPr/>
          </p:nvSpPr>
          <p:spPr>
            <a:xfrm>
              <a:off x="4581703" y="1099594"/>
              <a:ext cx="1366226" cy="584775"/>
            </a:xfrm>
            <a:prstGeom prst="rect">
              <a:avLst/>
            </a:prstGeom>
            <a:noFill/>
          </p:spPr>
          <p:txBody>
            <a:bodyPr wrap="square" rtlCol="0">
              <a:spAutoFit/>
            </a:bodyPr>
            <a:lstStyle/>
            <a:p>
              <a:pPr marL="88900" indent="-88900">
                <a:buFont typeface="Arial" panose="020B0604020202020204" pitchFamily="34" charset="0"/>
                <a:buChar char="•"/>
              </a:pPr>
              <a:r>
                <a:rPr lang="en-US" sz="800" b="1" dirty="0">
                  <a:latin typeface="Arial" panose="020B0604020202020204" pitchFamily="34" charset="0"/>
                  <a:cs typeface="Arial" panose="020B0604020202020204" pitchFamily="34" charset="0"/>
                </a:rPr>
                <a:t>BMKG Geophysics</a:t>
              </a:r>
            </a:p>
            <a:p>
              <a:pPr marL="88900" indent="-88900">
                <a:buFont typeface="Arial" panose="020B0604020202020204" pitchFamily="34" charset="0"/>
                <a:buChar char="•"/>
              </a:pPr>
              <a:r>
                <a:rPr lang="en-US" sz="800" b="1" dirty="0">
                  <a:latin typeface="Arial" panose="020B0604020202020204" pitchFamily="34" charset="0"/>
                  <a:cs typeface="Arial" panose="020B0604020202020204" pitchFamily="34" charset="0"/>
                </a:rPr>
                <a:t>BMKG </a:t>
              </a:r>
              <a:r>
                <a:rPr lang="en-US" sz="800" b="1" dirty="0" err="1">
                  <a:latin typeface="Arial" panose="020B0604020202020204" pitchFamily="34" charset="0"/>
                  <a:cs typeface="Arial" panose="020B0604020202020204" pitchFamily="34" charset="0"/>
                </a:rPr>
                <a:t>InaTEWS</a:t>
              </a:r>
              <a:endParaRPr lang="en-US" sz="800" b="1" dirty="0">
                <a:latin typeface="Arial" panose="020B0604020202020204" pitchFamily="34" charset="0"/>
                <a:cs typeface="Arial" panose="020B0604020202020204" pitchFamily="34" charset="0"/>
              </a:endParaRPr>
            </a:p>
            <a:p>
              <a:pPr marL="88900" indent="-88900">
                <a:buFont typeface="Arial" panose="020B0604020202020204" pitchFamily="34" charset="0"/>
                <a:buChar char="•"/>
              </a:pPr>
              <a:r>
                <a:rPr lang="en-US" sz="800" b="1" dirty="0">
                  <a:latin typeface="Arial" panose="020B0604020202020204" pitchFamily="34" charset="0"/>
                  <a:cs typeface="Arial" panose="020B0604020202020204" pitchFamily="34" charset="0"/>
                </a:rPr>
                <a:t>BMKG Training Centre (STC OTGA)</a:t>
              </a:r>
            </a:p>
          </p:txBody>
        </p:sp>
      </p:grpSp>
      <p:grpSp>
        <p:nvGrpSpPr>
          <p:cNvPr id="104" name="Group 2">
            <a:extLst>
              <a:ext uri="{FF2B5EF4-FFF2-40B4-BE49-F238E27FC236}">
                <a16:creationId xmlns:a16="http://schemas.microsoft.com/office/drawing/2014/main" id="{C3E25B17-F508-4696-BF06-4649C04C699B}"/>
              </a:ext>
            </a:extLst>
          </p:cNvPr>
          <p:cNvGrpSpPr>
            <a:grpSpLocks/>
          </p:cNvGrpSpPr>
          <p:nvPr/>
        </p:nvGrpSpPr>
        <p:grpSpPr bwMode="auto">
          <a:xfrm>
            <a:off x="5392867" y="2563244"/>
            <a:ext cx="2947719" cy="966016"/>
            <a:chOff x="237570" y="5605742"/>
            <a:chExt cx="2948971" cy="967322"/>
          </a:xfrm>
        </p:grpSpPr>
        <p:sp>
          <p:nvSpPr>
            <p:cNvPr id="105" name="Rectangle 1">
              <a:extLst>
                <a:ext uri="{FF2B5EF4-FFF2-40B4-BE49-F238E27FC236}">
                  <a16:creationId xmlns:a16="http://schemas.microsoft.com/office/drawing/2014/main" id="{66A0C144-CC16-4FCA-963F-1CEE63B562EB}"/>
                </a:ext>
              </a:extLst>
            </p:cNvPr>
            <p:cNvSpPr>
              <a:spLocks noChangeArrowheads="1"/>
            </p:cNvSpPr>
            <p:nvPr/>
          </p:nvSpPr>
          <p:spPr bwMode="auto">
            <a:xfrm>
              <a:off x="237570" y="5605742"/>
              <a:ext cx="561372"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4400" b="1" dirty="0">
                  <a:solidFill>
                    <a:schemeClr val="accent2">
                      <a:lumMod val="75000"/>
                    </a:schemeClr>
                  </a:solidFill>
                  <a:latin typeface="Arial Black" panose="020B0A04020102020204" pitchFamily="34" charset="0"/>
                  <a:cs typeface="Arial" panose="020B0604020202020204" pitchFamily="34" charset="0"/>
                </a:rPr>
                <a:t>6</a:t>
              </a:r>
              <a:endParaRPr lang="en-GB" altLang="en-US" sz="4400" dirty="0">
                <a:solidFill>
                  <a:schemeClr val="accent2">
                    <a:lumMod val="75000"/>
                  </a:schemeClr>
                </a:solidFill>
              </a:endParaRPr>
            </a:p>
          </p:txBody>
        </p:sp>
        <p:sp>
          <p:nvSpPr>
            <p:cNvPr id="106" name="TextBox 80">
              <a:extLst>
                <a:ext uri="{FF2B5EF4-FFF2-40B4-BE49-F238E27FC236}">
                  <a16:creationId xmlns:a16="http://schemas.microsoft.com/office/drawing/2014/main" id="{D2CA4E4E-3462-4E8D-B121-35345B77CAC5}"/>
                </a:ext>
              </a:extLst>
            </p:cNvPr>
            <p:cNvSpPr txBox="1">
              <a:spLocks noChangeArrowheads="1"/>
            </p:cNvSpPr>
            <p:nvPr/>
          </p:nvSpPr>
          <p:spPr bwMode="auto">
            <a:xfrm>
              <a:off x="271740" y="6064546"/>
              <a:ext cx="2914801" cy="508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tabLst>
                  <a:tab pos="360363" algn="l"/>
                </a:tabLst>
              </a:pPr>
              <a:r>
                <a:rPr lang="en-US" altLang="en-US" sz="900" b="1" dirty="0">
                  <a:cs typeface="Arial" panose="020B0604020202020204" pitchFamily="34" charset="0"/>
                </a:rPr>
                <a:t>	(2012-2020) </a:t>
              </a:r>
            </a:p>
            <a:p>
              <a:r>
                <a:rPr lang="en-US" altLang="en-US" sz="900" b="1" dirty="0">
                  <a:cs typeface="Arial" panose="020B0604020202020204" pitchFamily="34" charset="0"/>
                </a:rPr>
                <a:t>IFIT (1); MFIT (1); UNESCAP (3); </a:t>
              </a:r>
            </a:p>
            <a:p>
              <a:r>
                <a:rPr lang="en-US" altLang="en-US" sz="900" b="1" dirty="0">
                  <a:cs typeface="Arial" panose="020B0604020202020204" pitchFamily="34" charset="0"/>
                </a:rPr>
                <a:t>Charles Englehart Foundation (1)</a:t>
              </a:r>
            </a:p>
          </p:txBody>
        </p:sp>
        <p:sp>
          <p:nvSpPr>
            <p:cNvPr id="107" name="Rectangle 90">
              <a:extLst>
                <a:ext uri="{FF2B5EF4-FFF2-40B4-BE49-F238E27FC236}">
                  <a16:creationId xmlns:a16="http://schemas.microsoft.com/office/drawing/2014/main" id="{01A0E2B5-F2CD-45F9-96A4-4A580F615220}"/>
                </a:ext>
              </a:extLst>
            </p:cNvPr>
            <p:cNvSpPr>
              <a:spLocks noChangeArrowheads="1"/>
            </p:cNvSpPr>
            <p:nvPr/>
          </p:nvSpPr>
          <p:spPr bwMode="auto">
            <a:xfrm>
              <a:off x="646265" y="5678527"/>
              <a:ext cx="1591304" cy="462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dirty="0">
                  <a:solidFill>
                    <a:schemeClr val="accent2">
                      <a:lumMod val="75000"/>
                    </a:schemeClr>
                  </a:solidFill>
                  <a:latin typeface="Arial Black" panose="020B0A04020102020204" pitchFamily="34" charset="0"/>
                  <a:cs typeface="Arial" panose="020B0604020202020204" pitchFamily="34" charset="0"/>
                </a:rPr>
                <a:t>Projects</a:t>
              </a:r>
              <a:endParaRPr lang="en-GB" altLang="en-US" dirty="0">
                <a:solidFill>
                  <a:schemeClr val="accent2">
                    <a:lumMod val="75000"/>
                  </a:schemeClr>
                </a:solidFill>
              </a:endParaRPr>
            </a:p>
          </p:txBody>
        </p:sp>
      </p:grpSp>
      <p:grpSp>
        <p:nvGrpSpPr>
          <p:cNvPr id="108" name="Group 2">
            <a:extLst>
              <a:ext uri="{FF2B5EF4-FFF2-40B4-BE49-F238E27FC236}">
                <a16:creationId xmlns:a16="http://schemas.microsoft.com/office/drawing/2014/main" id="{A6E05448-0E4C-4EAA-AA62-15457616CA5C}"/>
              </a:ext>
            </a:extLst>
          </p:cNvPr>
          <p:cNvGrpSpPr>
            <a:grpSpLocks/>
          </p:cNvGrpSpPr>
          <p:nvPr/>
        </p:nvGrpSpPr>
        <p:grpSpPr bwMode="auto">
          <a:xfrm>
            <a:off x="8654860" y="1601416"/>
            <a:ext cx="3621007" cy="1529413"/>
            <a:chOff x="236910" y="5711498"/>
            <a:chExt cx="3300860" cy="1531483"/>
          </a:xfrm>
        </p:grpSpPr>
        <p:sp>
          <p:nvSpPr>
            <p:cNvPr id="109" name="Rectangle 1">
              <a:extLst>
                <a:ext uri="{FF2B5EF4-FFF2-40B4-BE49-F238E27FC236}">
                  <a16:creationId xmlns:a16="http://schemas.microsoft.com/office/drawing/2014/main" id="{A5CB37A8-E831-4327-9232-D3FE18232A0B}"/>
                </a:ext>
              </a:extLst>
            </p:cNvPr>
            <p:cNvSpPr>
              <a:spLocks noChangeArrowheads="1"/>
            </p:cNvSpPr>
            <p:nvPr/>
          </p:nvSpPr>
          <p:spPr bwMode="auto">
            <a:xfrm>
              <a:off x="236910" y="5711498"/>
              <a:ext cx="561372"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4400" b="1" dirty="0">
                  <a:solidFill>
                    <a:srgbClr val="002060"/>
                  </a:solidFill>
                  <a:latin typeface="Arial Black" panose="020B0A04020102020204" pitchFamily="34" charset="0"/>
                  <a:cs typeface="Arial" panose="020B0604020202020204" pitchFamily="34" charset="0"/>
                </a:rPr>
                <a:t>5</a:t>
              </a:r>
              <a:endParaRPr lang="en-GB" altLang="en-US" sz="4400" dirty="0">
                <a:solidFill>
                  <a:srgbClr val="002060"/>
                </a:solidFill>
              </a:endParaRPr>
            </a:p>
          </p:txBody>
        </p:sp>
        <p:sp>
          <p:nvSpPr>
            <p:cNvPr id="110" name="TextBox 80">
              <a:extLst>
                <a:ext uri="{FF2B5EF4-FFF2-40B4-BE49-F238E27FC236}">
                  <a16:creationId xmlns:a16="http://schemas.microsoft.com/office/drawing/2014/main" id="{4FEBE033-B0C7-4FDB-8F5E-E6E737269CD4}"/>
                </a:ext>
              </a:extLst>
            </p:cNvPr>
            <p:cNvSpPr txBox="1">
              <a:spLocks noChangeArrowheads="1"/>
            </p:cNvSpPr>
            <p:nvPr/>
          </p:nvSpPr>
          <p:spPr bwMode="auto">
            <a:xfrm>
              <a:off x="706506" y="6133485"/>
              <a:ext cx="2831264" cy="1109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050" b="1" dirty="0">
                  <a:cs typeface="Arial" panose="020B0604020202020204" pitchFamily="34" charset="0"/>
                </a:rPr>
                <a:t>Information preserved</a:t>
              </a:r>
            </a:p>
            <a:p>
              <a:pPr marL="171450" indent="-171450">
                <a:buFont typeface="Arial" panose="020B0604020202020204" pitchFamily="34" charset="0"/>
                <a:buChar char="•"/>
              </a:pPr>
              <a:r>
                <a:rPr lang="en-US" altLang="en-US" sz="900" b="1" dirty="0">
                  <a:cs typeface="Arial" panose="020B0604020202020204" pitchFamily="34" charset="0"/>
                </a:rPr>
                <a:t>1945 </a:t>
              </a:r>
              <a:r>
                <a:rPr lang="en-US" altLang="en-US" sz="900" b="1" dirty="0" err="1">
                  <a:cs typeface="Arial" panose="020B0604020202020204" pitchFamily="34" charset="0"/>
                </a:rPr>
                <a:t>Makran</a:t>
              </a:r>
              <a:r>
                <a:rPr lang="en-US" altLang="en-US" sz="900" b="1" dirty="0">
                  <a:cs typeface="Arial" panose="020B0604020202020204" pitchFamily="34" charset="0"/>
                </a:rPr>
                <a:t> Tsunami</a:t>
              </a:r>
            </a:p>
            <a:p>
              <a:pPr marL="171450" indent="-171450">
                <a:buFont typeface="Arial" panose="020B0604020202020204" pitchFamily="34" charset="0"/>
                <a:buChar char="•"/>
              </a:pPr>
              <a:r>
                <a:rPr lang="en-US" altLang="en-US" sz="900" b="1" dirty="0">
                  <a:cs typeface="Arial" panose="020B0604020202020204" pitchFamily="34" charset="0"/>
                </a:rPr>
                <a:t>1950 Ambon Tsunami</a:t>
              </a:r>
            </a:p>
            <a:p>
              <a:pPr marL="171450" indent="-171450">
                <a:buFont typeface="Arial" panose="020B0604020202020204" pitchFamily="34" charset="0"/>
                <a:buChar char="•"/>
              </a:pPr>
              <a:r>
                <a:rPr lang="en-US" altLang="en-US" sz="900" b="1" dirty="0">
                  <a:cs typeface="Arial" panose="020B0604020202020204" pitchFamily="34" charset="0"/>
                </a:rPr>
                <a:t>Central Sulawesi Tsunamis (1938, 1968, and 2018)</a:t>
              </a:r>
            </a:p>
            <a:p>
              <a:pPr marL="171450" indent="-171450">
                <a:buFont typeface="Arial" panose="020B0604020202020204" pitchFamily="34" charset="0"/>
                <a:buChar char="•"/>
              </a:pPr>
              <a:r>
                <a:rPr lang="en-US" altLang="en-US" sz="900" b="1" dirty="0">
                  <a:cs typeface="Arial" panose="020B0604020202020204" pitchFamily="34" charset="0"/>
                </a:rPr>
                <a:t>1992 Flores Tsunami</a:t>
              </a:r>
            </a:p>
            <a:p>
              <a:pPr marL="171450" indent="-171450">
                <a:buFont typeface="Arial" panose="020B0604020202020204" pitchFamily="34" charset="0"/>
                <a:buChar char="•"/>
              </a:pPr>
              <a:r>
                <a:rPr lang="en-US" altLang="en-US" sz="900" b="1" dirty="0">
                  <a:cs typeface="Arial" panose="020B0604020202020204" pitchFamily="34" charset="0"/>
                </a:rPr>
                <a:t>1994 </a:t>
              </a:r>
              <a:r>
                <a:rPr lang="en-US" altLang="en-US" sz="900" b="1" dirty="0" err="1">
                  <a:cs typeface="Arial" panose="020B0604020202020204" pitchFamily="34" charset="0"/>
                </a:rPr>
                <a:t>Banyuwangi</a:t>
              </a:r>
              <a:r>
                <a:rPr lang="en-US" altLang="en-US" sz="900" b="1" dirty="0">
                  <a:cs typeface="Arial" panose="020B0604020202020204" pitchFamily="34" charset="0"/>
                </a:rPr>
                <a:t> Tsunami</a:t>
              </a:r>
            </a:p>
            <a:p>
              <a:pPr marL="171450" indent="-171450">
                <a:buFont typeface="Arial" panose="020B0604020202020204" pitchFamily="34" charset="0"/>
                <a:buChar char="•"/>
              </a:pPr>
              <a:r>
                <a:rPr lang="en-US" altLang="en-US" sz="900" b="1" dirty="0">
                  <a:cs typeface="Arial" panose="020B0604020202020204" pitchFamily="34" charset="0"/>
                </a:rPr>
                <a:t>1996 Biak Tsunami (On going in 2021-2022)</a:t>
              </a:r>
              <a:endParaRPr lang="en-US" altLang="en-US" sz="1050" b="1" dirty="0">
                <a:cs typeface="Arial" panose="020B0604020202020204" pitchFamily="34" charset="0"/>
              </a:endParaRPr>
            </a:p>
          </p:txBody>
        </p:sp>
        <p:sp>
          <p:nvSpPr>
            <p:cNvPr id="111" name="Rectangle 90">
              <a:extLst>
                <a:ext uri="{FF2B5EF4-FFF2-40B4-BE49-F238E27FC236}">
                  <a16:creationId xmlns:a16="http://schemas.microsoft.com/office/drawing/2014/main" id="{E0464B27-069C-41AC-86A8-C16135CAE789}"/>
                </a:ext>
              </a:extLst>
            </p:cNvPr>
            <p:cNvSpPr>
              <a:spLocks noChangeArrowheads="1"/>
            </p:cNvSpPr>
            <p:nvPr/>
          </p:nvSpPr>
          <p:spPr bwMode="auto">
            <a:xfrm>
              <a:off x="690365" y="5760365"/>
              <a:ext cx="2637868" cy="462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dirty="0">
                  <a:solidFill>
                    <a:srgbClr val="002060"/>
                  </a:solidFill>
                  <a:latin typeface="Arial Black" panose="020B0A04020102020204" pitchFamily="34" charset="0"/>
                  <a:cs typeface="Arial" panose="020B0604020202020204" pitchFamily="34" charset="0"/>
                </a:rPr>
                <a:t>Past Tsunamis</a:t>
              </a:r>
              <a:endParaRPr lang="en-GB" altLang="en-US" dirty="0">
                <a:solidFill>
                  <a:srgbClr val="002060"/>
                </a:solidFill>
              </a:endParaRPr>
            </a:p>
          </p:txBody>
        </p:sp>
      </p:grpSp>
      <p:pic>
        <p:nvPicPr>
          <p:cNvPr id="9" name="Picture 8" descr="Logo&#10;&#10;Description automatically generated">
            <a:extLst>
              <a:ext uri="{FF2B5EF4-FFF2-40B4-BE49-F238E27FC236}">
                <a16:creationId xmlns:a16="http://schemas.microsoft.com/office/drawing/2014/main" id="{554AB27C-5DF7-4C6E-9CE8-B54BAA63EA9E}"/>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91085" y="1089405"/>
            <a:ext cx="1106153" cy="650434"/>
          </a:xfrm>
          <a:prstGeom prst="rect">
            <a:avLst/>
          </a:prstGeom>
        </p:spPr>
      </p:pic>
      <p:grpSp>
        <p:nvGrpSpPr>
          <p:cNvPr id="11" name="Group 10">
            <a:extLst>
              <a:ext uri="{FF2B5EF4-FFF2-40B4-BE49-F238E27FC236}">
                <a16:creationId xmlns:a16="http://schemas.microsoft.com/office/drawing/2014/main" id="{E45BB40D-B083-4BA8-B315-36162643F2FD}"/>
              </a:ext>
            </a:extLst>
          </p:cNvPr>
          <p:cNvGrpSpPr/>
          <p:nvPr/>
        </p:nvGrpSpPr>
        <p:grpSpPr>
          <a:xfrm>
            <a:off x="7018597" y="266488"/>
            <a:ext cx="5189420" cy="1304321"/>
            <a:chOff x="4951682" y="2370735"/>
            <a:chExt cx="5189420" cy="1304321"/>
          </a:xfrm>
        </p:grpSpPr>
        <p:sp>
          <p:nvSpPr>
            <p:cNvPr id="20" name="Rectangle 16">
              <a:extLst>
                <a:ext uri="{FF2B5EF4-FFF2-40B4-BE49-F238E27FC236}">
                  <a16:creationId xmlns:a16="http://schemas.microsoft.com/office/drawing/2014/main" id="{57DEFAA0-D63E-4285-8634-3807C9F51B35}"/>
                </a:ext>
              </a:extLst>
            </p:cNvPr>
            <p:cNvSpPr>
              <a:spLocks noChangeArrowheads="1"/>
            </p:cNvSpPr>
            <p:nvPr/>
          </p:nvSpPr>
          <p:spPr bwMode="auto">
            <a:xfrm>
              <a:off x="5339448" y="2370735"/>
              <a:ext cx="1006732" cy="769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4400" b="1" dirty="0">
                  <a:solidFill>
                    <a:srgbClr val="00B0F0"/>
                  </a:solidFill>
                  <a:latin typeface="Arial Black" panose="020B0A04020102020204" pitchFamily="34" charset="0"/>
                  <a:cs typeface="Arial" panose="020B0604020202020204" pitchFamily="34" charset="0"/>
                </a:rPr>
                <a:t>25</a:t>
              </a:r>
              <a:r>
                <a:rPr lang="en-US" altLang="en-US" sz="1600" b="1" dirty="0">
                  <a:solidFill>
                    <a:srgbClr val="00B050"/>
                  </a:solidFill>
                  <a:latin typeface="Arial Black" panose="020B0A04020102020204" pitchFamily="34" charset="0"/>
                  <a:cs typeface="Arial" panose="020B0604020202020204" pitchFamily="34" charset="0"/>
                </a:rPr>
                <a:t> </a:t>
              </a:r>
              <a:endParaRPr lang="en-GB" altLang="en-US" sz="4400" dirty="0">
                <a:latin typeface="Arial Black" panose="020B0A04020102020204" pitchFamily="34" charset="0"/>
              </a:endParaRPr>
            </a:p>
          </p:txBody>
        </p:sp>
        <p:grpSp>
          <p:nvGrpSpPr>
            <p:cNvPr id="10" name="Group 9">
              <a:extLst>
                <a:ext uri="{FF2B5EF4-FFF2-40B4-BE49-F238E27FC236}">
                  <a16:creationId xmlns:a16="http://schemas.microsoft.com/office/drawing/2014/main" id="{9D968721-D206-42C8-9668-4F6C9D07B1AF}"/>
                </a:ext>
              </a:extLst>
            </p:cNvPr>
            <p:cNvGrpSpPr/>
            <p:nvPr/>
          </p:nvGrpSpPr>
          <p:grpSpPr>
            <a:xfrm>
              <a:off x="4951682" y="2467012"/>
              <a:ext cx="5189420" cy="1208044"/>
              <a:chOff x="4949878" y="2555981"/>
              <a:chExt cx="5189420" cy="1208044"/>
            </a:xfrm>
          </p:grpSpPr>
          <p:sp>
            <p:nvSpPr>
              <p:cNvPr id="19" name="TextBox 15">
                <a:extLst>
                  <a:ext uri="{FF2B5EF4-FFF2-40B4-BE49-F238E27FC236}">
                    <a16:creationId xmlns:a16="http://schemas.microsoft.com/office/drawing/2014/main" id="{33344D3E-B1A2-49E8-9970-0DC70374A653}"/>
                  </a:ext>
                </a:extLst>
              </p:cNvPr>
              <p:cNvSpPr txBox="1">
                <a:spLocks noChangeArrowheads="1"/>
              </p:cNvSpPr>
              <p:nvPr/>
            </p:nvSpPr>
            <p:spPr bwMode="auto">
              <a:xfrm>
                <a:off x="6140412" y="2679536"/>
                <a:ext cx="28970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000" b="1" dirty="0">
                    <a:solidFill>
                      <a:srgbClr val="00B0F0"/>
                    </a:solidFill>
                    <a:cs typeface="Arial" panose="020B0604020202020204" pitchFamily="34" charset="0"/>
                  </a:rPr>
                  <a:t>Working with Indian Ocean Member States  </a:t>
                </a:r>
                <a:r>
                  <a:rPr lang="en-US" altLang="en-US" sz="800" b="1" i="1" dirty="0">
                    <a:cs typeface="Arial" panose="020B0604020202020204" pitchFamily="34" charset="0"/>
                  </a:rPr>
                  <a:t>(Active National Tsunami Warning </a:t>
                </a:r>
                <a:r>
                  <a:rPr lang="en-US" altLang="en-US" sz="800" b="1" i="1" dirty="0" err="1">
                    <a:cs typeface="Arial" panose="020B0604020202020204" pitchFamily="34" charset="0"/>
                  </a:rPr>
                  <a:t>Centres</a:t>
                </a:r>
                <a:r>
                  <a:rPr lang="en-US" altLang="en-US" sz="800" b="1" i="1" dirty="0">
                    <a:cs typeface="Arial" panose="020B0604020202020204" pitchFamily="34" charset="0"/>
                  </a:rPr>
                  <a:t>) </a:t>
                </a:r>
              </a:p>
            </p:txBody>
          </p:sp>
          <p:pic>
            <p:nvPicPr>
              <p:cNvPr id="21" name="Picture 17">
                <a:extLst>
                  <a:ext uri="{FF2B5EF4-FFF2-40B4-BE49-F238E27FC236}">
                    <a16:creationId xmlns:a16="http://schemas.microsoft.com/office/drawing/2014/main" id="{B17283EA-E18A-44A2-895B-39FD4BCE9048}"/>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019727" y="2555981"/>
                <a:ext cx="353706" cy="535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18">
                <a:extLst>
                  <a:ext uri="{FF2B5EF4-FFF2-40B4-BE49-F238E27FC236}">
                    <a16:creationId xmlns:a16="http://schemas.microsoft.com/office/drawing/2014/main" id="{7DE99071-BBD5-44ED-B2AF-CD2C7100A299}"/>
                  </a:ext>
                </a:extLst>
              </p:cNvPr>
              <p:cNvSpPr>
                <a:spLocks noChangeArrowheads="1"/>
              </p:cNvSpPr>
              <p:nvPr/>
            </p:nvSpPr>
            <p:spPr bwMode="auto">
              <a:xfrm>
                <a:off x="4949878" y="3056139"/>
                <a:ext cx="96485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id-ID" altLang="en-US" sz="800" b="1" dirty="0"/>
                  <a:t>Australia </a:t>
                </a:r>
              </a:p>
              <a:p>
                <a:r>
                  <a:rPr lang="id-ID" altLang="en-US" sz="800" b="1" dirty="0"/>
                  <a:t>Ba</a:t>
                </a:r>
                <a:r>
                  <a:rPr lang="en-US" altLang="en-US" sz="800" b="1" dirty="0"/>
                  <a:t>ng</a:t>
                </a:r>
                <a:r>
                  <a:rPr lang="id-ID" altLang="en-US" sz="800" b="1" dirty="0"/>
                  <a:t>ladesh </a:t>
                </a:r>
              </a:p>
              <a:p>
                <a:r>
                  <a:rPr lang="id-ID" altLang="en-US" sz="800" b="1" dirty="0"/>
                  <a:t>Comoros </a:t>
                </a:r>
              </a:p>
              <a:p>
                <a:r>
                  <a:rPr lang="id-ID" altLang="en-US" sz="800" b="1" dirty="0"/>
                  <a:t>French Reunion</a:t>
                </a:r>
              </a:p>
              <a:p>
                <a:endParaRPr lang="en-US" altLang="en-US" sz="800" b="1" dirty="0"/>
              </a:p>
            </p:txBody>
          </p:sp>
          <p:sp>
            <p:nvSpPr>
              <p:cNvPr id="23" name="Rectangle 19">
                <a:extLst>
                  <a:ext uri="{FF2B5EF4-FFF2-40B4-BE49-F238E27FC236}">
                    <a16:creationId xmlns:a16="http://schemas.microsoft.com/office/drawing/2014/main" id="{DE6B5BC5-A65B-4370-8E15-A6304B2A7ECC}"/>
                  </a:ext>
                </a:extLst>
              </p:cNvPr>
              <p:cNvSpPr>
                <a:spLocks noChangeArrowheads="1"/>
              </p:cNvSpPr>
              <p:nvPr/>
            </p:nvSpPr>
            <p:spPr bwMode="auto">
              <a:xfrm>
                <a:off x="7313460" y="3039898"/>
                <a:ext cx="83457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id-ID" altLang="en-US" sz="800" b="1" dirty="0"/>
                  <a:t>Mozambique </a:t>
                </a:r>
              </a:p>
              <a:p>
                <a:r>
                  <a:rPr lang="id-ID" altLang="en-US" sz="800" b="1" dirty="0"/>
                  <a:t>Myanmar </a:t>
                </a:r>
              </a:p>
              <a:p>
                <a:r>
                  <a:rPr lang="id-ID" altLang="en-US" sz="800" b="1" dirty="0"/>
                  <a:t>Oman </a:t>
                </a:r>
              </a:p>
              <a:p>
                <a:r>
                  <a:rPr lang="id-ID" altLang="en-US" sz="800" b="1" dirty="0"/>
                  <a:t>Pakistan  </a:t>
                </a:r>
              </a:p>
            </p:txBody>
          </p:sp>
          <p:sp>
            <p:nvSpPr>
              <p:cNvPr id="24" name="Rectangle 20">
                <a:extLst>
                  <a:ext uri="{FF2B5EF4-FFF2-40B4-BE49-F238E27FC236}">
                    <a16:creationId xmlns:a16="http://schemas.microsoft.com/office/drawing/2014/main" id="{14AC16A0-E79A-482F-A835-45796F1AA1CB}"/>
                  </a:ext>
                </a:extLst>
              </p:cNvPr>
              <p:cNvSpPr>
                <a:spLocks noChangeArrowheads="1"/>
              </p:cNvSpPr>
              <p:nvPr/>
            </p:nvSpPr>
            <p:spPr bwMode="auto">
              <a:xfrm>
                <a:off x="6566408" y="3039898"/>
                <a:ext cx="83457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id-ID" altLang="en-US" sz="800" b="1" dirty="0"/>
                  <a:t>Madagascar</a:t>
                </a:r>
              </a:p>
              <a:p>
                <a:r>
                  <a:rPr lang="id-ID" altLang="en-US" sz="800" b="1" dirty="0"/>
                  <a:t>Malaysia</a:t>
                </a:r>
              </a:p>
              <a:p>
                <a:r>
                  <a:rPr lang="id-ID" altLang="en-US" sz="800" b="1" dirty="0"/>
                  <a:t>Maldives </a:t>
                </a:r>
              </a:p>
              <a:p>
                <a:r>
                  <a:rPr lang="id-ID" altLang="en-US" sz="800" b="1" dirty="0"/>
                  <a:t>Mauritius </a:t>
                </a:r>
                <a:endParaRPr lang="en-US" altLang="en-US" sz="800" b="1" dirty="0"/>
              </a:p>
            </p:txBody>
          </p:sp>
          <p:sp>
            <p:nvSpPr>
              <p:cNvPr id="25" name="Rectangle 21">
                <a:extLst>
                  <a:ext uri="{FF2B5EF4-FFF2-40B4-BE49-F238E27FC236}">
                    <a16:creationId xmlns:a16="http://schemas.microsoft.com/office/drawing/2014/main" id="{C7A7C2DA-A61C-4684-9B12-AC82C965630C}"/>
                  </a:ext>
                </a:extLst>
              </p:cNvPr>
              <p:cNvSpPr>
                <a:spLocks noChangeArrowheads="1"/>
              </p:cNvSpPr>
              <p:nvPr/>
            </p:nvSpPr>
            <p:spPr bwMode="auto">
              <a:xfrm>
                <a:off x="8895085" y="3028370"/>
                <a:ext cx="124421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id-ID" altLang="en-US" sz="800" b="1" dirty="0"/>
                  <a:t>Tanzania </a:t>
                </a:r>
              </a:p>
              <a:p>
                <a:r>
                  <a:rPr lang="id-ID" altLang="en-US" sz="800" b="1" dirty="0"/>
                  <a:t>Thailand </a:t>
                </a:r>
              </a:p>
              <a:p>
                <a:r>
                  <a:rPr lang="id-ID" altLang="en-US" sz="800" b="1" dirty="0"/>
                  <a:t>Timor Leste </a:t>
                </a:r>
              </a:p>
              <a:p>
                <a:r>
                  <a:rPr lang="en-US" altLang="en-US" sz="800" b="1" dirty="0"/>
                  <a:t>United Arab Emirates </a:t>
                </a:r>
              </a:p>
              <a:p>
                <a:r>
                  <a:rPr lang="id-ID" altLang="en-US" sz="800" b="1" dirty="0"/>
                  <a:t>Yemen  </a:t>
                </a:r>
              </a:p>
            </p:txBody>
          </p:sp>
          <p:sp>
            <p:nvSpPr>
              <p:cNvPr id="114" name="Rectangle 20">
                <a:extLst>
                  <a:ext uri="{FF2B5EF4-FFF2-40B4-BE49-F238E27FC236}">
                    <a16:creationId xmlns:a16="http://schemas.microsoft.com/office/drawing/2014/main" id="{474D66CD-D004-4EF3-A922-94B38D2B62E3}"/>
                  </a:ext>
                </a:extLst>
              </p:cNvPr>
              <p:cNvSpPr>
                <a:spLocks noChangeArrowheads="1"/>
              </p:cNvSpPr>
              <p:nvPr/>
            </p:nvSpPr>
            <p:spPr bwMode="auto">
              <a:xfrm>
                <a:off x="5890797" y="3036025"/>
                <a:ext cx="83457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id-ID" altLang="en-US" sz="800" b="1" dirty="0"/>
                  <a:t>India </a:t>
                </a:r>
              </a:p>
              <a:p>
                <a:r>
                  <a:rPr lang="id-ID" altLang="en-US" sz="800" b="1" dirty="0"/>
                  <a:t>Indonesia Iran </a:t>
                </a:r>
              </a:p>
              <a:p>
                <a:r>
                  <a:rPr lang="id-ID" altLang="en-US" sz="800" b="1" dirty="0"/>
                  <a:t>Kenya </a:t>
                </a:r>
              </a:p>
            </p:txBody>
          </p:sp>
          <p:sp>
            <p:nvSpPr>
              <p:cNvPr id="115" name="Rectangle 21">
                <a:extLst>
                  <a:ext uri="{FF2B5EF4-FFF2-40B4-BE49-F238E27FC236}">
                    <a16:creationId xmlns:a16="http://schemas.microsoft.com/office/drawing/2014/main" id="{4120CEAF-93E9-477E-80BE-0E82E4FB29C4}"/>
                  </a:ext>
                </a:extLst>
              </p:cNvPr>
              <p:cNvSpPr>
                <a:spLocks noChangeArrowheads="1"/>
              </p:cNvSpPr>
              <p:nvPr/>
            </p:nvSpPr>
            <p:spPr bwMode="auto">
              <a:xfrm>
                <a:off x="8128856" y="3034733"/>
                <a:ext cx="124421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id-ID" altLang="en-US" sz="800" b="1" dirty="0"/>
                  <a:t>Seychelles </a:t>
                </a:r>
              </a:p>
              <a:p>
                <a:r>
                  <a:rPr lang="id-ID" altLang="en-US" sz="800" b="1" dirty="0"/>
                  <a:t>Singapore</a:t>
                </a:r>
                <a:endParaRPr lang="en-US" altLang="en-US" sz="800" b="1" dirty="0"/>
              </a:p>
              <a:p>
                <a:r>
                  <a:rPr lang="id-ID" altLang="en-US" sz="800" b="1" dirty="0"/>
                  <a:t>South Arfica </a:t>
                </a:r>
              </a:p>
              <a:p>
                <a:r>
                  <a:rPr lang="id-ID" altLang="en-US" sz="800" b="1" dirty="0"/>
                  <a:t>Sri Lanka </a:t>
                </a:r>
              </a:p>
            </p:txBody>
          </p:sp>
        </p:grpSp>
      </p:grpSp>
      <p:sp>
        <p:nvSpPr>
          <p:cNvPr id="112" name="Title 1">
            <a:extLst>
              <a:ext uri="{FF2B5EF4-FFF2-40B4-BE49-F238E27FC236}">
                <a16:creationId xmlns:a16="http://schemas.microsoft.com/office/drawing/2014/main" id="{E85E1262-7E24-4C3A-ADBA-8FB3961A1566}"/>
              </a:ext>
            </a:extLst>
          </p:cNvPr>
          <p:cNvSpPr txBox="1">
            <a:spLocks/>
          </p:cNvSpPr>
          <p:nvPr/>
        </p:nvSpPr>
        <p:spPr>
          <a:xfrm>
            <a:off x="278615" y="188060"/>
            <a:ext cx="8143336" cy="584775"/>
          </a:xfrm>
          <a:prstGeom prst="rect">
            <a:avLst/>
          </a:prstGeom>
        </p:spPr>
        <p:txBody>
          <a:bodyPr wrap="square">
            <a:spAutoFit/>
          </a:bodyPr>
          <a:lstStyle>
            <a:defPPr>
              <a:defRPr lang="en-US"/>
            </a:defPPr>
            <a:lvl1pPr lvl="0">
              <a:defRPr sz="2400" b="1">
                <a:solidFill>
                  <a:srgbClr val="0000FF"/>
                </a:solidFill>
              </a:defRPr>
            </a:lvl1pPr>
          </a:lstStyle>
          <a:p>
            <a:r>
              <a:rPr lang="en-GB" sz="3200" dirty="0">
                <a:latin typeface="Roboto" panose="02000000000000000000" pitchFamily="2" charset="0"/>
                <a:ea typeface="Roboto" panose="02000000000000000000" pitchFamily="2" charset="0"/>
              </a:rPr>
              <a:t>IOTIC in a Flash</a:t>
            </a:r>
            <a:endParaRPr lang="id-ID" sz="3200" dirty="0">
              <a:latin typeface="Roboto" panose="02000000000000000000" pitchFamily="2" charset="0"/>
              <a:ea typeface="Roboto" panose="02000000000000000000" pitchFamily="2" charset="0"/>
            </a:endParaRPr>
          </a:p>
        </p:txBody>
      </p:sp>
      <p:grpSp>
        <p:nvGrpSpPr>
          <p:cNvPr id="113" name="Group 2">
            <a:extLst>
              <a:ext uri="{FF2B5EF4-FFF2-40B4-BE49-F238E27FC236}">
                <a16:creationId xmlns:a16="http://schemas.microsoft.com/office/drawing/2014/main" id="{56F01F63-8230-4FEA-A6F3-D1D1C763751D}"/>
              </a:ext>
            </a:extLst>
          </p:cNvPr>
          <p:cNvGrpSpPr>
            <a:grpSpLocks/>
          </p:cNvGrpSpPr>
          <p:nvPr/>
        </p:nvGrpSpPr>
        <p:grpSpPr bwMode="auto">
          <a:xfrm>
            <a:off x="7710984" y="3342662"/>
            <a:ext cx="3009026" cy="768402"/>
            <a:chOff x="236910" y="5711498"/>
            <a:chExt cx="3010306" cy="769441"/>
          </a:xfrm>
        </p:grpSpPr>
        <p:sp>
          <p:nvSpPr>
            <p:cNvPr id="116" name="Rectangle 1">
              <a:extLst>
                <a:ext uri="{FF2B5EF4-FFF2-40B4-BE49-F238E27FC236}">
                  <a16:creationId xmlns:a16="http://schemas.microsoft.com/office/drawing/2014/main" id="{5A859CB9-6D2B-4E6A-B6BC-C02CFC130BBD}"/>
                </a:ext>
              </a:extLst>
            </p:cNvPr>
            <p:cNvSpPr>
              <a:spLocks noChangeArrowheads="1"/>
            </p:cNvSpPr>
            <p:nvPr/>
          </p:nvSpPr>
          <p:spPr bwMode="auto">
            <a:xfrm>
              <a:off x="236910" y="5711498"/>
              <a:ext cx="561372"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4400" b="1" dirty="0">
                  <a:solidFill>
                    <a:srgbClr val="C00000"/>
                  </a:solidFill>
                  <a:latin typeface="Arial Black" panose="020B0A04020102020204" pitchFamily="34" charset="0"/>
                  <a:cs typeface="Arial" panose="020B0604020202020204" pitchFamily="34" charset="0"/>
                </a:rPr>
                <a:t>1</a:t>
              </a:r>
              <a:endParaRPr lang="en-GB" altLang="en-US" sz="4400" dirty="0">
                <a:solidFill>
                  <a:srgbClr val="C00000"/>
                </a:solidFill>
              </a:endParaRPr>
            </a:p>
          </p:txBody>
        </p:sp>
        <p:sp>
          <p:nvSpPr>
            <p:cNvPr id="120" name="Rectangle 90">
              <a:extLst>
                <a:ext uri="{FF2B5EF4-FFF2-40B4-BE49-F238E27FC236}">
                  <a16:creationId xmlns:a16="http://schemas.microsoft.com/office/drawing/2014/main" id="{56112C69-62C2-4493-A036-1C19E020F978}"/>
                </a:ext>
              </a:extLst>
            </p:cNvPr>
            <p:cNvSpPr>
              <a:spLocks noChangeArrowheads="1"/>
            </p:cNvSpPr>
            <p:nvPr/>
          </p:nvSpPr>
          <p:spPr bwMode="auto">
            <a:xfrm>
              <a:off x="667485" y="5738236"/>
              <a:ext cx="2579731" cy="402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ts val="2400"/>
                </a:lnSpc>
              </a:pPr>
              <a:r>
                <a:rPr lang="en-US" altLang="en-US" b="1" dirty="0">
                  <a:solidFill>
                    <a:srgbClr val="C00000"/>
                  </a:solidFill>
                  <a:latin typeface="Arial Black" panose="020B0A04020102020204" pitchFamily="34" charset="0"/>
                  <a:cs typeface="Arial" panose="020B0604020202020204" pitchFamily="34" charset="0"/>
                </a:rPr>
                <a:t>IOYVC</a:t>
              </a:r>
              <a:endParaRPr lang="en-GB" altLang="en-US" dirty="0">
                <a:solidFill>
                  <a:srgbClr val="C00000"/>
                </a:solidFill>
              </a:endParaRPr>
            </a:p>
          </p:txBody>
        </p:sp>
      </p:grpSp>
      <p:sp>
        <p:nvSpPr>
          <p:cNvPr id="121" name="TextBox 120">
            <a:extLst>
              <a:ext uri="{FF2B5EF4-FFF2-40B4-BE49-F238E27FC236}">
                <a16:creationId xmlns:a16="http://schemas.microsoft.com/office/drawing/2014/main" id="{E5E68FAA-DBC9-4BB8-9BA6-5852231293A7}"/>
              </a:ext>
            </a:extLst>
          </p:cNvPr>
          <p:cNvSpPr txBox="1"/>
          <p:nvPr/>
        </p:nvSpPr>
        <p:spPr>
          <a:xfrm>
            <a:off x="10260215" y="3347338"/>
            <a:ext cx="1931785" cy="788036"/>
          </a:xfrm>
          <a:prstGeom prst="rect">
            <a:avLst/>
          </a:prstGeom>
          <a:noFill/>
        </p:spPr>
        <p:txBody>
          <a:bodyPr wrap="square">
            <a:spAutoFit/>
          </a:bodyPr>
          <a:lstStyle/>
          <a:p>
            <a:pPr lvl="0">
              <a:lnSpc>
                <a:spcPts val="1800"/>
              </a:lnSpc>
            </a:pPr>
            <a:r>
              <a:rPr lang="en-GB" sz="4400" dirty="0">
                <a:solidFill>
                  <a:srgbClr val="1F497D"/>
                </a:solidFill>
                <a:latin typeface="Arial Black" panose="020B0A04020102020204" pitchFamily="34" charset="0"/>
                <a:ea typeface="DengXian" panose="02010600030101010101" pitchFamily="2" charset="-122"/>
              </a:rPr>
              <a:t>187</a:t>
            </a:r>
            <a:r>
              <a:rPr lang="en-GB" dirty="0">
                <a:solidFill>
                  <a:srgbClr val="1F497D"/>
                </a:solidFill>
                <a:latin typeface="Calibri" panose="020F0502020204030204" pitchFamily="34" charset="0"/>
                <a:ea typeface="DengXian" panose="02010600030101010101" pitchFamily="2" charset="-122"/>
              </a:rPr>
              <a:t> </a:t>
            </a:r>
          </a:p>
          <a:p>
            <a:pPr lvl="0">
              <a:lnSpc>
                <a:spcPts val="1800"/>
              </a:lnSpc>
            </a:pPr>
            <a:r>
              <a:rPr lang="en-GB" dirty="0">
                <a:solidFill>
                  <a:srgbClr val="1F497D"/>
                </a:solidFill>
                <a:latin typeface="Calibri" panose="020F0502020204030204" pitchFamily="34" charset="0"/>
                <a:ea typeface="DengXian" panose="02010600030101010101" pitchFamily="2" charset="-122"/>
              </a:rPr>
              <a:t>Past Tsunamis Eyewitness Stories</a:t>
            </a:r>
            <a:endParaRPr lang="en-US" dirty="0">
              <a:solidFill>
                <a:srgbClr val="1F497D"/>
              </a:solidFill>
              <a:latin typeface="Calibri" panose="020F0502020204030204" pitchFamily="34" charset="0"/>
              <a:ea typeface="DengXian" panose="02010600030101010101" pitchFamily="2" charset="-122"/>
            </a:endParaRPr>
          </a:p>
        </p:txBody>
      </p:sp>
      <p:grpSp>
        <p:nvGrpSpPr>
          <p:cNvPr id="122" name="Group 2">
            <a:extLst>
              <a:ext uri="{FF2B5EF4-FFF2-40B4-BE49-F238E27FC236}">
                <a16:creationId xmlns:a16="http://schemas.microsoft.com/office/drawing/2014/main" id="{FB25BA93-1A40-4E35-82D7-4523DB896B8A}"/>
              </a:ext>
            </a:extLst>
          </p:cNvPr>
          <p:cNvGrpSpPr>
            <a:grpSpLocks/>
          </p:cNvGrpSpPr>
          <p:nvPr/>
        </p:nvGrpSpPr>
        <p:grpSpPr bwMode="auto">
          <a:xfrm>
            <a:off x="9152295" y="4307172"/>
            <a:ext cx="3396032" cy="1376895"/>
            <a:chOff x="486253" y="5610013"/>
            <a:chExt cx="3397477" cy="1378759"/>
          </a:xfrm>
        </p:grpSpPr>
        <p:sp>
          <p:nvSpPr>
            <p:cNvPr id="123" name="Rectangle 1">
              <a:extLst>
                <a:ext uri="{FF2B5EF4-FFF2-40B4-BE49-F238E27FC236}">
                  <a16:creationId xmlns:a16="http://schemas.microsoft.com/office/drawing/2014/main" id="{66191F54-3B7D-446C-8B49-3575CEBBF372}"/>
                </a:ext>
              </a:extLst>
            </p:cNvPr>
            <p:cNvSpPr>
              <a:spLocks noChangeArrowheads="1"/>
            </p:cNvSpPr>
            <p:nvPr/>
          </p:nvSpPr>
          <p:spPr bwMode="auto">
            <a:xfrm>
              <a:off x="486253" y="5610013"/>
              <a:ext cx="938476" cy="770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4400" b="1" dirty="0">
                  <a:solidFill>
                    <a:srgbClr val="006600"/>
                  </a:solidFill>
                  <a:latin typeface="Arial Black" panose="020B0A04020102020204" pitchFamily="34" charset="0"/>
                  <a:cs typeface="Arial" panose="020B0604020202020204" pitchFamily="34" charset="0"/>
                </a:rPr>
                <a:t>14</a:t>
              </a:r>
              <a:endParaRPr lang="en-GB" altLang="en-US" sz="4400" dirty="0">
                <a:solidFill>
                  <a:srgbClr val="006600"/>
                </a:solidFill>
              </a:endParaRPr>
            </a:p>
          </p:txBody>
        </p:sp>
        <p:sp>
          <p:nvSpPr>
            <p:cNvPr id="124" name="Rectangle 90">
              <a:extLst>
                <a:ext uri="{FF2B5EF4-FFF2-40B4-BE49-F238E27FC236}">
                  <a16:creationId xmlns:a16="http://schemas.microsoft.com/office/drawing/2014/main" id="{A1B34884-6507-412F-AF93-7CE24097D65E}"/>
                </a:ext>
              </a:extLst>
            </p:cNvPr>
            <p:cNvSpPr>
              <a:spLocks noChangeArrowheads="1"/>
            </p:cNvSpPr>
            <p:nvPr/>
          </p:nvSpPr>
          <p:spPr bwMode="auto">
            <a:xfrm>
              <a:off x="1303999" y="5661808"/>
              <a:ext cx="2579731" cy="1326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ts val="2400"/>
                </a:lnSpc>
              </a:pPr>
              <a:r>
                <a:rPr lang="en-US" altLang="en-US" b="1" dirty="0">
                  <a:solidFill>
                    <a:srgbClr val="006600"/>
                  </a:solidFill>
                  <a:latin typeface="Arial Black" panose="020B0A04020102020204" pitchFamily="34" charset="0"/>
                  <a:cs typeface="Arial" panose="020B0604020202020204" pitchFamily="34" charset="0"/>
                </a:rPr>
                <a:t>Tsunami Ready Animation Video</a:t>
              </a:r>
              <a:endParaRPr lang="en-GB" altLang="en-US" dirty="0">
                <a:solidFill>
                  <a:srgbClr val="006600"/>
                </a:solidFill>
              </a:endParaRPr>
            </a:p>
          </p:txBody>
        </p:sp>
      </p:grpSp>
      <p:grpSp>
        <p:nvGrpSpPr>
          <p:cNvPr id="125" name="Group 2">
            <a:extLst>
              <a:ext uri="{FF2B5EF4-FFF2-40B4-BE49-F238E27FC236}">
                <a16:creationId xmlns:a16="http://schemas.microsoft.com/office/drawing/2014/main" id="{D7AF53F3-8C82-41E9-9E7B-A5FEE04EAECF}"/>
              </a:ext>
            </a:extLst>
          </p:cNvPr>
          <p:cNvGrpSpPr>
            <a:grpSpLocks/>
          </p:cNvGrpSpPr>
          <p:nvPr/>
        </p:nvGrpSpPr>
        <p:grpSpPr bwMode="auto">
          <a:xfrm>
            <a:off x="6564322" y="4836082"/>
            <a:ext cx="3009026" cy="1044096"/>
            <a:chOff x="236910" y="5711498"/>
            <a:chExt cx="3010306" cy="1045508"/>
          </a:xfrm>
        </p:grpSpPr>
        <p:sp>
          <p:nvSpPr>
            <p:cNvPr id="126" name="Rectangle 1">
              <a:extLst>
                <a:ext uri="{FF2B5EF4-FFF2-40B4-BE49-F238E27FC236}">
                  <a16:creationId xmlns:a16="http://schemas.microsoft.com/office/drawing/2014/main" id="{ED927858-DBA2-4384-A592-C4C845713E7B}"/>
                </a:ext>
              </a:extLst>
            </p:cNvPr>
            <p:cNvSpPr>
              <a:spLocks noChangeArrowheads="1"/>
            </p:cNvSpPr>
            <p:nvPr/>
          </p:nvSpPr>
          <p:spPr bwMode="auto">
            <a:xfrm>
              <a:off x="236910" y="5711498"/>
              <a:ext cx="561372"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4400" b="1" dirty="0">
                  <a:solidFill>
                    <a:schemeClr val="accent2">
                      <a:lumMod val="75000"/>
                    </a:schemeClr>
                  </a:solidFill>
                  <a:latin typeface="Arial Black" panose="020B0A04020102020204" pitchFamily="34" charset="0"/>
                  <a:cs typeface="Arial" panose="020B0604020202020204" pitchFamily="34" charset="0"/>
                </a:rPr>
                <a:t>1</a:t>
              </a:r>
              <a:endParaRPr lang="en-GB" altLang="en-US" sz="4400" dirty="0">
                <a:solidFill>
                  <a:schemeClr val="accent2">
                    <a:lumMod val="75000"/>
                  </a:schemeClr>
                </a:solidFill>
              </a:endParaRPr>
            </a:p>
          </p:txBody>
        </p:sp>
        <p:sp>
          <p:nvSpPr>
            <p:cNvPr id="127" name="Rectangle 90">
              <a:extLst>
                <a:ext uri="{FF2B5EF4-FFF2-40B4-BE49-F238E27FC236}">
                  <a16:creationId xmlns:a16="http://schemas.microsoft.com/office/drawing/2014/main" id="{A3FD5DD9-D947-42C9-886F-754DCB19DC5A}"/>
                </a:ext>
              </a:extLst>
            </p:cNvPr>
            <p:cNvSpPr>
              <a:spLocks noChangeArrowheads="1"/>
            </p:cNvSpPr>
            <p:nvPr/>
          </p:nvSpPr>
          <p:spPr bwMode="auto">
            <a:xfrm>
              <a:off x="667485" y="5738236"/>
              <a:ext cx="2579731" cy="1018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ts val="2400"/>
                </a:lnSpc>
              </a:pPr>
              <a:r>
                <a:rPr lang="en-US" altLang="en-US" b="1" dirty="0">
                  <a:solidFill>
                    <a:schemeClr val="accent2">
                      <a:lumMod val="75000"/>
                    </a:schemeClr>
                  </a:solidFill>
                  <a:latin typeface="Arial Black" panose="020B0A04020102020204" pitchFamily="34" charset="0"/>
                  <a:cs typeface="Arial" panose="020B0604020202020204" pitchFamily="34" charset="0"/>
                </a:rPr>
                <a:t>Tsunami Ready Boardgame</a:t>
              </a:r>
              <a:endParaRPr lang="en-GB" altLang="en-US" dirty="0">
                <a:solidFill>
                  <a:schemeClr val="accent2">
                    <a:lumMod val="75000"/>
                  </a:schemeClr>
                </a:solidFill>
              </a:endParaRPr>
            </a:p>
          </p:txBody>
        </p:sp>
      </p:grpSp>
      <p:sp>
        <p:nvSpPr>
          <p:cNvPr id="128" name="TextBox 93">
            <a:extLst>
              <a:ext uri="{FF2B5EF4-FFF2-40B4-BE49-F238E27FC236}">
                <a16:creationId xmlns:a16="http://schemas.microsoft.com/office/drawing/2014/main" id="{CE0925EB-2709-4DF2-A652-93D243266B8B}"/>
              </a:ext>
            </a:extLst>
          </p:cNvPr>
          <p:cNvSpPr txBox="1">
            <a:spLocks noChangeArrowheads="1"/>
          </p:cNvSpPr>
          <p:nvPr/>
        </p:nvSpPr>
        <p:spPr bwMode="auto">
          <a:xfrm>
            <a:off x="8170601" y="3724985"/>
            <a:ext cx="175141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900" b="1" dirty="0">
                <a:cs typeface="Arial" panose="020B0604020202020204" pitchFamily="34" charset="0"/>
              </a:rPr>
              <a:t>Indian Ocean Youth Video Competition</a:t>
            </a:r>
          </a:p>
        </p:txBody>
      </p:sp>
    </p:spTree>
    <p:extLst>
      <p:ext uri="{BB962C8B-B14F-4D97-AF65-F5344CB8AC3E}">
        <p14:creationId xmlns:p14="http://schemas.microsoft.com/office/powerpoint/2010/main" val="25517370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BCCC8-ED78-48BE-A8A0-9F5CD1BF2413}"/>
              </a:ext>
            </a:extLst>
          </p:cNvPr>
          <p:cNvSpPr>
            <a:spLocks noGrp="1"/>
          </p:cNvSpPr>
          <p:nvPr>
            <p:ph type="title"/>
          </p:nvPr>
        </p:nvSpPr>
        <p:spPr>
          <a:xfrm>
            <a:off x="265447" y="271765"/>
            <a:ext cx="9724030" cy="834251"/>
          </a:xfrm>
        </p:spPr>
        <p:txBody>
          <a:bodyPr anchor="ctr">
            <a:normAutofit fontScale="90000"/>
          </a:bodyPr>
          <a:lstStyle/>
          <a:p>
            <a:r>
              <a:rPr lang="en-US" sz="4000" b="1" dirty="0">
                <a:solidFill>
                  <a:srgbClr val="FFFFFF"/>
                </a:solidFill>
              </a:rPr>
              <a:t>1. Progress on Activities</a:t>
            </a:r>
            <a:br>
              <a:rPr lang="en-US" sz="2500" dirty="0">
                <a:solidFill>
                  <a:srgbClr val="FFFFFF"/>
                </a:solidFill>
              </a:rPr>
            </a:br>
            <a:endParaRPr lang="en-US" sz="2500" dirty="0">
              <a:solidFill>
                <a:srgbClr val="FFFFFF"/>
              </a:solidFill>
            </a:endParaRPr>
          </a:p>
        </p:txBody>
      </p:sp>
      <p:pic>
        <p:nvPicPr>
          <p:cNvPr id="4" name="Content Placeholder 3" descr="Logo, company name&#10;&#10;Description automatically generated">
            <a:extLst>
              <a:ext uri="{FF2B5EF4-FFF2-40B4-BE49-F238E27FC236}">
                <a16:creationId xmlns:a16="http://schemas.microsoft.com/office/drawing/2014/main" id="{554379F2-DE54-486B-BA68-7FDB2E0CC6DB}"/>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10418445" y="44018"/>
            <a:ext cx="1547827" cy="1487424"/>
          </a:xfrm>
        </p:spPr>
      </p:pic>
      <p:pic>
        <p:nvPicPr>
          <p:cNvPr id="73" name="Picture 72" descr="A picture containing container, box&#10;&#10;Description automatically generated">
            <a:extLst>
              <a:ext uri="{FF2B5EF4-FFF2-40B4-BE49-F238E27FC236}">
                <a16:creationId xmlns:a16="http://schemas.microsoft.com/office/drawing/2014/main" id="{66C1B29F-846D-4224-B35C-2505DCD2D4E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76504" y="4221621"/>
            <a:ext cx="2762810" cy="2121717"/>
          </a:xfrm>
          <a:prstGeom prst="rect">
            <a:avLst/>
          </a:prstGeom>
        </p:spPr>
      </p:pic>
      <p:grpSp>
        <p:nvGrpSpPr>
          <p:cNvPr id="74" name="Group 73">
            <a:extLst>
              <a:ext uri="{FF2B5EF4-FFF2-40B4-BE49-F238E27FC236}">
                <a16:creationId xmlns:a16="http://schemas.microsoft.com/office/drawing/2014/main" id="{FC9BDB0A-F80C-4386-A2AE-7A566BA0E1E6}"/>
              </a:ext>
            </a:extLst>
          </p:cNvPr>
          <p:cNvGrpSpPr/>
          <p:nvPr/>
        </p:nvGrpSpPr>
        <p:grpSpPr>
          <a:xfrm>
            <a:off x="3236073" y="154131"/>
            <a:ext cx="5723579" cy="1015663"/>
            <a:chOff x="266284" y="1048985"/>
            <a:chExt cx="5723579" cy="1015663"/>
          </a:xfrm>
        </p:grpSpPr>
        <p:sp>
          <p:nvSpPr>
            <p:cNvPr id="77" name="TextBox 76">
              <a:extLst>
                <a:ext uri="{FF2B5EF4-FFF2-40B4-BE49-F238E27FC236}">
                  <a16:creationId xmlns:a16="http://schemas.microsoft.com/office/drawing/2014/main" id="{CC5974FA-F0C9-4C61-A609-7014C462030F}"/>
                </a:ext>
              </a:extLst>
            </p:cNvPr>
            <p:cNvSpPr txBox="1"/>
            <p:nvPr/>
          </p:nvSpPr>
          <p:spPr>
            <a:xfrm>
              <a:off x="266284" y="1048985"/>
              <a:ext cx="697627" cy="1015663"/>
            </a:xfrm>
            <a:prstGeom prst="rect">
              <a:avLst/>
            </a:prstGeom>
            <a:noFill/>
          </p:spPr>
          <p:txBody>
            <a:bodyPr wrap="none" rtlCol="0">
              <a:spAutoFit/>
            </a:bodyPr>
            <a:lstStyle/>
            <a:p>
              <a:r>
                <a:rPr lang="en-US" sz="6000" dirty="0">
                  <a:solidFill>
                    <a:schemeClr val="accent2"/>
                  </a:solidFill>
                  <a:latin typeface="Arial Black" panose="020B0A04020102020204" pitchFamily="34" charset="0"/>
                </a:rPr>
                <a:t>1</a:t>
              </a:r>
            </a:p>
          </p:txBody>
        </p:sp>
        <p:sp>
          <p:nvSpPr>
            <p:cNvPr id="78" name="Rectangle 77">
              <a:extLst>
                <a:ext uri="{FF2B5EF4-FFF2-40B4-BE49-F238E27FC236}">
                  <a16:creationId xmlns:a16="http://schemas.microsoft.com/office/drawing/2014/main" id="{D670872F-F588-406D-8B83-0463FF0A07B8}"/>
                </a:ext>
              </a:extLst>
            </p:cNvPr>
            <p:cNvSpPr/>
            <p:nvPr/>
          </p:nvSpPr>
          <p:spPr>
            <a:xfrm>
              <a:off x="774535" y="1204956"/>
              <a:ext cx="5215328" cy="369332"/>
            </a:xfrm>
            <a:prstGeom prst="rect">
              <a:avLst/>
            </a:prstGeom>
          </p:spPr>
          <p:txBody>
            <a:bodyPr wrap="square">
              <a:spAutoFit/>
            </a:bodyPr>
            <a:lstStyle/>
            <a:p>
              <a:pPr lvl="0"/>
              <a:r>
                <a:rPr lang="en-GB" dirty="0">
                  <a:solidFill>
                    <a:srgbClr val="1F497D"/>
                  </a:solidFill>
                  <a:latin typeface="Calibri" panose="020F0502020204030204" pitchFamily="34" charset="0"/>
                  <a:ea typeface="DengXian" panose="02010600030101010101" pitchFamily="2" charset="-122"/>
                </a:rPr>
                <a:t>Development of Tsunami Ready Board Game in 2021</a:t>
              </a:r>
            </a:p>
          </p:txBody>
        </p:sp>
      </p:grpSp>
      <p:pic>
        <p:nvPicPr>
          <p:cNvPr id="75" name="Picture 74" descr="A board game on a table&#10;&#10;Description automatically generated with medium confidence">
            <a:extLst>
              <a:ext uri="{FF2B5EF4-FFF2-40B4-BE49-F238E27FC236}">
                <a16:creationId xmlns:a16="http://schemas.microsoft.com/office/drawing/2014/main" id="{C8A60F4F-D7A3-435B-B253-B7D6BD90B8E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84871" y="1377781"/>
            <a:ext cx="3989214" cy="2914301"/>
          </a:xfrm>
          <a:prstGeom prst="rect">
            <a:avLst/>
          </a:prstGeom>
        </p:spPr>
      </p:pic>
      <p:pic>
        <p:nvPicPr>
          <p:cNvPr id="10" name="Picture 9" descr="Logo, company name, sunburst chart&#10;&#10;Description automatically generated">
            <a:extLst>
              <a:ext uri="{FF2B5EF4-FFF2-40B4-BE49-F238E27FC236}">
                <a16:creationId xmlns:a16="http://schemas.microsoft.com/office/drawing/2014/main" id="{AFDD4F77-5DBC-4A91-ADDA-3A7B13E8606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074792" y="59379"/>
            <a:ext cx="1990499" cy="1422785"/>
          </a:xfrm>
          <a:prstGeom prst="rect">
            <a:avLst/>
          </a:prstGeom>
        </p:spPr>
      </p:pic>
      <p:pic>
        <p:nvPicPr>
          <p:cNvPr id="76" name="Picture 75" descr="Map&#10;&#10;Description automatically generated">
            <a:extLst>
              <a:ext uri="{FF2B5EF4-FFF2-40B4-BE49-F238E27FC236}">
                <a16:creationId xmlns:a16="http://schemas.microsoft.com/office/drawing/2014/main" id="{C5A7D8A3-B3E5-4FDB-A49C-6A1A880D9B8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399368" y="1596706"/>
            <a:ext cx="3120569" cy="2206549"/>
          </a:xfrm>
          <a:prstGeom prst="rect">
            <a:avLst/>
          </a:prstGeom>
        </p:spPr>
      </p:pic>
      <p:pic>
        <p:nvPicPr>
          <p:cNvPr id="6" name="Picture 5" descr="Map&#10;&#10;Description automatically generated">
            <a:extLst>
              <a:ext uri="{FF2B5EF4-FFF2-40B4-BE49-F238E27FC236}">
                <a16:creationId xmlns:a16="http://schemas.microsoft.com/office/drawing/2014/main" id="{55009862-1CC3-444D-8F47-C710838D815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42712" y="0"/>
            <a:ext cx="2571750" cy="6858000"/>
          </a:xfrm>
          <a:prstGeom prst="rect">
            <a:avLst/>
          </a:prstGeom>
        </p:spPr>
      </p:pic>
      <p:sp>
        <p:nvSpPr>
          <p:cNvPr id="32" name="Rectangle 31">
            <a:extLst>
              <a:ext uri="{FF2B5EF4-FFF2-40B4-BE49-F238E27FC236}">
                <a16:creationId xmlns:a16="http://schemas.microsoft.com/office/drawing/2014/main" id="{111042F8-63AC-49CE-A42D-625EE164056D}"/>
              </a:ext>
            </a:extLst>
          </p:cNvPr>
          <p:cNvSpPr/>
          <p:nvPr/>
        </p:nvSpPr>
        <p:spPr>
          <a:xfrm>
            <a:off x="6303036" y="4500069"/>
            <a:ext cx="2656616" cy="923330"/>
          </a:xfrm>
          <a:prstGeom prst="rect">
            <a:avLst/>
          </a:prstGeom>
        </p:spPr>
        <p:txBody>
          <a:bodyPr wrap="square">
            <a:spAutoFit/>
          </a:bodyPr>
          <a:lstStyle/>
          <a:p>
            <a:pPr lvl="0"/>
            <a:r>
              <a:rPr lang="en-GB" dirty="0">
                <a:solidFill>
                  <a:srgbClr val="1F497D"/>
                </a:solidFill>
                <a:latin typeface="Calibri" panose="020F0502020204030204" pitchFamily="34" charset="0"/>
                <a:ea typeface="DengXian" panose="02010600030101010101" pitchFamily="2" charset="-122"/>
              </a:rPr>
              <a:t>Available:</a:t>
            </a:r>
          </a:p>
          <a:p>
            <a:pPr lvl="0"/>
            <a:r>
              <a:rPr lang="en-GB" dirty="0">
                <a:solidFill>
                  <a:srgbClr val="1F497D"/>
                </a:solidFill>
                <a:latin typeface="Calibri" panose="020F0502020204030204" pitchFamily="34" charset="0"/>
                <a:ea typeface="DengXian" panose="02010600030101010101" pitchFamily="2" charset="-122"/>
              </a:rPr>
              <a:t>200 game in English, and</a:t>
            </a:r>
          </a:p>
          <a:p>
            <a:pPr lvl="0"/>
            <a:r>
              <a:rPr lang="en-GB" dirty="0">
                <a:solidFill>
                  <a:srgbClr val="1F497D"/>
                </a:solidFill>
                <a:latin typeface="Calibri" panose="020F0502020204030204" pitchFamily="34" charset="0"/>
                <a:ea typeface="DengXian" panose="02010600030101010101" pitchFamily="2" charset="-122"/>
              </a:rPr>
              <a:t>200 game in Indonesian</a:t>
            </a:r>
          </a:p>
        </p:txBody>
      </p:sp>
      <p:sp>
        <p:nvSpPr>
          <p:cNvPr id="33" name="Rectangle 32">
            <a:extLst>
              <a:ext uri="{FF2B5EF4-FFF2-40B4-BE49-F238E27FC236}">
                <a16:creationId xmlns:a16="http://schemas.microsoft.com/office/drawing/2014/main" id="{4E4DF904-DC46-4931-A5A1-EFD33E00C036}"/>
              </a:ext>
            </a:extLst>
          </p:cNvPr>
          <p:cNvSpPr/>
          <p:nvPr/>
        </p:nvSpPr>
        <p:spPr>
          <a:xfrm>
            <a:off x="6303036" y="5480219"/>
            <a:ext cx="5044853" cy="369332"/>
          </a:xfrm>
          <a:prstGeom prst="rect">
            <a:avLst/>
          </a:prstGeom>
        </p:spPr>
        <p:txBody>
          <a:bodyPr wrap="square">
            <a:spAutoFit/>
          </a:bodyPr>
          <a:lstStyle/>
          <a:p>
            <a:pPr lvl="0"/>
            <a:r>
              <a:rPr lang="en-GB" dirty="0">
                <a:solidFill>
                  <a:srgbClr val="1F497D"/>
                </a:solidFill>
                <a:latin typeface="Calibri" panose="020F0502020204030204" pitchFamily="34" charset="0"/>
                <a:ea typeface="DengXian" panose="02010600030101010101" pitchFamily="2" charset="-122"/>
              </a:rPr>
              <a:t>Will be exhibited at the GPDRR in Bali in May 2022</a:t>
            </a:r>
          </a:p>
        </p:txBody>
      </p:sp>
    </p:spTree>
    <p:extLst>
      <p:ext uri="{BB962C8B-B14F-4D97-AF65-F5344CB8AC3E}">
        <p14:creationId xmlns:p14="http://schemas.microsoft.com/office/powerpoint/2010/main" val="13271351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BCCC8-ED78-48BE-A8A0-9F5CD1BF2413}"/>
              </a:ext>
            </a:extLst>
          </p:cNvPr>
          <p:cNvSpPr>
            <a:spLocks noGrp="1"/>
          </p:cNvSpPr>
          <p:nvPr>
            <p:ph type="title"/>
          </p:nvPr>
        </p:nvSpPr>
        <p:spPr>
          <a:xfrm>
            <a:off x="265447" y="271765"/>
            <a:ext cx="9724030" cy="834251"/>
          </a:xfrm>
        </p:spPr>
        <p:txBody>
          <a:bodyPr anchor="ctr">
            <a:normAutofit fontScale="90000"/>
          </a:bodyPr>
          <a:lstStyle/>
          <a:p>
            <a:r>
              <a:rPr lang="en-US" sz="4000" b="1" dirty="0">
                <a:solidFill>
                  <a:srgbClr val="FFFFFF"/>
                </a:solidFill>
              </a:rPr>
              <a:t>1. Progress on Activities</a:t>
            </a:r>
            <a:br>
              <a:rPr lang="en-US" sz="2500" dirty="0">
                <a:solidFill>
                  <a:srgbClr val="FFFFFF"/>
                </a:solidFill>
              </a:rPr>
            </a:br>
            <a:endParaRPr lang="en-US" sz="2500" dirty="0">
              <a:solidFill>
                <a:srgbClr val="FFFFFF"/>
              </a:solidFill>
            </a:endParaRPr>
          </a:p>
        </p:txBody>
      </p:sp>
      <p:pic>
        <p:nvPicPr>
          <p:cNvPr id="4" name="Content Placeholder 3" descr="Logo, company name&#10;&#10;Description automatically generated">
            <a:extLst>
              <a:ext uri="{FF2B5EF4-FFF2-40B4-BE49-F238E27FC236}">
                <a16:creationId xmlns:a16="http://schemas.microsoft.com/office/drawing/2014/main" id="{554379F2-DE54-486B-BA68-7FDB2E0CC6DB}"/>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10418445" y="44018"/>
            <a:ext cx="1547827" cy="1487424"/>
          </a:xfrm>
        </p:spPr>
      </p:pic>
      <p:grpSp>
        <p:nvGrpSpPr>
          <p:cNvPr id="3" name="Group 2">
            <a:extLst>
              <a:ext uri="{FF2B5EF4-FFF2-40B4-BE49-F238E27FC236}">
                <a16:creationId xmlns:a16="http://schemas.microsoft.com/office/drawing/2014/main" id="{7B40E605-425B-4D25-9154-926ABE788E59}"/>
              </a:ext>
            </a:extLst>
          </p:cNvPr>
          <p:cNvGrpSpPr/>
          <p:nvPr/>
        </p:nvGrpSpPr>
        <p:grpSpPr>
          <a:xfrm>
            <a:off x="2272524" y="141564"/>
            <a:ext cx="9834177" cy="4227582"/>
            <a:chOff x="4983835" y="1531442"/>
            <a:chExt cx="9834177" cy="4227582"/>
          </a:xfrm>
        </p:grpSpPr>
        <p:grpSp>
          <p:nvGrpSpPr>
            <p:cNvPr id="79" name="Group 78">
              <a:extLst>
                <a:ext uri="{FF2B5EF4-FFF2-40B4-BE49-F238E27FC236}">
                  <a16:creationId xmlns:a16="http://schemas.microsoft.com/office/drawing/2014/main" id="{4416DBE0-A030-488F-B37F-B2C42274CBEF}"/>
                </a:ext>
              </a:extLst>
            </p:cNvPr>
            <p:cNvGrpSpPr/>
            <p:nvPr/>
          </p:nvGrpSpPr>
          <p:grpSpPr>
            <a:xfrm>
              <a:off x="4983835" y="1531442"/>
              <a:ext cx="9834177" cy="4227582"/>
              <a:chOff x="4847662" y="1029258"/>
              <a:chExt cx="9834177" cy="4227582"/>
            </a:xfrm>
          </p:grpSpPr>
          <p:sp>
            <p:nvSpPr>
              <p:cNvPr id="80" name="TextBox 79">
                <a:extLst>
                  <a:ext uri="{FF2B5EF4-FFF2-40B4-BE49-F238E27FC236}">
                    <a16:creationId xmlns:a16="http://schemas.microsoft.com/office/drawing/2014/main" id="{8E2F1ECE-60E8-497E-860F-7C27BF357CDE}"/>
                  </a:ext>
                </a:extLst>
              </p:cNvPr>
              <p:cNvSpPr txBox="1"/>
              <p:nvPr/>
            </p:nvSpPr>
            <p:spPr>
              <a:xfrm>
                <a:off x="5337880" y="1029258"/>
                <a:ext cx="697627" cy="1015663"/>
              </a:xfrm>
              <a:prstGeom prst="rect">
                <a:avLst/>
              </a:prstGeom>
              <a:noFill/>
            </p:spPr>
            <p:txBody>
              <a:bodyPr wrap="none" rtlCol="0">
                <a:spAutoFit/>
              </a:bodyPr>
              <a:lstStyle/>
              <a:p>
                <a:r>
                  <a:rPr lang="en-US" sz="6000" dirty="0">
                    <a:solidFill>
                      <a:schemeClr val="accent2"/>
                    </a:solidFill>
                    <a:latin typeface="Arial Black" panose="020B0A04020102020204" pitchFamily="34" charset="0"/>
                  </a:rPr>
                  <a:t>2</a:t>
                </a:r>
              </a:p>
            </p:txBody>
          </p:sp>
          <p:sp>
            <p:nvSpPr>
              <p:cNvPr id="82" name="TextBox 81">
                <a:extLst>
                  <a:ext uri="{FF2B5EF4-FFF2-40B4-BE49-F238E27FC236}">
                    <a16:creationId xmlns:a16="http://schemas.microsoft.com/office/drawing/2014/main" id="{BF891203-FB68-461F-8A08-1C19461F8EA7}"/>
                  </a:ext>
                </a:extLst>
              </p:cNvPr>
              <p:cNvSpPr txBox="1"/>
              <p:nvPr/>
            </p:nvSpPr>
            <p:spPr>
              <a:xfrm>
                <a:off x="4847662" y="2148297"/>
                <a:ext cx="9834177" cy="3108543"/>
              </a:xfrm>
              <a:prstGeom prst="rect">
                <a:avLst/>
              </a:prstGeom>
              <a:noFill/>
            </p:spPr>
            <p:txBody>
              <a:bodyPr wrap="square">
                <a:spAutoFit/>
              </a:bodyPr>
              <a:lstStyle/>
              <a:p>
                <a:pPr marL="685800"/>
                <a:r>
                  <a:rPr lang="en-US" sz="1400" dirty="0">
                    <a:effectLst/>
                    <a:latin typeface="Calibri" panose="020F0502020204030204" pitchFamily="34" charset="0"/>
                    <a:ea typeface="DengXian" panose="02010600030101010101" pitchFamily="2" charset="-122"/>
                  </a:rPr>
                  <a:t>Video 1: Tsunami Ready (an introduction): </a:t>
                </a:r>
                <a:r>
                  <a:rPr lang="en-GB" sz="1400" dirty="0">
                    <a:hlinkClick r:id="rId3"/>
                  </a:rPr>
                  <a:t>https://youtu.be/W4Zc5CIRYTgVideo </a:t>
                </a:r>
                <a:endParaRPr lang="en-US" sz="1400" dirty="0">
                  <a:effectLst/>
                  <a:latin typeface="Calibri" panose="020F0502020204030204" pitchFamily="34" charset="0"/>
                  <a:ea typeface="DengXian" panose="02010600030101010101" pitchFamily="2" charset="-122"/>
                </a:endParaRPr>
              </a:p>
              <a:p>
                <a:pPr marL="685800"/>
                <a:r>
                  <a:rPr lang="en-US" sz="1400" dirty="0">
                    <a:effectLst/>
                    <a:latin typeface="Calibri" panose="020F0502020204030204" pitchFamily="34" charset="0"/>
                    <a:ea typeface="DengXian" panose="02010600030101010101" pitchFamily="2" charset="-122"/>
                  </a:rPr>
                  <a:t>Video 2: Tsunami Hazard for Tsunami Ready Community: </a:t>
                </a:r>
                <a:r>
                  <a:rPr lang="en-GB" sz="1400" dirty="0">
                    <a:hlinkClick r:id="rId4"/>
                  </a:rPr>
                  <a:t>https://youtu.be/hl3IHS544ZAVideo </a:t>
                </a:r>
                <a:endParaRPr lang="en-US" sz="1400" dirty="0">
                  <a:effectLst/>
                  <a:latin typeface="Calibri" panose="020F0502020204030204" pitchFamily="34" charset="0"/>
                  <a:ea typeface="DengXian" panose="02010600030101010101" pitchFamily="2" charset="-122"/>
                </a:endParaRPr>
              </a:p>
              <a:p>
                <a:pPr marL="685800"/>
                <a:r>
                  <a:rPr lang="en-US" sz="1400" dirty="0">
                    <a:effectLst/>
                    <a:latin typeface="Calibri" panose="020F0502020204030204" pitchFamily="34" charset="0"/>
                    <a:ea typeface="DengXian" panose="02010600030101010101" pitchFamily="2" charset="-122"/>
                  </a:rPr>
                  <a:t>Video 3: Knowing people at risk of tsunami: </a:t>
                </a:r>
                <a:r>
                  <a:rPr lang="en-GB" sz="1400" dirty="0">
                    <a:hlinkClick r:id="rId5"/>
                  </a:rPr>
                  <a:t>https://www.youtube.com/watch?v=Wox4cSS8th0Video </a:t>
                </a:r>
                <a:endParaRPr lang="en-US" sz="1400" dirty="0">
                  <a:effectLst/>
                  <a:latin typeface="Calibri" panose="020F0502020204030204" pitchFamily="34" charset="0"/>
                  <a:ea typeface="DengXian" panose="02010600030101010101" pitchFamily="2" charset="-122"/>
                </a:endParaRPr>
              </a:p>
              <a:p>
                <a:pPr marL="685800"/>
                <a:r>
                  <a:rPr lang="en-US" sz="1400" dirty="0">
                    <a:effectLst/>
                    <a:latin typeface="Calibri" panose="020F0502020204030204" pitchFamily="34" charset="0"/>
                    <a:ea typeface="DengXian" panose="02010600030101010101" pitchFamily="2" charset="-122"/>
                  </a:rPr>
                  <a:t>Video 4: Resource and capacity for Tsunami Ready Community: </a:t>
                </a:r>
                <a:r>
                  <a:rPr lang="en-GB" sz="1400" dirty="0">
                    <a:hlinkClick r:id="rId6"/>
                  </a:rPr>
                  <a:t>https://youtu.be/DOqdlZqr98sVideo </a:t>
                </a:r>
                <a:endParaRPr lang="en-US" sz="1400" dirty="0">
                  <a:effectLst/>
                  <a:latin typeface="Calibri" panose="020F0502020204030204" pitchFamily="34" charset="0"/>
                  <a:ea typeface="DengXian" panose="02010600030101010101" pitchFamily="2" charset="-122"/>
                </a:endParaRPr>
              </a:p>
              <a:p>
                <a:pPr marL="685800"/>
                <a:r>
                  <a:rPr lang="en-US" sz="1400" dirty="0">
                    <a:effectLst/>
                    <a:latin typeface="Calibri" panose="020F0502020204030204" pitchFamily="34" charset="0"/>
                    <a:ea typeface="DengXian" panose="02010600030101010101" pitchFamily="2" charset="-122"/>
                  </a:rPr>
                  <a:t>Video 5: Public Tsunami Information in Community:</a:t>
                </a:r>
                <a:r>
                  <a:rPr lang="en-GB" sz="1400" dirty="0">
                    <a:hlinkClick r:id="rId7"/>
                  </a:rPr>
                  <a:t>https://youtu.be/Od-o-G7IBb0Video </a:t>
                </a:r>
                <a:endParaRPr lang="en-US" sz="1400" dirty="0">
                  <a:effectLst/>
                  <a:latin typeface="Calibri" panose="020F0502020204030204" pitchFamily="34" charset="0"/>
                  <a:ea typeface="DengXian" panose="02010600030101010101" pitchFamily="2" charset="-122"/>
                </a:endParaRPr>
              </a:p>
              <a:p>
                <a:pPr marL="685800"/>
                <a:r>
                  <a:rPr lang="en-US" sz="1400" dirty="0">
                    <a:effectLst/>
                    <a:latin typeface="Calibri" panose="020F0502020204030204" pitchFamily="34" charset="0"/>
                    <a:ea typeface="DengXian" panose="02010600030101010101" pitchFamily="2" charset="-122"/>
                  </a:rPr>
                  <a:t>Video 6: Tsunami Evacuation Map for the community:</a:t>
                </a:r>
                <a:r>
                  <a:rPr lang="en-GB" sz="1400" dirty="0">
                    <a:hlinkClick r:id="rId8"/>
                  </a:rPr>
                  <a:t>https://youtu.be/wECsv3XgJ3kVideo </a:t>
                </a:r>
                <a:endParaRPr lang="en-US" sz="1400" dirty="0">
                  <a:effectLst/>
                  <a:latin typeface="Calibri" panose="020F0502020204030204" pitchFamily="34" charset="0"/>
                  <a:ea typeface="DengXian" panose="02010600030101010101" pitchFamily="2" charset="-122"/>
                </a:endParaRPr>
              </a:p>
              <a:p>
                <a:pPr marL="685800"/>
                <a:r>
                  <a:rPr lang="en-US" sz="1400" dirty="0">
                    <a:effectLst/>
                    <a:latin typeface="Calibri" panose="020F0502020204030204" pitchFamily="34" charset="0"/>
                    <a:ea typeface="DengXian" panose="02010600030101010101" pitchFamily="2" charset="-122"/>
                  </a:rPr>
                  <a:t>Video 7: Public Awareness and Education Resources:</a:t>
                </a:r>
                <a:r>
                  <a:rPr lang="en-GB" sz="1400" dirty="0">
                    <a:hlinkClick r:id="rId9"/>
                  </a:rPr>
                  <a:t>https://youtu.be/GKid6-RHmSsVideo </a:t>
                </a:r>
                <a:endParaRPr lang="en-US" sz="1400" dirty="0">
                  <a:effectLst/>
                  <a:latin typeface="Calibri" panose="020F0502020204030204" pitchFamily="34" charset="0"/>
                  <a:ea typeface="DengXian" panose="02010600030101010101" pitchFamily="2" charset="-122"/>
                </a:endParaRPr>
              </a:p>
              <a:p>
                <a:pPr marL="685800"/>
                <a:r>
                  <a:rPr lang="en-US" sz="1400" dirty="0">
                    <a:effectLst/>
                    <a:latin typeface="Calibri" panose="020F0502020204030204" pitchFamily="34" charset="0"/>
                    <a:ea typeface="DengXian" panose="02010600030101010101" pitchFamily="2" charset="-122"/>
                  </a:rPr>
                  <a:t>Video 8: Outreach Activities in Tsunami Ready Community:</a:t>
                </a:r>
                <a:r>
                  <a:rPr lang="en-GB" sz="1400" dirty="0">
                    <a:hlinkClick r:id="rId10"/>
                  </a:rPr>
                  <a:t>https://youtu.be/Y8NoQXHCEX0Video </a:t>
                </a:r>
                <a:endParaRPr lang="en-US" sz="1400" dirty="0">
                  <a:effectLst/>
                  <a:latin typeface="Calibri" panose="020F0502020204030204" pitchFamily="34" charset="0"/>
                  <a:ea typeface="DengXian" panose="02010600030101010101" pitchFamily="2" charset="-122"/>
                </a:endParaRPr>
              </a:p>
              <a:p>
                <a:pPr marL="685800"/>
                <a:r>
                  <a:rPr lang="en-US" sz="1400" dirty="0">
                    <a:effectLst/>
                    <a:latin typeface="Calibri" panose="020F0502020204030204" pitchFamily="34" charset="0"/>
                    <a:ea typeface="DengXian" panose="02010600030101010101" pitchFamily="2" charset="-122"/>
                  </a:rPr>
                  <a:t>Video 9: Community Tsunami Exercise: </a:t>
                </a:r>
                <a:r>
                  <a:rPr lang="en-GB" sz="1400" dirty="0">
                    <a:hlinkClick r:id="rId11"/>
                  </a:rPr>
                  <a:t>https://youtu.be/bANfS7TdVPoVideo </a:t>
                </a:r>
                <a:endParaRPr lang="en-US" sz="1400" dirty="0">
                  <a:effectLst/>
                  <a:latin typeface="Calibri" panose="020F0502020204030204" pitchFamily="34" charset="0"/>
                  <a:ea typeface="DengXian" panose="02010600030101010101" pitchFamily="2" charset="-122"/>
                </a:endParaRPr>
              </a:p>
              <a:p>
                <a:pPr marL="685800"/>
                <a:r>
                  <a:rPr lang="en-US" sz="1400" dirty="0">
                    <a:effectLst/>
                    <a:latin typeface="Calibri" panose="020F0502020204030204" pitchFamily="34" charset="0"/>
                    <a:ea typeface="DengXian" panose="02010600030101010101" pitchFamily="2" charset="-122"/>
                  </a:rPr>
                  <a:t>Video 10: Community Tsunami Emergency Operation Plan: </a:t>
                </a:r>
                <a:r>
                  <a:rPr lang="en-GB" sz="1400" dirty="0">
                    <a:hlinkClick r:id="rId12"/>
                  </a:rPr>
                  <a:t>https://youtu.be/0r-lvl8HzPQVideo</a:t>
                </a:r>
                <a:r>
                  <a:rPr lang="en-GB" sz="1400" dirty="0"/>
                  <a:t> </a:t>
                </a:r>
                <a:endParaRPr lang="en-US" sz="1400" dirty="0">
                  <a:effectLst/>
                  <a:latin typeface="Calibri" panose="020F0502020204030204" pitchFamily="34" charset="0"/>
                  <a:ea typeface="DengXian" panose="02010600030101010101" pitchFamily="2" charset="-122"/>
                </a:endParaRPr>
              </a:p>
              <a:p>
                <a:pPr marL="685800"/>
                <a:r>
                  <a:rPr lang="en-US" sz="1400" dirty="0">
                    <a:effectLst/>
                    <a:latin typeface="Calibri" panose="020F0502020204030204" pitchFamily="34" charset="0"/>
                    <a:ea typeface="DengXian" panose="02010600030101010101" pitchFamily="2" charset="-122"/>
                  </a:rPr>
                  <a:t>Video 11: Building Capacity in community for Emergency Response: </a:t>
                </a:r>
                <a:r>
                  <a:rPr lang="en-GB" sz="1400" dirty="0">
                    <a:hlinkClick r:id="rId13"/>
                  </a:rPr>
                  <a:t>https://youtu.be/JZ0-h3H7EC0Video </a:t>
                </a:r>
                <a:endParaRPr lang="en-US" sz="1400" dirty="0">
                  <a:effectLst/>
                  <a:latin typeface="Calibri" panose="020F0502020204030204" pitchFamily="34" charset="0"/>
                  <a:ea typeface="DengXian" panose="02010600030101010101" pitchFamily="2" charset="-122"/>
                </a:endParaRPr>
              </a:p>
              <a:p>
                <a:pPr marL="685800"/>
                <a:r>
                  <a:rPr lang="en-US" sz="1400" dirty="0">
                    <a:effectLst/>
                    <a:latin typeface="Calibri" panose="020F0502020204030204" pitchFamily="34" charset="0"/>
                    <a:ea typeface="DengXian" panose="02010600030101010101" pitchFamily="2" charset="-122"/>
                  </a:rPr>
                  <a:t>Video 12: Linking the Community to the Tsunami Warning Chain: </a:t>
                </a:r>
                <a:r>
                  <a:rPr lang="en-GB" sz="1400" dirty="0">
                    <a:hlinkClick r:id="rId14"/>
                  </a:rPr>
                  <a:t>https://youtu.be/04iGaCXulioVideo </a:t>
                </a:r>
                <a:endParaRPr lang="en-US" sz="1400" dirty="0">
                  <a:effectLst/>
                  <a:latin typeface="Calibri" panose="020F0502020204030204" pitchFamily="34" charset="0"/>
                  <a:ea typeface="DengXian" panose="02010600030101010101" pitchFamily="2" charset="-122"/>
                </a:endParaRPr>
              </a:p>
              <a:p>
                <a:pPr marL="685800"/>
                <a:r>
                  <a:rPr lang="en-US" sz="1400" dirty="0">
                    <a:effectLst/>
                    <a:latin typeface="Calibri" panose="020F0502020204030204" pitchFamily="34" charset="0"/>
                    <a:ea typeface="DengXian" panose="02010600030101010101" pitchFamily="2" charset="-122"/>
                  </a:rPr>
                  <a:t>Video 13: Providing warning to the community</a:t>
                </a:r>
                <a:r>
                  <a:rPr lang="en-GB" sz="1400" dirty="0">
                    <a:effectLst/>
                    <a:latin typeface="Calibri" panose="020F0502020204030204" pitchFamily="34" charset="0"/>
                    <a:ea typeface="DengXian" panose="02010600030101010101" pitchFamily="2" charset="-122"/>
                  </a:rPr>
                  <a:t>: </a:t>
                </a:r>
                <a:r>
                  <a:rPr lang="en-GB" sz="1400" dirty="0">
                    <a:hlinkClick r:id="rId15"/>
                  </a:rPr>
                  <a:t>https://youtu.be/wf8unCF1gz4Video </a:t>
                </a:r>
                <a:endParaRPr lang="en-US" sz="1400" dirty="0">
                  <a:effectLst/>
                  <a:latin typeface="Calibri" panose="020F0502020204030204" pitchFamily="34" charset="0"/>
                  <a:ea typeface="DengXian" panose="02010600030101010101" pitchFamily="2" charset="-122"/>
                </a:endParaRPr>
              </a:p>
              <a:p>
                <a:pPr marL="685800"/>
                <a:r>
                  <a:rPr lang="en-US" sz="1400" dirty="0">
                    <a:latin typeface="Calibri" panose="020F0502020204030204" pitchFamily="34" charset="0"/>
                    <a:ea typeface="DengXian" panose="02010600030101010101" pitchFamily="2" charset="-122"/>
                  </a:rPr>
                  <a:t>Video 14: Getting Tsunami Ready Recognition: </a:t>
                </a:r>
                <a:r>
                  <a:rPr lang="en-GB" sz="1400" dirty="0">
                    <a:hlinkClick r:id="rId16"/>
                  </a:rPr>
                  <a:t>https://youtu.be/myAt1_Udsio</a:t>
                </a:r>
                <a:endParaRPr lang="en-US" sz="1400" dirty="0">
                  <a:effectLst/>
                  <a:latin typeface="Calibri" panose="020F0502020204030204" pitchFamily="34" charset="0"/>
                  <a:ea typeface="DengXian" panose="02010600030101010101" pitchFamily="2" charset="-122"/>
                </a:endParaRPr>
              </a:p>
            </p:txBody>
          </p:sp>
        </p:grpSp>
        <p:sp>
          <p:nvSpPr>
            <p:cNvPr id="87" name="Rectangle 86">
              <a:extLst>
                <a:ext uri="{FF2B5EF4-FFF2-40B4-BE49-F238E27FC236}">
                  <a16:creationId xmlns:a16="http://schemas.microsoft.com/office/drawing/2014/main" id="{968A586E-42C7-4081-A472-592E46D374C9}"/>
                </a:ext>
              </a:extLst>
            </p:cNvPr>
            <p:cNvSpPr/>
            <p:nvPr/>
          </p:nvSpPr>
          <p:spPr>
            <a:xfrm>
              <a:off x="6096000" y="1694397"/>
              <a:ext cx="6711811" cy="646331"/>
            </a:xfrm>
            <a:prstGeom prst="rect">
              <a:avLst/>
            </a:prstGeom>
          </p:spPr>
          <p:txBody>
            <a:bodyPr wrap="square">
              <a:spAutoFit/>
            </a:bodyPr>
            <a:lstStyle/>
            <a:p>
              <a:pPr lvl="0"/>
              <a:r>
                <a:rPr lang="en-GB" dirty="0">
                  <a:solidFill>
                    <a:srgbClr val="1F497D"/>
                  </a:solidFill>
                  <a:latin typeface="Calibri" panose="020F0502020204030204" pitchFamily="34" charset="0"/>
                  <a:ea typeface="DengXian" panose="02010600030101010101" pitchFamily="2" charset="-122"/>
                </a:rPr>
                <a:t>Development of Tsunami Ready Short Animation Videos in 2021 on:</a:t>
              </a:r>
            </a:p>
            <a:p>
              <a:pPr lvl="0"/>
              <a:endParaRPr lang="en-GB" dirty="0">
                <a:solidFill>
                  <a:srgbClr val="1F497D"/>
                </a:solidFill>
                <a:latin typeface="Calibri" panose="020F0502020204030204" pitchFamily="34" charset="0"/>
                <a:ea typeface="DengXian" panose="02010600030101010101" pitchFamily="2" charset="-122"/>
              </a:endParaRPr>
            </a:p>
          </p:txBody>
        </p:sp>
      </p:grpSp>
      <p:pic>
        <p:nvPicPr>
          <p:cNvPr id="8" name="Picture 7" descr="A picture containing logo&#10;&#10;Description automatically generated">
            <a:extLst>
              <a:ext uri="{FF2B5EF4-FFF2-40B4-BE49-F238E27FC236}">
                <a16:creationId xmlns:a16="http://schemas.microsoft.com/office/drawing/2014/main" id="{5C8E1C3F-B8D1-481B-A233-C02DDC65A8DF}"/>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10763289" y="141564"/>
            <a:ext cx="1343413" cy="960256"/>
          </a:xfrm>
          <a:prstGeom prst="rect">
            <a:avLst/>
          </a:prstGeom>
        </p:spPr>
      </p:pic>
      <p:pic>
        <p:nvPicPr>
          <p:cNvPr id="6" name="Picture 5" descr="Graphical user interface&#10;&#10;Description automatically generated">
            <a:extLst>
              <a:ext uri="{FF2B5EF4-FFF2-40B4-BE49-F238E27FC236}">
                <a16:creationId xmlns:a16="http://schemas.microsoft.com/office/drawing/2014/main" id="{327BBA14-BF04-4CFE-984B-B0C38C3A4890}"/>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0" y="0"/>
            <a:ext cx="2571750" cy="6858000"/>
          </a:xfrm>
          <a:prstGeom prst="rect">
            <a:avLst/>
          </a:prstGeom>
        </p:spPr>
      </p:pic>
    </p:spTree>
    <p:extLst>
      <p:ext uri="{BB962C8B-B14F-4D97-AF65-F5344CB8AC3E}">
        <p14:creationId xmlns:p14="http://schemas.microsoft.com/office/powerpoint/2010/main" val="23715829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 name="Group 82">
            <a:extLst>
              <a:ext uri="{FF2B5EF4-FFF2-40B4-BE49-F238E27FC236}">
                <a16:creationId xmlns:a16="http://schemas.microsoft.com/office/drawing/2014/main" id="{45468597-4170-4944-8B4E-5E5653249C25}"/>
              </a:ext>
            </a:extLst>
          </p:cNvPr>
          <p:cNvGrpSpPr/>
          <p:nvPr/>
        </p:nvGrpSpPr>
        <p:grpSpPr>
          <a:xfrm>
            <a:off x="-1" y="0"/>
            <a:ext cx="10694628" cy="6858000"/>
            <a:chOff x="-744671" y="536628"/>
            <a:chExt cx="11150425" cy="6858000"/>
          </a:xfrm>
        </p:grpSpPr>
        <p:sp>
          <p:nvSpPr>
            <p:cNvPr id="84" name="TextBox 83">
              <a:extLst>
                <a:ext uri="{FF2B5EF4-FFF2-40B4-BE49-F238E27FC236}">
                  <a16:creationId xmlns:a16="http://schemas.microsoft.com/office/drawing/2014/main" id="{A91C5AF1-F2E1-4076-8812-799566985980}"/>
                </a:ext>
              </a:extLst>
            </p:cNvPr>
            <p:cNvSpPr txBox="1"/>
            <p:nvPr/>
          </p:nvSpPr>
          <p:spPr>
            <a:xfrm>
              <a:off x="6188157" y="536628"/>
              <a:ext cx="697627" cy="1015663"/>
            </a:xfrm>
            <a:prstGeom prst="rect">
              <a:avLst/>
            </a:prstGeom>
            <a:noFill/>
          </p:spPr>
          <p:txBody>
            <a:bodyPr wrap="none" rtlCol="0">
              <a:spAutoFit/>
            </a:bodyPr>
            <a:lstStyle/>
            <a:p>
              <a:r>
                <a:rPr lang="en-US" sz="6000" dirty="0">
                  <a:solidFill>
                    <a:schemeClr val="accent2"/>
                  </a:solidFill>
                  <a:latin typeface="Arial Black" panose="020B0A04020102020204" pitchFamily="34" charset="0"/>
                </a:rPr>
                <a:t>3</a:t>
              </a:r>
            </a:p>
          </p:txBody>
        </p:sp>
        <p:pic>
          <p:nvPicPr>
            <p:cNvPr id="85" name="Picture 84" descr="A picture containing diagram&#10;&#10;Description automatically generated">
              <a:extLst>
                <a:ext uri="{FF2B5EF4-FFF2-40B4-BE49-F238E27FC236}">
                  <a16:creationId xmlns:a16="http://schemas.microsoft.com/office/drawing/2014/main" id="{B7877565-BE15-4C3F-8B1E-95BE642893B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44671" y="536628"/>
              <a:ext cx="6858000" cy="6858000"/>
            </a:xfrm>
            <a:prstGeom prst="rect">
              <a:avLst/>
            </a:prstGeom>
          </p:spPr>
        </p:pic>
        <p:sp>
          <p:nvSpPr>
            <p:cNvPr id="86" name="Rectangle 85">
              <a:extLst>
                <a:ext uri="{FF2B5EF4-FFF2-40B4-BE49-F238E27FC236}">
                  <a16:creationId xmlns:a16="http://schemas.microsoft.com/office/drawing/2014/main" id="{46208075-3BAB-406B-B72D-EDF429EEB769}"/>
                </a:ext>
              </a:extLst>
            </p:cNvPr>
            <p:cNvSpPr/>
            <p:nvPr/>
          </p:nvSpPr>
          <p:spPr>
            <a:xfrm>
              <a:off x="6960611" y="649095"/>
              <a:ext cx="3445143" cy="1200329"/>
            </a:xfrm>
            <a:prstGeom prst="rect">
              <a:avLst/>
            </a:prstGeom>
          </p:spPr>
          <p:txBody>
            <a:bodyPr wrap="square">
              <a:spAutoFit/>
            </a:bodyPr>
            <a:lstStyle/>
            <a:p>
              <a:pPr lvl="0"/>
              <a:r>
                <a:rPr lang="en-GB" sz="2400" dirty="0">
                  <a:solidFill>
                    <a:srgbClr val="1F497D"/>
                  </a:solidFill>
                  <a:latin typeface="Calibri" panose="020F0502020204030204" pitchFamily="34" charset="0"/>
                  <a:ea typeface="DengXian" panose="02010600030101010101" pitchFamily="2" charset="-122"/>
                </a:rPr>
                <a:t>Indian Ocean Youth</a:t>
              </a:r>
            </a:p>
            <a:p>
              <a:pPr lvl="0"/>
              <a:r>
                <a:rPr lang="en-GB" sz="2400" dirty="0">
                  <a:solidFill>
                    <a:srgbClr val="1F497D"/>
                  </a:solidFill>
                  <a:latin typeface="Calibri" panose="020F0502020204030204" pitchFamily="34" charset="0"/>
                  <a:ea typeface="DengXian" panose="02010600030101010101" pitchFamily="2" charset="-122"/>
                </a:rPr>
                <a:t>Short Video Competition </a:t>
              </a:r>
            </a:p>
            <a:p>
              <a:pPr lvl="0"/>
              <a:r>
                <a:rPr lang="en-GB" sz="2400" dirty="0">
                  <a:solidFill>
                    <a:srgbClr val="1F497D"/>
                  </a:solidFill>
                  <a:latin typeface="Calibri" panose="020F0502020204030204" pitchFamily="34" charset="0"/>
                  <a:ea typeface="DengXian" panose="02010600030101010101" pitchFamily="2" charset="-122"/>
                </a:rPr>
                <a:t>10 November 2021</a:t>
              </a:r>
            </a:p>
          </p:txBody>
        </p:sp>
      </p:grpSp>
      <p:sp>
        <p:nvSpPr>
          <p:cNvPr id="25" name="TextBox 24">
            <a:extLst>
              <a:ext uri="{FF2B5EF4-FFF2-40B4-BE49-F238E27FC236}">
                <a16:creationId xmlns:a16="http://schemas.microsoft.com/office/drawing/2014/main" id="{143E3D00-148F-49E6-AA63-C9A1FD70D745}"/>
              </a:ext>
            </a:extLst>
          </p:cNvPr>
          <p:cNvSpPr txBox="1"/>
          <p:nvPr/>
        </p:nvSpPr>
        <p:spPr>
          <a:xfrm>
            <a:off x="6983988" y="1569170"/>
            <a:ext cx="5016380" cy="4556760"/>
          </a:xfrm>
          <a:prstGeom prst="rect">
            <a:avLst/>
          </a:prstGeom>
          <a:noFill/>
        </p:spPr>
        <p:txBody>
          <a:bodyPr wrap="square">
            <a:spAutoFit/>
          </a:bodyPr>
          <a:lstStyle/>
          <a:p>
            <a:pPr>
              <a:lnSpc>
                <a:spcPct val="107000"/>
              </a:lnSpc>
            </a:pPr>
            <a:r>
              <a:rPr lang="en-GB" sz="1600" b="1" dirty="0">
                <a:solidFill>
                  <a:srgbClr val="4E4E4E"/>
                </a:solidFill>
                <a:effectLst/>
                <a:latin typeface="Roboto" panose="02000000000000000000" pitchFamily="2" charset="0"/>
                <a:ea typeface="DengXian" panose="02010600030101010101" pitchFamily="2" charset="-122"/>
                <a:cs typeface="Calibri" panose="020F0502020204030204" pitchFamily="34" charset="0"/>
              </a:rPr>
              <a:t>A total of 79 videos were successfully submitted by participants from 9 countries:</a:t>
            </a:r>
          </a:p>
          <a:p>
            <a:pPr>
              <a:lnSpc>
                <a:spcPct val="107000"/>
              </a:lnSpc>
            </a:pPr>
            <a:endParaRPr lang="en-GB" sz="1600" dirty="0">
              <a:solidFill>
                <a:srgbClr val="4E4E4E"/>
              </a:solidFill>
              <a:effectLst/>
              <a:latin typeface="Roboto" panose="02000000000000000000" pitchFamily="2" charset="0"/>
              <a:ea typeface="DengXian" panose="02010600030101010101" pitchFamily="2" charset="-122"/>
              <a:cs typeface="Calibri" panose="020F0502020204030204" pitchFamily="34" charset="0"/>
            </a:endParaRPr>
          </a:p>
          <a:p>
            <a:pPr marL="285750" indent="-285750">
              <a:lnSpc>
                <a:spcPct val="107000"/>
              </a:lnSpc>
              <a:buFont typeface="Arial" panose="020B0604020202020204" pitchFamily="34" charset="0"/>
              <a:buChar char="•"/>
            </a:pPr>
            <a:r>
              <a:rPr lang="en-GB" sz="1600" dirty="0">
                <a:solidFill>
                  <a:srgbClr val="4E4E4E"/>
                </a:solidFill>
                <a:effectLst/>
                <a:latin typeface="Roboto" panose="02000000000000000000" pitchFamily="2" charset="0"/>
                <a:ea typeface="DengXian" panose="02010600030101010101" pitchFamily="2" charset="-122"/>
                <a:cs typeface="Calibri" panose="020F0502020204030204" pitchFamily="34" charset="0"/>
              </a:rPr>
              <a:t>Bangladesh 3, </a:t>
            </a:r>
          </a:p>
          <a:p>
            <a:pPr marL="285750" indent="-285750">
              <a:lnSpc>
                <a:spcPct val="107000"/>
              </a:lnSpc>
              <a:buFont typeface="Arial" panose="020B0604020202020204" pitchFamily="34" charset="0"/>
              <a:buChar char="•"/>
            </a:pPr>
            <a:r>
              <a:rPr lang="en-GB" sz="1600" dirty="0">
                <a:solidFill>
                  <a:srgbClr val="4E4E4E"/>
                </a:solidFill>
                <a:effectLst/>
                <a:latin typeface="Roboto" panose="02000000000000000000" pitchFamily="2" charset="0"/>
                <a:ea typeface="DengXian" panose="02010600030101010101" pitchFamily="2" charset="-122"/>
                <a:cs typeface="Calibri" panose="020F0502020204030204" pitchFamily="34" charset="0"/>
              </a:rPr>
              <a:t>India 5, </a:t>
            </a:r>
          </a:p>
          <a:p>
            <a:pPr marL="285750" indent="-285750">
              <a:lnSpc>
                <a:spcPct val="107000"/>
              </a:lnSpc>
              <a:buFont typeface="Arial" panose="020B0604020202020204" pitchFamily="34" charset="0"/>
              <a:buChar char="•"/>
            </a:pPr>
            <a:r>
              <a:rPr lang="en-GB" sz="1600" dirty="0">
                <a:solidFill>
                  <a:srgbClr val="4E4E4E"/>
                </a:solidFill>
                <a:effectLst/>
                <a:latin typeface="Roboto" panose="02000000000000000000" pitchFamily="2" charset="0"/>
                <a:ea typeface="DengXian" panose="02010600030101010101" pitchFamily="2" charset="-122"/>
                <a:cs typeface="Calibri" panose="020F0502020204030204" pitchFamily="34" charset="0"/>
              </a:rPr>
              <a:t>Indonesia 24, </a:t>
            </a:r>
          </a:p>
          <a:p>
            <a:pPr marL="285750" indent="-285750">
              <a:lnSpc>
                <a:spcPct val="107000"/>
              </a:lnSpc>
              <a:buFont typeface="Arial" panose="020B0604020202020204" pitchFamily="34" charset="0"/>
              <a:buChar char="•"/>
            </a:pPr>
            <a:r>
              <a:rPr lang="en-GB" sz="1600" dirty="0">
                <a:solidFill>
                  <a:srgbClr val="4E4E4E"/>
                </a:solidFill>
                <a:effectLst/>
                <a:latin typeface="Roboto" panose="02000000000000000000" pitchFamily="2" charset="0"/>
                <a:ea typeface="DengXian" panose="02010600030101010101" pitchFamily="2" charset="-122"/>
                <a:cs typeface="Calibri" panose="020F0502020204030204" pitchFamily="34" charset="0"/>
              </a:rPr>
              <a:t>Kenya 4 </a:t>
            </a:r>
          </a:p>
          <a:p>
            <a:pPr marL="285750" indent="-285750">
              <a:lnSpc>
                <a:spcPct val="107000"/>
              </a:lnSpc>
              <a:buFont typeface="Arial" panose="020B0604020202020204" pitchFamily="34" charset="0"/>
              <a:buChar char="•"/>
            </a:pPr>
            <a:r>
              <a:rPr lang="en-GB" sz="1600" dirty="0">
                <a:solidFill>
                  <a:srgbClr val="4E4E4E"/>
                </a:solidFill>
                <a:effectLst/>
                <a:latin typeface="Roboto" panose="02000000000000000000" pitchFamily="2" charset="0"/>
                <a:ea typeface="DengXian" panose="02010600030101010101" pitchFamily="2" charset="-122"/>
                <a:cs typeface="Calibri" panose="020F0502020204030204" pitchFamily="34" charset="0"/>
              </a:rPr>
              <a:t>Malaysia 12, </a:t>
            </a:r>
          </a:p>
          <a:p>
            <a:pPr marL="285750" indent="-285750">
              <a:lnSpc>
                <a:spcPct val="107000"/>
              </a:lnSpc>
              <a:buFont typeface="Arial" panose="020B0604020202020204" pitchFamily="34" charset="0"/>
              <a:buChar char="•"/>
            </a:pPr>
            <a:r>
              <a:rPr lang="en-GB" sz="1600" dirty="0">
                <a:solidFill>
                  <a:srgbClr val="4E4E4E"/>
                </a:solidFill>
                <a:effectLst/>
                <a:latin typeface="Roboto" panose="02000000000000000000" pitchFamily="2" charset="0"/>
                <a:ea typeface="DengXian" panose="02010600030101010101" pitchFamily="2" charset="-122"/>
                <a:cs typeface="Calibri" panose="020F0502020204030204" pitchFamily="34" charset="0"/>
              </a:rPr>
              <a:t>Maldives 2, </a:t>
            </a:r>
          </a:p>
          <a:p>
            <a:pPr marL="285750" indent="-285750">
              <a:lnSpc>
                <a:spcPct val="107000"/>
              </a:lnSpc>
              <a:buFont typeface="Arial" panose="020B0604020202020204" pitchFamily="34" charset="0"/>
              <a:buChar char="•"/>
            </a:pPr>
            <a:r>
              <a:rPr lang="en-GB" sz="1600" dirty="0">
                <a:solidFill>
                  <a:srgbClr val="4E4E4E"/>
                </a:solidFill>
                <a:effectLst/>
                <a:latin typeface="Roboto" panose="02000000000000000000" pitchFamily="2" charset="0"/>
                <a:ea typeface="DengXian" panose="02010600030101010101" pitchFamily="2" charset="-122"/>
                <a:cs typeface="Calibri" panose="020F0502020204030204" pitchFamily="34" charset="0"/>
              </a:rPr>
              <a:t>Pakistan 25, </a:t>
            </a:r>
          </a:p>
          <a:p>
            <a:pPr marL="285750" indent="-285750">
              <a:lnSpc>
                <a:spcPct val="107000"/>
              </a:lnSpc>
              <a:buFont typeface="Arial" panose="020B0604020202020204" pitchFamily="34" charset="0"/>
              <a:buChar char="•"/>
            </a:pPr>
            <a:r>
              <a:rPr lang="en-GB" sz="1600" dirty="0">
                <a:solidFill>
                  <a:srgbClr val="4E4E4E"/>
                </a:solidFill>
                <a:effectLst/>
                <a:latin typeface="Roboto" panose="02000000000000000000" pitchFamily="2" charset="0"/>
                <a:ea typeface="DengXian" panose="02010600030101010101" pitchFamily="2" charset="-122"/>
                <a:cs typeface="Calibri" panose="020F0502020204030204" pitchFamily="34" charset="0"/>
              </a:rPr>
              <a:t>Seychelles 3, and </a:t>
            </a:r>
          </a:p>
          <a:p>
            <a:pPr marL="285750" indent="-285750">
              <a:lnSpc>
                <a:spcPct val="107000"/>
              </a:lnSpc>
              <a:buFont typeface="Arial" panose="020B0604020202020204" pitchFamily="34" charset="0"/>
              <a:buChar char="•"/>
            </a:pPr>
            <a:r>
              <a:rPr lang="en-GB" sz="1600" dirty="0">
                <a:solidFill>
                  <a:srgbClr val="4E4E4E"/>
                </a:solidFill>
                <a:effectLst/>
                <a:latin typeface="Roboto" panose="02000000000000000000" pitchFamily="2" charset="0"/>
                <a:ea typeface="DengXian" panose="02010600030101010101" pitchFamily="2" charset="-122"/>
                <a:cs typeface="Calibri" panose="020F0502020204030204" pitchFamily="34" charset="0"/>
              </a:rPr>
              <a:t>Tanzania 2.</a:t>
            </a:r>
          </a:p>
          <a:p>
            <a:pPr>
              <a:lnSpc>
                <a:spcPct val="107000"/>
              </a:lnSpc>
            </a:pPr>
            <a:endParaRPr lang="en-GB" sz="1600" dirty="0">
              <a:solidFill>
                <a:srgbClr val="4E4E4E"/>
              </a:solidFill>
              <a:effectLst/>
              <a:latin typeface="Roboto" panose="02000000000000000000" pitchFamily="2" charset="0"/>
              <a:ea typeface="DengXian" panose="02010600030101010101" pitchFamily="2" charset="-122"/>
              <a:cs typeface="Calibri" panose="020F0502020204030204" pitchFamily="34" charset="0"/>
            </a:endParaRPr>
          </a:p>
          <a:p>
            <a:pPr>
              <a:lnSpc>
                <a:spcPct val="107000"/>
              </a:lnSpc>
            </a:pPr>
            <a:r>
              <a:rPr lang="en-GB" sz="1600" dirty="0">
                <a:solidFill>
                  <a:srgbClr val="4E4E4E"/>
                </a:solidFill>
                <a:latin typeface="Roboto" panose="02000000000000000000" pitchFamily="2" charset="0"/>
                <a:ea typeface="DengXian" panose="02010600030101010101" pitchFamily="2" charset="-122"/>
                <a:cs typeface="Calibri" panose="020F0502020204030204" pitchFamily="34" charset="0"/>
              </a:rPr>
              <a:t>Five (5) independent judges evaluated the videos based on 6 assessment: criteria theme/topic, information, originality, impact, concept, creativity. </a:t>
            </a:r>
          </a:p>
          <a:p>
            <a:pPr>
              <a:lnSpc>
                <a:spcPct val="107000"/>
              </a:lnSpc>
            </a:pPr>
            <a:r>
              <a:rPr lang="en-GB" sz="1600" b="1" dirty="0">
                <a:solidFill>
                  <a:srgbClr val="4E4E4E"/>
                </a:solidFill>
                <a:latin typeface="Roboto" panose="02000000000000000000" pitchFamily="2" charset="0"/>
                <a:ea typeface="DengXian" panose="02010600030101010101" pitchFamily="2" charset="-122"/>
                <a:cs typeface="Calibri" panose="020F0502020204030204" pitchFamily="34" charset="0"/>
              </a:rPr>
              <a:t>Three winners for each of the four IO regions</a:t>
            </a:r>
            <a:endParaRPr lang="en-US" sz="1600" b="1" dirty="0">
              <a:solidFill>
                <a:srgbClr val="4E4E4E"/>
              </a:solidFill>
              <a:latin typeface="Roboto" panose="02000000000000000000" pitchFamily="2" charset="0"/>
              <a:ea typeface="DengXian" panose="02010600030101010101" pitchFamily="2" charset="-122"/>
              <a:cs typeface="Calibri" panose="020F0502020204030204" pitchFamily="34" charset="0"/>
            </a:endParaRPr>
          </a:p>
        </p:txBody>
      </p:sp>
    </p:spTree>
    <p:extLst>
      <p:ext uri="{BB962C8B-B14F-4D97-AF65-F5344CB8AC3E}">
        <p14:creationId xmlns:p14="http://schemas.microsoft.com/office/powerpoint/2010/main" val="23603009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Logo, company name&#10;&#10;Description automatically generated">
            <a:extLst>
              <a:ext uri="{FF2B5EF4-FFF2-40B4-BE49-F238E27FC236}">
                <a16:creationId xmlns:a16="http://schemas.microsoft.com/office/drawing/2014/main" id="{554379F2-DE54-486B-BA68-7FDB2E0CC6DB}"/>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10418445" y="44018"/>
            <a:ext cx="1547827" cy="1487424"/>
          </a:xfrm>
        </p:spPr>
      </p:pic>
      <p:sp>
        <p:nvSpPr>
          <p:cNvPr id="25" name="TextBox 24">
            <a:extLst>
              <a:ext uri="{FF2B5EF4-FFF2-40B4-BE49-F238E27FC236}">
                <a16:creationId xmlns:a16="http://schemas.microsoft.com/office/drawing/2014/main" id="{143E3D00-148F-49E6-AA63-C9A1FD70D745}"/>
              </a:ext>
            </a:extLst>
          </p:cNvPr>
          <p:cNvSpPr txBox="1"/>
          <p:nvPr/>
        </p:nvSpPr>
        <p:spPr>
          <a:xfrm>
            <a:off x="6681387" y="1166842"/>
            <a:ext cx="5510613" cy="4524315"/>
          </a:xfrm>
          <a:prstGeom prst="rect">
            <a:avLst/>
          </a:prstGeom>
          <a:noFill/>
        </p:spPr>
        <p:txBody>
          <a:bodyPr wrap="square">
            <a:spAutoFit/>
          </a:bodyPr>
          <a:lstStyle/>
          <a:p>
            <a:r>
              <a:rPr lang="en-GB" sz="800" dirty="0">
                <a:solidFill>
                  <a:srgbClr val="4E4E4E"/>
                </a:solidFill>
                <a:effectLst/>
                <a:latin typeface="Roboto" panose="02000000000000000000" pitchFamily="2" charset="0"/>
                <a:ea typeface="DengXian" panose="02010600030101010101" pitchFamily="2" charset="-122"/>
                <a:cs typeface="Calibri" panose="020F0502020204030204" pitchFamily="34" charset="0"/>
              </a:rPr>
              <a:t>GROUP 1: Eastern Indian Ocean Region</a:t>
            </a:r>
            <a:endParaRPr lang="en-US" sz="1000" dirty="0">
              <a:effectLst/>
              <a:latin typeface="Calibri" panose="020F0502020204030204" pitchFamily="34" charset="0"/>
              <a:ea typeface="DengXian" panose="02010600030101010101" pitchFamily="2" charset="-122"/>
              <a:cs typeface="Arial" panose="020B0604020202020204" pitchFamily="34" charset="0"/>
            </a:endParaRPr>
          </a:p>
          <a:p>
            <a:pPr marL="1170305" indent="-179705"/>
            <a:r>
              <a:rPr lang="en-GB" sz="800" dirty="0">
                <a:solidFill>
                  <a:srgbClr val="4E4E4E"/>
                </a:solidFill>
                <a:effectLst/>
                <a:latin typeface="Roboto" panose="02000000000000000000" pitchFamily="2" charset="0"/>
                <a:ea typeface="DengXian" panose="02010600030101010101" pitchFamily="2" charset="-122"/>
                <a:cs typeface="Calibri" panose="020F0502020204030204" pitchFamily="34" charset="0"/>
              </a:rPr>
              <a:t>1st Winner: Little Sea in </a:t>
            </a:r>
            <a:r>
              <a:rPr lang="en-GB" sz="800" dirty="0" err="1">
                <a:solidFill>
                  <a:srgbClr val="4E4E4E"/>
                </a:solidFill>
                <a:effectLst/>
                <a:latin typeface="Roboto" panose="02000000000000000000" pitchFamily="2" charset="0"/>
                <a:ea typeface="DengXian" panose="02010600030101010101" pitchFamily="2" charset="-122"/>
                <a:cs typeface="Calibri" panose="020F0502020204030204" pitchFamily="34" charset="0"/>
              </a:rPr>
              <a:t>Tompe</a:t>
            </a:r>
            <a:r>
              <a:rPr lang="en-GB" sz="800" dirty="0">
                <a:solidFill>
                  <a:srgbClr val="4E4E4E"/>
                </a:solidFill>
                <a:effectLst/>
                <a:latin typeface="Roboto" panose="02000000000000000000" pitchFamily="2" charset="0"/>
                <a:ea typeface="DengXian" panose="02010600030101010101" pitchFamily="2" charset="-122"/>
                <a:cs typeface="Calibri" panose="020F0502020204030204" pitchFamily="34" charset="0"/>
              </a:rPr>
              <a:t> by Sarah Adilah (Indonesia)</a:t>
            </a:r>
            <a:endParaRPr lang="en-US" sz="1000" dirty="0">
              <a:effectLst/>
              <a:latin typeface="Calibri" panose="020F0502020204030204" pitchFamily="34" charset="0"/>
              <a:ea typeface="DengXian" panose="02010600030101010101" pitchFamily="2" charset="-122"/>
              <a:cs typeface="Arial" panose="020B0604020202020204" pitchFamily="34" charset="0"/>
            </a:endParaRPr>
          </a:p>
          <a:p>
            <a:pPr marL="1170305"/>
            <a:r>
              <a:rPr lang="en-GB" sz="800" u="sng" dirty="0">
                <a:solidFill>
                  <a:srgbClr val="0563C1"/>
                </a:solidFill>
                <a:effectLst/>
                <a:latin typeface="Roboto" panose="02000000000000000000" pitchFamily="2" charset="0"/>
                <a:ea typeface="DengXian" panose="02010600030101010101" pitchFamily="2" charset="-122"/>
                <a:cs typeface="Calibri" panose="020F0502020204030204" pitchFamily="34" charset="0"/>
                <a:hlinkClick r:id="rId3"/>
              </a:rPr>
              <a:t>https://drive.google.com/open?id=1Hi0SUEO30j1vNNifBA-8qmHbXfDAOBWG</a:t>
            </a:r>
            <a:endParaRPr lang="en-US" sz="1000" dirty="0">
              <a:effectLst/>
              <a:latin typeface="Calibri" panose="020F0502020204030204" pitchFamily="34" charset="0"/>
              <a:ea typeface="DengXian" panose="02010600030101010101" pitchFamily="2" charset="-122"/>
              <a:cs typeface="Arial" panose="020B0604020202020204" pitchFamily="34" charset="0"/>
            </a:endParaRPr>
          </a:p>
          <a:p>
            <a:pPr marL="1170305" indent="-179705"/>
            <a:r>
              <a:rPr lang="en-GB" sz="800" dirty="0">
                <a:solidFill>
                  <a:srgbClr val="4E4E4E"/>
                </a:solidFill>
                <a:effectLst/>
                <a:latin typeface="Roboto" panose="02000000000000000000" pitchFamily="2" charset="0"/>
                <a:ea typeface="DengXian" panose="02010600030101010101" pitchFamily="2" charset="-122"/>
                <a:cs typeface="Calibri" panose="020F0502020204030204" pitchFamily="34" charset="0"/>
              </a:rPr>
              <a:t>2nd Winner: Living with the Sea by Vania Qanita Damayanti, Adrian Muhammad </a:t>
            </a:r>
            <a:r>
              <a:rPr lang="en-GB" sz="800" dirty="0" err="1">
                <a:solidFill>
                  <a:srgbClr val="4E4E4E"/>
                </a:solidFill>
                <a:effectLst/>
                <a:latin typeface="Roboto" panose="02000000000000000000" pitchFamily="2" charset="0"/>
                <a:ea typeface="DengXian" panose="02010600030101010101" pitchFamily="2" charset="-122"/>
                <a:cs typeface="Calibri" panose="020F0502020204030204" pitchFamily="34" charset="0"/>
              </a:rPr>
              <a:t>Fikri</a:t>
            </a:r>
            <a:r>
              <a:rPr lang="en-GB" sz="800" dirty="0">
                <a:solidFill>
                  <a:srgbClr val="4E4E4E"/>
                </a:solidFill>
                <a:effectLst/>
                <a:latin typeface="Roboto" panose="02000000000000000000" pitchFamily="2" charset="0"/>
                <a:ea typeface="DengXian" panose="02010600030101010101" pitchFamily="2" charset="-122"/>
                <a:cs typeface="Calibri" panose="020F0502020204030204" pitchFamily="34" charset="0"/>
              </a:rPr>
              <a:t> Suni &amp; Nur Amri Firmansyah (Indonesia)</a:t>
            </a:r>
            <a:endParaRPr lang="en-US" sz="1000" dirty="0">
              <a:effectLst/>
              <a:latin typeface="Calibri" panose="020F0502020204030204" pitchFamily="34" charset="0"/>
              <a:ea typeface="DengXian" panose="02010600030101010101" pitchFamily="2" charset="-122"/>
              <a:cs typeface="Arial" panose="020B0604020202020204" pitchFamily="34" charset="0"/>
            </a:endParaRPr>
          </a:p>
          <a:p>
            <a:pPr marL="1170305"/>
            <a:r>
              <a:rPr lang="en-GB" sz="800" u="sng" dirty="0">
                <a:solidFill>
                  <a:srgbClr val="0563C1"/>
                </a:solidFill>
                <a:effectLst/>
                <a:latin typeface="Roboto" panose="02000000000000000000" pitchFamily="2" charset="0"/>
                <a:ea typeface="DengXian" panose="02010600030101010101" pitchFamily="2" charset="-122"/>
                <a:cs typeface="Calibri" panose="020F0502020204030204" pitchFamily="34" charset="0"/>
                <a:hlinkClick r:id="rId4"/>
              </a:rPr>
              <a:t>https://drive.google.com/open?id=1gGDLdL8D-g6eo_JX54IkwP47r6y3UNsg</a:t>
            </a:r>
            <a:endParaRPr lang="en-US" sz="1000" dirty="0">
              <a:effectLst/>
              <a:latin typeface="Calibri" panose="020F0502020204030204" pitchFamily="34" charset="0"/>
              <a:ea typeface="DengXian" panose="02010600030101010101" pitchFamily="2" charset="-122"/>
              <a:cs typeface="Arial" panose="020B0604020202020204" pitchFamily="34" charset="0"/>
            </a:endParaRPr>
          </a:p>
          <a:p>
            <a:pPr marL="1170305" indent="-179705"/>
            <a:r>
              <a:rPr lang="en-GB" sz="800" dirty="0">
                <a:solidFill>
                  <a:srgbClr val="4E4E4E"/>
                </a:solidFill>
                <a:effectLst/>
                <a:latin typeface="Roboto" panose="02000000000000000000" pitchFamily="2" charset="0"/>
                <a:ea typeface="DengXian" panose="02010600030101010101" pitchFamily="2" charset="-122"/>
                <a:cs typeface="Calibri" panose="020F0502020204030204" pitchFamily="34" charset="0"/>
              </a:rPr>
              <a:t>3rd Winner: Atypical Tsunami and Solution by Muhyddin Aprizandy, Bobby </a:t>
            </a:r>
            <a:r>
              <a:rPr lang="en-GB" sz="800" dirty="0" err="1">
                <a:solidFill>
                  <a:srgbClr val="4E4E4E"/>
                </a:solidFill>
                <a:effectLst/>
                <a:latin typeface="Roboto" panose="02000000000000000000" pitchFamily="2" charset="0"/>
                <a:ea typeface="DengXian" panose="02010600030101010101" pitchFamily="2" charset="-122"/>
                <a:cs typeface="Calibri" panose="020F0502020204030204" pitchFamily="34" charset="0"/>
              </a:rPr>
              <a:t>Tegar</a:t>
            </a:r>
            <a:r>
              <a:rPr lang="en-GB" sz="800" dirty="0">
                <a:solidFill>
                  <a:srgbClr val="4E4E4E"/>
                </a:solidFill>
                <a:effectLst/>
                <a:latin typeface="Roboto" panose="02000000000000000000" pitchFamily="2" charset="0"/>
                <a:ea typeface="DengXian" panose="02010600030101010101" pitchFamily="2" charset="-122"/>
                <a:cs typeface="Calibri" panose="020F0502020204030204" pitchFamily="34" charset="0"/>
              </a:rPr>
              <a:t> Sanjaya &amp; Muna </a:t>
            </a:r>
            <a:r>
              <a:rPr lang="en-GB" sz="800" dirty="0" err="1">
                <a:solidFill>
                  <a:srgbClr val="4E4E4E"/>
                </a:solidFill>
                <a:effectLst/>
                <a:latin typeface="Roboto" panose="02000000000000000000" pitchFamily="2" charset="0"/>
                <a:ea typeface="DengXian" panose="02010600030101010101" pitchFamily="2" charset="-122"/>
                <a:cs typeface="Calibri" panose="020F0502020204030204" pitchFamily="34" charset="0"/>
              </a:rPr>
              <a:t>Fauziah</a:t>
            </a:r>
            <a:r>
              <a:rPr lang="en-GB" sz="800" dirty="0">
                <a:solidFill>
                  <a:srgbClr val="4E4E4E"/>
                </a:solidFill>
                <a:effectLst/>
                <a:latin typeface="Roboto" panose="02000000000000000000" pitchFamily="2" charset="0"/>
                <a:ea typeface="DengXian" panose="02010600030101010101" pitchFamily="2" charset="-122"/>
                <a:cs typeface="Calibri" panose="020F0502020204030204" pitchFamily="34" charset="0"/>
              </a:rPr>
              <a:t> (Indonesia)</a:t>
            </a:r>
            <a:endParaRPr lang="en-US" sz="1000" dirty="0">
              <a:effectLst/>
              <a:latin typeface="Calibri" panose="020F0502020204030204" pitchFamily="34" charset="0"/>
              <a:ea typeface="DengXian" panose="02010600030101010101" pitchFamily="2" charset="-122"/>
              <a:cs typeface="Arial" panose="020B0604020202020204" pitchFamily="34" charset="0"/>
            </a:endParaRPr>
          </a:p>
          <a:p>
            <a:pPr marL="1170305"/>
            <a:r>
              <a:rPr lang="en-GB" sz="800" u="sng" dirty="0">
                <a:solidFill>
                  <a:srgbClr val="0563C1"/>
                </a:solidFill>
                <a:effectLst/>
                <a:latin typeface="Roboto" panose="02000000000000000000" pitchFamily="2" charset="0"/>
                <a:ea typeface="DengXian" panose="02010600030101010101" pitchFamily="2" charset="-122"/>
                <a:cs typeface="Calibri" panose="020F0502020204030204" pitchFamily="34" charset="0"/>
                <a:hlinkClick r:id="rId5"/>
              </a:rPr>
              <a:t>https://drive.google.com/open?id=1Xb-m2xfbTKN0QfEOyc2PWWyUNtQjWK-2</a:t>
            </a:r>
            <a:endParaRPr lang="en-US" sz="1000" dirty="0">
              <a:effectLst/>
              <a:latin typeface="Calibri" panose="020F0502020204030204" pitchFamily="34" charset="0"/>
              <a:ea typeface="DengXian" panose="02010600030101010101" pitchFamily="2" charset="-122"/>
              <a:cs typeface="Arial" panose="020B0604020202020204" pitchFamily="34" charset="0"/>
            </a:endParaRPr>
          </a:p>
          <a:p>
            <a:endParaRPr lang="en-GB" sz="800" dirty="0">
              <a:solidFill>
                <a:srgbClr val="4E4E4E"/>
              </a:solidFill>
              <a:effectLst/>
              <a:latin typeface="Roboto" panose="02000000000000000000" pitchFamily="2" charset="0"/>
              <a:ea typeface="DengXian" panose="02010600030101010101" pitchFamily="2" charset="-122"/>
              <a:cs typeface="Calibri" panose="020F0502020204030204" pitchFamily="34" charset="0"/>
            </a:endParaRPr>
          </a:p>
          <a:p>
            <a:r>
              <a:rPr lang="en-GB" sz="800" dirty="0">
                <a:solidFill>
                  <a:srgbClr val="4E4E4E"/>
                </a:solidFill>
                <a:effectLst/>
                <a:latin typeface="Roboto" panose="02000000000000000000" pitchFamily="2" charset="0"/>
                <a:ea typeface="DengXian" panose="02010600030101010101" pitchFamily="2" charset="-122"/>
                <a:cs typeface="Calibri" panose="020F0502020204030204" pitchFamily="34" charset="0"/>
              </a:rPr>
              <a:t>Group2 - Indian Ocean Small Island States</a:t>
            </a:r>
            <a:endParaRPr lang="en-US" sz="1000" dirty="0">
              <a:effectLst/>
              <a:latin typeface="Calibri" panose="020F0502020204030204" pitchFamily="34" charset="0"/>
              <a:ea typeface="DengXian" panose="02010600030101010101" pitchFamily="2" charset="-122"/>
              <a:cs typeface="Arial" panose="020B0604020202020204" pitchFamily="34" charset="0"/>
            </a:endParaRPr>
          </a:p>
          <a:p>
            <a:pPr marL="1170305" indent="-179705"/>
            <a:r>
              <a:rPr lang="en-GB" sz="800" dirty="0">
                <a:solidFill>
                  <a:srgbClr val="4E4E4E"/>
                </a:solidFill>
                <a:effectLst/>
                <a:latin typeface="Roboto" panose="02000000000000000000" pitchFamily="2" charset="0"/>
                <a:ea typeface="DengXian" panose="02010600030101010101" pitchFamily="2" charset="-122"/>
                <a:cs typeface="Calibri" panose="020F0502020204030204" pitchFamily="34" charset="0"/>
              </a:rPr>
              <a:t>1st Winner: We Are Aware by Darius </a:t>
            </a:r>
            <a:r>
              <a:rPr lang="en-GB" sz="800" dirty="0" err="1">
                <a:solidFill>
                  <a:srgbClr val="4E4E4E"/>
                </a:solidFill>
                <a:effectLst/>
                <a:latin typeface="Roboto" panose="02000000000000000000" pitchFamily="2" charset="0"/>
                <a:ea typeface="DengXian" panose="02010600030101010101" pitchFamily="2" charset="-122"/>
                <a:cs typeface="Calibri" panose="020F0502020204030204" pitchFamily="34" charset="0"/>
              </a:rPr>
              <a:t>Ashvine</a:t>
            </a:r>
            <a:r>
              <a:rPr lang="en-GB" sz="800" dirty="0">
                <a:solidFill>
                  <a:srgbClr val="4E4E4E"/>
                </a:solidFill>
                <a:effectLst/>
                <a:latin typeface="Roboto" panose="02000000000000000000" pitchFamily="2" charset="0"/>
                <a:ea typeface="DengXian" panose="02010600030101010101" pitchFamily="2" charset="-122"/>
                <a:cs typeface="Calibri" panose="020F0502020204030204" pitchFamily="34" charset="0"/>
              </a:rPr>
              <a:t> </a:t>
            </a:r>
            <a:r>
              <a:rPr lang="en-GB" sz="800" dirty="0" err="1">
                <a:solidFill>
                  <a:srgbClr val="4E4E4E"/>
                </a:solidFill>
                <a:effectLst/>
                <a:latin typeface="Roboto" panose="02000000000000000000" pitchFamily="2" charset="0"/>
                <a:ea typeface="DengXian" panose="02010600030101010101" pitchFamily="2" charset="-122"/>
                <a:cs typeface="Calibri" panose="020F0502020204030204" pitchFamily="34" charset="0"/>
              </a:rPr>
              <a:t>Commettant</a:t>
            </a:r>
            <a:r>
              <a:rPr lang="en-GB" sz="800" dirty="0">
                <a:solidFill>
                  <a:srgbClr val="4E4E4E"/>
                </a:solidFill>
                <a:effectLst/>
                <a:latin typeface="Roboto" panose="02000000000000000000" pitchFamily="2" charset="0"/>
                <a:ea typeface="DengXian" panose="02010600030101010101" pitchFamily="2" charset="-122"/>
                <a:cs typeface="Calibri" panose="020F0502020204030204" pitchFamily="34" charset="0"/>
              </a:rPr>
              <a:t>, </a:t>
            </a:r>
            <a:r>
              <a:rPr lang="en-GB" sz="800" dirty="0" err="1">
                <a:solidFill>
                  <a:srgbClr val="4E4E4E"/>
                </a:solidFill>
                <a:effectLst/>
                <a:latin typeface="Roboto" panose="02000000000000000000" pitchFamily="2" charset="0"/>
                <a:ea typeface="DengXian" panose="02010600030101010101" pitchFamily="2" charset="-122"/>
                <a:cs typeface="Calibri" panose="020F0502020204030204" pitchFamily="34" charset="0"/>
              </a:rPr>
              <a:t>Shainarah</a:t>
            </a:r>
            <a:r>
              <a:rPr lang="en-GB" sz="800" dirty="0">
                <a:solidFill>
                  <a:srgbClr val="4E4E4E"/>
                </a:solidFill>
                <a:effectLst/>
                <a:latin typeface="Roboto" panose="02000000000000000000" pitchFamily="2" charset="0"/>
                <a:ea typeface="DengXian" panose="02010600030101010101" pitchFamily="2" charset="-122"/>
                <a:cs typeface="Calibri" panose="020F0502020204030204" pitchFamily="34" charset="0"/>
              </a:rPr>
              <a:t> </a:t>
            </a:r>
            <a:r>
              <a:rPr lang="en-GB" sz="800" dirty="0" err="1">
                <a:solidFill>
                  <a:srgbClr val="4E4E4E"/>
                </a:solidFill>
                <a:effectLst/>
                <a:latin typeface="Roboto" panose="02000000000000000000" pitchFamily="2" charset="0"/>
                <a:ea typeface="DengXian" panose="02010600030101010101" pitchFamily="2" charset="-122"/>
                <a:cs typeface="Calibri" panose="020F0502020204030204" pitchFamily="34" charset="0"/>
              </a:rPr>
              <a:t>Chandell</a:t>
            </a:r>
            <a:r>
              <a:rPr lang="en-GB" sz="800" dirty="0">
                <a:solidFill>
                  <a:srgbClr val="4E4E4E"/>
                </a:solidFill>
                <a:effectLst/>
                <a:latin typeface="Roboto" panose="02000000000000000000" pitchFamily="2" charset="0"/>
                <a:ea typeface="DengXian" panose="02010600030101010101" pitchFamily="2" charset="-122"/>
                <a:cs typeface="Calibri" panose="020F0502020204030204" pitchFamily="34" charset="0"/>
              </a:rPr>
              <a:t> Manisha </a:t>
            </a:r>
            <a:r>
              <a:rPr lang="en-GB" sz="800" dirty="0" err="1">
                <a:solidFill>
                  <a:srgbClr val="4E4E4E"/>
                </a:solidFill>
                <a:effectLst/>
                <a:latin typeface="Roboto" panose="02000000000000000000" pitchFamily="2" charset="0"/>
                <a:ea typeface="DengXian" panose="02010600030101010101" pitchFamily="2" charset="-122"/>
                <a:cs typeface="Calibri" panose="020F0502020204030204" pitchFamily="34" charset="0"/>
              </a:rPr>
              <a:t>Ragain</a:t>
            </a:r>
            <a:r>
              <a:rPr lang="en-GB" sz="800" dirty="0">
                <a:solidFill>
                  <a:srgbClr val="4E4E4E"/>
                </a:solidFill>
                <a:effectLst/>
                <a:latin typeface="Roboto" panose="02000000000000000000" pitchFamily="2" charset="0"/>
                <a:ea typeface="DengXian" panose="02010600030101010101" pitchFamily="2" charset="-122"/>
                <a:cs typeface="Calibri" panose="020F0502020204030204" pitchFamily="34" charset="0"/>
              </a:rPr>
              <a:t> &amp; Ruth Abigail Nicole </a:t>
            </a:r>
            <a:r>
              <a:rPr lang="en-GB" sz="800" dirty="0" err="1">
                <a:solidFill>
                  <a:srgbClr val="4E4E4E"/>
                </a:solidFill>
                <a:effectLst/>
                <a:latin typeface="Roboto" panose="02000000000000000000" pitchFamily="2" charset="0"/>
                <a:ea typeface="DengXian" panose="02010600030101010101" pitchFamily="2" charset="-122"/>
                <a:cs typeface="Calibri" panose="020F0502020204030204" pitchFamily="34" charset="0"/>
              </a:rPr>
              <a:t>Henrie</a:t>
            </a:r>
            <a:r>
              <a:rPr lang="en-GB" sz="800" dirty="0">
                <a:solidFill>
                  <a:srgbClr val="4E4E4E"/>
                </a:solidFill>
                <a:effectLst/>
                <a:latin typeface="Roboto" panose="02000000000000000000" pitchFamily="2" charset="0"/>
                <a:ea typeface="DengXian" panose="02010600030101010101" pitchFamily="2" charset="-122"/>
                <a:cs typeface="Calibri" panose="020F0502020204030204" pitchFamily="34" charset="0"/>
              </a:rPr>
              <a:t> (Seychelles)</a:t>
            </a:r>
            <a:endParaRPr lang="en-US" sz="1000" dirty="0">
              <a:effectLst/>
              <a:latin typeface="Calibri" panose="020F0502020204030204" pitchFamily="34" charset="0"/>
              <a:ea typeface="DengXian" panose="02010600030101010101" pitchFamily="2" charset="-122"/>
              <a:cs typeface="Arial" panose="020B0604020202020204" pitchFamily="34" charset="0"/>
            </a:endParaRPr>
          </a:p>
          <a:p>
            <a:pPr marL="1170305"/>
            <a:r>
              <a:rPr lang="en-GB" sz="800" u="sng" dirty="0">
                <a:solidFill>
                  <a:srgbClr val="0563C1"/>
                </a:solidFill>
                <a:effectLst/>
                <a:latin typeface="Roboto" panose="02000000000000000000" pitchFamily="2" charset="0"/>
                <a:ea typeface="DengXian" panose="02010600030101010101" pitchFamily="2" charset="-122"/>
                <a:cs typeface="Calibri" panose="020F0502020204030204" pitchFamily="34" charset="0"/>
                <a:hlinkClick r:id="rId6"/>
              </a:rPr>
              <a:t>https://drive.google.com/open?id=1RXKsj43e3iXIfEAGtrIlSCuuQqEikRkH</a:t>
            </a:r>
            <a:endParaRPr lang="en-US" sz="1000" dirty="0">
              <a:effectLst/>
              <a:latin typeface="Calibri" panose="020F0502020204030204" pitchFamily="34" charset="0"/>
              <a:ea typeface="DengXian" panose="02010600030101010101" pitchFamily="2" charset="-122"/>
              <a:cs typeface="Arial" panose="020B0604020202020204" pitchFamily="34" charset="0"/>
            </a:endParaRPr>
          </a:p>
          <a:p>
            <a:pPr marL="1170305" indent="-179705"/>
            <a:r>
              <a:rPr lang="en-GB" sz="800" dirty="0">
                <a:solidFill>
                  <a:srgbClr val="4E4E4E"/>
                </a:solidFill>
                <a:effectLst/>
                <a:latin typeface="Roboto" panose="02000000000000000000" pitchFamily="2" charset="0"/>
                <a:ea typeface="DengXian" panose="02010600030101010101" pitchFamily="2" charset="-122"/>
                <a:cs typeface="Calibri" panose="020F0502020204030204" pitchFamily="34" charset="0"/>
              </a:rPr>
              <a:t>2nd Winner: Public Tsunami Awareness by Ahmed </a:t>
            </a:r>
            <a:r>
              <a:rPr lang="en-GB" sz="800" dirty="0" err="1">
                <a:solidFill>
                  <a:srgbClr val="4E4E4E"/>
                </a:solidFill>
                <a:effectLst/>
                <a:latin typeface="Roboto" panose="02000000000000000000" pitchFamily="2" charset="0"/>
                <a:ea typeface="DengXian" panose="02010600030101010101" pitchFamily="2" charset="-122"/>
                <a:cs typeface="Calibri" panose="020F0502020204030204" pitchFamily="34" charset="0"/>
              </a:rPr>
              <a:t>Yaeesh</a:t>
            </a:r>
            <a:r>
              <a:rPr lang="en-GB" sz="800" dirty="0">
                <a:solidFill>
                  <a:srgbClr val="4E4E4E"/>
                </a:solidFill>
                <a:effectLst/>
                <a:latin typeface="Roboto" panose="02000000000000000000" pitchFamily="2" charset="0"/>
                <a:ea typeface="DengXian" panose="02010600030101010101" pitchFamily="2" charset="-122"/>
                <a:cs typeface="Calibri" panose="020F0502020204030204" pitchFamily="34" charset="0"/>
              </a:rPr>
              <a:t> </a:t>
            </a:r>
            <a:r>
              <a:rPr lang="en-GB" sz="800" dirty="0" err="1">
                <a:solidFill>
                  <a:srgbClr val="4E4E4E"/>
                </a:solidFill>
                <a:effectLst/>
                <a:latin typeface="Roboto" panose="02000000000000000000" pitchFamily="2" charset="0"/>
                <a:ea typeface="DengXian" panose="02010600030101010101" pitchFamily="2" charset="-122"/>
                <a:cs typeface="Calibri" panose="020F0502020204030204" pitchFamily="34" charset="0"/>
              </a:rPr>
              <a:t>Shaheem</a:t>
            </a:r>
            <a:r>
              <a:rPr lang="en-GB" sz="800" dirty="0">
                <a:solidFill>
                  <a:srgbClr val="4E4E4E"/>
                </a:solidFill>
                <a:effectLst/>
                <a:latin typeface="Roboto" panose="02000000000000000000" pitchFamily="2" charset="0"/>
                <a:ea typeface="DengXian" panose="02010600030101010101" pitchFamily="2" charset="-122"/>
                <a:cs typeface="Calibri" panose="020F0502020204030204" pitchFamily="34" charset="0"/>
              </a:rPr>
              <a:t> (Maldives)</a:t>
            </a:r>
            <a:endParaRPr lang="en-US" sz="1000" dirty="0">
              <a:effectLst/>
              <a:latin typeface="Calibri" panose="020F0502020204030204" pitchFamily="34" charset="0"/>
              <a:ea typeface="DengXian" panose="02010600030101010101" pitchFamily="2" charset="-122"/>
              <a:cs typeface="Arial" panose="020B0604020202020204" pitchFamily="34" charset="0"/>
            </a:endParaRPr>
          </a:p>
          <a:p>
            <a:pPr marL="1170305"/>
            <a:r>
              <a:rPr lang="en-GB" sz="800" u="sng" dirty="0">
                <a:solidFill>
                  <a:srgbClr val="0563C1"/>
                </a:solidFill>
                <a:effectLst/>
                <a:latin typeface="Roboto" panose="02000000000000000000" pitchFamily="2" charset="0"/>
                <a:ea typeface="DengXian" panose="02010600030101010101" pitchFamily="2" charset="-122"/>
                <a:cs typeface="Calibri" panose="020F0502020204030204" pitchFamily="34" charset="0"/>
                <a:hlinkClick r:id="rId7"/>
              </a:rPr>
              <a:t>https://drive.google.com/open?id=1e0-aJ4ztLH1aO-Te81kO1U0LPZ3Oc7Pf</a:t>
            </a:r>
            <a:endParaRPr lang="en-US" sz="1000" dirty="0">
              <a:effectLst/>
              <a:latin typeface="Calibri" panose="020F0502020204030204" pitchFamily="34" charset="0"/>
              <a:ea typeface="DengXian" panose="02010600030101010101" pitchFamily="2" charset="-122"/>
              <a:cs typeface="Arial" panose="020B0604020202020204" pitchFamily="34" charset="0"/>
            </a:endParaRPr>
          </a:p>
          <a:p>
            <a:pPr marL="1170305" indent="-179705"/>
            <a:r>
              <a:rPr lang="en-GB" sz="800" dirty="0">
                <a:solidFill>
                  <a:srgbClr val="4E4E4E"/>
                </a:solidFill>
                <a:effectLst/>
                <a:latin typeface="Roboto" panose="02000000000000000000" pitchFamily="2" charset="0"/>
                <a:ea typeface="DengXian" panose="02010600030101010101" pitchFamily="2" charset="-122"/>
                <a:cs typeface="Calibri" panose="020F0502020204030204" pitchFamily="34" charset="0"/>
              </a:rPr>
              <a:t>3rd Winner: Tsunami the Incoming Threat by Melchizedek Solin (Seychelles)</a:t>
            </a:r>
            <a:endParaRPr lang="en-US" sz="1000" dirty="0">
              <a:effectLst/>
              <a:latin typeface="Calibri" panose="020F0502020204030204" pitchFamily="34" charset="0"/>
              <a:ea typeface="DengXian" panose="02010600030101010101" pitchFamily="2" charset="-122"/>
              <a:cs typeface="Arial" panose="020B0604020202020204" pitchFamily="34" charset="0"/>
            </a:endParaRPr>
          </a:p>
          <a:p>
            <a:pPr marL="1170305"/>
            <a:r>
              <a:rPr lang="en-GB" sz="800" u="sng" dirty="0">
                <a:solidFill>
                  <a:srgbClr val="0563C1"/>
                </a:solidFill>
                <a:effectLst/>
                <a:latin typeface="Roboto" panose="02000000000000000000" pitchFamily="2" charset="0"/>
                <a:ea typeface="DengXian" panose="02010600030101010101" pitchFamily="2" charset="-122"/>
                <a:cs typeface="Calibri" panose="020F0502020204030204" pitchFamily="34" charset="0"/>
                <a:hlinkClick r:id="rId8"/>
              </a:rPr>
              <a:t>https://drive.google.com/open?id=1vdHHMP_CKvcZ-zEpOLsMLXRdSGm2dYwM</a:t>
            </a:r>
            <a:endParaRPr lang="en-US" sz="1000" dirty="0">
              <a:effectLst/>
              <a:latin typeface="Calibri" panose="020F0502020204030204" pitchFamily="34" charset="0"/>
              <a:ea typeface="DengXian" panose="02010600030101010101" pitchFamily="2" charset="-122"/>
              <a:cs typeface="Arial" panose="020B0604020202020204" pitchFamily="34" charset="0"/>
            </a:endParaRPr>
          </a:p>
          <a:p>
            <a:endParaRPr lang="en-GB" sz="800" dirty="0">
              <a:solidFill>
                <a:srgbClr val="4E4E4E"/>
              </a:solidFill>
              <a:effectLst/>
              <a:latin typeface="Roboto" panose="02000000000000000000" pitchFamily="2" charset="0"/>
              <a:ea typeface="DengXian" panose="02010600030101010101" pitchFamily="2" charset="-122"/>
              <a:cs typeface="Calibri" panose="020F0502020204030204" pitchFamily="34" charset="0"/>
            </a:endParaRPr>
          </a:p>
          <a:p>
            <a:r>
              <a:rPr lang="en-GB" sz="800" dirty="0">
                <a:solidFill>
                  <a:srgbClr val="4E4E4E"/>
                </a:solidFill>
                <a:effectLst/>
                <a:latin typeface="Roboto" panose="02000000000000000000" pitchFamily="2" charset="0"/>
                <a:ea typeface="DengXian" panose="02010600030101010101" pitchFamily="2" charset="-122"/>
                <a:cs typeface="Calibri" panose="020F0502020204030204" pitchFamily="34" charset="0"/>
              </a:rPr>
              <a:t>Group3 - North Western Indian Ocean</a:t>
            </a:r>
            <a:endParaRPr lang="en-US" sz="1000" dirty="0">
              <a:effectLst/>
              <a:latin typeface="Calibri" panose="020F0502020204030204" pitchFamily="34" charset="0"/>
              <a:ea typeface="DengXian" panose="02010600030101010101" pitchFamily="2" charset="-122"/>
              <a:cs typeface="Arial" panose="020B0604020202020204" pitchFamily="34" charset="0"/>
            </a:endParaRPr>
          </a:p>
          <a:p>
            <a:pPr marL="1170305" indent="-179705"/>
            <a:r>
              <a:rPr lang="en-GB" sz="800" dirty="0">
                <a:solidFill>
                  <a:srgbClr val="4E4E4E"/>
                </a:solidFill>
                <a:effectLst/>
                <a:latin typeface="Roboto" panose="02000000000000000000" pitchFamily="2" charset="0"/>
                <a:ea typeface="DengXian" panose="02010600030101010101" pitchFamily="2" charset="-122"/>
                <a:cs typeface="Calibri" panose="020F0502020204030204" pitchFamily="34" charset="0"/>
              </a:rPr>
              <a:t>1st Winner: Surviving Tsunami by Vandita Sariya (India)</a:t>
            </a:r>
            <a:endParaRPr lang="en-US" sz="1000" dirty="0">
              <a:effectLst/>
              <a:latin typeface="Calibri" panose="020F0502020204030204" pitchFamily="34" charset="0"/>
              <a:ea typeface="DengXian" panose="02010600030101010101" pitchFamily="2" charset="-122"/>
              <a:cs typeface="Arial" panose="020B0604020202020204" pitchFamily="34" charset="0"/>
            </a:endParaRPr>
          </a:p>
          <a:p>
            <a:pPr marL="1170305"/>
            <a:r>
              <a:rPr lang="en-GB" sz="800" u="sng" dirty="0">
                <a:solidFill>
                  <a:srgbClr val="0563C1"/>
                </a:solidFill>
                <a:effectLst/>
                <a:latin typeface="Roboto" panose="02000000000000000000" pitchFamily="2" charset="0"/>
                <a:ea typeface="DengXian" panose="02010600030101010101" pitchFamily="2" charset="-122"/>
                <a:cs typeface="Calibri" panose="020F0502020204030204" pitchFamily="34" charset="0"/>
                <a:hlinkClick r:id="rId9"/>
              </a:rPr>
              <a:t>https://drive.google.com/open?id=1rKqrguYpKtqBUfi5D7jvlDXYzlWny8Uk</a:t>
            </a:r>
            <a:endParaRPr lang="en-US" sz="1000" dirty="0">
              <a:effectLst/>
              <a:latin typeface="Calibri" panose="020F0502020204030204" pitchFamily="34" charset="0"/>
              <a:ea typeface="DengXian" panose="02010600030101010101" pitchFamily="2" charset="-122"/>
              <a:cs typeface="Arial" panose="020B0604020202020204" pitchFamily="34" charset="0"/>
            </a:endParaRPr>
          </a:p>
          <a:p>
            <a:pPr marL="1170305" indent="-179705"/>
            <a:r>
              <a:rPr lang="en-GB" sz="800" dirty="0">
                <a:solidFill>
                  <a:srgbClr val="4E4E4E"/>
                </a:solidFill>
                <a:effectLst/>
                <a:latin typeface="Roboto" panose="02000000000000000000" pitchFamily="2" charset="0"/>
                <a:ea typeface="DengXian" panose="02010600030101010101" pitchFamily="2" charset="-122"/>
                <a:cs typeface="Calibri" panose="020F0502020204030204" pitchFamily="34" charset="0"/>
              </a:rPr>
              <a:t>2nd Winner: Let’s Buck Against the Wave by Aneeqa Bibi, </a:t>
            </a:r>
            <a:r>
              <a:rPr lang="en-GB" sz="800" dirty="0" err="1">
                <a:solidFill>
                  <a:srgbClr val="4E4E4E"/>
                </a:solidFill>
                <a:effectLst/>
                <a:latin typeface="Roboto" panose="02000000000000000000" pitchFamily="2" charset="0"/>
                <a:ea typeface="DengXian" panose="02010600030101010101" pitchFamily="2" charset="-122"/>
                <a:cs typeface="Calibri" panose="020F0502020204030204" pitchFamily="34" charset="0"/>
              </a:rPr>
              <a:t>Humera</a:t>
            </a:r>
            <a:r>
              <a:rPr lang="en-GB" sz="800" dirty="0">
                <a:solidFill>
                  <a:srgbClr val="4E4E4E"/>
                </a:solidFill>
                <a:effectLst/>
                <a:latin typeface="Roboto" panose="02000000000000000000" pitchFamily="2" charset="0"/>
                <a:ea typeface="DengXian" panose="02010600030101010101" pitchFamily="2" charset="-122"/>
                <a:cs typeface="Calibri" panose="020F0502020204030204" pitchFamily="34" charset="0"/>
              </a:rPr>
              <a:t> Khan &amp; Sania Mehmood (Pakistan)</a:t>
            </a:r>
            <a:endParaRPr lang="en-US" sz="1000" dirty="0">
              <a:effectLst/>
              <a:latin typeface="Calibri" panose="020F0502020204030204" pitchFamily="34" charset="0"/>
              <a:ea typeface="DengXian" panose="02010600030101010101" pitchFamily="2" charset="-122"/>
              <a:cs typeface="Arial" panose="020B0604020202020204" pitchFamily="34" charset="0"/>
            </a:endParaRPr>
          </a:p>
          <a:p>
            <a:pPr marL="1170305"/>
            <a:r>
              <a:rPr lang="en-GB" sz="800" u="sng" dirty="0">
                <a:solidFill>
                  <a:srgbClr val="0563C1"/>
                </a:solidFill>
                <a:effectLst/>
                <a:latin typeface="Roboto" panose="02000000000000000000" pitchFamily="2" charset="0"/>
                <a:ea typeface="DengXian" panose="02010600030101010101" pitchFamily="2" charset="-122"/>
                <a:cs typeface="Calibri" panose="020F0502020204030204" pitchFamily="34" charset="0"/>
                <a:hlinkClick r:id="rId10"/>
              </a:rPr>
              <a:t>https://drive.google.com/open?id=1qttIdLuNJBkXq_yrDFe1ugwJR55w1J3l</a:t>
            </a:r>
            <a:r>
              <a:rPr lang="en-GB" sz="800" dirty="0">
                <a:solidFill>
                  <a:srgbClr val="4E4E4E"/>
                </a:solidFill>
                <a:effectLst/>
                <a:latin typeface="Roboto" panose="02000000000000000000" pitchFamily="2" charset="0"/>
                <a:ea typeface="DengXian" panose="02010600030101010101" pitchFamily="2" charset="-122"/>
                <a:cs typeface="Calibri" panose="020F0502020204030204" pitchFamily="34" charset="0"/>
              </a:rPr>
              <a:t>	</a:t>
            </a:r>
            <a:endParaRPr lang="en-US" sz="1000" dirty="0">
              <a:effectLst/>
              <a:latin typeface="Calibri" panose="020F0502020204030204" pitchFamily="34" charset="0"/>
              <a:ea typeface="DengXian" panose="02010600030101010101" pitchFamily="2" charset="-122"/>
              <a:cs typeface="Arial" panose="020B0604020202020204" pitchFamily="34" charset="0"/>
            </a:endParaRPr>
          </a:p>
          <a:p>
            <a:pPr marL="1170305" indent="-179705"/>
            <a:r>
              <a:rPr lang="en-GB" sz="800" dirty="0">
                <a:solidFill>
                  <a:srgbClr val="4E4E4E"/>
                </a:solidFill>
                <a:effectLst/>
                <a:latin typeface="Roboto" panose="02000000000000000000" pitchFamily="2" charset="0"/>
                <a:ea typeface="DengXian" panose="02010600030101010101" pitchFamily="2" charset="-122"/>
                <a:cs typeface="Calibri" panose="020F0502020204030204" pitchFamily="34" charset="0"/>
              </a:rPr>
              <a:t>3rd Winner: Make Them Aware if You Care by Ayesha Nadeem (Pakistan)</a:t>
            </a:r>
            <a:endParaRPr lang="en-US" sz="1000" dirty="0">
              <a:effectLst/>
              <a:latin typeface="Calibri" panose="020F0502020204030204" pitchFamily="34" charset="0"/>
              <a:ea typeface="DengXian" panose="02010600030101010101" pitchFamily="2" charset="-122"/>
              <a:cs typeface="Arial" panose="020B0604020202020204" pitchFamily="34" charset="0"/>
            </a:endParaRPr>
          </a:p>
          <a:p>
            <a:pPr marL="1170305"/>
            <a:r>
              <a:rPr lang="en-GB" sz="800" u="sng" dirty="0">
                <a:solidFill>
                  <a:srgbClr val="0563C1"/>
                </a:solidFill>
                <a:effectLst/>
                <a:latin typeface="Roboto" panose="02000000000000000000" pitchFamily="2" charset="0"/>
                <a:ea typeface="DengXian" panose="02010600030101010101" pitchFamily="2" charset="-122"/>
                <a:cs typeface="Calibri" panose="020F0502020204030204" pitchFamily="34" charset="0"/>
                <a:hlinkClick r:id="rId11"/>
              </a:rPr>
              <a:t>https://drive.google.com/open?id=1CZmUKsPVPBbwlDPoPlmCEIv-V3F4SsiT</a:t>
            </a:r>
            <a:endParaRPr lang="en-US" sz="1000" dirty="0">
              <a:effectLst/>
              <a:latin typeface="Calibri" panose="020F0502020204030204" pitchFamily="34" charset="0"/>
              <a:ea typeface="DengXian" panose="02010600030101010101" pitchFamily="2" charset="-122"/>
              <a:cs typeface="Arial" panose="020B0604020202020204" pitchFamily="34" charset="0"/>
            </a:endParaRPr>
          </a:p>
          <a:p>
            <a:endParaRPr lang="en-GB" sz="800" dirty="0">
              <a:solidFill>
                <a:srgbClr val="4E4E4E"/>
              </a:solidFill>
              <a:effectLst/>
              <a:latin typeface="Roboto" panose="02000000000000000000" pitchFamily="2" charset="0"/>
              <a:ea typeface="DengXian" panose="02010600030101010101" pitchFamily="2" charset="-122"/>
              <a:cs typeface="Calibri" panose="020F0502020204030204" pitchFamily="34" charset="0"/>
            </a:endParaRPr>
          </a:p>
          <a:p>
            <a:r>
              <a:rPr lang="en-GB" sz="800" dirty="0">
                <a:solidFill>
                  <a:srgbClr val="4E4E4E"/>
                </a:solidFill>
                <a:effectLst/>
                <a:latin typeface="Roboto" panose="02000000000000000000" pitchFamily="2" charset="0"/>
                <a:ea typeface="DengXian" panose="02010600030101010101" pitchFamily="2" charset="-122"/>
                <a:cs typeface="Calibri" panose="020F0502020204030204" pitchFamily="34" charset="0"/>
              </a:rPr>
              <a:t>Group4 - Western Indian Ocean region</a:t>
            </a:r>
            <a:endParaRPr lang="en-US" sz="1000" dirty="0">
              <a:effectLst/>
              <a:latin typeface="Calibri" panose="020F0502020204030204" pitchFamily="34" charset="0"/>
              <a:ea typeface="DengXian" panose="02010600030101010101" pitchFamily="2" charset="-122"/>
              <a:cs typeface="Arial" panose="020B0604020202020204" pitchFamily="34" charset="0"/>
            </a:endParaRPr>
          </a:p>
          <a:p>
            <a:pPr marL="1170305" indent="-179705"/>
            <a:r>
              <a:rPr lang="en-GB" sz="800" dirty="0">
                <a:solidFill>
                  <a:srgbClr val="4E4E4E"/>
                </a:solidFill>
                <a:effectLst/>
                <a:latin typeface="Roboto" panose="02000000000000000000" pitchFamily="2" charset="0"/>
                <a:ea typeface="DengXian" panose="02010600030101010101" pitchFamily="2" charset="-122"/>
                <a:cs typeface="Calibri" panose="020F0502020204030204" pitchFamily="34" charset="0"/>
              </a:rPr>
              <a:t>1st Winner: Good Wave Intentions by </a:t>
            </a:r>
            <a:r>
              <a:rPr lang="en-GB" sz="800" dirty="0" err="1">
                <a:solidFill>
                  <a:srgbClr val="4E4E4E"/>
                </a:solidFill>
                <a:effectLst/>
                <a:latin typeface="Roboto" panose="02000000000000000000" pitchFamily="2" charset="0"/>
                <a:ea typeface="DengXian" panose="02010600030101010101" pitchFamily="2" charset="-122"/>
                <a:cs typeface="Calibri" panose="020F0502020204030204" pitchFamily="34" charset="0"/>
              </a:rPr>
              <a:t>Mahfudh</a:t>
            </a:r>
            <a:r>
              <a:rPr lang="en-GB" sz="800" dirty="0">
                <a:solidFill>
                  <a:srgbClr val="4E4E4E"/>
                </a:solidFill>
                <a:effectLst/>
                <a:latin typeface="Roboto" panose="02000000000000000000" pitchFamily="2" charset="0"/>
                <a:ea typeface="DengXian" panose="02010600030101010101" pitchFamily="2" charset="-122"/>
                <a:cs typeface="Calibri" panose="020F0502020204030204" pitchFamily="34" charset="0"/>
              </a:rPr>
              <a:t> </a:t>
            </a:r>
            <a:r>
              <a:rPr lang="en-GB" sz="800" dirty="0" err="1">
                <a:solidFill>
                  <a:srgbClr val="4E4E4E"/>
                </a:solidFill>
                <a:effectLst/>
                <a:latin typeface="Roboto" panose="02000000000000000000" pitchFamily="2" charset="0"/>
                <a:ea typeface="DengXian" panose="02010600030101010101" pitchFamily="2" charset="-122"/>
                <a:cs typeface="Calibri" panose="020F0502020204030204" pitchFamily="34" charset="0"/>
              </a:rPr>
              <a:t>Khamisi</a:t>
            </a:r>
            <a:r>
              <a:rPr lang="en-GB" sz="800" dirty="0">
                <a:solidFill>
                  <a:srgbClr val="4E4E4E"/>
                </a:solidFill>
                <a:effectLst/>
                <a:latin typeface="Roboto" panose="02000000000000000000" pitchFamily="2" charset="0"/>
                <a:ea typeface="DengXian" panose="02010600030101010101" pitchFamily="2" charset="-122"/>
                <a:cs typeface="Calibri" panose="020F0502020204030204" pitchFamily="34" charset="0"/>
              </a:rPr>
              <a:t> Omar (Kenya)</a:t>
            </a:r>
            <a:endParaRPr lang="en-US" sz="1000" dirty="0">
              <a:effectLst/>
              <a:latin typeface="Calibri" panose="020F0502020204030204" pitchFamily="34" charset="0"/>
              <a:ea typeface="DengXian" panose="02010600030101010101" pitchFamily="2" charset="-122"/>
              <a:cs typeface="Arial" panose="020B0604020202020204" pitchFamily="34" charset="0"/>
            </a:endParaRPr>
          </a:p>
          <a:p>
            <a:pPr marL="1170305"/>
            <a:r>
              <a:rPr lang="en-GB" sz="800" u="sng" dirty="0">
                <a:solidFill>
                  <a:srgbClr val="0563C1"/>
                </a:solidFill>
                <a:effectLst/>
                <a:latin typeface="Roboto" panose="02000000000000000000" pitchFamily="2" charset="0"/>
                <a:ea typeface="DengXian" panose="02010600030101010101" pitchFamily="2" charset="-122"/>
                <a:cs typeface="Calibri" panose="020F0502020204030204" pitchFamily="34" charset="0"/>
                <a:hlinkClick r:id="rId12"/>
              </a:rPr>
              <a:t>https://drive.google.com/open?id=1w3YbJeHpLd4KHMclqdR2exBpxdDysXiZ</a:t>
            </a:r>
            <a:endParaRPr lang="en-US" sz="1000" dirty="0">
              <a:effectLst/>
              <a:latin typeface="Calibri" panose="020F0502020204030204" pitchFamily="34" charset="0"/>
              <a:ea typeface="DengXian" panose="02010600030101010101" pitchFamily="2" charset="-122"/>
              <a:cs typeface="Arial" panose="020B0604020202020204" pitchFamily="34" charset="0"/>
            </a:endParaRPr>
          </a:p>
          <a:p>
            <a:pPr marL="1170305" indent="-179705"/>
            <a:r>
              <a:rPr lang="en-GB" sz="800" dirty="0">
                <a:solidFill>
                  <a:srgbClr val="4E4E4E"/>
                </a:solidFill>
                <a:effectLst/>
                <a:latin typeface="Roboto" panose="02000000000000000000" pitchFamily="2" charset="0"/>
                <a:ea typeface="DengXian" panose="02010600030101010101" pitchFamily="2" charset="-122"/>
                <a:cs typeface="Calibri" panose="020F0502020204030204" pitchFamily="34" charset="0"/>
              </a:rPr>
              <a:t>2nd Winner: Tsunami Exercise by </a:t>
            </a:r>
            <a:r>
              <a:rPr lang="en-GB" sz="800" dirty="0" err="1">
                <a:solidFill>
                  <a:srgbClr val="4E4E4E"/>
                </a:solidFill>
                <a:effectLst/>
                <a:latin typeface="Roboto" panose="02000000000000000000" pitchFamily="2" charset="0"/>
                <a:ea typeface="DengXian" panose="02010600030101010101" pitchFamily="2" charset="-122"/>
                <a:cs typeface="Calibri" panose="020F0502020204030204" pitchFamily="34" charset="0"/>
              </a:rPr>
              <a:t>Neema</a:t>
            </a:r>
            <a:r>
              <a:rPr lang="en-GB" sz="800" dirty="0">
                <a:solidFill>
                  <a:srgbClr val="4E4E4E"/>
                </a:solidFill>
                <a:effectLst/>
                <a:latin typeface="Roboto" panose="02000000000000000000" pitchFamily="2" charset="0"/>
                <a:ea typeface="DengXian" panose="02010600030101010101" pitchFamily="2" charset="-122"/>
                <a:cs typeface="Calibri" panose="020F0502020204030204" pitchFamily="34" charset="0"/>
              </a:rPr>
              <a:t> </a:t>
            </a:r>
            <a:r>
              <a:rPr lang="en-GB" sz="800" dirty="0" err="1">
                <a:solidFill>
                  <a:srgbClr val="4E4E4E"/>
                </a:solidFill>
                <a:effectLst/>
                <a:latin typeface="Roboto" panose="02000000000000000000" pitchFamily="2" charset="0"/>
                <a:ea typeface="DengXian" panose="02010600030101010101" pitchFamily="2" charset="-122"/>
                <a:cs typeface="Calibri" panose="020F0502020204030204" pitchFamily="34" charset="0"/>
              </a:rPr>
              <a:t>Tayai</a:t>
            </a:r>
            <a:r>
              <a:rPr lang="en-GB" sz="800" dirty="0">
                <a:solidFill>
                  <a:srgbClr val="4E4E4E"/>
                </a:solidFill>
                <a:effectLst/>
                <a:latin typeface="Roboto" panose="02000000000000000000" pitchFamily="2" charset="0"/>
                <a:ea typeface="DengXian" panose="02010600030101010101" pitchFamily="2" charset="-122"/>
                <a:cs typeface="Calibri" panose="020F0502020204030204" pitchFamily="34" charset="0"/>
              </a:rPr>
              <a:t> </a:t>
            </a:r>
            <a:r>
              <a:rPr lang="en-GB" sz="800" dirty="0" err="1">
                <a:solidFill>
                  <a:srgbClr val="4E4E4E"/>
                </a:solidFill>
                <a:effectLst/>
                <a:latin typeface="Roboto" panose="02000000000000000000" pitchFamily="2" charset="0"/>
                <a:ea typeface="DengXian" panose="02010600030101010101" pitchFamily="2" charset="-122"/>
                <a:cs typeface="Calibri" panose="020F0502020204030204" pitchFamily="34" charset="0"/>
              </a:rPr>
              <a:t>Mollel</a:t>
            </a:r>
            <a:r>
              <a:rPr lang="en-GB" sz="800" dirty="0">
                <a:solidFill>
                  <a:srgbClr val="4E4E4E"/>
                </a:solidFill>
                <a:effectLst/>
                <a:latin typeface="Roboto" panose="02000000000000000000" pitchFamily="2" charset="0"/>
                <a:ea typeface="DengXian" panose="02010600030101010101" pitchFamily="2" charset="-122"/>
                <a:cs typeface="Calibri" panose="020F0502020204030204" pitchFamily="34" charset="0"/>
              </a:rPr>
              <a:t> (Tanzania)</a:t>
            </a:r>
            <a:endParaRPr lang="en-US" sz="1000" dirty="0">
              <a:effectLst/>
              <a:latin typeface="Calibri" panose="020F0502020204030204" pitchFamily="34" charset="0"/>
              <a:ea typeface="DengXian" panose="02010600030101010101" pitchFamily="2" charset="-122"/>
              <a:cs typeface="Arial" panose="020B0604020202020204" pitchFamily="34" charset="0"/>
            </a:endParaRPr>
          </a:p>
          <a:p>
            <a:pPr marL="1170305"/>
            <a:r>
              <a:rPr lang="en-GB" sz="800" u="sng" dirty="0">
                <a:solidFill>
                  <a:srgbClr val="0563C1"/>
                </a:solidFill>
                <a:effectLst/>
                <a:latin typeface="Roboto" panose="02000000000000000000" pitchFamily="2" charset="0"/>
                <a:ea typeface="DengXian" panose="02010600030101010101" pitchFamily="2" charset="-122"/>
                <a:cs typeface="Calibri" panose="020F0502020204030204" pitchFamily="34" charset="0"/>
                <a:hlinkClick r:id="rId13"/>
              </a:rPr>
              <a:t>https://drive.google.com/open?id=1f0eIL-wfWvAkFNmRg9iOarvABzdb5TbP</a:t>
            </a:r>
            <a:endParaRPr lang="en-US" sz="1000" dirty="0">
              <a:effectLst/>
              <a:latin typeface="Calibri" panose="020F0502020204030204" pitchFamily="34" charset="0"/>
              <a:ea typeface="DengXian" panose="02010600030101010101" pitchFamily="2" charset="-122"/>
              <a:cs typeface="Arial" panose="020B0604020202020204" pitchFamily="34" charset="0"/>
            </a:endParaRPr>
          </a:p>
          <a:p>
            <a:pPr marL="1170305" indent="-179705"/>
            <a:r>
              <a:rPr lang="en-GB" sz="800" dirty="0">
                <a:solidFill>
                  <a:srgbClr val="4E4E4E"/>
                </a:solidFill>
                <a:effectLst/>
                <a:latin typeface="Roboto" panose="02000000000000000000" pitchFamily="2" charset="0"/>
                <a:ea typeface="DengXian" panose="02010600030101010101" pitchFamily="2" charset="-122"/>
                <a:cs typeface="Calibri" panose="020F0502020204030204" pitchFamily="34" charset="0"/>
              </a:rPr>
              <a:t>3rd Winner: Do We Communicate Hazard and Risk of Tsunami by Yasin Ramadhan (Tanzania)</a:t>
            </a:r>
            <a:endParaRPr lang="en-US" sz="1000" dirty="0">
              <a:effectLst/>
              <a:latin typeface="Calibri" panose="020F0502020204030204" pitchFamily="34" charset="0"/>
              <a:ea typeface="DengXian" panose="02010600030101010101" pitchFamily="2" charset="-122"/>
              <a:cs typeface="Arial" panose="020B0604020202020204" pitchFamily="34" charset="0"/>
            </a:endParaRPr>
          </a:p>
          <a:p>
            <a:pPr marL="1170305"/>
            <a:r>
              <a:rPr lang="en-GB" sz="800" u="sng" dirty="0">
                <a:solidFill>
                  <a:srgbClr val="0563C1"/>
                </a:solidFill>
                <a:effectLst/>
                <a:latin typeface="Roboto" panose="02000000000000000000" pitchFamily="2" charset="0"/>
                <a:ea typeface="DengXian" panose="02010600030101010101" pitchFamily="2" charset="-122"/>
                <a:cs typeface="Calibri" panose="020F0502020204030204" pitchFamily="34" charset="0"/>
                <a:hlinkClick r:id="rId14"/>
              </a:rPr>
              <a:t>https://drive.google.com/open?id=1oR17PnAm2e-dpibot9UQQxgE-BeQR_Mc</a:t>
            </a:r>
            <a:endParaRPr lang="en-US" sz="1000" dirty="0">
              <a:effectLst/>
              <a:latin typeface="Calibri" panose="020F0502020204030204" pitchFamily="34" charset="0"/>
              <a:ea typeface="DengXian" panose="02010600030101010101" pitchFamily="2" charset="-122"/>
              <a:cs typeface="Arial" panose="020B0604020202020204" pitchFamily="34" charset="0"/>
            </a:endParaRPr>
          </a:p>
        </p:txBody>
      </p:sp>
      <p:pic>
        <p:nvPicPr>
          <p:cNvPr id="8" name="Picture 7" descr="A picture containing diagram&#10;&#10;Description automatically generated">
            <a:extLst>
              <a:ext uri="{FF2B5EF4-FFF2-40B4-BE49-F238E27FC236}">
                <a16:creationId xmlns:a16="http://schemas.microsoft.com/office/drawing/2014/main" id="{95300B36-E6EC-4299-9AF6-BAB91993D955}"/>
              </a:ext>
            </a:extLst>
          </p:cNvPr>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1" y="0"/>
            <a:ext cx="6577665" cy="6858000"/>
          </a:xfrm>
          <a:prstGeom prst="rect">
            <a:avLst/>
          </a:prstGeom>
        </p:spPr>
      </p:pic>
    </p:spTree>
    <p:extLst>
      <p:ext uri="{BB962C8B-B14F-4D97-AF65-F5344CB8AC3E}">
        <p14:creationId xmlns:p14="http://schemas.microsoft.com/office/powerpoint/2010/main" val="29319627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56348A7-7115-4882-94A6-EDB44A3B2DBF}"/>
              </a:ext>
            </a:extLst>
          </p:cNvPr>
          <p:cNvSpPr txBox="1"/>
          <p:nvPr/>
        </p:nvSpPr>
        <p:spPr>
          <a:xfrm>
            <a:off x="1568067" y="1644707"/>
            <a:ext cx="9055865" cy="2862322"/>
          </a:xfrm>
          <a:prstGeom prst="rect">
            <a:avLst/>
          </a:prstGeom>
          <a:noFill/>
        </p:spPr>
        <p:txBody>
          <a:bodyPr wrap="square" rtlCol="0">
            <a:spAutoFit/>
          </a:bodyPr>
          <a:lstStyle/>
          <a:p>
            <a:pPr algn="ctr"/>
            <a:r>
              <a:rPr lang="en-US" sz="6000" b="1" dirty="0"/>
              <a:t>Tsunami Ready </a:t>
            </a:r>
          </a:p>
          <a:p>
            <a:pPr algn="ctr"/>
            <a:r>
              <a:rPr lang="en-US" sz="6000" b="1" dirty="0"/>
              <a:t>Training Modules Supported by IOTIC</a:t>
            </a:r>
          </a:p>
        </p:txBody>
      </p:sp>
      <p:pic>
        <p:nvPicPr>
          <p:cNvPr id="4" name="Picture 3" descr="Logo&#10;&#10;Description automatically generated">
            <a:extLst>
              <a:ext uri="{FF2B5EF4-FFF2-40B4-BE49-F238E27FC236}">
                <a16:creationId xmlns:a16="http://schemas.microsoft.com/office/drawing/2014/main" id="{E52D7D1B-A150-4841-A909-91090F8DC5B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594275" y="4507029"/>
            <a:ext cx="2857143" cy="1428571"/>
          </a:xfrm>
          <a:prstGeom prst="rect">
            <a:avLst/>
          </a:prstGeom>
        </p:spPr>
      </p:pic>
    </p:spTree>
    <p:extLst>
      <p:ext uri="{BB962C8B-B14F-4D97-AF65-F5344CB8AC3E}">
        <p14:creationId xmlns:p14="http://schemas.microsoft.com/office/powerpoint/2010/main" val="19117925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29643768-DE86-48F3-B9C5-866D78B1CCB9}"/>
              </a:ext>
            </a:extLst>
          </p:cNvPr>
          <p:cNvGraphicFramePr>
            <a:graphicFrameLocks noGrp="1"/>
          </p:cNvGraphicFramePr>
          <p:nvPr/>
        </p:nvGraphicFramePr>
        <p:xfrm>
          <a:off x="3886200" y="273424"/>
          <a:ext cx="7983071" cy="6311152"/>
        </p:xfrm>
        <a:graphic>
          <a:graphicData uri="http://schemas.openxmlformats.org/drawingml/2006/table">
            <a:tbl>
              <a:tblPr firstRow="1" firstCol="1" bandRow="1">
                <a:noFill/>
                <a:tableStyleId>{5C22544A-7EE6-4342-B048-85BDC9FD1C3A}</a:tableStyleId>
              </a:tblPr>
              <a:tblGrid>
                <a:gridCol w="2039748">
                  <a:extLst>
                    <a:ext uri="{9D8B030D-6E8A-4147-A177-3AD203B41FA5}">
                      <a16:colId xmlns:a16="http://schemas.microsoft.com/office/drawing/2014/main" val="3111802190"/>
                    </a:ext>
                  </a:extLst>
                </a:gridCol>
                <a:gridCol w="5943323">
                  <a:extLst>
                    <a:ext uri="{9D8B030D-6E8A-4147-A177-3AD203B41FA5}">
                      <a16:colId xmlns:a16="http://schemas.microsoft.com/office/drawing/2014/main" val="1984907851"/>
                    </a:ext>
                  </a:extLst>
                </a:gridCol>
              </a:tblGrid>
              <a:tr h="793794">
                <a:tc>
                  <a:txBody>
                    <a:bodyPr/>
                    <a:lstStyle/>
                    <a:p>
                      <a:pPr algn="ctr">
                        <a:spcBef>
                          <a:spcPts val="600"/>
                        </a:spcBef>
                        <a:spcAft>
                          <a:spcPts val="600"/>
                        </a:spcAft>
                      </a:pPr>
                      <a:r>
                        <a:rPr lang="en-AU" sz="2800" b="1" dirty="0">
                          <a:solidFill>
                            <a:srgbClr val="2E75B6"/>
                          </a:solidFill>
                          <a:effectLst/>
                        </a:rPr>
                        <a:t>Module</a:t>
                      </a:r>
                      <a:endParaRPr lang="en-US" sz="2800" b="1" dirty="0">
                        <a:solidFill>
                          <a:srgbClr val="2E75B6"/>
                        </a:solidFill>
                        <a:effectLst/>
                        <a:latin typeface="Calibri" panose="020F0502020204030204" pitchFamily="34" charset="0"/>
                        <a:ea typeface="Batang" panose="02030600000101010101" pitchFamily="18" charset="-127"/>
                        <a:cs typeface="Arial" panose="020B0604020202020204" pitchFamily="34" charset="0"/>
                      </a:endParaRPr>
                    </a:p>
                  </a:txBody>
                  <a:tcPr marL="256916" marR="192687" marT="128458" marB="128458">
                    <a:lnL w="12700" cmpd="sng">
                      <a:noFill/>
                      <a:prstDash val="solid"/>
                    </a:lnL>
                    <a:lnR w="12700" cmpd="sng">
                      <a:noFill/>
                      <a:prstDash val="solid"/>
                    </a:lnR>
                    <a:lnT w="9525" cap="flat" cmpd="sng" algn="ctr">
                      <a:noFill/>
                      <a:prstDash val="solid"/>
                    </a:lnT>
                    <a:lnB w="9525" cap="flat" cmpd="sng" algn="ctr">
                      <a:solidFill>
                        <a:srgbClr val="C7C6C1"/>
                      </a:solidFill>
                      <a:prstDash val="solid"/>
                    </a:lnB>
                    <a:noFill/>
                  </a:tcPr>
                </a:tc>
                <a:tc>
                  <a:txBody>
                    <a:bodyPr/>
                    <a:lstStyle/>
                    <a:p>
                      <a:pPr algn="ctr">
                        <a:spcBef>
                          <a:spcPts val="600"/>
                        </a:spcBef>
                        <a:spcAft>
                          <a:spcPts val="600"/>
                        </a:spcAft>
                      </a:pPr>
                      <a:r>
                        <a:rPr lang="en-GB" sz="2800" b="1" dirty="0">
                          <a:solidFill>
                            <a:srgbClr val="2E75B6"/>
                          </a:solidFill>
                          <a:effectLst/>
                        </a:rPr>
                        <a:t>Target Audience</a:t>
                      </a:r>
                      <a:endParaRPr lang="en-US" sz="2800" b="1" dirty="0">
                        <a:solidFill>
                          <a:srgbClr val="2E75B6"/>
                        </a:solidFill>
                        <a:effectLst/>
                        <a:latin typeface="Calibri" panose="020F0502020204030204" pitchFamily="34" charset="0"/>
                        <a:ea typeface="Batang" panose="02030600000101010101" pitchFamily="18" charset="-127"/>
                        <a:cs typeface="Arial" panose="020B0604020202020204" pitchFamily="34" charset="0"/>
                      </a:endParaRPr>
                    </a:p>
                  </a:txBody>
                  <a:tcPr marL="256916" marR="192687" marT="128458" marB="128458">
                    <a:lnL w="12700" cmpd="sng">
                      <a:noFill/>
                      <a:prstDash val="solid"/>
                    </a:lnL>
                    <a:lnR w="12700" cmpd="sng">
                      <a:noFill/>
                      <a:prstDash val="solid"/>
                    </a:lnR>
                    <a:lnT w="9525" cap="flat" cmpd="sng" algn="ctr">
                      <a:noFill/>
                      <a:prstDash val="solid"/>
                    </a:lnT>
                    <a:lnB w="9525" cap="flat" cmpd="sng" algn="ctr">
                      <a:solidFill>
                        <a:srgbClr val="C7C6C1"/>
                      </a:solidFill>
                      <a:prstDash val="solid"/>
                    </a:lnB>
                    <a:noFill/>
                  </a:tcPr>
                </a:tc>
                <a:extLst>
                  <a:ext uri="{0D108BD9-81ED-4DB2-BD59-A6C34878D82A}">
                    <a16:rowId xmlns:a16="http://schemas.microsoft.com/office/drawing/2014/main" val="22897948"/>
                  </a:ext>
                </a:extLst>
              </a:tr>
              <a:tr h="1626788">
                <a:tc>
                  <a:txBody>
                    <a:bodyPr/>
                    <a:lstStyle/>
                    <a:p>
                      <a:pPr algn="l">
                        <a:spcBef>
                          <a:spcPts val="1200"/>
                        </a:spcBef>
                        <a:spcAft>
                          <a:spcPts val="1200"/>
                        </a:spcAft>
                      </a:pPr>
                      <a:r>
                        <a:rPr lang="en-AU" sz="2200" b="1" dirty="0">
                          <a:solidFill>
                            <a:schemeClr val="tx1">
                              <a:lumMod val="75000"/>
                              <a:lumOff val="25000"/>
                            </a:schemeClr>
                          </a:solidFill>
                          <a:effectLst/>
                        </a:rPr>
                        <a:t>Tsunami Ready for Decision Makers</a:t>
                      </a:r>
                      <a:endParaRPr lang="en-US" sz="2200" b="1" dirty="0">
                        <a:solidFill>
                          <a:schemeClr val="tx1">
                            <a:lumMod val="75000"/>
                            <a:lumOff val="25000"/>
                          </a:schemeClr>
                        </a:solidFill>
                        <a:effectLst/>
                        <a:latin typeface="Calibri" panose="020F0502020204030204" pitchFamily="34" charset="0"/>
                        <a:ea typeface="Batang" panose="02030600000101010101" pitchFamily="18" charset="-127"/>
                        <a:cs typeface="Arial" panose="020B0604020202020204" pitchFamily="34" charset="0"/>
                      </a:endParaRPr>
                    </a:p>
                  </a:txBody>
                  <a:tcPr marL="256916" marR="192687" marT="128458" marB="128458">
                    <a:lnL w="19050" cap="flat" cmpd="sng" algn="ctr">
                      <a:noFill/>
                      <a:prstDash val="solid"/>
                    </a:lnL>
                    <a:lnR w="9525" cap="flat" cmpd="sng" algn="ctr">
                      <a:solidFill>
                        <a:srgbClr val="C7C6C1"/>
                      </a:solidFill>
                      <a:prstDash val="solid"/>
                    </a:lnR>
                    <a:lnT w="9525" cap="flat" cmpd="sng" algn="ctr">
                      <a:solidFill>
                        <a:srgbClr val="C7C6C1"/>
                      </a:solidFill>
                      <a:prstDash val="solid"/>
                    </a:lnT>
                    <a:lnB w="12700" cmpd="sng">
                      <a:noFill/>
                      <a:prstDash val="solid"/>
                    </a:lnB>
                    <a:noFill/>
                  </a:tcPr>
                </a:tc>
                <a:tc>
                  <a:txBody>
                    <a:bodyPr/>
                    <a:lstStyle/>
                    <a:p>
                      <a:pPr algn="l">
                        <a:spcBef>
                          <a:spcPts val="1200"/>
                        </a:spcBef>
                        <a:spcAft>
                          <a:spcPts val="1200"/>
                        </a:spcAft>
                      </a:pPr>
                      <a:r>
                        <a:rPr lang="en-GB" sz="2200" dirty="0">
                          <a:solidFill>
                            <a:schemeClr val="tx1">
                              <a:lumMod val="75000"/>
                              <a:lumOff val="25000"/>
                            </a:schemeClr>
                          </a:solidFill>
                          <a:effectLst/>
                        </a:rPr>
                        <a:t>Training for Government Officials e.g. from National or Local Disaster Management Offices, National Tsunami Warning Centres, Focal Points, and Donors</a:t>
                      </a:r>
                      <a:endParaRPr lang="en-US" sz="2200" dirty="0">
                        <a:solidFill>
                          <a:schemeClr val="tx1">
                            <a:lumMod val="75000"/>
                            <a:lumOff val="25000"/>
                          </a:schemeClr>
                        </a:solidFill>
                        <a:effectLst/>
                        <a:latin typeface="Calibri" panose="020F0502020204030204" pitchFamily="34" charset="0"/>
                        <a:ea typeface="Batang" panose="02030600000101010101" pitchFamily="18" charset="-127"/>
                        <a:cs typeface="Arial" panose="020B0604020202020204" pitchFamily="34" charset="0"/>
                      </a:endParaRPr>
                    </a:p>
                  </a:txBody>
                  <a:tcPr marL="256916" marR="192687" marT="128458" marB="128458">
                    <a:lnL w="9525" cap="flat" cmpd="sng" algn="ctr">
                      <a:solidFill>
                        <a:srgbClr val="C7C6C1"/>
                      </a:solid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extLst>
                  <a:ext uri="{0D108BD9-81ED-4DB2-BD59-A6C34878D82A}">
                    <a16:rowId xmlns:a16="http://schemas.microsoft.com/office/drawing/2014/main" val="1055692172"/>
                  </a:ext>
                </a:extLst>
              </a:tr>
              <a:tr h="1945285">
                <a:tc>
                  <a:txBody>
                    <a:bodyPr/>
                    <a:lstStyle/>
                    <a:p>
                      <a:pPr algn="l">
                        <a:spcBef>
                          <a:spcPts val="1200"/>
                        </a:spcBef>
                        <a:spcAft>
                          <a:spcPts val="1200"/>
                        </a:spcAft>
                      </a:pPr>
                      <a:r>
                        <a:rPr lang="en-AU" sz="2200" b="1" dirty="0">
                          <a:solidFill>
                            <a:schemeClr val="tx1">
                              <a:lumMod val="75000"/>
                              <a:lumOff val="25000"/>
                            </a:schemeClr>
                          </a:solidFill>
                          <a:effectLst/>
                        </a:rPr>
                        <a:t>Tsunami Ready for Community</a:t>
                      </a:r>
                      <a:endParaRPr lang="en-US" sz="2200" b="1" dirty="0">
                        <a:solidFill>
                          <a:schemeClr val="tx1">
                            <a:lumMod val="75000"/>
                            <a:lumOff val="25000"/>
                          </a:schemeClr>
                        </a:solidFill>
                        <a:effectLst/>
                        <a:latin typeface="Calibri" panose="020F0502020204030204" pitchFamily="34" charset="0"/>
                        <a:ea typeface="Batang" panose="02030600000101010101" pitchFamily="18" charset="-127"/>
                        <a:cs typeface="Arial" panose="020B0604020202020204" pitchFamily="34" charset="0"/>
                      </a:endParaRPr>
                    </a:p>
                  </a:txBody>
                  <a:tcPr marL="256916" marR="192687" marT="128458" marB="128458">
                    <a:lnL w="19050" cap="flat" cmpd="sng" algn="ctr">
                      <a:noFill/>
                      <a:prstDash val="solid"/>
                    </a:lnL>
                    <a:lnR w="9525" cap="flat" cmpd="sng" algn="ctr">
                      <a:solidFill>
                        <a:srgbClr val="C7C6C1"/>
                      </a:solidFill>
                      <a:prstDash val="solid"/>
                    </a:lnR>
                    <a:lnT w="12700" cmpd="sng">
                      <a:noFill/>
                      <a:prstDash val="solid"/>
                    </a:lnT>
                    <a:lnB w="12700" cmpd="sng">
                      <a:noFill/>
                      <a:prstDash val="solid"/>
                    </a:lnB>
                    <a:noFill/>
                  </a:tcPr>
                </a:tc>
                <a:tc>
                  <a:txBody>
                    <a:bodyPr/>
                    <a:lstStyle/>
                    <a:p>
                      <a:pPr algn="l">
                        <a:spcBef>
                          <a:spcPts val="1200"/>
                        </a:spcBef>
                        <a:spcAft>
                          <a:spcPts val="1200"/>
                        </a:spcAft>
                      </a:pPr>
                      <a:r>
                        <a:rPr lang="en-GB" sz="2200" dirty="0">
                          <a:solidFill>
                            <a:schemeClr val="tx1">
                              <a:lumMod val="75000"/>
                              <a:lumOff val="25000"/>
                            </a:schemeClr>
                          </a:solidFill>
                          <a:effectLst/>
                        </a:rPr>
                        <a:t>Training for Community leaders, Non-Governmental Organizations (NGOs), Civil Society Organizations (CSOs), Academics and Scientists, Community members, Private, Business, Tourisms sectors, etc</a:t>
                      </a:r>
                      <a:endParaRPr lang="en-US" sz="2200" dirty="0">
                        <a:solidFill>
                          <a:schemeClr val="tx1">
                            <a:lumMod val="75000"/>
                            <a:lumOff val="25000"/>
                          </a:schemeClr>
                        </a:solidFill>
                        <a:effectLst/>
                        <a:latin typeface="Calibri" panose="020F0502020204030204" pitchFamily="34" charset="0"/>
                        <a:ea typeface="Batang" panose="02030600000101010101" pitchFamily="18" charset="-127"/>
                        <a:cs typeface="Arial" panose="020B0604020202020204" pitchFamily="34" charset="0"/>
                      </a:endParaRPr>
                    </a:p>
                  </a:txBody>
                  <a:tcPr marL="256916" marR="192687" marT="128458" marB="128458">
                    <a:lnL w="9525" cap="flat" cmpd="sng" algn="ctr">
                      <a:solidFill>
                        <a:srgbClr val="C7C6C1"/>
                      </a:solid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extLst>
                  <a:ext uri="{0D108BD9-81ED-4DB2-BD59-A6C34878D82A}">
                    <a16:rowId xmlns:a16="http://schemas.microsoft.com/office/drawing/2014/main" val="2823774767"/>
                  </a:ext>
                </a:extLst>
              </a:tr>
              <a:tr h="1945285">
                <a:tc>
                  <a:txBody>
                    <a:bodyPr/>
                    <a:lstStyle/>
                    <a:p>
                      <a:pPr algn="l">
                        <a:spcBef>
                          <a:spcPts val="1200"/>
                        </a:spcBef>
                        <a:spcAft>
                          <a:spcPts val="1200"/>
                        </a:spcAft>
                      </a:pPr>
                      <a:r>
                        <a:rPr lang="en-AU" sz="2200" b="1">
                          <a:solidFill>
                            <a:schemeClr val="tx1">
                              <a:lumMod val="75000"/>
                              <a:lumOff val="25000"/>
                            </a:schemeClr>
                          </a:solidFill>
                          <a:effectLst/>
                        </a:rPr>
                        <a:t>Tsunami Ready for Facilitators</a:t>
                      </a:r>
                      <a:endParaRPr lang="en-US" sz="2200" b="1">
                        <a:solidFill>
                          <a:schemeClr val="tx1">
                            <a:lumMod val="75000"/>
                            <a:lumOff val="25000"/>
                          </a:schemeClr>
                        </a:solidFill>
                        <a:effectLst/>
                        <a:latin typeface="Calibri" panose="020F0502020204030204" pitchFamily="34" charset="0"/>
                        <a:ea typeface="Batang" panose="02030600000101010101" pitchFamily="18" charset="-127"/>
                        <a:cs typeface="Arial" panose="020B0604020202020204" pitchFamily="34" charset="0"/>
                      </a:endParaRPr>
                    </a:p>
                  </a:txBody>
                  <a:tcPr marL="256916" marR="192687" marT="128458" marB="128458">
                    <a:lnL w="19050" cap="flat" cmpd="sng" algn="ctr">
                      <a:noFill/>
                      <a:prstDash val="solid"/>
                    </a:lnL>
                    <a:lnR w="9525" cap="flat" cmpd="sng" algn="ctr">
                      <a:solidFill>
                        <a:srgbClr val="C7C6C1"/>
                      </a:solidFill>
                      <a:prstDash val="solid"/>
                    </a:lnR>
                    <a:lnT w="12700" cmpd="sng">
                      <a:noFill/>
                      <a:prstDash val="solid"/>
                    </a:lnT>
                    <a:lnB w="12700" cmpd="sng">
                      <a:noFill/>
                      <a:prstDash val="solid"/>
                    </a:lnB>
                    <a:noFill/>
                  </a:tcPr>
                </a:tc>
                <a:tc>
                  <a:txBody>
                    <a:bodyPr/>
                    <a:lstStyle/>
                    <a:p>
                      <a:pPr algn="l">
                        <a:spcBef>
                          <a:spcPts val="1200"/>
                        </a:spcBef>
                        <a:spcAft>
                          <a:spcPts val="1200"/>
                        </a:spcAft>
                      </a:pPr>
                      <a:r>
                        <a:rPr lang="en-GB" sz="2200" dirty="0">
                          <a:solidFill>
                            <a:schemeClr val="tx1">
                              <a:lumMod val="75000"/>
                              <a:lumOff val="25000"/>
                            </a:schemeClr>
                          </a:solidFill>
                          <a:effectLst/>
                        </a:rPr>
                        <a:t>Training for Disaster Risk Reduction Facilitators for Disaster risk reduction workers and volunteers who are interested in assisting the community in capacity building for tsunami preparedness, etc</a:t>
                      </a:r>
                      <a:endParaRPr lang="en-US" sz="2200" dirty="0">
                        <a:solidFill>
                          <a:schemeClr val="tx1">
                            <a:lumMod val="75000"/>
                            <a:lumOff val="25000"/>
                          </a:schemeClr>
                        </a:solidFill>
                        <a:effectLst/>
                        <a:latin typeface="Calibri" panose="020F0502020204030204" pitchFamily="34" charset="0"/>
                        <a:ea typeface="Batang" panose="02030600000101010101" pitchFamily="18" charset="-127"/>
                        <a:cs typeface="Arial" panose="020B0604020202020204" pitchFamily="34" charset="0"/>
                      </a:endParaRPr>
                    </a:p>
                  </a:txBody>
                  <a:tcPr marL="256916" marR="192687" marT="128458" marB="128458">
                    <a:lnL w="9525" cap="flat" cmpd="sng" algn="ctr">
                      <a:solidFill>
                        <a:srgbClr val="C7C6C1"/>
                      </a:solidFill>
                      <a:prstDash val="solid"/>
                    </a:lnL>
                    <a:lnR w="12700" cmpd="sng">
                      <a:noFill/>
                      <a:prstDash val="solid"/>
                    </a:lnR>
                    <a:lnT w="9525" cap="flat" cmpd="sng" algn="ctr">
                      <a:solidFill>
                        <a:srgbClr val="C7C6C1"/>
                      </a:solidFill>
                      <a:prstDash val="solid"/>
                    </a:lnT>
                    <a:lnB w="12700" cmpd="sng">
                      <a:noFill/>
                      <a:prstDash val="solid"/>
                    </a:lnB>
                    <a:noFill/>
                  </a:tcPr>
                </a:tc>
                <a:extLst>
                  <a:ext uri="{0D108BD9-81ED-4DB2-BD59-A6C34878D82A}">
                    <a16:rowId xmlns:a16="http://schemas.microsoft.com/office/drawing/2014/main" val="1347133218"/>
                  </a:ext>
                </a:extLst>
              </a:tr>
            </a:tbl>
          </a:graphicData>
        </a:graphic>
      </p:graphicFrame>
      <p:sp>
        <p:nvSpPr>
          <p:cNvPr id="5" name="Flowchart: Document 4">
            <a:extLst>
              <a:ext uri="{FF2B5EF4-FFF2-40B4-BE49-F238E27FC236}">
                <a16:creationId xmlns:a16="http://schemas.microsoft.com/office/drawing/2014/main" id="{41514C9E-690F-4F73-B7A4-7E95149CE462}"/>
              </a:ext>
            </a:extLst>
          </p:cNvPr>
          <p:cNvSpPr/>
          <p:nvPr/>
        </p:nvSpPr>
        <p:spPr>
          <a:xfrm>
            <a:off x="322729" y="0"/>
            <a:ext cx="2933580" cy="2371148"/>
          </a:xfrm>
          <a:prstGeom prst="flowChart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F749C7E-BAAB-4225-BACC-A6F27F4AF022}"/>
              </a:ext>
            </a:extLst>
          </p:cNvPr>
          <p:cNvSpPr/>
          <p:nvPr/>
        </p:nvSpPr>
        <p:spPr>
          <a:xfrm>
            <a:off x="416127" y="0"/>
            <a:ext cx="2840182" cy="1879363"/>
          </a:xfrm>
          <a:prstGeom prst="rect">
            <a:avLst/>
          </a:prstGeom>
        </p:spPr>
        <p:txBody>
          <a:bodyPr vert="horz" lIns="91440" tIns="45720" rIns="91440" bIns="45720" rtlCol="0" anchor="ctr">
            <a:normAutofit/>
          </a:bodyPr>
          <a:lstStyle/>
          <a:p>
            <a:pPr lvl="0">
              <a:lnSpc>
                <a:spcPct val="90000"/>
              </a:lnSpc>
              <a:spcBef>
                <a:spcPct val="0"/>
              </a:spcBef>
              <a:spcAft>
                <a:spcPts val="1200"/>
              </a:spcAft>
            </a:pPr>
            <a:r>
              <a:rPr lang="en-US" sz="3200" b="1" kern="1200" dirty="0">
                <a:solidFill>
                  <a:srgbClr val="FFFFFF"/>
                </a:solidFill>
                <a:latin typeface="+mj-lt"/>
                <a:ea typeface="+mj-ea"/>
                <a:cs typeface="+mj-cs"/>
              </a:rPr>
              <a:t>Course Structure and Target Audience</a:t>
            </a:r>
          </a:p>
        </p:txBody>
      </p:sp>
      <p:sp>
        <p:nvSpPr>
          <p:cNvPr id="7" name="TextBox 6">
            <a:extLst>
              <a:ext uri="{FF2B5EF4-FFF2-40B4-BE49-F238E27FC236}">
                <a16:creationId xmlns:a16="http://schemas.microsoft.com/office/drawing/2014/main" id="{AF1275C6-3151-4F24-9E63-61FFB2639579}"/>
              </a:ext>
            </a:extLst>
          </p:cNvPr>
          <p:cNvSpPr txBox="1"/>
          <p:nvPr/>
        </p:nvSpPr>
        <p:spPr>
          <a:xfrm>
            <a:off x="322729" y="4770782"/>
            <a:ext cx="2407218" cy="1538883"/>
          </a:xfrm>
          <a:prstGeom prst="rect">
            <a:avLst/>
          </a:prstGeom>
          <a:noFill/>
        </p:spPr>
        <p:txBody>
          <a:bodyPr wrap="square" rtlCol="0">
            <a:spAutoFit/>
          </a:bodyPr>
          <a:lstStyle/>
          <a:p>
            <a:pPr marL="185738" indent="-185738">
              <a:spcBef>
                <a:spcPts val="600"/>
              </a:spcBef>
              <a:buFont typeface="Arial" panose="020B0604020202020204" pitchFamily="34" charset="0"/>
              <a:buChar char="•"/>
            </a:pPr>
            <a:r>
              <a:rPr lang="en-US" sz="1400" i="1" dirty="0"/>
              <a:t>OTGA Training Course Proposal Form.</a:t>
            </a:r>
          </a:p>
          <a:p>
            <a:pPr marL="185738" indent="-185738">
              <a:spcBef>
                <a:spcPts val="600"/>
              </a:spcBef>
              <a:buFont typeface="Arial" panose="020B0604020202020204" pitchFamily="34" charset="0"/>
              <a:buChar char="•"/>
            </a:pPr>
            <a:r>
              <a:rPr lang="en-US" sz="1400" i="1" dirty="0"/>
              <a:t>TOR Consultancy Training Module Tsunami Ready</a:t>
            </a:r>
          </a:p>
          <a:p>
            <a:pPr marL="185738" indent="-185738">
              <a:spcBef>
                <a:spcPts val="600"/>
              </a:spcBef>
              <a:buFont typeface="Arial" panose="020B0604020202020204" pitchFamily="34" charset="0"/>
              <a:buChar char="•"/>
            </a:pPr>
            <a:r>
              <a:rPr lang="en-US" sz="1400" i="1" dirty="0"/>
              <a:t>Draft Course Structure and Workplan</a:t>
            </a:r>
          </a:p>
        </p:txBody>
      </p:sp>
    </p:spTree>
    <p:extLst>
      <p:ext uri="{BB962C8B-B14F-4D97-AF65-F5344CB8AC3E}">
        <p14:creationId xmlns:p14="http://schemas.microsoft.com/office/powerpoint/2010/main" val="35681121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50D1C5B3-B60D-4696-AE60-100D5EC8A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40">
            <a:extLst>
              <a:ext uri="{FF2B5EF4-FFF2-40B4-BE49-F238E27FC236}">
                <a16:creationId xmlns:a16="http://schemas.microsoft.com/office/drawing/2014/main" id="{73EDDF53-0851-48D4-A466-6FE0DCE91E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2" cy="1576446"/>
            <a:chOff x="0" y="0"/>
            <a:chExt cx="12192002" cy="1576446"/>
          </a:xfrm>
        </p:grpSpPr>
        <p:sp>
          <p:nvSpPr>
            <p:cNvPr id="42" name="Rectangle 41">
              <a:extLst>
                <a:ext uri="{FF2B5EF4-FFF2-40B4-BE49-F238E27FC236}">
                  <a16:creationId xmlns:a16="http://schemas.microsoft.com/office/drawing/2014/main" id="{D074D04C-85E8-4A3E-90D7-86A10AE048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4097020A-86B6-43BD-A2AA-66AE72CA31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a:extLst>
                <a:ext uri="{FF2B5EF4-FFF2-40B4-BE49-F238E27FC236}">
                  <a16:creationId xmlns:a16="http://schemas.microsoft.com/office/drawing/2014/main" id="{20C6C743-32FE-4E24-AA22-45D3B1C7C0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Content Placeholder 3" descr="Logo, company name&#10;&#10;Description automatically generated">
            <a:extLst>
              <a:ext uri="{FF2B5EF4-FFF2-40B4-BE49-F238E27FC236}">
                <a16:creationId xmlns:a16="http://schemas.microsoft.com/office/drawing/2014/main" id="{713177EE-5F53-44A9-9219-71CDD7F11A0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418445" y="44018"/>
            <a:ext cx="1547827" cy="1487424"/>
          </a:xfrm>
          <a:prstGeom prst="rect">
            <a:avLst/>
          </a:prstGeom>
        </p:spPr>
      </p:pic>
      <p:sp>
        <p:nvSpPr>
          <p:cNvPr id="24" name="Title 1">
            <a:extLst>
              <a:ext uri="{FF2B5EF4-FFF2-40B4-BE49-F238E27FC236}">
                <a16:creationId xmlns:a16="http://schemas.microsoft.com/office/drawing/2014/main" id="{FC410720-8A73-4E14-8807-8402C29F46C5}"/>
              </a:ext>
            </a:extLst>
          </p:cNvPr>
          <p:cNvSpPr>
            <a:spLocks noGrp="1"/>
          </p:cNvSpPr>
          <p:nvPr>
            <p:ph type="title"/>
          </p:nvPr>
        </p:nvSpPr>
        <p:spPr>
          <a:xfrm>
            <a:off x="518915" y="346632"/>
            <a:ext cx="9188061" cy="711495"/>
          </a:xfrm>
        </p:spPr>
        <p:txBody>
          <a:bodyPr anchor="ctr">
            <a:normAutofit/>
          </a:bodyPr>
          <a:lstStyle/>
          <a:p>
            <a:r>
              <a:rPr lang="en-US" sz="4000" b="1" dirty="0">
                <a:solidFill>
                  <a:srgbClr val="FFFFFF"/>
                </a:solidFill>
                <a:latin typeface="Roboto" panose="02000000000000000000" pitchFamily="2" charset="0"/>
                <a:ea typeface="Roboto" panose="02000000000000000000" pitchFamily="2" charset="0"/>
              </a:rPr>
              <a:t>2. IOTIC BMKG </a:t>
            </a:r>
            <a:r>
              <a:rPr lang="en-US" sz="4000" b="1" dirty="0" err="1">
                <a:solidFill>
                  <a:srgbClr val="FFFFFF"/>
                </a:solidFill>
                <a:latin typeface="Roboto" panose="02000000000000000000" pitchFamily="2" charset="0"/>
                <a:ea typeface="Roboto" panose="02000000000000000000" pitchFamily="2" charset="0"/>
              </a:rPr>
              <a:t>Programme</a:t>
            </a:r>
            <a:endParaRPr lang="en-US" sz="2500" dirty="0">
              <a:solidFill>
                <a:srgbClr val="FFFFFF"/>
              </a:solidFill>
              <a:latin typeface="Roboto" panose="02000000000000000000" pitchFamily="2" charset="0"/>
              <a:ea typeface="Roboto" panose="02000000000000000000" pitchFamily="2" charset="0"/>
            </a:endParaRPr>
          </a:p>
        </p:txBody>
      </p:sp>
      <p:sp>
        <p:nvSpPr>
          <p:cNvPr id="14" name="TextBox 13">
            <a:extLst>
              <a:ext uri="{FF2B5EF4-FFF2-40B4-BE49-F238E27FC236}">
                <a16:creationId xmlns:a16="http://schemas.microsoft.com/office/drawing/2014/main" id="{6874AE04-A31E-4A57-8932-8DC0CA6360D7}"/>
              </a:ext>
            </a:extLst>
          </p:cNvPr>
          <p:cNvSpPr txBox="1"/>
          <p:nvPr/>
        </p:nvSpPr>
        <p:spPr>
          <a:xfrm>
            <a:off x="1103869" y="957316"/>
            <a:ext cx="8169781" cy="461665"/>
          </a:xfrm>
          <a:prstGeom prst="rect">
            <a:avLst/>
          </a:prstGeom>
          <a:noFill/>
        </p:spPr>
        <p:txBody>
          <a:bodyPr wrap="square">
            <a:spAutoFit/>
          </a:bodyPr>
          <a:lstStyle/>
          <a:p>
            <a:r>
              <a:rPr lang="en-US" sz="2400" b="1" dirty="0">
                <a:solidFill>
                  <a:schemeClr val="bg1"/>
                </a:solidFill>
                <a:latin typeface="Roboto" panose="02000000000000000000" pitchFamily="2" charset="0"/>
                <a:ea typeface="Roboto" panose="02000000000000000000" pitchFamily="2" charset="0"/>
              </a:rPr>
              <a:t>Activity in 2022</a:t>
            </a:r>
            <a:endParaRPr lang="en-GB" sz="2400" dirty="0">
              <a:solidFill>
                <a:schemeClr val="bg1"/>
              </a:solidFill>
            </a:endParaRPr>
          </a:p>
        </p:txBody>
      </p:sp>
      <p:pic>
        <p:nvPicPr>
          <p:cNvPr id="20" name="Picture 19">
            <a:extLst>
              <a:ext uri="{FF2B5EF4-FFF2-40B4-BE49-F238E27FC236}">
                <a16:creationId xmlns:a16="http://schemas.microsoft.com/office/drawing/2014/main" id="{4B5F391D-D7DD-4FC4-9664-00D2880153E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1575461"/>
            <a:ext cx="3698498" cy="5282539"/>
          </a:xfrm>
          <a:prstGeom prst="rect">
            <a:avLst/>
          </a:prstGeom>
        </p:spPr>
      </p:pic>
      <p:grpSp>
        <p:nvGrpSpPr>
          <p:cNvPr id="22" name="Group 21">
            <a:extLst>
              <a:ext uri="{FF2B5EF4-FFF2-40B4-BE49-F238E27FC236}">
                <a16:creationId xmlns:a16="http://schemas.microsoft.com/office/drawing/2014/main" id="{B86A9D8B-1430-4F58-AD40-904FC83F30CA}"/>
              </a:ext>
            </a:extLst>
          </p:cNvPr>
          <p:cNvGrpSpPr/>
          <p:nvPr/>
        </p:nvGrpSpPr>
        <p:grpSpPr>
          <a:xfrm>
            <a:off x="3848421" y="4249029"/>
            <a:ext cx="7876945" cy="2631228"/>
            <a:chOff x="5547430" y="3895637"/>
            <a:chExt cx="7876945" cy="2631228"/>
          </a:xfrm>
        </p:grpSpPr>
        <p:sp>
          <p:nvSpPr>
            <p:cNvPr id="25" name="Rectangle 24">
              <a:extLst>
                <a:ext uri="{FF2B5EF4-FFF2-40B4-BE49-F238E27FC236}">
                  <a16:creationId xmlns:a16="http://schemas.microsoft.com/office/drawing/2014/main" id="{6EC1FCB8-3EC7-42F2-8DE5-D6B1189F6DB8}"/>
                </a:ext>
              </a:extLst>
            </p:cNvPr>
            <p:cNvSpPr/>
            <p:nvPr/>
          </p:nvSpPr>
          <p:spPr>
            <a:xfrm>
              <a:off x="5547430" y="3895637"/>
              <a:ext cx="7876945" cy="326371"/>
            </a:xfrm>
            <a:prstGeom prst="rect">
              <a:avLst/>
            </a:prstGeom>
          </p:spPr>
          <p:txBody>
            <a:bodyPr wrap="square">
              <a:spAutoFit/>
            </a:bodyPr>
            <a:lstStyle/>
            <a:p>
              <a:pPr lvl="0">
                <a:lnSpc>
                  <a:spcPts val="1800"/>
                </a:lnSpc>
              </a:pPr>
              <a:r>
                <a:rPr lang="en-GB" b="1" dirty="0">
                  <a:solidFill>
                    <a:srgbClr val="1F497D"/>
                  </a:solidFill>
                  <a:latin typeface="Roboto" panose="02000000000000000000" pitchFamily="2" charset="0"/>
                  <a:ea typeface="Roboto" panose="02000000000000000000" pitchFamily="2" charset="0"/>
                </a:rPr>
                <a:t>Preserving Past Tsunamis Information in Indian Ocean</a:t>
              </a:r>
              <a:endParaRPr lang="en-US" b="1" dirty="0">
                <a:solidFill>
                  <a:srgbClr val="1F497D"/>
                </a:solidFill>
                <a:latin typeface="Roboto" panose="02000000000000000000" pitchFamily="2" charset="0"/>
                <a:ea typeface="Roboto" panose="02000000000000000000" pitchFamily="2" charset="0"/>
              </a:endParaRPr>
            </a:p>
          </p:txBody>
        </p:sp>
        <p:pic>
          <p:nvPicPr>
            <p:cNvPr id="26" name="Picture 25">
              <a:extLst>
                <a:ext uri="{FF2B5EF4-FFF2-40B4-BE49-F238E27FC236}">
                  <a16:creationId xmlns:a16="http://schemas.microsoft.com/office/drawing/2014/main" id="{42ED75D1-93E0-43F9-82E7-2E668DE8109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54096" y="4222007"/>
              <a:ext cx="1079509" cy="1528508"/>
            </a:xfrm>
            <a:prstGeom prst="rect">
              <a:avLst/>
            </a:prstGeom>
          </p:spPr>
        </p:pic>
        <p:pic>
          <p:nvPicPr>
            <p:cNvPr id="27" name="Picture 26">
              <a:extLst>
                <a:ext uri="{FF2B5EF4-FFF2-40B4-BE49-F238E27FC236}">
                  <a16:creationId xmlns:a16="http://schemas.microsoft.com/office/drawing/2014/main" id="{A530C7B2-C4EA-47AA-AC50-F9FC916B6F2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096943" y="4228915"/>
              <a:ext cx="1079509" cy="1528509"/>
            </a:xfrm>
            <a:prstGeom prst="rect">
              <a:avLst/>
            </a:prstGeom>
          </p:spPr>
        </p:pic>
        <p:pic>
          <p:nvPicPr>
            <p:cNvPr id="28" name="Picture 27">
              <a:extLst>
                <a:ext uri="{FF2B5EF4-FFF2-40B4-BE49-F238E27FC236}">
                  <a16:creationId xmlns:a16="http://schemas.microsoft.com/office/drawing/2014/main" id="{EBEC3FAB-EE56-4511-A6C1-5BBEA90BD60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976921" y="4222007"/>
              <a:ext cx="1079509" cy="1528509"/>
            </a:xfrm>
            <a:prstGeom prst="rect">
              <a:avLst/>
            </a:prstGeom>
          </p:spPr>
        </p:pic>
        <p:sp>
          <p:nvSpPr>
            <p:cNvPr id="29" name="TextBox 28">
              <a:extLst>
                <a:ext uri="{FF2B5EF4-FFF2-40B4-BE49-F238E27FC236}">
                  <a16:creationId xmlns:a16="http://schemas.microsoft.com/office/drawing/2014/main" id="{E3347D85-8B75-433D-805D-242EF143DA7A}"/>
                </a:ext>
              </a:extLst>
            </p:cNvPr>
            <p:cNvSpPr txBox="1"/>
            <p:nvPr/>
          </p:nvSpPr>
          <p:spPr>
            <a:xfrm>
              <a:off x="5678563" y="5733429"/>
              <a:ext cx="1129306" cy="600164"/>
            </a:xfrm>
            <a:prstGeom prst="rect">
              <a:avLst/>
            </a:prstGeom>
            <a:noFill/>
          </p:spPr>
          <p:txBody>
            <a:bodyPr wrap="square" rtlCol="0">
              <a:spAutoFit/>
            </a:bodyPr>
            <a:lstStyle>
              <a:defPPr>
                <a:defRPr lang="en-US"/>
              </a:defPPr>
              <a:lvl1pPr>
                <a:defRPr sz="1100">
                  <a:latin typeface="Arial Nova" panose="020B0504020202020204" pitchFamily="34" charset="0"/>
                </a:defRPr>
              </a:lvl1pPr>
            </a:lstStyle>
            <a:p>
              <a:r>
                <a:rPr lang="en-US"/>
                <a:t>1945 Makran</a:t>
              </a:r>
              <a:r>
                <a:rPr lang="en-US" dirty="0"/>
                <a:t> Tsunami</a:t>
              </a:r>
            </a:p>
            <a:p>
              <a:r>
                <a:rPr lang="en-US"/>
                <a:t>38 </a:t>
              </a:r>
              <a:r>
                <a:rPr lang="en-US" dirty="0"/>
                <a:t>videos</a:t>
              </a:r>
            </a:p>
          </p:txBody>
        </p:sp>
        <p:sp>
          <p:nvSpPr>
            <p:cNvPr id="30" name="TextBox 29">
              <a:extLst>
                <a:ext uri="{FF2B5EF4-FFF2-40B4-BE49-F238E27FC236}">
                  <a16:creationId xmlns:a16="http://schemas.microsoft.com/office/drawing/2014/main" id="{B4888BCC-4E35-42B3-AC48-65EC1217C499}"/>
                </a:ext>
              </a:extLst>
            </p:cNvPr>
            <p:cNvSpPr txBox="1"/>
            <p:nvPr/>
          </p:nvSpPr>
          <p:spPr>
            <a:xfrm>
              <a:off x="7933605" y="5750515"/>
              <a:ext cx="1137113" cy="600164"/>
            </a:xfrm>
            <a:prstGeom prst="rect">
              <a:avLst/>
            </a:prstGeom>
            <a:noFill/>
          </p:spPr>
          <p:txBody>
            <a:bodyPr wrap="square" rtlCol="0">
              <a:spAutoFit/>
            </a:bodyPr>
            <a:lstStyle>
              <a:defPPr>
                <a:defRPr lang="en-US"/>
              </a:defPPr>
              <a:lvl1pPr>
                <a:defRPr sz="1100">
                  <a:latin typeface="Arial Nova" panose="020B0504020202020204" pitchFamily="34" charset="0"/>
                </a:defRPr>
              </a:lvl1pPr>
            </a:lstStyle>
            <a:p>
              <a:r>
                <a:rPr lang="en-US" dirty="0"/>
                <a:t>1992 Flores Tsunami</a:t>
              </a:r>
            </a:p>
            <a:p>
              <a:r>
                <a:rPr lang="en-US" dirty="0"/>
                <a:t>45 videos</a:t>
              </a:r>
            </a:p>
          </p:txBody>
        </p:sp>
        <p:sp>
          <p:nvSpPr>
            <p:cNvPr id="31" name="TextBox 30">
              <a:extLst>
                <a:ext uri="{FF2B5EF4-FFF2-40B4-BE49-F238E27FC236}">
                  <a16:creationId xmlns:a16="http://schemas.microsoft.com/office/drawing/2014/main" id="{B330F578-1207-463E-9440-4E2F405D5E7E}"/>
                </a:ext>
              </a:extLst>
            </p:cNvPr>
            <p:cNvSpPr txBox="1"/>
            <p:nvPr/>
          </p:nvSpPr>
          <p:spPr>
            <a:xfrm>
              <a:off x="9080230" y="5757424"/>
              <a:ext cx="1200361" cy="769441"/>
            </a:xfrm>
            <a:prstGeom prst="rect">
              <a:avLst/>
            </a:prstGeom>
            <a:noFill/>
          </p:spPr>
          <p:txBody>
            <a:bodyPr wrap="square" rtlCol="0">
              <a:spAutoFit/>
            </a:bodyPr>
            <a:lstStyle>
              <a:defPPr>
                <a:defRPr lang="en-US"/>
              </a:defPPr>
              <a:lvl1pPr>
                <a:defRPr sz="1100">
                  <a:latin typeface="Arial Nova" panose="020B0504020202020204" pitchFamily="34" charset="0"/>
                </a:defRPr>
              </a:lvl1pPr>
            </a:lstStyle>
            <a:p>
              <a:r>
                <a:rPr lang="en-US"/>
                <a:t>1994 Banyuwangi</a:t>
              </a:r>
              <a:r>
                <a:rPr lang="en-US" dirty="0"/>
                <a:t> Tsunami</a:t>
              </a:r>
            </a:p>
            <a:p>
              <a:r>
                <a:rPr lang="en-US"/>
                <a:t>46 </a:t>
              </a:r>
              <a:r>
                <a:rPr lang="en-US" dirty="0"/>
                <a:t>videos</a:t>
              </a:r>
            </a:p>
          </p:txBody>
        </p:sp>
        <p:pic>
          <p:nvPicPr>
            <p:cNvPr id="32" name="Picture 31">
              <a:extLst>
                <a:ext uri="{FF2B5EF4-FFF2-40B4-BE49-F238E27FC236}">
                  <a16:creationId xmlns:a16="http://schemas.microsoft.com/office/drawing/2014/main" id="{251772C6-6D81-4D51-9B1B-15D7BF264707}"/>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0211775" y="4222008"/>
              <a:ext cx="935408" cy="1528509"/>
            </a:xfrm>
            <a:prstGeom prst="rect">
              <a:avLst/>
            </a:prstGeom>
          </p:spPr>
        </p:pic>
        <p:sp>
          <p:nvSpPr>
            <p:cNvPr id="33" name="TextBox 32">
              <a:extLst>
                <a:ext uri="{FF2B5EF4-FFF2-40B4-BE49-F238E27FC236}">
                  <a16:creationId xmlns:a16="http://schemas.microsoft.com/office/drawing/2014/main" id="{9F099D04-1D31-4832-A437-6F6E5B8750F5}"/>
                </a:ext>
              </a:extLst>
            </p:cNvPr>
            <p:cNvSpPr txBox="1"/>
            <p:nvPr/>
          </p:nvSpPr>
          <p:spPr>
            <a:xfrm>
              <a:off x="10185964" y="5738573"/>
              <a:ext cx="1424665" cy="754053"/>
            </a:xfrm>
            <a:prstGeom prst="rect">
              <a:avLst/>
            </a:prstGeom>
            <a:noFill/>
          </p:spPr>
          <p:txBody>
            <a:bodyPr wrap="square" rtlCol="0">
              <a:spAutoFit/>
            </a:bodyPr>
            <a:lstStyle>
              <a:defPPr>
                <a:defRPr lang="en-US"/>
              </a:defPPr>
              <a:lvl1pPr>
                <a:defRPr sz="1100">
                  <a:latin typeface="Arial Nova" panose="020B0504020202020204" pitchFamily="34" charset="0"/>
                </a:defRPr>
              </a:lvl1pPr>
            </a:lstStyle>
            <a:p>
              <a:r>
                <a:rPr lang="en-US" dirty="0"/>
                <a:t>Central Sulawesi Tsunamis </a:t>
              </a:r>
              <a:r>
                <a:rPr lang="en-US" sz="1000" dirty="0"/>
                <a:t>(1927, 1938, 1968, 1996, 2018) </a:t>
              </a:r>
              <a:r>
                <a:rPr lang="en-US" dirty="0"/>
                <a:t>30 videos</a:t>
              </a:r>
            </a:p>
          </p:txBody>
        </p:sp>
        <p:sp>
          <p:nvSpPr>
            <p:cNvPr id="34" name="TextBox 33">
              <a:extLst>
                <a:ext uri="{FF2B5EF4-FFF2-40B4-BE49-F238E27FC236}">
                  <a16:creationId xmlns:a16="http://schemas.microsoft.com/office/drawing/2014/main" id="{329B819E-F93E-4097-AB44-B8E680289862}"/>
                </a:ext>
              </a:extLst>
            </p:cNvPr>
            <p:cNvSpPr txBox="1"/>
            <p:nvPr/>
          </p:nvSpPr>
          <p:spPr>
            <a:xfrm>
              <a:off x="6854096" y="5733429"/>
              <a:ext cx="1065801" cy="600164"/>
            </a:xfrm>
            <a:prstGeom prst="rect">
              <a:avLst/>
            </a:prstGeom>
            <a:noFill/>
          </p:spPr>
          <p:txBody>
            <a:bodyPr wrap="square" rtlCol="0">
              <a:spAutoFit/>
            </a:bodyPr>
            <a:lstStyle>
              <a:defPPr>
                <a:defRPr lang="en-US"/>
              </a:defPPr>
              <a:lvl1pPr>
                <a:defRPr sz="1100">
                  <a:latin typeface="Arial Nova" panose="020B0504020202020204" pitchFamily="34" charset="0"/>
                </a:defRPr>
              </a:lvl1pPr>
            </a:lstStyle>
            <a:p>
              <a:r>
                <a:rPr lang="en-US" dirty="0"/>
                <a:t>1950 Ambon Tsunami</a:t>
              </a:r>
            </a:p>
            <a:p>
              <a:r>
                <a:rPr lang="en-US" dirty="0"/>
                <a:t>28 videos</a:t>
              </a:r>
            </a:p>
          </p:txBody>
        </p:sp>
        <p:pic>
          <p:nvPicPr>
            <p:cNvPr id="35" name="Picture 34">
              <a:extLst>
                <a:ext uri="{FF2B5EF4-FFF2-40B4-BE49-F238E27FC236}">
                  <a16:creationId xmlns:a16="http://schemas.microsoft.com/office/drawing/2014/main" id="{ADDBF683-4D93-4EB1-BCB3-2A41DD3CB1F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659111" y="4170560"/>
              <a:ext cx="1105441" cy="1564534"/>
            </a:xfrm>
            <a:prstGeom prst="rect">
              <a:avLst/>
            </a:prstGeom>
          </p:spPr>
        </p:pic>
      </p:grpSp>
      <p:pic>
        <p:nvPicPr>
          <p:cNvPr id="5" name="Picture 4">
            <a:extLst>
              <a:ext uri="{FF2B5EF4-FFF2-40B4-BE49-F238E27FC236}">
                <a16:creationId xmlns:a16="http://schemas.microsoft.com/office/drawing/2014/main" id="{C3E798DC-7549-4672-B594-6A7931FD095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502874" y="5013654"/>
            <a:ext cx="2574066" cy="1043875"/>
          </a:xfrm>
          <a:prstGeom prst="rect">
            <a:avLst/>
          </a:prstGeom>
        </p:spPr>
      </p:pic>
      <p:sp>
        <p:nvSpPr>
          <p:cNvPr id="38" name="TextBox 37">
            <a:extLst>
              <a:ext uri="{FF2B5EF4-FFF2-40B4-BE49-F238E27FC236}">
                <a16:creationId xmlns:a16="http://schemas.microsoft.com/office/drawing/2014/main" id="{DB593D0C-0028-48BC-A81C-D50FFD12BBE1}"/>
              </a:ext>
            </a:extLst>
          </p:cNvPr>
          <p:cNvSpPr txBox="1"/>
          <p:nvPr/>
        </p:nvSpPr>
        <p:spPr>
          <a:xfrm>
            <a:off x="9621568" y="4442749"/>
            <a:ext cx="2147130" cy="523220"/>
          </a:xfrm>
          <a:prstGeom prst="rect">
            <a:avLst/>
          </a:prstGeom>
          <a:noFill/>
        </p:spPr>
        <p:txBody>
          <a:bodyPr wrap="square" rtlCol="0">
            <a:spAutoFit/>
          </a:bodyPr>
          <a:lstStyle>
            <a:defPPr>
              <a:defRPr lang="en-US"/>
            </a:defPPr>
            <a:lvl1pPr>
              <a:defRPr sz="1100">
                <a:latin typeface="Arial Nova" panose="020B0504020202020204" pitchFamily="34" charset="0"/>
              </a:defRPr>
            </a:lvl1pPr>
          </a:lstStyle>
          <a:p>
            <a:r>
              <a:rPr lang="en-GB" sz="1400" dirty="0"/>
              <a:t>Tsunami Biak 1996</a:t>
            </a:r>
          </a:p>
          <a:p>
            <a:r>
              <a:rPr lang="en-GB" sz="1400" dirty="0"/>
              <a:t>Tsunami </a:t>
            </a:r>
            <a:r>
              <a:rPr lang="en-GB" sz="1400" dirty="0" err="1"/>
              <a:t>Banggai</a:t>
            </a:r>
            <a:r>
              <a:rPr lang="en-GB" sz="1400" dirty="0"/>
              <a:t> 2000</a:t>
            </a:r>
          </a:p>
        </p:txBody>
      </p:sp>
      <p:sp>
        <p:nvSpPr>
          <p:cNvPr id="40" name="Rectangle 39">
            <a:extLst>
              <a:ext uri="{FF2B5EF4-FFF2-40B4-BE49-F238E27FC236}">
                <a16:creationId xmlns:a16="http://schemas.microsoft.com/office/drawing/2014/main" id="{B874EAF6-E32A-471C-91B0-01523565E71B}"/>
              </a:ext>
            </a:extLst>
          </p:cNvPr>
          <p:cNvSpPr/>
          <p:nvPr/>
        </p:nvSpPr>
        <p:spPr>
          <a:xfrm>
            <a:off x="3825433" y="2828549"/>
            <a:ext cx="7876945" cy="784830"/>
          </a:xfrm>
          <a:prstGeom prst="rect">
            <a:avLst/>
          </a:prstGeom>
        </p:spPr>
        <p:txBody>
          <a:bodyPr wrap="square">
            <a:spAutoFit/>
          </a:bodyPr>
          <a:lstStyle/>
          <a:p>
            <a:pPr lvl="0">
              <a:lnSpc>
                <a:spcPts val="1800"/>
              </a:lnSpc>
            </a:pPr>
            <a:r>
              <a:rPr lang="en-GB" dirty="0">
                <a:solidFill>
                  <a:srgbClr val="1F497D"/>
                </a:solidFill>
                <a:latin typeface="Roboto" panose="02000000000000000000" pitchFamily="2" charset="0"/>
                <a:ea typeface="Roboto" panose="02000000000000000000" pitchFamily="2" charset="0"/>
              </a:rPr>
              <a:t>Development of Tsunami Ready Tools (</a:t>
            </a:r>
            <a:r>
              <a:rPr lang="en-GB" dirty="0">
                <a:solidFill>
                  <a:srgbClr val="C00000"/>
                </a:solidFill>
                <a:latin typeface="Roboto" panose="02000000000000000000" pitchFamily="2" charset="0"/>
                <a:ea typeface="Roboto" panose="02000000000000000000" pitchFamily="2" charset="0"/>
              </a:rPr>
              <a:t>proposed</a:t>
            </a:r>
            <a:r>
              <a:rPr lang="en-GB" dirty="0">
                <a:solidFill>
                  <a:srgbClr val="1F497D"/>
                </a:solidFill>
                <a:latin typeface="Roboto" panose="02000000000000000000" pitchFamily="2" charset="0"/>
                <a:ea typeface="Roboto" panose="02000000000000000000" pitchFamily="2" charset="0"/>
              </a:rPr>
              <a:t>): </a:t>
            </a:r>
          </a:p>
          <a:p>
            <a:pPr marL="342900" lvl="0" indent="-342900">
              <a:lnSpc>
                <a:spcPts val="1800"/>
              </a:lnSpc>
              <a:buFont typeface="+mj-lt"/>
              <a:buAutoNum type="arabicPeriod"/>
            </a:pPr>
            <a:r>
              <a:rPr lang="en-GB" b="1" dirty="0">
                <a:solidFill>
                  <a:srgbClr val="1F497D"/>
                </a:solidFill>
                <a:latin typeface="Roboto" panose="02000000000000000000" pitchFamily="2" charset="0"/>
                <a:ea typeface="Roboto" panose="02000000000000000000" pitchFamily="2" charset="0"/>
              </a:rPr>
              <a:t>UNESCO-IOC Tsunami Ready Recognition Online Application</a:t>
            </a:r>
          </a:p>
          <a:p>
            <a:pPr marL="342900" lvl="0" indent="-342900">
              <a:lnSpc>
                <a:spcPts val="1800"/>
              </a:lnSpc>
              <a:buFont typeface="+mj-lt"/>
              <a:buAutoNum type="arabicPeriod"/>
            </a:pPr>
            <a:r>
              <a:rPr lang="en-GB" b="1" dirty="0">
                <a:solidFill>
                  <a:srgbClr val="1F497D"/>
                </a:solidFill>
                <a:latin typeface="Roboto" panose="02000000000000000000" pitchFamily="2" charset="0"/>
                <a:ea typeface="Roboto" panose="02000000000000000000" pitchFamily="2" charset="0"/>
              </a:rPr>
              <a:t>Tsunami Ready Community Walkthrough Video in Bali</a:t>
            </a:r>
            <a:endParaRPr lang="en-US" b="1" dirty="0">
              <a:solidFill>
                <a:srgbClr val="1F497D"/>
              </a:solidFill>
              <a:latin typeface="Roboto" panose="02000000000000000000" pitchFamily="2" charset="0"/>
              <a:ea typeface="Roboto" panose="02000000000000000000" pitchFamily="2" charset="0"/>
            </a:endParaRPr>
          </a:p>
        </p:txBody>
      </p:sp>
      <p:sp>
        <p:nvSpPr>
          <p:cNvPr id="45" name="Rectangle 44">
            <a:extLst>
              <a:ext uri="{FF2B5EF4-FFF2-40B4-BE49-F238E27FC236}">
                <a16:creationId xmlns:a16="http://schemas.microsoft.com/office/drawing/2014/main" id="{5B8A6D3E-7225-46A1-936D-7700E15F2199}"/>
              </a:ext>
            </a:extLst>
          </p:cNvPr>
          <p:cNvSpPr/>
          <p:nvPr/>
        </p:nvSpPr>
        <p:spPr>
          <a:xfrm>
            <a:off x="3825433" y="1850384"/>
            <a:ext cx="7876945" cy="784830"/>
          </a:xfrm>
          <a:prstGeom prst="rect">
            <a:avLst/>
          </a:prstGeom>
        </p:spPr>
        <p:txBody>
          <a:bodyPr wrap="square">
            <a:spAutoFit/>
          </a:bodyPr>
          <a:lstStyle/>
          <a:p>
            <a:pPr lvl="0">
              <a:lnSpc>
                <a:spcPts val="1800"/>
              </a:lnSpc>
            </a:pPr>
            <a:r>
              <a:rPr lang="en-GB" dirty="0">
                <a:solidFill>
                  <a:srgbClr val="1F497D"/>
                </a:solidFill>
                <a:latin typeface="Roboto" panose="02000000000000000000" pitchFamily="2" charset="0"/>
                <a:ea typeface="Roboto" panose="02000000000000000000" pitchFamily="2" charset="0"/>
              </a:rPr>
              <a:t>Indian Ocean Regional Workshop (</a:t>
            </a:r>
            <a:r>
              <a:rPr lang="en-GB" dirty="0">
                <a:solidFill>
                  <a:srgbClr val="C00000"/>
                </a:solidFill>
                <a:latin typeface="Roboto" panose="02000000000000000000" pitchFamily="2" charset="0"/>
                <a:ea typeface="Roboto" panose="02000000000000000000" pitchFamily="2" charset="0"/>
              </a:rPr>
              <a:t>proposed</a:t>
            </a:r>
            <a:r>
              <a:rPr lang="en-GB" dirty="0">
                <a:solidFill>
                  <a:srgbClr val="1F497D"/>
                </a:solidFill>
                <a:latin typeface="Roboto" panose="02000000000000000000" pitchFamily="2" charset="0"/>
                <a:ea typeface="Roboto" panose="02000000000000000000" pitchFamily="2" charset="0"/>
              </a:rPr>
              <a:t>): </a:t>
            </a:r>
          </a:p>
          <a:p>
            <a:pPr marL="342900" lvl="0" indent="-342900">
              <a:lnSpc>
                <a:spcPts val="1800"/>
              </a:lnSpc>
              <a:buFont typeface="+mj-lt"/>
              <a:buAutoNum type="arabicPeriod"/>
            </a:pPr>
            <a:r>
              <a:rPr lang="en-GB" b="1" dirty="0">
                <a:solidFill>
                  <a:srgbClr val="1F497D"/>
                </a:solidFill>
                <a:latin typeface="Roboto" panose="02000000000000000000" pitchFamily="2" charset="0"/>
                <a:ea typeface="Roboto" panose="02000000000000000000" pitchFamily="2" charset="0"/>
              </a:rPr>
              <a:t>Indian Ocean Tsunami Ready Implementation Workshop in May</a:t>
            </a:r>
          </a:p>
          <a:p>
            <a:pPr marL="342900" lvl="0" indent="-342900">
              <a:lnSpc>
                <a:spcPts val="1800"/>
              </a:lnSpc>
              <a:buFont typeface="+mj-lt"/>
              <a:buAutoNum type="arabicPeriod"/>
            </a:pPr>
            <a:r>
              <a:rPr lang="en-US" b="1" dirty="0">
                <a:solidFill>
                  <a:srgbClr val="1F497D"/>
                </a:solidFill>
                <a:latin typeface="Roboto" panose="02000000000000000000" pitchFamily="2" charset="0"/>
                <a:ea typeface="Roboto" panose="02000000000000000000" pitchFamily="2" charset="0"/>
              </a:rPr>
              <a:t>Side event and Innovation Platform at GPDRR 2022 in Bali, In May</a:t>
            </a:r>
          </a:p>
        </p:txBody>
      </p:sp>
      <p:sp>
        <p:nvSpPr>
          <p:cNvPr id="46" name="Rectangle 45">
            <a:extLst>
              <a:ext uri="{FF2B5EF4-FFF2-40B4-BE49-F238E27FC236}">
                <a16:creationId xmlns:a16="http://schemas.microsoft.com/office/drawing/2014/main" id="{EDB8588A-7C32-4F3C-BEE7-B3054D3F4CC7}"/>
              </a:ext>
            </a:extLst>
          </p:cNvPr>
          <p:cNvSpPr/>
          <p:nvPr/>
        </p:nvSpPr>
        <p:spPr>
          <a:xfrm>
            <a:off x="3848421" y="3769859"/>
            <a:ext cx="8117851" cy="553998"/>
          </a:xfrm>
          <a:prstGeom prst="rect">
            <a:avLst/>
          </a:prstGeom>
        </p:spPr>
        <p:txBody>
          <a:bodyPr wrap="square">
            <a:spAutoFit/>
          </a:bodyPr>
          <a:lstStyle/>
          <a:p>
            <a:pPr lvl="0">
              <a:lnSpc>
                <a:spcPts val="1800"/>
              </a:lnSpc>
            </a:pPr>
            <a:r>
              <a:rPr lang="en-GB" dirty="0">
                <a:solidFill>
                  <a:srgbClr val="1F497D"/>
                </a:solidFill>
                <a:latin typeface="Roboto" panose="02000000000000000000" pitchFamily="2" charset="0"/>
                <a:ea typeface="Roboto" panose="02000000000000000000" pitchFamily="2" charset="0"/>
              </a:rPr>
              <a:t>IOTIC and </a:t>
            </a:r>
            <a:r>
              <a:rPr lang="en-GB" dirty="0" err="1">
                <a:solidFill>
                  <a:srgbClr val="1F497D"/>
                </a:solidFill>
                <a:latin typeface="Roboto" panose="02000000000000000000" pitchFamily="2" charset="0"/>
                <a:ea typeface="Roboto" panose="02000000000000000000" pitchFamily="2" charset="0"/>
              </a:rPr>
              <a:t>IOWave</a:t>
            </a:r>
            <a:r>
              <a:rPr lang="en-GB" dirty="0">
                <a:solidFill>
                  <a:srgbClr val="1F497D"/>
                </a:solidFill>
                <a:latin typeface="Roboto" panose="02000000000000000000" pitchFamily="2" charset="0"/>
                <a:ea typeface="Roboto" panose="02000000000000000000" pitchFamily="2" charset="0"/>
              </a:rPr>
              <a:t> Website (</a:t>
            </a:r>
            <a:r>
              <a:rPr lang="en-GB" dirty="0">
                <a:solidFill>
                  <a:srgbClr val="C00000"/>
                </a:solidFill>
                <a:latin typeface="Roboto" panose="02000000000000000000" pitchFamily="2" charset="0"/>
                <a:ea typeface="Roboto" panose="02000000000000000000" pitchFamily="2" charset="0"/>
              </a:rPr>
              <a:t>proposed</a:t>
            </a:r>
            <a:r>
              <a:rPr lang="en-GB" dirty="0">
                <a:solidFill>
                  <a:srgbClr val="1F497D"/>
                </a:solidFill>
                <a:latin typeface="Roboto" panose="02000000000000000000" pitchFamily="2" charset="0"/>
                <a:ea typeface="Roboto" panose="02000000000000000000" pitchFamily="2" charset="0"/>
              </a:rPr>
              <a:t>): </a:t>
            </a:r>
          </a:p>
          <a:p>
            <a:pPr lvl="0">
              <a:lnSpc>
                <a:spcPts val="1800"/>
              </a:lnSpc>
            </a:pPr>
            <a:r>
              <a:rPr lang="en-GB" b="1" dirty="0">
                <a:solidFill>
                  <a:srgbClr val="1F497D"/>
                </a:solidFill>
                <a:latin typeface="Roboto" panose="02000000000000000000" pitchFamily="2" charset="0"/>
                <a:ea typeface="Roboto" panose="02000000000000000000" pitchFamily="2" charset="0"/>
              </a:rPr>
              <a:t>Migration and improvement of IOTIC and </a:t>
            </a:r>
            <a:r>
              <a:rPr lang="en-GB" b="1" dirty="0" err="1">
                <a:solidFill>
                  <a:srgbClr val="1F497D"/>
                </a:solidFill>
                <a:latin typeface="Roboto" panose="02000000000000000000" pitchFamily="2" charset="0"/>
                <a:ea typeface="Roboto" panose="02000000000000000000" pitchFamily="2" charset="0"/>
              </a:rPr>
              <a:t>IOWave</a:t>
            </a:r>
            <a:r>
              <a:rPr lang="en-GB" b="1" dirty="0">
                <a:solidFill>
                  <a:srgbClr val="1F497D"/>
                </a:solidFill>
                <a:latin typeface="Roboto" panose="02000000000000000000" pitchFamily="2" charset="0"/>
                <a:ea typeface="Roboto" panose="02000000000000000000" pitchFamily="2" charset="0"/>
              </a:rPr>
              <a:t> website to BMKG server</a:t>
            </a:r>
          </a:p>
        </p:txBody>
      </p:sp>
    </p:spTree>
    <p:extLst>
      <p:ext uri="{BB962C8B-B14F-4D97-AF65-F5344CB8AC3E}">
        <p14:creationId xmlns:p14="http://schemas.microsoft.com/office/powerpoint/2010/main" val="19973427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62" name="Freeform: Shape 57">
            <a:extLst>
              <a:ext uri="{FF2B5EF4-FFF2-40B4-BE49-F238E27FC236}">
                <a16:creationId xmlns:a16="http://schemas.microsoft.com/office/drawing/2014/main" id="{AD21898E-86C0-4C8A-A76C-DF33E844C8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542" y="0"/>
            <a:ext cx="10432916" cy="6858000"/>
          </a:xfrm>
          <a:custGeom>
            <a:avLst/>
            <a:gdLst>
              <a:gd name="connsiteX0" fmla="*/ 1287962 w 10432916"/>
              <a:gd name="connsiteY0" fmla="*/ 0 h 6858000"/>
              <a:gd name="connsiteX1" fmla="*/ 9144956 w 10432916"/>
              <a:gd name="connsiteY1" fmla="*/ 0 h 6858000"/>
              <a:gd name="connsiteX2" fmla="*/ 9241731 w 10432916"/>
              <a:gd name="connsiteY2" fmla="*/ 111692 h 6858000"/>
              <a:gd name="connsiteX3" fmla="*/ 10432916 w 10432916"/>
              <a:gd name="connsiteY3" fmla="*/ 3429001 h 6858000"/>
              <a:gd name="connsiteX4" fmla="*/ 9241730 w 10432916"/>
              <a:gd name="connsiteY4" fmla="*/ 6746310 h 6858000"/>
              <a:gd name="connsiteX5" fmla="*/ 9144957 w 10432916"/>
              <a:gd name="connsiteY5" fmla="*/ 6858000 h 6858000"/>
              <a:gd name="connsiteX6" fmla="*/ 1287959 w 10432916"/>
              <a:gd name="connsiteY6" fmla="*/ 6858000 h 6858000"/>
              <a:gd name="connsiteX7" fmla="*/ 1191186 w 10432916"/>
              <a:gd name="connsiteY7" fmla="*/ 6746310 h 6858000"/>
              <a:gd name="connsiteX8" fmla="*/ 0 w 10432916"/>
              <a:gd name="connsiteY8" fmla="*/ 3429001 h 6858000"/>
              <a:gd name="connsiteX9" fmla="*/ 1191186 w 10432916"/>
              <a:gd name="connsiteY9" fmla="*/ 11169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32916" h="6858000">
                <a:moveTo>
                  <a:pt x="1287962" y="0"/>
                </a:moveTo>
                <a:lnTo>
                  <a:pt x="9144956" y="0"/>
                </a:lnTo>
                <a:lnTo>
                  <a:pt x="9241731" y="111692"/>
                </a:lnTo>
                <a:cubicBezTo>
                  <a:pt x="9985889" y="1013175"/>
                  <a:pt x="10432916" y="2168897"/>
                  <a:pt x="10432916" y="3429001"/>
                </a:cubicBezTo>
                <a:cubicBezTo>
                  <a:pt x="10432916" y="4689105"/>
                  <a:pt x="9985889" y="5844827"/>
                  <a:pt x="9241730" y="6746310"/>
                </a:cubicBezTo>
                <a:lnTo>
                  <a:pt x="9144957" y="6858000"/>
                </a:lnTo>
                <a:lnTo>
                  <a:pt x="1287959" y="6858000"/>
                </a:lnTo>
                <a:lnTo>
                  <a:pt x="1191186" y="6746310"/>
                </a:lnTo>
                <a:cubicBezTo>
                  <a:pt x="447027" y="5844827"/>
                  <a:pt x="0" y="4689105"/>
                  <a:pt x="0" y="3429001"/>
                </a:cubicBezTo>
                <a:cubicBezTo>
                  <a:pt x="0" y="2168897"/>
                  <a:pt x="447027" y="1013175"/>
                  <a:pt x="1191186" y="11169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Shape 59">
            <a:extLst>
              <a:ext uri="{FF2B5EF4-FFF2-40B4-BE49-F238E27FC236}">
                <a16:creationId xmlns:a16="http://schemas.microsoft.com/office/drawing/2014/main" id="{5C8F04BD-D093-45D0-B54C-50FDB308B4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4942" y="0"/>
            <a:ext cx="9922116" cy="6858000"/>
          </a:xfrm>
          <a:custGeom>
            <a:avLst/>
            <a:gdLst>
              <a:gd name="connsiteX0" fmla="*/ 1378575 w 9922116"/>
              <a:gd name="connsiteY0" fmla="*/ 0 h 6858000"/>
              <a:gd name="connsiteX1" fmla="*/ 8543542 w 9922116"/>
              <a:gd name="connsiteY1" fmla="*/ 0 h 6858000"/>
              <a:gd name="connsiteX2" fmla="*/ 8633323 w 9922116"/>
              <a:gd name="connsiteY2" fmla="*/ 94145 h 6858000"/>
              <a:gd name="connsiteX3" fmla="*/ 9922116 w 9922116"/>
              <a:gd name="connsiteY3" fmla="*/ 3429001 h 6858000"/>
              <a:gd name="connsiteX4" fmla="*/ 8633323 w 9922116"/>
              <a:gd name="connsiteY4" fmla="*/ 6763858 h 6858000"/>
              <a:gd name="connsiteX5" fmla="*/ 8543544 w 9922116"/>
              <a:gd name="connsiteY5" fmla="*/ 6858000 h 6858000"/>
              <a:gd name="connsiteX6" fmla="*/ 1378573 w 9922116"/>
              <a:gd name="connsiteY6" fmla="*/ 6858000 h 6858000"/>
              <a:gd name="connsiteX7" fmla="*/ 1288793 w 9922116"/>
              <a:gd name="connsiteY7" fmla="*/ 6763858 h 6858000"/>
              <a:gd name="connsiteX8" fmla="*/ 0 w 9922116"/>
              <a:gd name="connsiteY8" fmla="*/ 3429001 h 6858000"/>
              <a:gd name="connsiteX9" fmla="*/ 1288793 w 9922116"/>
              <a:gd name="connsiteY9" fmla="*/ 941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22116" h="6858000">
                <a:moveTo>
                  <a:pt x="1378575" y="0"/>
                </a:moveTo>
                <a:lnTo>
                  <a:pt x="8543542" y="0"/>
                </a:lnTo>
                <a:lnTo>
                  <a:pt x="8633323" y="94145"/>
                </a:lnTo>
                <a:cubicBezTo>
                  <a:pt x="9434072" y="974941"/>
                  <a:pt x="9922116" y="2144991"/>
                  <a:pt x="9922116" y="3429001"/>
                </a:cubicBezTo>
                <a:cubicBezTo>
                  <a:pt x="9922116" y="4713011"/>
                  <a:pt x="9434072" y="5883061"/>
                  <a:pt x="8633323" y="6763858"/>
                </a:cubicBezTo>
                <a:lnTo>
                  <a:pt x="8543544" y="6858000"/>
                </a:lnTo>
                <a:lnTo>
                  <a:pt x="1378573" y="6858000"/>
                </a:lnTo>
                <a:lnTo>
                  <a:pt x="1288793" y="6763858"/>
                </a:lnTo>
                <a:cubicBezTo>
                  <a:pt x="488044" y="5883061"/>
                  <a:pt x="0" y="4713011"/>
                  <a:pt x="0" y="3429001"/>
                </a:cubicBezTo>
                <a:cubicBezTo>
                  <a:pt x="0" y="2144991"/>
                  <a:pt x="488044" y="974941"/>
                  <a:pt x="1288793" y="94145"/>
                </a:cubicBez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4EA09E99-FA76-4D21-A4D4-36C959CBDEF4}"/>
              </a:ext>
            </a:extLst>
          </p:cNvPr>
          <p:cNvSpPr>
            <a:spLocks noGrp="1"/>
          </p:cNvSpPr>
          <p:nvPr>
            <p:ph type="title"/>
          </p:nvPr>
        </p:nvSpPr>
        <p:spPr>
          <a:xfrm>
            <a:off x="2311147" y="365760"/>
            <a:ext cx="7569706" cy="1288238"/>
          </a:xfrm>
        </p:spPr>
        <p:txBody>
          <a:bodyPr anchor="ctr">
            <a:normAutofit/>
          </a:bodyPr>
          <a:lstStyle/>
          <a:p>
            <a:pPr algn="ctr"/>
            <a:r>
              <a:rPr lang="en-US" sz="3600" b="1" dirty="0">
                <a:solidFill>
                  <a:schemeClr val="accent2">
                    <a:lumMod val="40000"/>
                    <a:lumOff val="60000"/>
                  </a:schemeClr>
                </a:solidFill>
              </a:rPr>
              <a:t>UNESCAP Project Objectives</a:t>
            </a:r>
          </a:p>
        </p:txBody>
      </p:sp>
      <p:sp>
        <p:nvSpPr>
          <p:cNvPr id="53" name="Content Placeholder 2">
            <a:extLst>
              <a:ext uri="{FF2B5EF4-FFF2-40B4-BE49-F238E27FC236}">
                <a16:creationId xmlns:a16="http://schemas.microsoft.com/office/drawing/2014/main" id="{55DB2581-A2F0-4FD8-82CB-EBC48B9163AD}"/>
              </a:ext>
            </a:extLst>
          </p:cNvPr>
          <p:cNvSpPr>
            <a:spLocks noGrp="1"/>
          </p:cNvSpPr>
          <p:nvPr>
            <p:ph idx="1"/>
          </p:nvPr>
        </p:nvSpPr>
        <p:spPr>
          <a:xfrm>
            <a:off x="1664209" y="1956816"/>
            <a:ext cx="8677656" cy="4024884"/>
          </a:xfrm>
        </p:spPr>
        <p:txBody>
          <a:bodyPr anchor="t">
            <a:norm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indent="0" algn="ctr">
              <a:buNone/>
            </a:pPr>
            <a:r>
              <a:rPr lang="en-US" b="1" dirty="0"/>
              <a:t>Timely delivery of national tsunami warnings to </a:t>
            </a:r>
          </a:p>
          <a:p>
            <a:pPr marL="0" indent="0" algn="ctr">
              <a:buNone/>
            </a:pPr>
            <a:r>
              <a:rPr lang="en-US" b="1" dirty="0"/>
              <a:t>at-risk coastal communities in NW Indian Ocean</a:t>
            </a:r>
          </a:p>
          <a:p>
            <a:pPr marL="0" indent="0" algn="ctr">
              <a:buNone/>
            </a:pPr>
            <a:r>
              <a:rPr lang="en-US" b="1" dirty="0"/>
              <a:t>who are prepared to respond effectively</a:t>
            </a:r>
          </a:p>
          <a:p>
            <a:pPr marL="0" indent="0">
              <a:buNone/>
            </a:pPr>
            <a:endParaRPr lang="en-US" b="1" dirty="0"/>
          </a:p>
          <a:p>
            <a:pPr marL="0" indent="0">
              <a:buNone/>
            </a:pPr>
            <a:r>
              <a:rPr lang="en-US" b="1" u="sng" dirty="0"/>
              <a:t>Phase 1</a:t>
            </a:r>
            <a:r>
              <a:rPr lang="en-US" b="1" dirty="0"/>
              <a:t>:  Hazard and risk assessment                                    			        National tsunami warning chain development</a:t>
            </a:r>
          </a:p>
          <a:p>
            <a:pPr marL="0" indent="0">
              <a:buNone/>
            </a:pPr>
            <a:r>
              <a:rPr lang="en-US" b="1" u="sng" dirty="0"/>
              <a:t>Phase 2</a:t>
            </a:r>
            <a:r>
              <a:rPr lang="en-US" b="1" dirty="0"/>
              <a:t>: Inundation &amp; evacuation mapping capacity development</a:t>
            </a:r>
          </a:p>
          <a:p>
            <a:pPr indent="0">
              <a:buNone/>
            </a:pPr>
            <a:r>
              <a:rPr lang="en-US" b="1" u="sng" dirty="0"/>
              <a:t>Phase 3</a:t>
            </a:r>
            <a:r>
              <a:rPr lang="en-US" b="1" dirty="0"/>
              <a:t>: At-risk coastal community preparedness (</a:t>
            </a:r>
            <a:r>
              <a:rPr lang="en-US" b="1" i="1" dirty="0"/>
              <a:t>Tsunami Ready</a:t>
            </a:r>
            <a:r>
              <a:rPr lang="en-US" b="1" dirty="0"/>
              <a:t>) </a:t>
            </a:r>
          </a:p>
          <a:p>
            <a:pPr marL="0" indent="0">
              <a:buNone/>
            </a:pPr>
            <a:endParaRPr lang="en-US" b="1" dirty="0"/>
          </a:p>
        </p:txBody>
      </p:sp>
      <p:sp>
        <p:nvSpPr>
          <p:cNvPr id="6" name="TextBox 5">
            <a:extLst>
              <a:ext uri="{FF2B5EF4-FFF2-40B4-BE49-F238E27FC236}">
                <a16:creationId xmlns:a16="http://schemas.microsoft.com/office/drawing/2014/main" id="{0FCCB936-8F1B-4920-90B8-12145A11B09A}"/>
              </a:ext>
            </a:extLst>
          </p:cNvPr>
          <p:cNvSpPr txBox="1"/>
          <p:nvPr/>
        </p:nvSpPr>
        <p:spPr>
          <a:xfrm>
            <a:off x="4232148" y="5633108"/>
            <a:ext cx="3727704" cy="886968"/>
          </a:xfrm>
          <a:prstGeom prst="rect">
            <a:avLst/>
          </a:prstGeom>
          <a:solidFill>
            <a:schemeClr val="tx1"/>
          </a:solidFill>
        </p:spPr>
        <p:txBody>
          <a:bodyPr wrap="square" rtlCol="0">
            <a:spAutoFit/>
          </a:bodyPr>
          <a:lstStyle/>
          <a:p>
            <a:endParaRPr lang="en-US" dirty="0"/>
          </a:p>
        </p:txBody>
      </p:sp>
      <p:pic>
        <p:nvPicPr>
          <p:cNvPr id="24" name="Picture 23">
            <a:extLst>
              <a:ext uri="{FF2B5EF4-FFF2-40B4-BE49-F238E27FC236}">
                <a16:creationId xmlns:a16="http://schemas.microsoft.com/office/drawing/2014/main" id="{F7FA5CF4-A9CF-40BC-8616-00B6CB84DFA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5489"/>
          <a:stretch/>
        </p:blipFill>
        <p:spPr>
          <a:xfrm>
            <a:off x="4603047" y="5784713"/>
            <a:ext cx="1961280" cy="707527"/>
          </a:xfrm>
          <a:prstGeom prst="rect">
            <a:avLst/>
          </a:prstGeom>
        </p:spPr>
      </p:pic>
      <p:pic>
        <p:nvPicPr>
          <p:cNvPr id="25" name="Picture 2" descr="UNESCAP | UNIDO Knowledge Hub">
            <a:extLst>
              <a:ext uri="{FF2B5EF4-FFF2-40B4-BE49-F238E27FC236}">
                <a16:creationId xmlns:a16="http://schemas.microsoft.com/office/drawing/2014/main" id="{DB5C3E5B-DBE0-49E5-9F58-80AA7D8A9C6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35235" y="5808772"/>
            <a:ext cx="607057" cy="53563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91D711CD-C3FF-46D9-9EEA-07860B25B56C}"/>
              </a:ext>
            </a:extLst>
          </p:cNvPr>
          <p:cNvPicPr>
            <a:picLocks noChangeAspect="1"/>
          </p:cNvPicPr>
          <p:nvPr/>
        </p:nvPicPr>
        <p:blipFill>
          <a:blip r:embed="rId4"/>
          <a:stretch>
            <a:fillRect/>
          </a:stretch>
        </p:blipFill>
        <p:spPr>
          <a:xfrm>
            <a:off x="1" y="0"/>
            <a:ext cx="2500448" cy="1728341"/>
          </a:xfrm>
          <a:prstGeom prst="rect">
            <a:avLst/>
          </a:prstGeom>
        </p:spPr>
      </p:pic>
      <p:pic>
        <p:nvPicPr>
          <p:cNvPr id="10" name="Picture 32">
            <a:extLst>
              <a:ext uri="{FF2B5EF4-FFF2-40B4-BE49-F238E27FC236}">
                <a16:creationId xmlns:a16="http://schemas.microsoft.com/office/drawing/2014/main" id="{B38E1946-E63D-4F7E-A8AD-C4C42BFB298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tretch>
            <a:fillRect/>
          </a:stretch>
        </p:blipFill>
        <p:spPr bwMode="auto">
          <a:xfrm>
            <a:off x="9680447" y="0"/>
            <a:ext cx="2500447" cy="176906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8786871"/>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45" name="Rectangle 5"/>
          <p:cNvSpPr>
            <a:spLocks noChangeArrowheads="1"/>
          </p:cNvSpPr>
          <p:nvPr/>
        </p:nvSpPr>
        <p:spPr bwMode="auto">
          <a:xfrm>
            <a:off x="684524" y="1033086"/>
            <a:ext cx="11333841" cy="2262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spcBef>
                <a:spcPct val="0"/>
              </a:spcBef>
              <a:buNone/>
            </a:pPr>
            <a:r>
              <a:rPr lang="en-AU" altLang="en-US" sz="1600" dirty="0">
                <a:solidFill>
                  <a:srgbClr val="000000"/>
                </a:solidFill>
              </a:rPr>
              <a:t>Project Funder: </a:t>
            </a:r>
            <a:r>
              <a:rPr lang="en-AU" altLang="en-US" sz="1600" b="1" dirty="0"/>
              <a:t>ESCAP Tsunami Trust Fund</a:t>
            </a:r>
          </a:p>
          <a:p>
            <a:pPr>
              <a:spcBef>
                <a:spcPct val="0"/>
              </a:spcBef>
              <a:buNone/>
            </a:pPr>
            <a:endParaRPr lang="en-AU" altLang="en-US" sz="900" b="1" dirty="0"/>
          </a:p>
          <a:p>
            <a:pPr>
              <a:spcBef>
                <a:spcPct val="0"/>
              </a:spcBef>
              <a:buNone/>
            </a:pPr>
            <a:r>
              <a:rPr lang="en-AU" altLang="en-US" sz="1600" dirty="0">
                <a:solidFill>
                  <a:srgbClr val="000000"/>
                </a:solidFill>
              </a:rPr>
              <a:t>Participating Member States: </a:t>
            </a:r>
            <a:r>
              <a:rPr lang="en-AU" altLang="en-US" sz="1600" b="1" dirty="0"/>
              <a:t>India, Iran, Pakistan (+Oman and UAE self-funded)</a:t>
            </a:r>
          </a:p>
          <a:p>
            <a:pPr>
              <a:spcBef>
                <a:spcPct val="0"/>
              </a:spcBef>
              <a:buNone/>
            </a:pPr>
            <a:endParaRPr lang="en-AU" altLang="en-US" sz="900" dirty="0"/>
          </a:p>
          <a:p>
            <a:pPr>
              <a:spcBef>
                <a:spcPct val="0"/>
              </a:spcBef>
              <a:buNone/>
            </a:pPr>
            <a:r>
              <a:rPr lang="en-AU" altLang="en-US" sz="1600" dirty="0">
                <a:solidFill>
                  <a:srgbClr val="000000"/>
                </a:solidFill>
              </a:rPr>
              <a:t>Target Groups: </a:t>
            </a:r>
            <a:r>
              <a:rPr lang="en-AU" altLang="en-US" sz="1600" b="1" dirty="0"/>
              <a:t>National Tsunami Warning Centres </a:t>
            </a:r>
            <a:r>
              <a:rPr lang="en-AU" altLang="en-US" sz="1600" dirty="0">
                <a:solidFill>
                  <a:srgbClr val="000000"/>
                </a:solidFill>
              </a:rPr>
              <a:t>(</a:t>
            </a:r>
            <a:r>
              <a:rPr lang="en-AU" altLang="en-US" sz="1600" b="1" dirty="0"/>
              <a:t>NTWCs), Disaster Management </a:t>
            </a:r>
          </a:p>
          <a:p>
            <a:pPr>
              <a:spcBef>
                <a:spcPct val="0"/>
              </a:spcBef>
              <a:buNone/>
            </a:pPr>
            <a:r>
              <a:rPr lang="en-AU" altLang="en-US" sz="1600" b="1" dirty="0"/>
              <a:t>			 Organisations (DMOs), Communities, Response Agencies, Media</a:t>
            </a:r>
          </a:p>
          <a:p>
            <a:pPr>
              <a:spcBef>
                <a:spcPct val="0"/>
              </a:spcBef>
              <a:buNone/>
            </a:pPr>
            <a:endParaRPr lang="en-AU" altLang="en-US" sz="900" b="1" dirty="0"/>
          </a:p>
          <a:p>
            <a:pPr>
              <a:spcBef>
                <a:spcPct val="0"/>
              </a:spcBef>
              <a:buNone/>
            </a:pPr>
            <a:r>
              <a:rPr lang="en-AU" altLang="en-US" sz="1600" dirty="0">
                <a:solidFill>
                  <a:srgbClr val="000000"/>
                </a:solidFill>
              </a:rPr>
              <a:t>Project Duration: </a:t>
            </a:r>
            <a:r>
              <a:rPr lang="en-AU" altLang="en-US" sz="1600" b="1" dirty="0"/>
              <a:t>24 Months </a:t>
            </a:r>
            <a:r>
              <a:rPr lang="en-AU" altLang="en-US" sz="1400" dirty="0"/>
              <a:t>(with extension due COVID)… ended 31</a:t>
            </a:r>
            <a:r>
              <a:rPr lang="en-AU" altLang="en-US" sz="1400" baseline="30000" dirty="0"/>
              <a:t>st</a:t>
            </a:r>
            <a:r>
              <a:rPr lang="en-AU" altLang="en-US" sz="1400" dirty="0"/>
              <a:t> October, 2021</a:t>
            </a:r>
            <a:endParaRPr lang="en-AU" altLang="en-US" sz="700" dirty="0"/>
          </a:p>
          <a:p>
            <a:pPr>
              <a:spcBef>
                <a:spcPct val="0"/>
              </a:spcBef>
              <a:buFontTx/>
              <a:buNone/>
            </a:pPr>
            <a:endParaRPr lang="en-AU" altLang="en-US" sz="1067" dirty="0"/>
          </a:p>
          <a:p>
            <a:pPr>
              <a:spcBef>
                <a:spcPct val="0"/>
              </a:spcBef>
              <a:buFontTx/>
              <a:buNone/>
            </a:pPr>
            <a:r>
              <a:rPr lang="en-AU" altLang="en-US" sz="2133" b="1" u="sng" dirty="0">
                <a:solidFill>
                  <a:srgbClr val="0070C0"/>
                </a:solidFill>
              </a:rPr>
              <a:t>Objectives:</a:t>
            </a:r>
          </a:p>
        </p:txBody>
      </p:sp>
      <p:sp>
        <p:nvSpPr>
          <p:cNvPr id="2" name="Rectangle 1"/>
          <p:cNvSpPr/>
          <p:nvPr/>
        </p:nvSpPr>
        <p:spPr>
          <a:xfrm>
            <a:off x="4084328" y="2895437"/>
            <a:ext cx="7753209" cy="992388"/>
          </a:xfrm>
          <a:prstGeom prst="rect">
            <a:avLst/>
          </a:prstGeom>
        </p:spPr>
        <p:txBody>
          <a:bodyPr wrap="square">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07000"/>
              </a:lnSpc>
              <a:spcAft>
                <a:spcPts val="0"/>
              </a:spcAft>
            </a:pPr>
            <a:r>
              <a:rPr lang="en-GB" sz="1867" b="1" dirty="0">
                <a:solidFill>
                  <a:srgbClr val="0070C0"/>
                </a:solidFill>
                <a:latin typeface="Arial" panose="020B0604020202020204" pitchFamily="34" charset="0"/>
                <a:cs typeface="Arial" panose="020B0604020202020204" pitchFamily="34" charset="0"/>
              </a:rPr>
              <a:t>Better understanding of the risk knowledge </a:t>
            </a:r>
            <a:r>
              <a:rPr lang="en-US" sz="1867" b="1" dirty="0">
                <a:solidFill>
                  <a:srgbClr val="0070C0"/>
                </a:solidFill>
                <a:latin typeface="Arial" panose="020B0604020202020204" pitchFamily="34" charset="0"/>
                <a:cs typeface="Arial" panose="020B0604020202020204" pitchFamily="34" charset="0"/>
              </a:rPr>
              <a:t>to inform and underpin warning and mitigation systems in the NWIO to enable appropriate and effective community responses to the tsunami threat.</a:t>
            </a:r>
          </a:p>
        </p:txBody>
      </p:sp>
      <p:sp>
        <p:nvSpPr>
          <p:cNvPr id="3" name="Rectangle 2"/>
          <p:cNvSpPr/>
          <p:nvPr/>
        </p:nvSpPr>
        <p:spPr>
          <a:xfrm>
            <a:off x="4084328" y="4113528"/>
            <a:ext cx="7478787" cy="1022844"/>
          </a:xfrm>
          <a:prstGeom prst="rect">
            <a:avLst/>
          </a:prstGeom>
        </p:spPr>
        <p:txBody>
          <a:bodyPr wrap="square">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07000"/>
              </a:lnSpc>
            </a:pPr>
            <a:r>
              <a:rPr lang="en-GB" sz="1867" b="1" dirty="0">
                <a:solidFill>
                  <a:srgbClr val="0070C0"/>
                </a:solidFill>
                <a:latin typeface="Arial" panose="020B0604020202020204" pitchFamily="34" charset="0"/>
                <a:cs typeface="Arial" panose="020B0604020202020204" pitchFamily="34" charset="0"/>
              </a:rPr>
              <a:t>Improvement of warning services at NTWC level and the organization of the national warning chains to assure timely warnings.</a:t>
            </a:r>
            <a:endParaRPr lang="en-US" sz="2133" b="1" dirty="0">
              <a:solidFill>
                <a:srgbClr val="0070C0"/>
              </a:solidFill>
              <a:latin typeface="Arial" panose="020B0604020202020204" pitchFamily="34" charset="0"/>
              <a:cs typeface="Arial" panose="020B0604020202020204" pitchFamily="34" charset="0"/>
            </a:endParaRPr>
          </a:p>
        </p:txBody>
      </p:sp>
      <p:sp>
        <p:nvSpPr>
          <p:cNvPr id="4" name="TextBox 3"/>
          <p:cNvSpPr txBox="1"/>
          <p:nvPr/>
        </p:nvSpPr>
        <p:spPr>
          <a:xfrm>
            <a:off x="3166767" y="3017137"/>
            <a:ext cx="611707" cy="748988"/>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GB" sz="4267" dirty="0">
                <a:solidFill>
                  <a:srgbClr val="0070C0"/>
                </a:solidFill>
                <a:latin typeface="Arial Black" panose="020B0A04020102020204" pitchFamily="34" charset="0"/>
              </a:rPr>
              <a:t>1</a:t>
            </a:r>
          </a:p>
        </p:txBody>
      </p:sp>
      <p:sp>
        <p:nvSpPr>
          <p:cNvPr id="9" name="TextBox 8"/>
          <p:cNvSpPr txBox="1"/>
          <p:nvPr/>
        </p:nvSpPr>
        <p:spPr>
          <a:xfrm>
            <a:off x="3166766" y="4250456"/>
            <a:ext cx="611707" cy="748988"/>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GB" sz="4267" dirty="0">
                <a:solidFill>
                  <a:srgbClr val="0070C0"/>
                </a:solidFill>
                <a:latin typeface="Arial Black" panose="020B0A04020102020204" pitchFamily="34" charset="0"/>
              </a:rPr>
              <a:t>2</a:t>
            </a:r>
          </a:p>
        </p:txBody>
      </p:sp>
      <p:sp>
        <p:nvSpPr>
          <p:cNvPr id="7" name="Title 1"/>
          <p:cNvSpPr>
            <a:spLocks noGrp="1"/>
          </p:cNvSpPr>
          <p:nvPr>
            <p:ph type="title"/>
          </p:nvPr>
        </p:nvSpPr>
        <p:spPr>
          <a:xfrm>
            <a:off x="684523" y="321327"/>
            <a:ext cx="10986571" cy="1325563"/>
          </a:xfrm>
        </p:spPr>
        <p:txBody>
          <a:bodyPr>
            <a:norm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lvl="0" defTabSz="609585">
              <a:lnSpc>
                <a:spcPct val="100000"/>
              </a:lnSpc>
              <a:spcBef>
                <a:spcPts val="0"/>
              </a:spcBef>
            </a:pPr>
            <a:br>
              <a:rPr lang="en-GB" sz="3200" b="1" dirty="0">
                <a:solidFill>
                  <a:prstClr val="black"/>
                </a:solidFill>
                <a:latin typeface="Calibri" panose="020F0502020204030204"/>
                <a:ea typeface="+mn-ea"/>
                <a:cs typeface="+mn-cs"/>
              </a:rPr>
            </a:br>
            <a:endParaRPr lang="en-AU" dirty="0"/>
          </a:p>
        </p:txBody>
      </p:sp>
      <p:sp>
        <p:nvSpPr>
          <p:cNvPr id="13" name="TextBox 12">
            <a:extLst>
              <a:ext uri="{FF2B5EF4-FFF2-40B4-BE49-F238E27FC236}">
                <a16:creationId xmlns:a16="http://schemas.microsoft.com/office/drawing/2014/main" id="{18F1A877-3C26-4C8C-8B34-21B436DAAF8C}"/>
              </a:ext>
            </a:extLst>
          </p:cNvPr>
          <p:cNvSpPr txBox="1"/>
          <p:nvPr/>
        </p:nvSpPr>
        <p:spPr>
          <a:xfrm>
            <a:off x="684523" y="440505"/>
            <a:ext cx="3669792" cy="666786"/>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US" sz="3733" b="1" dirty="0"/>
              <a:t>Phase 1</a:t>
            </a:r>
          </a:p>
        </p:txBody>
      </p:sp>
      <p:pic>
        <p:nvPicPr>
          <p:cNvPr id="15" name="Picture 14">
            <a:extLst>
              <a:ext uri="{FF2B5EF4-FFF2-40B4-BE49-F238E27FC236}">
                <a16:creationId xmlns:a16="http://schemas.microsoft.com/office/drawing/2014/main" id="{0A3057C0-375A-4124-833C-35681B0A6C1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5489"/>
          <a:stretch/>
        </p:blipFill>
        <p:spPr>
          <a:xfrm>
            <a:off x="8496927" y="6091469"/>
            <a:ext cx="1961280" cy="707527"/>
          </a:xfrm>
          <a:prstGeom prst="rect">
            <a:avLst/>
          </a:prstGeom>
        </p:spPr>
      </p:pic>
      <p:pic>
        <p:nvPicPr>
          <p:cNvPr id="16" name="Picture 2" descr="UNESCAP | UNIDO Knowledge Hub">
            <a:extLst>
              <a:ext uri="{FF2B5EF4-FFF2-40B4-BE49-F238E27FC236}">
                <a16:creationId xmlns:a16="http://schemas.microsoft.com/office/drawing/2014/main" id="{94DEDE4B-CD93-456B-B0C3-44D48E6FA3C0}"/>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458208" y="6130926"/>
            <a:ext cx="607057" cy="53563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395789FB-C3B5-4DB5-8229-69681280CC90}"/>
              </a:ext>
            </a:extLst>
          </p:cNvPr>
          <p:cNvPicPr>
            <a:picLocks noChangeAspect="1"/>
          </p:cNvPicPr>
          <p:nvPr/>
        </p:nvPicPr>
        <p:blipFill>
          <a:blip r:embed="rId5"/>
          <a:stretch>
            <a:fillRect/>
          </a:stretch>
        </p:blipFill>
        <p:spPr>
          <a:xfrm>
            <a:off x="10599547" y="1"/>
            <a:ext cx="1592452" cy="1530307"/>
          </a:xfrm>
          <a:prstGeom prst="rect">
            <a:avLst/>
          </a:prstGeom>
        </p:spPr>
      </p:pic>
      <p:pic>
        <p:nvPicPr>
          <p:cNvPr id="12" name="Picture 11">
            <a:extLst>
              <a:ext uri="{FF2B5EF4-FFF2-40B4-BE49-F238E27FC236}">
                <a16:creationId xmlns:a16="http://schemas.microsoft.com/office/drawing/2014/main" id="{E23723FD-346D-4542-AAE8-3CA6A2B8314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09423" y="3829311"/>
            <a:ext cx="3048740" cy="2262158"/>
          </a:xfrm>
          <a:prstGeom prst="rect">
            <a:avLst/>
          </a:prstGeom>
        </p:spPr>
      </p:pic>
      <p:pic>
        <p:nvPicPr>
          <p:cNvPr id="137" name="Picture 136">
            <a:extLst>
              <a:ext uri="{FF2B5EF4-FFF2-40B4-BE49-F238E27FC236}">
                <a16:creationId xmlns:a16="http://schemas.microsoft.com/office/drawing/2014/main" id="{2C763686-8512-43A5-A300-C0CED079B8A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609922" y="5136372"/>
            <a:ext cx="2972156" cy="1400301"/>
          </a:xfrm>
          <a:prstGeom prst="rect">
            <a:avLst/>
          </a:prstGeom>
        </p:spPr>
      </p:pic>
    </p:spTree>
    <p:extLst>
      <p:ext uri="{BB962C8B-B14F-4D97-AF65-F5344CB8AC3E}">
        <p14:creationId xmlns:p14="http://schemas.microsoft.com/office/powerpoint/2010/main" val="25350576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p:cNvSpPr>
            <a:spLocks noChangeArrowheads="1"/>
          </p:cNvSpPr>
          <p:nvPr/>
        </p:nvSpPr>
        <p:spPr bwMode="auto">
          <a:xfrm>
            <a:off x="152400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AU" sz="2400" b="0" i="0" u="none" strike="noStrike" kern="1200" cap="none" spc="0" normalizeH="0" baseline="0" noProof="0">
              <a:ln>
                <a:noFill/>
              </a:ln>
              <a:solidFill>
                <a:srgbClr val="000000"/>
              </a:solidFill>
              <a:effectLst/>
              <a:uLnTx/>
              <a:uFillTx/>
              <a:latin typeface="Arial" pitchFamily="34" charset="0"/>
              <a:ea typeface="ＭＳ Ｐゴシック" pitchFamily="34" charset="-128"/>
            </a:endParaRPr>
          </a:p>
        </p:txBody>
      </p:sp>
      <p:sp>
        <p:nvSpPr>
          <p:cNvPr id="58" name="Rectangle 2"/>
          <p:cNvSpPr txBox="1">
            <a:spLocks noChangeArrowheads="1"/>
          </p:cNvSpPr>
          <p:nvPr/>
        </p:nvSpPr>
        <p:spPr>
          <a:xfrm>
            <a:off x="2441561" y="151831"/>
            <a:ext cx="9108504" cy="737220"/>
          </a:xfrm>
          <a:prstGeom prst="rect">
            <a:avLst/>
          </a:prstGeom>
        </p:spPr>
        <p:txBody>
          <a:bodyPr/>
          <a:lstStyle>
            <a:lvl1pPr algn="l" rtl="0" eaLnBrk="0" fontAlgn="base" hangingPunct="0">
              <a:spcBef>
                <a:spcPct val="0"/>
              </a:spcBef>
              <a:spcAft>
                <a:spcPct val="0"/>
              </a:spcAft>
              <a:defRPr sz="3600">
                <a:solidFill>
                  <a:schemeClr val="tx2"/>
                </a:solidFill>
                <a:latin typeface="+mj-lt"/>
                <a:ea typeface="ＭＳ Ｐゴシック" pitchFamily="34" charset="-128"/>
                <a:cs typeface="+mj-cs"/>
              </a:defRPr>
            </a:lvl1pPr>
            <a:lvl2pPr algn="l" rtl="0" eaLnBrk="0" fontAlgn="base" hangingPunct="0">
              <a:spcBef>
                <a:spcPct val="0"/>
              </a:spcBef>
              <a:spcAft>
                <a:spcPct val="0"/>
              </a:spcAft>
              <a:defRPr sz="3600">
                <a:solidFill>
                  <a:schemeClr val="tx2"/>
                </a:solidFill>
                <a:latin typeface="Arial" pitchFamily="-1" charset="0"/>
                <a:ea typeface="ＭＳ Ｐゴシック" pitchFamily="34" charset="-128"/>
                <a:cs typeface="ＭＳ Ｐゴシック" pitchFamily="-1" charset="-128"/>
              </a:defRPr>
            </a:lvl2pPr>
            <a:lvl3pPr algn="l" rtl="0" eaLnBrk="0" fontAlgn="base" hangingPunct="0">
              <a:spcBef>
                <a:spcPct val="0"/>
              </a:spcBef>
              <a:spcAft>
                <a:spcPct val="0"/>
              </a:spcAft>
              <a:defRPr sz="3600">
                <a:solidFill>
                  <a:schemeClr val="tx2"/>
                </a:solidFill>
                <a:latin typeface="Arial" pitchFamily="-1" charset="0"/>
                <a:ea typeface="ＭＳ Ｐゴシック" pitchFamily="34" charset="-128"/>
                <a:cs typeface="ＭＳ Ｐゴシック" pitchFamily="-1" charset="-128"/>
              </a:defRPr>
            </a:lvl3pPr>
            <a:lvl4pPr algn="l" rtl="0" eaLnBrk="0" fontAlgn="base" hangingPunct="0">
              <a:spcBef>
                <a:spcPct val="0"/>
              </a:spcBef>
              <a:spcAft>
                <a:spcPct val="0"/>
              </a:spcAft>
              <a:defRPr sz="3600">
                <a:solidFill>
                  <a:schemeClr val="tx2"/>
                </a:solidFill>
                <a:latin typeface="Arial" pitchFamily="-1" charset="0"/>
                <a:ea typeface="ＭＳ Ｐゴシック" pitchFamily="34" charset="-128"/>
                <a:cs typeface="ＭＳ Ｐゴシック" pitchFamily="-1" charset="-128"/>
              </a:defRPr>
            </a:lvl4pPr>
            <a:lvl5pPr algn="l" rtl="0" eaLnBrk="0" fontAlgn="base" hangingPunct="0">
              <a:spcBef>
                <a:spcPct val="0"/>
              </a:spcBef>
              <a:spcAft>
                <a:spcPct val="0"/>
              </a:spcAft>
              <a:defRPr sz="3600">
                <a:solidFill>
                  <a:schemeClr val="tx2"/>
                </a:solidFill>
                <a:latin typeface="Arial" pitchFamily="-1" charset="0"/>
                <a:ea typeface="ＭＳ Ｐゴシック" pitchFamily="34" charset="-128"/>
                <a:cs typeface="ＭＳ Ｐゴシック" pitchFamily="-1" charset="-128"/>
              </a:defRPr>
            </a:lvl5pPr>
            <a:lvl6pPr marL="457200" algn="l" rtl="0" fontAlgn="base">
              <a:spcBef>
                <a:spcPct val="0"/>
              </a:spcBef>
              <a:spcAft>
                <a:spcPct val="0"/>
              </a:spcAft>
              <a:defRPr sz="3600">
                <a:solidFill>
                  <a:schemeClr val="tx2"/>
                </a:solidFill>
                <a:latin typeface="Arial" pitchFamily="-1" charset="0"/>
                <a:ea typeface="ＭＳ Ｐゴシック" pitchFamily="-1" charset="-128"/>
                <a:cs typeface="ＭＳ Ｐゴシック" pitchFamily="-1" charset="-128"/>
              </a:defRPr>
            </a:lvl6pPr>
            <a:lvl7pPr marL="914400" algn="l" rtl="0" fontAlgn="base">
              <a:spcBef>
                <a:spcPct val="0"/>
              </a:spcBef>
              <a:spcAft>
                <a:spcPct val="0"/>
              </a:spcAft>
              <a:defRPr sz="3600">
                <a:solidFill>
                  <a:schemeClr val="tx2"/>
                </a:solidFill>
                <a:latin typeface="Arial" pitchFamily="-1" charset="0"/>
                <a:ea typeface="ＭＳ Ｐゴシック" pitchFamily="-1" charset="-128"/>
                <a:cs typeface="ＭＳ Ｐゴシック" pitchFamily="-1" charset="-128"/>
              </a:defRPr>
            </a:lvl7pPr>
            <a:lvl8pPr marL="1371600" algn="l" rtl="0" fontAlgn="base">
              <a:spcBef>
                <a:spcPct val="0"/>
              </a:spcBef>
              <a:spcAft>
                <a:spcPct val="0"/>
              </a:spcAft>
              <a:defRPr sz="3600">
                <a:solidFill>
                  <a:schemeClr val="tx2"/>
                </a:solidFill>
                <a:latin typeface="Arial" pitchFamily="-1" charset="0"/>
                <a:ea typeface="ＭＳ Ｐゴシック" pitchFamily="-1" charset="-128"/>
                <a:cs typeface="ＭＳ Ｐゴシック" pitchFamily="-1" charset="-128"/>
              </a:defRPr>
            </a:lvl8pPr>
            <a:lvl9pPr marL="1828800" algn="l" rtl="0" fontAlgn="base">
              <a:spcBef>
                <a:spcPct val="0"/>
              </a:spcBef>
              <a:spcAft>
                <a:spcPct val="0"/>
              </a:spcAft>
              <a:defRPr sz="3600">
                <a:solidFill>
                  <a:schemeClr val="tx2"/>
                </a:solidFill>
                <a:latin typeface="Arial" pitchFamily="-1" charset="0"/>
                <a:ea typeface="ＭＳ Ｐゴシック" pitchFamily="-1" charset="-128"/>
                <a:cs typeface="ＭＳ Ｐゴシック" pitchFamily="-1" charset="-128"/>
              </a:defRPr>
            </a:lvl9pPr>
          </a:lstStyle>
          <a:p>
            <a:pPr algn="ctr"/>
            <a:r>
              <a:rPr lang="en-GB" sz="3200" dirty="0">
                <a:solidFill>
                  <a:schemeClr val="accent2"/>
                </a:solidFill>
              </a:rPr>
              <a:t>IOTWMS Governance</a:t>
            </a:r>
            <a:endParaRPr lang="en-US" sz="3200" dirty="0">
              <a:solidFill>
                <a:schemeClr val="accent2"/>
              </a:solidFill>
            </a:endParaRPr>
          </a:p>
        </p:txBody>
      </p:sp>
      <p:grpSp>
        <p:nvGrpSpPr>
          <p:cNvPr id="66" name="Group 65"/>
          <p:cNvGrpSpPr/>
          <p:nvPr/>
        </p:nvGrpSpPr>
        <p:grpSpPr>
          <a:xfrm>
            <a:off x="646732" y="199363"/>
            <a:ext cx="9976338" cy="6181122"/>
            <a:chOff x="-859854" y="629471"/>
            <a:chExt cx="9976338" cy="6181122"/>
          </a:xfrm>
        </p:grpSpPr>
        <p:sp>
          <p:nvSpPr>
            <p:cNvPr id="2" name="Text Box 2"/>
            <p:cNvSpPr txBox="1">
              <a:spLocks noChangeArrowheads="1"/>
            </p:cNvSpPr>
            <p:nvPr/>
          </p:nvSpPr>
          <p:spPr bwMode="auto">
            <a:xfrm>
              <a:off x="3028057" y="1304338"/>
              <a:ext cx="2679700" cy="538333"/>
            </a:xfrm>
            <a:prstGeom prst="rect">
              <a:avLst/>
            </a:prstGeom>
            <a:solidFill>
              <a:srgbClr val="8DB3E2"/>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0" i="0" u="sng" strike="noStrike" kern="1200" cap="none" spc="0" normalizeH="0" baseline="0" noProof="0" dirty="0">
                  <a:ln>
                    <a:noFill/>
                  </a:ln>
                  <a:solidFill>
                    <a:srgbClr val="000000"/>
                  </a:solidFill>
                  <a:effectLst/>
                  <a:uLnTx/>
                  <a:uFillTx/>
                  <a:latin typeface="Calibri" pitchFamily="34" charset="0"/>
                  <a:ea typeface="Calibri" pitchFamily="34" charset="0"/>
                  <a:cs typeface="Times New Roman" pitchFamily="18" charset="0"/>
                </a:rPr>
                <a:t>UNESCO/IOC</a:t>
              </a:r>
              <a:endParaRPr kumimoji="0" lang="en-US" altLang="en-US" sz="600" b="0"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itchFamily="34" charset="0"/>
                  <a:ea typeface="Calibri" pitchFamily="34" charset="0"/>
                  <a:cs typeface="Times New Roman" pitchFamily="18" charset="0"/>
                </a:rPr>
                <a:t>Assembly/Executive Council</a:t>
              </a:r>
              <a:endParaRPr kumimoji="0" lang="en-US" altLang="en-US" sz="1800" b="0"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Arial" pitchFamily="34" charset="0"/>
              </a:endParaRPr>
            </a:p>
          </p:txBody>
        </p:sp>
        <p:sp>
          <p:nvSpPr>
            <p:cNvPr id="3" name="Text Box 44"/>
            <p:cNvSpPr txBox="1">
              <a:spLocks noChangeArrowheads="1"/>
            </p:cNvSpPr>
            <p:nvPr/>
          </p:nvSpPr>
          <p:spPr bwMode="auto">
            <a:xfrm>
              <a:off x="1635324" y="3352953"/>
              <a:ext cx="3838573" cy="1201737"/>
            </a:xfrm>
            <a:prstGeom prst="rect">
              <a:avLst/>
            </a:prstGeom>
            <a:solidFill>
              <a:srgbClr val="FDE9D9"/>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defPPr>
                <a:defRPr lang="en-US"/>
              </a:defPPr>
              <a:lvl1pPr marL="0" marR="0" lvl="0" indent="0" algn="ctr" defTabSz="914400" eaLnBrk="1" latinLnBrk="0" hangingPunct="1">
                <a:lnSpc>
                  <a:spcPct val="100000"/>
                </a:lnSpc>
                <a:buClrTx/>
                <a:buSzTx/>
                <a:buFontTx/>
                <a:buNone/>
                <a:tabLst/>
                <a:defRPr kumimoji="0" sz="1100" b="0" i="0" u="none" strike="noStrike" cap="none" spc="0" normalizeH="0" baseline="0">
                  <a:ln>
                    <a:noFill/>
                  </a:ln>
                  <a:solidFill>
                    <a:srgbClr val="FF0000"/>
                  </a:solidFill>
                  <a:effectLst/>
                  <a:uLnTx/>
                  <a:uFillTx/>
                  <a:latin typeface="Calibri" pitchFamily="34" charset="0"/>
                  <a:ea typeface="Calibri" pitchFamily="34" charset="0"/>
                  <a:cs typeface="Times New Roman" pitchFamily="18" charset="0"/>
                </a:defRPr>
              </a:lvl1pPr>
            </a:lstStyle>
            <a:p>
              <a:r>
                <a:rPr lang="en-US" altLang="en-US" sz="1100" dirty="0"/>
                <a:t>Intergovernmental Coordination Group</a:t>
              </a:r>
            </a:p>
            <a:p>
              <a:r>
                <a:rPr lang="en-US" altLang="en-US" sz="1100" dirty="0"/>
                <a:t>Indian Ocean Tsunami Warning &amp; Mitigation System (IOTWMS)</a:t>
              </a:r>
            </a:p>
            <a:p>
              <a:r>
                <a:rPr lang="en-AU" altLang="en-US" sz="1100" dirty="0">
                  <a:solidFill>
                    <a:schemeClr val="tx1"/>
                  </a:solidFill>
                </a:rPr>
                <a:t>Chair: Prof Dwikorita Karnawati (Indonesia)</a:t>
              </a:r>
            </a:p>
            <a:p>
              <a:r>
                <a:rPr lang="en-AU" altLang="en-US" sz="1100" dirty="0">
                  <a:solidFill>
                    <a:schemeClr val="tx1"/>
                  </a:solidFill>
                </a:rPr>
                <a:t>Vice Chairs: Mr Pattabhi Rama Rao </a:t>
              </a:r>
              <a:r>
                <a:rPr lang="en-AU" altLang="en-US" sz="1100" dirty="0" err="1">
                  <a:solidFill>
                    <a:schemeClr val="tx1"/>
                  </a:solidFill>
                </a:rPr>
                <a:t>Eluri</a:t>
              </a:r>
              <a:r>
                <a:rPr lang="en-AU" altLang="en-US" sz="1100" dirty="0">
                  <a:solidFill>
                    <a:schemeClr val="tx1"/>
                  </a:solidFill>
                </a:rPr>
                <a:t> (India)</a:t>
              </a:r>
            </a:p>
            <a:p>
              <a:r>
                <a:rPr lang="en-AU" altLang="en-US" sz="1100" dirty="0">
                  <a:solidFill>
                    <a:schemeClr val="tx1"/>
                  </a:solidFill>
                </a:rPr>
                <a:t>Vice Chair: Prof Behrouz Abtahi(Iran)</a:t>
              </a:r>
              <a:endParaRPr lang="en-US" altLang="en-US" sz="1100" dirty="0">
                <a:solidFill>
                  <a:schemeClr val="tx1"/>
                </a:solidFill>
              </a:endParaRPr>
            </a:p>
          </p:txBody>
        </p:sp>
        <p:sp>
          <p:nvSpPr>
            <p:cNvPr id="4" name="Text Box 43"/>
            <p:cNvSpPr txBox="1">
              <a:spLocks noChangeArrowheads="1"/>
            </p:cNvSpPr>
            <p:nvPr/>
          </p:nvSpPr>
          <p:spPr bwMode="auto">
            <a:xfrm>
              <a:off x="2859782" y="2167795"/>
              <a:ext cx="3016250" cy="811525"/>
            </a:xfrm>
            <a:prstGeom prst="rect">
              <a:avLst/>
            </a:prstGeom>
            <a:solidFill>
              <a:srgbClr val="DBE5F1"/>
            </a:solidFill>
            <a:ln w="6350">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000000"/>
                  </a:solidFill>
                  <a:effectLst/>
                  <a:uLnTx/>
                  <a:uFillTx/>
                  <a:latin typeface="Calibri" pitchFamily="34" charset="0"/>
                  <a:ea typeface="Calibri" pitchFamily="34" charset="0"/>
                  <a:cs typeface="Times New Roman" pitchFamily="18" charset="0"/>
                </a:rPr>
                <a:t>Working Group for Tsunami &amp; Other sea level related Warning &amp; mitigation Systems         (TOWS-WG) 	                                                            [4x ICG Chairs, WMO, UNISDR, UNDP, IMO, IHO] </a:t>
              </a:r>
              <a:endParaRPr kumimoji="0" lang="en-US" altLang="en-US" sz="1800" b="0"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Arial" pitchFamily="34" charset="0"/>
              </a:endParaRPr>
            </a:p>
          </p:txBody>
        </p:sp>
        <p:sp>
          <p:nvSpPr>
            <p:cNvPr id="5" name="Text Box 42"/>
            <p:cNvSpPr txBox="1">
              <a:spLocks noChangeArrowheads="1"/>
            </p:cNvSpPr>
            <p:nvPr/>
          </p:nvSpPr>
          <p:spPr bwMode="auto">
            <a:xfrm>
              <a:off x="5707756" y="3368203"/>
              <a:ext cx="1232991" cy="1092200"/>
            </a:xfrm>
            <a:prstGeom prst="rect">
              <a:avLst/>
            </a:prstGeom>
            <a:solidFill>
              <a:srgbClr val="FFFFFF"/>
            </a:solidFill>
            <a:ln w="6350">
              <a:solidFill>
                <a:srgbClr val="000000"/>
              </a:solidFill>
              <a:prstDash val="dashDot"/>
              <a:miter lim="800000"/>
              <a:headEnd/>
              <a:tailEnd/>
            </a:ln>
          </p:spPr>
          <p:txBody>
            <a:bodyPr vert="horz" wrap="square" lIns="91440" tIns="45720" rIns="91440" bIns="45720" numCol="1" anchor="t" anchorCtr="0" compatLnSpc="1">
              <a:prstTxWarp prst="textNoShape">
                <a:avLst/>
              </a:prstTxWarp>
            </a:bodyPr>
            <a:lstStyle>
              <a:defPPr>
                <a:defRPr lang="en-US"/>
              </a:defPPr>
              <a:lvl1pPr marL="0" marR="0" lvl="0" indent="0" algn="ctr" defTabSz="914400" eaLnBrk="1" latinLnBrk="0" hangingPunct="1">
                <a:lnSpc>
                  <a:spcPct val="100000"/>
                </a:lnSpc>
                <a:buClrTx/>
                <a:buSzTx/>
                <a:buFontTx/>
                <a:buNone/>
                <a:tabLst/>
                <a:defRPr kumimoji="0" sz="1100" b="0" i="0" u="none" strike="noStrike" cap="none" spc="0" normalizeH="0" baseline="0">
                  <a:ln>
                    <a:noFill/>
                  </a:ln>
                  <a:solidFill>
                    <a:srgbClr val="BFBFBF"/>
                  </a:solidFill>
                  <a:effectLst/>
                  <a:uLnTx/>
                  <a:uFillTx/>
                  <a:latin typeface="Calibri" pitchFamily="34" charset="0"/>
                  <a:ea typeface="Calibri" pitchFamily="34" charset="0"/>
                  <a:cs typeface="Times New Roman" pitchFamily="18" charset="0"/>
                </a:defRPr>
              </a:lvl1pPr>
            </a:lstStyle>
            <a:p>
              <a:r>
                <a:rPr lang="en-US" altLang="en-US" sz="1100" dirty="0">
                  <a:solidFill>
                    <a:schemeClr val="tx1"/>
                  </a:solidFill>
                </a:rPr>
                <a:t>ICG</a:t>
              </a:r>
            </a:p>
            <a:p>
              <a:r>
                <a:rPr lang="en-US" altLang="en-US" sz="1100" dirty="0">
                  <a:solidFill>
                    <a:schemeClr val="tx1"/>
                  </a:solidFill>
                </a:rPr>
                <a:t>Pacific Tsunami Warning &amp; Mitigation System (PTWS)</a:t>
              </a:r>
            </a:p>
          </p:txBody>
        </p:sp>
        <p:sp>
          <p:nvSpPr>
            <p:cNvPr id="6" name="Text Box 4"/>
            <p:cNvSpPr txBox="1">
              <a:spLocks noChangeArrowheads="1"/>
            </p:cNvSpPr>
            <p:nvPr/>
          </p:nvSpPr>
          <p:spPr bwMode="auto">
            <a:xfrm rot="16200000">
              <a:off x="6906764" y="4109012"/>
              <a:ext cx="3943635" cy="475805"/>
            </a:xfrm>
            <a:prstGeom prst="rect">
              <a:avLst/>
            </a:prstGeom>
            <a:solidFill>
              <a:srgbClr val="8DB3E2"/>
            </a:solidFill>
            <a:ln w="6350">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Calibri" pitchFamily="34" charset="0"/>
                  <a:ea typeface="Calibri" pitchFamily="34" charset="0"/>
                  <a:cs typeface="Times New Roman" pitchFamily="18" charset="0"/>
                </a:rPr>
                <a:t>IOC Secretariat</a:t>
              </a:r>
              <a:r>
                <a:rPr kumimoji="0" lang="en-US" altLang="en-US" sz="2000" b="0"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Arial" pitchFamily="34" charset="0"/>
                </a:rPr>
                <a:t>, </a:t>
              </a:r>
              <a:r>
                <a:rPr kumimoji="0" lang="en-US" altLang="en-US" sz="2000" b="0" i="0" u="none" strike="noStrike" kern="1200" cap="none" spc="0" normalizeH="0" baseline="0" noProof="0" dirty="0">
                  <a:ln>
                    <a:noFill/>
                  </a:ln>
                  <a:solidFill>
                    <a:srgbClr val="000000"/>
                  </a:solidFill>
                  <a:effectLst/>
                  <a:uLnTx/>
                  <a:uFillTx/>
                  <a:latin typeface="Calibri" pitchFamily="34" charset="0"/>
                  <a:ea typeface="Calibri" pitchFamily="34" charset="0"/>
                  <a:cs typeface="Times New Roman" pitchFamily="18" charset="0"/>
                </a:rPr>
                <a:t>Tsunami Unit</a:t>
              </a:r>
              <a:endParaRPr kumimoji="0" lang="en-US" altLang="en-US" sz="2000" b="0"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Arial" pitchFamily="34" charset="0"/>
              </a:endParaRPr>
            </a:p>
          </p:txBody>
        </p:sp>
        <p:sp>
          <p:nvSpPr>
            <p:cNvPr id="7" name="Text Box 5"/>
            <p:cNvSpPr txBox="1">
              <a:spLocks noChangeArrowheads="1"/>
            </p:cNvSpPr>
            <p:nvPr/>
          </p:nvSpPr>
          <p:spPr bwMode="auto">
            <a:xfrm>
              <a:off x="6397824" y="1331037"/>
              <a:ext cx="1746250" cy="513221"/>
            </a:xfrm>
            <a:prstGeom prst="rect">
              <a:avLst/>
            </a:prstGeom>
            <a:solidFill>
              <a:srgbClr val="F2F2F2"/>
            </a:solidFill>
            <a:ln w="6350">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itchFamily="34" charset="0"/>
                  <a:ea typeface="Calibri" pitchFamily="34" charset="0"/>
                  <a:cs typeface="Times New Roman" pitchFamily="18" charset="0"/>
                </a:rPr>
                <a:t>WMO, IHO, IMO, UNDRR, UNDP…</a:t>
              </a:r>
              <a:endParaRPr kumimoji="0" lang="en-US" altLang="en-US" sz="1800" b="0"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Arial" pitchFamily="34" charset="0"/>
              </a:endParaRPr>
            </a:p>
          </p:txBody>
        </p:sp>
        <p:sp>
          <p:nvSpPr>
            <p:cNvPr id="8" name="Text Box 6"/>
            <p:cNvSpPr txBox="1">
              <a:spLocks noChangeArrowheads="1"/>
            </p:cNvSpPr>
            <p:nvPr/>
          </p:nvSpPr>
          <p:spPr bwMode="auto">
            <a:xfrm>
              <a:off x="984845" y="2375098"/>
              <a:ext cx="1692275" cy="477838"/>
            </a:xfrm>
            <a:prstGeom prst="rect">
              <a:avLst/>
            </a:prstGeom>
            <a:solidFill>
              <a:srgbClr val="DBE5F1"/>
            </a:solidFill>
            <a:ln w="6350">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100" b="0" i="0" u="none" strike="noStrike" kern="1200" cap="none" spc="0" normalizeH="0" baseline="0" noProof="0">
                  <a:ln>
                    <a:noFill/>
                  </a:ln>
                  <a:solidFill>
                    <a:srgbClr val="000000"/>
                  </a:solidFill>
                  <a:effectLst/>
                  <a:uLnTx/>
                  <a:uFillTx/>
                  <a:latin typeface="Calibri" pitchFamily="34" charset="0"/>
                  <a:ea typeface="Calibri" pitchFamily="34" charset="0"/>
                  <a:cs typeface="Times New Roman" pitchFamily="18" charset="0"/>
                </a:rPr>
                <a:t>Task Team Tsunami Watch Operations</a:t>
              </a:r>
              <a:endParaRPr kumimoji="0" lang="en-US" altLang="en-US" sz="18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Arial" pitchFamily="34" charset="0"/>
              </a:endParaRPr>
            </a:p>
          </p:txBody>
        </p:sp>
        <p:sp>
          <p:nvSpPr>
            <p:cNvPr id="9" name="Text Box 7"/>
            <p:cNvSpPr txBox="1">
              <a:spLocks noChangeArrowheads="1"/>
            </p:cNvSpPr>
            <p:nvPr/>
          </p:nvSpPr>
          <p:spPr bwMode="auto">
            <a:xfrm>
              <a:off x="6043563" y="2375098"/>
              <a:ext cx="2128837" cy="477838"/>
            </a:xfrm>
            <a:prstGeom prst="rect">
              <a:avLst/>
            </a:prstGeom>
            <a:solidFill>
              <a:srgbClr val="DBE5F1"/>
            </a:solidFill>
            <a:ln w="6350">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100" b="0" i="0" u="none" strike="noStrike" kern="1200" cap="none" spc="0" normalizeH="0" baseline="0" noProof="0">
                  <a:ln>
                    <a:noFill/>
                  </a:ln>
                  <a:solidFill>
                    <a:srgbClr val="000000"/>
                  </a:solidFill>
                  <a:effectLst/>
                  <a:uLnTx/>
                  <a:uFillTx/>
                  <a:latin typeface="Calibri" pitchFamily="34" charset="0"/>
                  <a:ea typeface="Calibri" pitchFamily="34" charset="0"/>
                  <a:cs typeface="Times New Roman" pitchFamily="18" charset="0"/>
                </a:rPr>
                <a:t>Task Team Disaster Management &amp; Preparedness</a:t>
              </a:r>
              <a:endParaRPr kumimoji="0" lang="en-US" altLang="en-US" sz="18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Arial" pitchFamily="34" charset="0"/>
              </a:endParaRPr>
            </a:p>
          </p:txBody>
        </p:sp>
        <p:sp>
          <p:nvSpPr>
            <p:cNvPr id="10" name="Text Box 8"/>
            <p:cNvSpPr txBox="1">
              <a:spLocks noChangeArrowheads="1"/>
            </p:cNvSpPr>
            <p:nvPr/>
          </p:nvSpPr>
          <p:spPr bwMode="auto">
            <a:xfrm>
              <a:off x="7148711" y="3366798"/>
              <a:ext cx="1239713" cy="1092200"/>
            </a:xfrm>
            <a:prstGeom prst="rect">
              <a:avLst/>
            </a:prstGeom>
            <a:solidFill>
              <a:srgbClr val="FFFFFF"/>
            </a:solidFill>
            <a:ln w="6350">
              <a:solidFill>
                <a:srgbClr val="000000"/>
              </a:solidFill>
              <a:prstDash val="dashDot"/>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effectLst/>
                  <a:uLnTx/>
                  <a:uFillTx/>
                  <a:latin typeface="Calibri" pitchFamily="34" charset="0"/>
                  <a:ea typeface="Calibri" pitchFamily="34" charset="0"/>
                  <a:cs typeface="Times New Roman" pitchFamily="18" charset="0"/>
                </a:rPr>
                <a:t>ICG</a:t>
              </a:r>
              <a:endParaRPr kumimoji="0" lang="en-US" altLang="en-US" sz="600" b="0" i="0" u="none" strike="noStrike" kern="1200" cap="none" spc="0" normalizeH="0" baseline="0" noProof="0" dirty="0">
                <a:ln>
                  <a:noFill/>
                </a:ln>
                <a:effectLst/>
                <a:uLnTx/>
                <a:uFillTx/>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effectLst/>
                  <a:uLnTx/>
                  <a:uFillTx/>
                  <a:latin typeface="Calibri" pitchFamily="34" charset="0"/>
                  <a:ea typeface="Calibri" pitchFamily="34" charset="0"/>
                  <a:cs typeface="Times New Roman" pitchFamily="18" charset="0"/>
                </a:rPr>
                <a:t>NE Atlantic &amp; Mediterranean Seas (NEAMS-TWS</a:t>
              </a:r>
              <a:endParaRPr kumimoji="0" lang="en-US" altLang="en-US" sz="1800" b="0" i="0" u="none" strike="noStrike" kern="1200" cap="none" spc="0" normalizeH="0" baseline="0" noProof="0" dirty="0">
                <a:ln>
                  <a:noFill/>
                </a:ln>
                <a:effectLst/>
                <a:uLnTx/>
                <a:uFillTx/>
                <a:cs typeface="Arial" pitchFamily="34" charset="0"/>
              </a:endParaRPr>
            </a:p>
          </p:txBody>
        </p:sp>
        <p:sp>
          <p:nvSpPr>
            <p:cNvPr id="11" name="Text Box 9"/>
            <p:cNvSpPr txBox="1">
              <a:spLocks noChangeArrowheads="1"/>
            </p:cNvSpPr>
            <p:nvPr/>
          </p:nvSpPr>
          <p:spPr bwMode="auto">
            <a:xfrm>
              <a:off x="35496" y="3361210"/>
              <a:ext cx="1476003" cy="1093787"/>
            </a:xfrm>
            <a:prstGeom prst="rect">
              <a:avLst/>
            </a:prstGeom>
            <a:solidFill>
              <a:srgbClr val="FFFFFF"/>
            </a:solidFill>
            <a:ln w="6350">
              <a:solidFill>
                <a:srgbClr val="000000"/>
              </a:solidFill>
              <a:prstDash val="dashDot"/>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effectLst/>
                  <a:uLnTx/>
                  <a:uFillTx/>
                  <a:latin typeface="Calibri" pitchFamily="34" charset="0"/>
                  <a:ea typeface="Calibri" pitchFamily="34" charset="0"/>
                  <a:cs typeface="Times New Roman" pitchFamily="18" charset="0"/>
                </a:rPr>
                <a:t>ICG</a:t>
              </a:r>
              <a:endParaRPr kumimoji="0" lang="en-US" altLang="en-US" sz="600" b="0" i="0" u="none" strike="noStrike" kern="1200" cap="none" spc="0" normalizeH="0" baseline="0" noProof="0" dirty="0">
                <a:ln>
                  <a:noFill/>
                </a:ln>
                <a:effectLst/>
                <a:uLnTx/>
                <a:uFillTx/>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effectLst/>
                  <a:uLnTx/>
                  <a:uFillTx/>
                  <a:latin typeface="Calibri" pitchFamily="34" charset="0"/>
                  <a:ea typeface="Calibri" pitchFamily="34" charset="0"/>
                  <a:cs typeface="Times New Roman" pitchFamily="18" charset="0"/>
                </a:rPr>
                <a:t>Caribbean &amp; Adjacent Seas (CARIBE-EWS)</a:t>
              </a:r>
              <a:endParaRPr kumimoji="0" lang="en-US" altLang="en-US" sz="1800" b="0" i="0" u="none" strike="noStrike" kern="1200" cap="none" spc="0" normalizeH="0" baseline="0" noProof="0" dirty="0">
                <a:ln>
                  <a:noFill/>
                </a:ln>
                <a:effectLst/>
                <a:uLnTx/>
                <a:uFillTx/>
                <a:cs typeface="Arial" pitchFamily="34" charset="0"/>
              </a:endParaRPr>
            </a:p>
          </p:txBody>
        </p:sp>
        <p:sp>
          <p:nvSpPr>
            <p:cNvPr id="13" name="Text Box 11"/>
            <p:cNvSpPr txBox="1">
              <a:spLocks noChangeArrowheads="1"/>
            </p:cNvSpPr>
            <p:nvPr/>
          </p:nvSpPr>
          <p:spPr bwMode="auto">
            <a:xfrm>
              <a:off x="1635324" y="4344400"/>
              <a:ext cx="3841940" cy="233731"/>
            </a:xfrm>
            <a:prstGeom prst="rect">
              <a:avLst/>
            </a:prstGeom>
            <a:solidFill>
              <a:srgbClr val="FDE9D9"/>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defPPr>
                <a:defRPr lang="en-US"/>
              </a:defPPr>
              <a:lvl1pPr marL="0" marR="0" lvl="0" indent="0" algn="ctr" defTabSz="914400" eaLnBrk="1" latinLnBrk="0" hangingPunct="1">
                <a:lnSpc>
                  <a:spcPct val="100000"/>
                </a:lnSpc>
                <a:buClrTx/>
                <a:buSzTx/>
                <a:buFontTx/>
                <a:buNone/>
                <a:tabLst/>
                <a:defRPr kumimoji="0" sz="1100" b="0" i="0" u="none" strike="noStrike" cap="none" spc="0" normalizeH="0" baseline="0">
                  <a:ln>
                    <a:noFill/>
                  </a:ln>
                  <a:solidFill>
                    <a:srgbClr val="FF0000"/>
                  </a:solidFill>
                  <a:effectLst/>
                  <a:uLnTx/>
                  <a:uFillTx/>
                  <a:latin typeface="Calibri" pitchFamily="34" charset="0"/>
                  <a:ea typeface="Calibri" pitchFamily="34" charset="0"/>
                  <a:cs typeface="Times New Roman" pitchFamily="18" charset="0"/>
                </a:defRPr>
              </a:lvl1pPr>
            </a:lstStyle>
            <a:p>
              <a:r>
                <a:rPr lang="en-US" altLang="en-US" sz="1100" dirty="0"/>
                <a:t>Steering Group: Officers, WG Chairs/VCs</a:t>
              </a:r>
            </a:p>
          </p:txBody>
        </p:sp>
        <p:sp>
          <p:nvSpPr>
            <p:cNvPr id="15" name="Text Box 13"/>
            <p:cNvSpPr txBox="1">
              <a:spLocks noChangeArrowheads="1"/>
            </p:cNvSpPr>
            <p:nvPr/>
          </p:nvSpPr>
          <p:spPr bwMode="auto">
            <a:xfrm>
              <a:off x="179512" y="4641372"/>
              <a:ext cx="3003476" cy="584831"/>
            </a:xfrm>
            <a:prstGeom prst="rect">
              <a:avLst/>
            </a:prstGeom>
            <a:solidFill>
              <a:srgbClr val="FDE9D9"/>
            </a:solidFill>
            <a:ln w="6350">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FF0000"/>
                  </a:solidFill>
                  <a:effectLst/>
                  <a:uLnTx/>
                  <a:uFillTx/>
                  <a:latin typeface="Calibri" pitchFamily="34" charset="0"/>
                  <a:ea typeface="Calibri" pitchFamily="34" charset="0"/>
                  <a:cs typeface="Times New Roman" pitchFamily="18" charset="0"/>
                </a:rPr>
                <a:t>WG1 Tsunami Risk, Community Awareness and Preparedness</a:t>
              </a:r>
              <a:r>
                <a:rPr kumimoji="0" lang="en-US" altLang="en-US" sz="1100" b="0" i="0" u="none" strike="noStrike" kern="1200" cap="none" spc="0" normalizeH="0" noProof="0" dirty="0">
                  <a:ln>
                    <a:noFill/>
                  </a:ln>
                  <a:solidFill>
                    <a:srgbClr val="FF0000"/>
                  </a:solidFill>
                  <a:effectLst/>
                  <a:uLnTx/>
                  <a:uFillTx/>
                  <a:latin typeface="Calibri" pitchFamily="34" charset="0"/>
                  <a:ea typeface="Calibri" pitchFamily="34" charset="0"/>
                  <a:cs typeface="Times New Roman" pitchFamily="18"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lang="en-AU" altLang="en-US" sz="1100" baseline="0" dirty="0">
                  <a:latin typeface="Calibri" pitchFamily="34" charset="0"/>
                  <a:cs typeface="Times New Roman" pitchFamily="18" charset="0"/>
                </a:rPr>
                <a:t>Chair: </a:t>
              </a:r>
              <a:r>
                <a:rPr lang="en-AU" altLang="en-US" sz="1100" baseline="0" dirty="0" err="1">
                  <a:latin typeface="Calibri" pitchFamily="34" charset="0"/>
                  <a:cs typeface="Times New Roman" pitchFamily="18" charset="0"/>
                </a:rPr>
                <a:t>Dr.</a:t>
              </a:r>
              <a:r>
                <a:rPr lang="en-AU" altLang="en-US" sz="1100" baseline="0" dirty="0">
                  <a:latin typeface="Calibri" pitchFamily="34" charset="0"/>
                  <a:cs typeface="Times New Roman" pitchFamily="18" charset="0"/>
                </a:rPr>
                <a:t> Harkunti Rahayu (Indonesia)</a:t>
              </a:r>
              <a:endParaRPr kumimoji="0" lang="en-US" altLang="en-US" sz="1800" b="0" i="0" u="none" strike="noStrike" kern="1200" cap="none" spc="0" normalizeH="0" baseline="0" noProof="0" dirty="0">
                <a:ln>
                  <a:noFill/>
                </a:ln>
                <a:effectLst/>
                <a:uLnTx/>
                <a:uFillTx/>
                <a:cs typeface="Arial" pitchFamily="34" charset="0"/>
              </a:endParaRPr>
            </a:p>
          </p:txBody>
        </p:sp>
        <p:sp>
          <p:nvSpPr>
            <p:cNvPr id="16" name="Text Box 14"/>
            <p:cNvSpPr txBox="1">
              <a:spLocks noChangeArrowheads="1"/>
            </p:cNvSpPr>
            <p:nvPr/>
          </p:nvSpPr>
          <p:spPr bwMode="auto">
            <a:xfrm>
              <a:off x="173594" y="5261591"/>
              <a:ext cx="3009394" cy="540675"/>
            </a:xfrm>
            <a:prstGeom prst="rect">
              <a:avLst/>
            </a:prstGeom>
            <a:solidFill>
              <a:srgbClr val="FDE9D9"/>
            </a:solidFill>
            <a:ln w="6350">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FF0000"/>
                  </a:solidFill>
                  <a:effectLst/>
                  <a:uLnTx/>
                  <a:uFillTx/>
                  <a:latin typeface="Calibri" pitchFamily="34" charset="0"/>
                  <a:ea typeface="Calibri" pitchFamily="34" charset="0"/>
                  <a:cs typeface="Times New Roman" pitchFamily="18" charset="0"/>
                </a:rPr>
                <a:t>WG2 Tsunami Detection, Warning &amp; Dissemination </a:t>
              </a:r>
              <a:endParaRPr kumimoji="0" lang="en-AU" altLang="en-US" sz="1100" b="0" i="0" u="none" strike="noStrike" kern="1200" cap="none" spc="0" normalizeH="0" baseline="0" noProof="0" dirty="0">
                <a:ln>
                  <a:noFill/>
                </a:ln>
                <a:solidFill>
                  <a:srgbClr val="FF0000"/>
                </a:solidFill>
                <a:effectLst/>
                <a:uLnTx/>
                <a:uFillTx/>
                <a:latin typeface="Calibri" pitchFamily="34" charset="0"/>
                <a:ea typeface="Calibri" pitchFamily="34"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AU" altLang="en-US" sz="1100" b="0" i="0" u="none" strike="noStrike" kern="1200" cap="none" spc="0" normalizeH="0" baseline="0" noProof="0" dirty="0">
                  <a:ln>
                    <a:noFill/>
                  </a:ln>
                  <a:effectLst/>
                  <a:uLnTx/>
                  <a:uFillTx/>
                  <a:latin typeface="Calibri" pitchFamily="34" charset="0"/>
                  <a:ea typeface="ＭＳ Ｐゴシック" pitchFamily="34" charset="-128"/>
                  <a:cs typeface="Times New Roman" pitchFamily="18" charset="0"/>
                </a:rPr>
                <a:t>Chair: Dr. Yuelong Miao (Australia)</a:t>
              </a:r>
              <a:endParaRPr kumimoji="0" lang="en-US" altLang="en-US" sz="1800" b="0" i="0" u="none" strike="noStrike" kern="1200" cap="none" spc="0" normalizeH="0" baseline="0" noProof="0" dirty="0">
                <a:ln>
                  <a:noFill/>
                </a:ln>
                <a:effectLst/>
                <a:uLnTx/>
                <a:uFillTx/>
                <a:ea typeface="ＭＳ Ｐゴシック" pitchFamily="34" charset="-128"/>
                <a:cs typeface="Arial" pitchFamily="34" charset="0"/>
              </a:endParaRPr>
            </a:p>
          </p:txBody>
        </p:sp>
        <p:sp>
          <p:nvSpPr>
            <p:cNvPr id="17" name="Text Box 15"/>
            <p:cNvSpPr txBox="1">
              <a:spLocks noChangeArrowheads="1"/>
            </p:cNvSpPr>
            <p:nvPr/>
          </p:nvSpPr>
          <p:spPr bwMode="auto">
            <a:xfrm>
              <a:off x="3783960" y="5212925"/>
              <a:ext cx="2613864" cy="744389"/>
            </a:xfrm>
            <a:prstGeom prst="rect">
              <a:avLst/>
            </a:prstGeom>
            <a:solidFill>
              <a:srgbClr val="FDE9D9"/>
            </a:solidFill>
            <a:ln w="6350">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FF0000"/>
                  </a:solidFill>
                  <a:effectLst/>
                  <a:uLnTx/>
                  <a:uFillTx/>
                  <a:latin typeface="Calibri" pitchFamily="34" charset="0"/>
                  <a:ea typeface="Calibri" pitchFamily="34" charset="0"/>
                  <a:cs typeface="Times New Roman" pitchFamily="18" charset="0"/>
                </a:rPr>
                <a:t>Task Team – Tsunami Preparedness for a </a:t>
              </a:r>
              <a:r>
                <a:rPr kumimoji="0" lang="en-US" altLang="en-US" sz="1100" b="0" i="0" u="none" strike="noStrike" kern="1200" cap="none" spc="0" normalizeH="0" baseline="0" noProof="0" dirty="0">
                  <a:ln>
                    <a:noFill/>
                  </a:ln>
                  <a:solidFill>
                    <a:srgbClr val="FF0000"/>
                  </a:solidFill>
                  <a:effectLst/>
                  <a:uLnTx/>
                  <a:uFillTx/>
                  <a:latin typeface="Calibri" pitchFamily="34" charset="0"/>
                  <a:ea typeface="ＭＳ Ｐゴシック" pitchFamily="34" charset="-128"/>
                  <a:cs typeface="Times New Roman" pitchFamily="18" charset="0"/>
                </a:rPr>
                <a:t>Near-field Tsunami Hazard</a:t>
              </a:r>
            </a:p>
            <a:p>
              <a:pPr lvl="0" algn="ctr" eaLnBrk="1" hangingPunct="1">
                <a:defRPr/>
              </a:pPr>
              <a:r>
                <a:rPr lang="en-AU" altLang="en-US" sz="1100" dirty="0">
                  <a:solidFill>
                    <a:srgbClr val="000000"/>
                  </a:solidFill>
                  <a:latin typeface="Calibri" pitchFamily="34" charset="0"/>
                  <a:cs typeface="Times New Roman" pitchFamily="18" charset="0"/>
                </a:rPr>
                <a:t>Chair: Dr. Mahmood Reza Akbarpour Jannat (Iran)</a:t>
              </a:r>
              <a:endParaRPr lang="en-US" altLang="en-US" sz="1800" dirty="0">
                <a:solidFill>
                  <a:srgbClr val="000000"/>
                </a:solidFill>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FF0000"/>
                </a:solidFill>
                <a:effectLst/>
                <a:uLnTx/>
                <a:uFillTx/>
                <a:latin typeface="Arial" pitchFamily="34" charset="0"/>
                <a:ea typeface="ＭＳ Ｐゴシック" pitchFamily="34" charset="-128"/>
                <a:cs typeface="Arial" pitchFamily="34" charset="0"/>
              </a:endParaRPr>
            </a:p>
          </p:txBody>
        </p:sp>
        <p:sp>
          <p:nvSpPr>
            <p:cNvPr id="18" name="Text Box 16"/>
            <p:cNvSpPr txBox="1">
              <a:spLocks noChangeArrowheads="1"/>
            </p:cNvSpPr>
            <p:nvPr/>
          </p:nvSpPr>
          <p:spPr bwMode="auto">
            <a:xfrm>
              <a:off x="3783960" y="4673183"/>
              <a:ext cx="2620215" cy="504825"/>
            </a:xfrm>
            <a:prstGeom prst="rect">
              <a:avLst/>
            </a:prstGeom>
            <a:solidFill>
              <a:srgbClr val="FDE9D9"/>
            </a:solidFill>
            <a:ln w="6350">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FF0000"/>
                  </a:solidFill>
                  <a:effectLst/>
                  <a:uLnTx/>
                  <a:uFillTx/>
                  <a:latin typeface="Calibri" pitchFamily="34" charset="0"/>
                  <a:ea typeface="Calibri" pitchFamily="34" charset="0"/>
                  <a:cs typeface="Times New Roman" pitchFamily="18" charset="0"/>
                </a:rPr>
                <a:t>Task Team – IOWAVE20</a:t>
              </a:r>
            </a:p>
            <a:p>
              <a:pPr marL="0" marR="0" lvl="0" indent="0" algn="ctr" defTabSz="914400" rtl="0" eaLnBrk="1" fontAlgn="base" latinLnBrk="0" hangingPunct="1">
                <a:lnSpc>
                  <a:spcPct val="100000"/>
                </a:lnSpc>
                <a:spcBef>
                  <a:spcPct val="0"/>
                </a:spcBef>
                <a:spcAft>
                  <a:spcPct val="0"/>
                </a:spcAft>
                <a:buClrTx/>
                <a:buSzTx/>
                <a:buFontTx/>
                <a:buNone/>
                <a:tabLst/>
                <a:defRPr/>
              </a:pPr>
              <a:r>
                <a:rPr lang="en-AU" altLang="en-US" sz="1100" dirty="0">
                  <a:latin typeface="Calibri" pitchFamily="34" charset="0"/>
                  <a:cs typeface="Times New Roman" pitchFamily="18" charset="0"/>
                </a:rPr>
                <a:t>Chair: Ms Weniza (Indonesia)</a:t>
              </a:r>
              <a:endParaRPr kumimoji="0" lang="en-US" altLang="en-US" sz="1800" b="0" i="0" u="none" strike="noStrike" kern="1200" cap="none" spc="0" normalizeH="0" baseline="0" noProof="0" dirty="0">
                <a:ln>
                  <a:noFill/>
                </a:ln>
                <a:effectLst/>
                <a:uLnTx/>
                <a:uFillTx/>
                <a:cs typeface="Arial" pitchFamily="34" charset="0"/>
              </a:endParaRPr>
            </a:p>
          </p:txBody>
        </p:sp>
        <p:cxnSp>
          <p:nvCxnSpPr>
            <p:cNvPr id="24" name="Straight Arrow Connector 23"/>
            <p:cNvCxnSpPr>
              <a:endCxn id="4" idx="0"/>
            </p:cNvCxnSpPr>
            <p:nvPr/>
          </p:nvCxnSpPr>
          <p:spPr>
            <a:xfrm flipH="1">
              <a:off x="4367907" y="1842670"/>
              <a:ext cx="5080" cy="325125"/>
            </a:xfrm>
            <a:prstGeom prst="straightConnector1">
              <a:avLst/>
            </a:prstGeom>
            <a:ln w="1905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773497" y="3170778"/>
              <a:ext cx="689337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3465254" y="4578131"/>
              <a:ext cx="4436" cy="1496409"/>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stCxn id="15" idx="3"/>
              <a:endCxn id="18" idx="1"/>
            </p:cNvCxnSpPr>
            <p:nvPr/>
          </p:nvCxnSpPr>
          <p:spPr>
            <a:xfrm flipV="1">
              <a:off x="3182988" y="4925596"/>
              <a:ext cx="600972" cy="8192"/>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3182988" y="5528290"/>
              <a:ext cx="605735" cy="1"/>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7107436" y="6809958"/>
              <a:ext cx="20447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6929636" y="6807418"/>
              <a:ext cx="173990" cy="3175"/>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H="1">
              <a:off x="2680613" y="2636242"/>
              <a:ext cx="163195" cy="0"/>
            </a:xfrm>
            <a:prstGeom prst="straightConnector1">
              <a:avLst/>
            </a:prstGeom>
            <a:ln w="1905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5878711" y="2621002"/>
              <a:ext cx="136525"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a:stCxn id="7" idx="1"/>
              <a:endCxn id="2" idx="3"/>
            </p:cNvCxnSpPr>
            <p:nvPr/>
          </p:nvCxnSpPr>
          <p:spPr>
            <a:xfrm flipH="1" flipV="1">
              <a:off x="5707757" y="1412459"/>
              <a:ext cx="690067" cy="1587"/>
            </a:xfrm>
            <a:prstGeom prst="line">
              <a:avLst/>
            </a:prstGeom>
            <a:ln w="19050">
              <a:solidFill>
                <a:schemeClr val="tx2"/>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a:off x="5876032" y="1837749"/>
              <a:ext cx="528143" cy="325265"/>
            </a:xfrm>
            <a:prstGeom prst="line">
              <a:avLst/>
            </a:prstGeom>
            <a:ln w="19050">
              <a:solidFill>
                <a:schemeClr val="tx2"/>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791912" y="3170778"/>
              <a:ext cx="0" cy="190500"/>
            </a:xfrm>
            <a:prstGeom prst="straightConnector1">
              <a:avLst/>
            </a:prstGeom>
            <a:ln w="1905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a:off x="3347864" y="3184436"/>
              <a:ext cx="1" cy="164142"/>
            </a:xfrm>
            <a:prstGeom prst="straightConnector1">
              <a:avLst/>
            </a:prstGeom>
            <a:ln w="1905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a:off x="4348361" y="3007583"/>
              <a:ext cx="0" cy="163195"/>
            </a:xfrm>
            <a:prstGeom prst="straightConnector1">
              <a:avLst/>
            </a:prstGeom>
            <a:ln w="1905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a:off x="7668344" y="3175560"/>
              <a:ext cx="0" cy="178435"/>
            </a:xfrm>
            <a:prstGeom prst="straightConnector1">
              <a:avLst/>
            </a:prstGeom>
            <a:ln w="1905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50" name="Text Box 15"/>
            <p:cNvSpPr txBox="1">
              <a:spLocks noChangeArrowheads="1"/>
            </p:cNvSpPr>
            <p:nvPr/>
          </p:nvSpPr>
          <p:spPr bwMode="auto">
            <a:xfrm>
              <a:off x="173594" y="5838843"/>
              <a:ext cx="3009394" cy="504825"/>
            </a:xfrm>
            <a:prstGeom prst="rect">
              <a:avLst/>
            </a:prstGeom>
            <a:solidFill>
              <a:srgbClr val="FDE9D9"/>
            </a:solidFill>
            <a:ln w="6350">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FF0000"/>
                  </a:solidFill>
                  <a:effectLst/>
                  <a:uLnTx/>
                  <a:uFillTx/>
                  <a:latin typeface="Calibri" pitchFamily="34" charset="0"/>
                  <a:ea typeface="Calibri" pitchFamily="34" charset="0"/>
                  <a:cs typeface="Times New Roman" pitchFamily="18" charset="0"/>
                </a:rPr>
                <a:t>1x Regional WG: NW Indian Ocean</a:t>
              </a:r>
            </a:p>
            <a:p>
              <a:pPr lvl="0" algn="ctr" eaLnBrk="1" hangingPunct="1">
                <a:defRPr/>
              </a:pPr>
              <a:r>
                <a:rPr lang="it-IT" altLang="en-US" sz="1100" dirty="0">
                  <a:latin typeface="Calibri" pitchFamily="34" charset="0"/>
                  <a:ea typeface="Calibri" pitchFamily="34" charset="0"/>
                  <a:cs typeface="Times New Roman" pitchFamily="18" charset="0"/>
                </a:rPr>
                <a:t>Chair: Dr. Mohammad Mokhtari (Iran)</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100" b="0" i="0" u="none" strike="noStrike" kern="1200" cap="none" spc="0" normalizeH="0" baseline="0" noProof="0" dirty="0">
                <a:ln>
                  <a:noFill/>
                </a:ln>
                <a:solidFill>
                  <a:srgbClr val="FF0000"/>
                </a:solidFill>
                <a:effectLst/>
                <a:uLnTx/>
                <a:uFillTx/>
                <a:latin typeface="Calibri" pitchFamily="34" charset="0"/>
                <a:ea typeface="Calibri" pitchFamily="34"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FF0000"/>
                </a:solidFill>
                <a:effectLst/>
                <a:uLnTx/>
                <a:uFillTx/>
                <a:latin typeface="Arial" pitchFamily="34" charset="0"/>
                <a:ea typeface="ＭＳ Ｐゴシック" pitchFamily="34" charset="-128"/>
                <a:cs typeface="Arial" pitchFamily="34" charset="0"/>
              </a:endParaRPr>
            </a:p>
          </p:txBody>
        </p:sp>
        <p:cxnSp>
          <p:nvCxnSpPr>
            <p:cNvPr id="52" name="Straight Connector 51"/>
            <p:cNvCxnSpPr/>
            <p:nvPr/>
          </p:nvCxnSpPr>
          <p:spPr>
            <a:xfrm>
              <a:off x="3182988" y="6074540"/>
              <a:ext cx="28670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pic>
          <p:nvPicPr>
            <p:cNvPr id="27" name="Picture 2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59854" y="629471"/>
              <a:ext cx="3589658" cy="1614077"/>
            </a:xfrm>
            <a:prstGeom prst="rect">
              <a:avLst/>
            </a:prstGeom>
          </p:spPr>
        </p:pic>
        <p:sp>
          <p:nvSpPr>
            <p:cNvPr id="56" name="Rectangle 55"/>
            <p:cNvSpPr/>
            <p:nvPr/>
          </p:nvSpPr>
          <p:spPr>
            <a:xfrm>
              <a:off x="6606512" y="4669136"/>
              <a:ext cx="2034166" cy="1648612"/>
            </a:xfrm>
            <a:prstGeom prst="rect">
              <a:avLst/>
            </a:prstGeom>
            <a:solidFill>
              <a:srgbClr val="8DB3E2"/>
            </a:solidFill>
            <a:ln w="6350">
              <a:solidFill>
                <a:srgbClr val="000000"/>
              </a:solidFill>
              <a:miter lim="800000"/>
              <a:headEnd/>
              <a:tailEnd/>
            </a:ln>
          </p:spPr>
          <p:txBody>
            <a:bodyPr vert="horz" wrap="square" lIns="91440" tIns="45720" rIns="91440" bIns="45720" numCol="1" anchor="t" anchorCtr="0" compatLnSpc="1">
              <a:prstTxWarp prst="textNoShape">
                <a:avLst/>
              </a:prstTxWarp>
            </a:bodyPr>
            <a:lstStyle/>
            <a:p>
              <a:pPr algn="ctr" eaLnBrk="1" hangingPunct="1"/>
              <a:r>
                <a:rPr lang="en-AU" sz="1100" dirty="0">
                  <a:solidFill>
                    <a:srgbClr val="000000"/>
                  </a:solidFill>
                  <a:latin typeface="Calibri" pitchFamily="34" charset="0"/>
                  <a:ea typeface="Calibri" pitchFamily="34" charset="0"/>
                  <a:cs typeface="Times New Roman" pitchFamily="18" charset="0"/>
                </a:rPr>
                <a:t>IOC Tsunami Unit (Paris) </a:t>
              </a:r>
            </a:p>
            <a:p>
              <a:pPr algn="ctr" eaLnBrk="1" hangingPunct="1"/>
              <a:r>
                <a:rPr lang="en-AU" sz="1100" dirty="0">
                  <a:solidFill>
                    <a:srgbClr val="000000"/>
                  </a:solidFill>
                  <a:latin typeface="Calibri" pitchFamily="34" charset="0"/>
                  <a:ea typeface="Calibri" pitchFamily="34" charset="0"/>
                  <a:cs typeface="Times New Roman" pitchFamily="18" charset="0"/>
                </a:rPr>
                <a:t>A/Head: Bernardo Aliaga</a:t>
              </a:r>
            </a:p>
            <a:p>
              <a:pPr algn="ctr" eaLnBrk="1" hangingPunct="1"/>
              <a:endParaRPr lang="en-AU" sz="1100" dirty="0">
                <a:solidFill>
                  <a:srgbClr val="000000"/>
                </a:solidFill>
                <a:latin typeface="Calibri" pitchFamily="34" charset="0"/>
                <a:ea typeface="Calibri" pitchFamily="34" charset="0"/>
                <a:cs typeface="Times New Roman" pitchFamily="18" charset="0"/>
              </a:endParaRPr>
            </a:p>
            <a:p>
              <a:pPr algn="ctr" eaLnBrk="1" hangingPunct="1"/>
              <a:r>
                <a:rPr lang="en-AU" sz="1100" dirty="0">
                  <a:solidFill>
                    <a:srgbClr val="000000"/>
                  </a:solidFill>
                  <a:latin typeface="Calibri" pitchFamily="34" charset="0"/>
                  <a:ea typeface="Calibri" pitchFamily="34" charset="0"/>
                  <a:cs typeface="Times New Roman" pitchFamily="18" charset="0"/>
                </a:rPr>
                <a:t>ICG/IOTWMS Secretariat (Perth) Head: Rick Bailey</a:t>
              </a:r>
            </a:p>
            <a:p>
              <a:pPr algn="ctr" eaLnBrk="1" hangingPunct="1"/>
              <a:endParaRPr lang="en-AU" sz="1100" dirty="0">
                <a:solidFill>
                  <a:srgbClr val="000000"/>
                </a:solidFill>
                <a:latin typeface="Calibri" pitchFamily="34" charset="0"/>
                <a:ea typeface="Calibri" pitchFamily="34" charset="0"/>
                <a:cs typeface="Times New Roman" pitchFamily="18" charset="0"/>
              </a:endParaRPr>
            </a:p>
            <a:p>
              <a:pPr algn="ctr" eaLnBrk="1" hangingPunct="1"/>
              <a:r>
                <a:rPr lang="en-AU" sz="1100" dirty="0">
                  <a:solidFill>
                    <a:srgbClr val="000000"/>
                  </a:solidFill>
                  <a:latin typeface="Calibri" pitchFamily="34" charset="0"/>
                  <a:ea typeface="Calibri" pitchFamily="34" charset="0"/>
                  <a:cs typeface="Times New Roman" pitchFamily="18" charset="0"/>
                </a:rPr>
                <a:t>Indian Ocean Tsunami Information Centre (Jakarta)</a:t>
              </a:r>
            </a:p>
            <a:p>
              <a:pPr algn="ctr" eaLnBrk="1" hangingPunct="1"/>
              <a:r>
                <a:rPr lang="en-AU" sz="1100" dirty="0">
                  <a:solidFill>
                    <a:srgbClr val="000000"/>
                  </a:solidFill>
                  <a:latin typeface="Calibri" pitchFamily="34" charset="0"/>
                  <a:ea typeface="Calibri" pitchFamily="34" charset="0"/>
                  <a:cs typeface="Times New Roman" pitchFamily="18" charset="0"/>
                </a:rPr>
                <a:t>Head: Ardito Kodijat</a:t>
              </a:r>
              <a:endParaRPr lang="en-US" sz="1100" dirty="0">
                <a:solidFill>
                  <a:srgbClr val="000000"/>
                </a:solidFill>
                <a:latin typeface="Calibri" pitchFamily="34" charset="0"/>
                <a:ea typeface="Calibri" pitchFamily="34" charset="0"/>
                <a:cs typeface="Times New Roman" pitchFamily="18" charset="0"/>
              </a:endParaRPr>
            </a:p>
          </p:txBody>
        </p:sp>
        <p:cxnSp>
          <p:nvCxnSpPr>
            <p:cNvPr id="65" name="Straight Arrow Connector 64"/>
            <p:cNvCxnSpPr/>
            <p:nvPr/>
          </p:nvCxnSpPr>
          <p:spPr>
            <a:xfrm>
              <a:off x="6300192" y="3175560"/>
              <a:ext cx="0" cy="178435"/>
            </a:xfrm>
            <a:prstGeom prst="straightConnector1">
              <a:avLst/>
            </a:prstGeom>
            <a:ln w="19050">
              <a:solidFill>
                <a:schemeClr val="tx2"/>
              </a:solidFill>
              <a:tailEnd type="arrow"/>
            </a:ln>
          </p:spPr>
          <p:style>
            <a:lnRef idx="1">
              <a:schemeClr val="accent1"/>
            </a:lnRef>
            <a:fillRef idx="0">
              <a:schemeClr val="accent1"/>
            </a:fillRef>
            <a:effectRef idx="0">
              <a:schemeClr val="accent1"/>
            </a:effectRef>
            <a:fontRef idx="minor">
              <a:schemeClr val="tx1"/>
            </a:fontRef>
          </p:style>
        </p:cxnSp>
      </p:grpSp>
      <p:sp>
        <p:nvSpPr>
          <p:cNvPr id="47" name="Content Placeholder 2">
            <a:extLst>
              <a:ext uri="{FF2B5EF4-FFF2-40B4-BE49-F238E27FC236}">
                <a16:creationId xmlns:a16="http://schemas.microsoft.com/office/drawing/2014/main" id="{EAC269AB-A31D-48C6-B826-7A84A2A4D632}"/>
              </a:ext>
            </a:extLst>
          </p:cNvPr>
          <p:cNvSpPr txBox="1">
            <a:spLocks/>
          </p:cNvSpPr>
          <p:nvPr/>
        </p:nvSpPr>
        <p:spPr>
          <a:xfrm>
            <a:off x="3985053" y="5948478"/>
            <a:ext cx="2386956" cy="759436"/>
          </a:xfrm>
          <a:prstGeom prst="rect">
            <a:avLst/>
          </a:prstGeom>
          <a:ln w="38100" cmpd="sng">
            <a:noFill/>
          </a:ln>
        </p:spPr>
        <p:txBody>
          <a:bodyPr/>
          <a:lstStyle>
            <a:lvl1pPr marL="346075" indent="-346075">
              <a:tabLst>
                <a:tab pos="18288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indent="-182563">
              <a:tabLst>
                <a:tab pos="18288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730250" indent="-182563">
              <a:tabLst>
                <a:tab pos="18288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004888" indent="-182563">
              <a:tabLst>
                <a:tab pos="18288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1187450" indent="-136525">
              <a:tabLst>
                <a:tab pos="18288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1644650" indent="-136525" eaLnBrk="0" fontAlgn="base" hangingPunct="0">
              <a:spcBef>
                <a:spcPct val="0"/>
              </a:spcBef>
              <a:spcAft>
                <a:spcPct val="0"/>
              </a:spcAft>
              <a:tabLst>
                <a:tab pos="18288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101850" indent="-136525" eaLnBrk="0" fontAlgn="base" hangingPunct="0">
              <a:spcBef>
                <a:spcPct val="0"/>
              </a:spcBef>
              <a:spcAft>
                <a:spcPct val="0"/>
              </a:spcAft>
              <a:tabLst>
                <a:tab pos="18288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2559050" indent="-136525" eaLnBrk="0" fontAlgn="base" hangingPunct="0">
              <a:spcBef>
                <a:spcPct val="0"/>
              </a:spcBef>
              <a:spcAft>
                <a:spcPct val="0"/>
              </a:spcAft>
              <a:tabLst>
                <a:tab pos="18288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016250" indent="-136525" eaLnBrk="0" fontAlgn="base" hangingPunct="0">
              <a:spcBef>
                <a:spcPct val="0"/>
              </a:spcBef>
              <a:spcAft>
                <a:spcPct val="0"/>
              </a:spcAft>
              <a:tabLst>
                <a:tab pos="18288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171450" indent="-171450" eaLnBrk="1" hangingPunct="1">
              <a:lnSpc>
                <a:spcPct val="110000"/>
              </a:lnSpc>
              <a:buClr>
                <a:srgbClr val="FFFFFF"/>
              </a:buClr>
              <a:buFont typeface="Arial" panose="020B0604020202020204" pitchFamily="34" charset="0"/>
              <a:buChar char="•"/>
              <a:defRPr/>
            </a:pPr>
            <a:r>
              <a:rPr lang="en-AU" altLang="en-US" sz="800" u="sng" dirty="0">
                <a:solidFill>
                  <a:schemeClr val="tx1"/>
                </a:solidFill>
                <a:latin typeface="Calibri" panose="020F0502020204030204" pitchFamily="34" charset="0"/>
                <a:cs typeface="Calibri" panose="020F0502020204030204" pitchFamily="34" charset="0"/>
              </a:rPr>
              <a:t>Past ICG/IOTWNS Chairs</a:t>
            </a:r>
            <a:endParaRPr lang="en-US" altLang="en-US" sz="800" u="sng" dirty="0">
              <a:solidFill>
                <a:schemeClr val="tx1"/>
              </a:solidFill>
              <a:latin typeface="Calibri" panose="020F0502020204030204" pitchFamily="34" charset="0"/>
              <a:cs typeface="Calibri" panose="020F0502020204030204" pitchFamily="34" charset="0"/>
            </a:endParaRPr>
          </a:p>
          <a:p>
            <a:pPr marL="171450" indent="-171450" eaLnBrk="1" hangingPunct="1">
              <a:lnSpc>
                <a:spcPct val="110000"/>
              </a:lnSpc>
              <a:buClr>
                <a:srgbClr val="FFFFFF"/>
              </a:buClr>
              <a:buFont typeface="Arial" panose="020B0604020202020204" pitchFamily="34" charset="0"/>
              <a:buChar char="•"/>
              <a:defRPr/>
            </a:pPr>
            <a:r>
              <a:rPr lang="en-US" altLang="en-US" sz="800" dirty="0">
                <a:solidFill>
                  <a:schemeClr val="tx1"/>
                </a:solidFill>
                <a:latin typeface="Calibri" panose="020F0502020204030204" pitchFamily="34" charset="0"/>
                <a:cs typeface="Calibri" panose="020F0502020204030204" pitchFamily="34" charset="0"/>
              </a:rPr>
              <a:t>2017 -  2019: Dr Andi Eka </a:t>
            </a:r>
            <a:r>
              <a:rPr lang="en-US" altLang="en-US" sz="800" dirty="0" err="1">
                <a:solidFill>
                  <a:schemeClr val="tx1"/>
                </a:solidFill>
                <a:latin typeface="Calibri" panose="020F0502020204030204" pitchFamily="34" charset="0"/>
                <a:cs typeface="Calibri" panose="020F0502020204030204" pitchFamily="34" charset="0"/>
              </a:rPr>
              <a:t>Sayka</a:t>
            </a:r>
            <a:r>
              <a:rPr lang="en-US" altLang="en-US" sz="800" dirty="0">
                <a:solidFill>
                  <a:schemeClr val="tx1"/>
                </a:solidFill>
                <a:latin typeface="Calibri" panose="020F0502020204030204" pitchFamily="34" charset="0"/>
                <a:cs typeface="Calibri" panose="020F0502020204030204" pitchFamily="34" charset="0"/>
              </a:rPr>
              <a:t> (Indonesia)</a:t>
            </a:r>
          </a:p>
          <a:p>
            <a:pPr marL="171450" indent="-171450" eaLnBrk="1" hangingPunct="1">
              <a:lnSpc>
                <a:spcPct val="110000"/>
              </a:lnSpc>
              <a:buClr>
                <a:srgbClr val="FFFFFF"/>
              </a:buClr>
              <a:buFont typeface="Arial" panose="020B0604020202020204" pitchFamily="34" charset="0"/>
              <a:buChar char="•"/>
              <a:defRPr/>
            </a:pPr>
            <a:r>
              <a:rPr lang="en-US" altLang="en-US" sz="800" dirty="0">
                <a:solidFill>
                  <a:schemeClr val="tx1"/>
                </a:solidFill>
                <a:latin typeface="Calibri" panose="020F0502020204030204" pitchFamily="34" charset="0"/>
                <a:cs typeface="Calibri" panose="020F0502020204030204" pitchFamily="34" charset="0"/>
              </a:rPr>
              <a:t>2015 – 2017: Srinivasa Kumar Tummala (India)</a:t>
            </a:r>
          </a:p>
          <a:p>
            <a:pPr marL="171450" indent="-171450" eaLnBrk="1" hangingPunct="1">
              <a:lnSpc>
                <a:spcPct val="110000"/>
              </a:lnSpc>
              <a:buClr>
                <a:srgbClr val="FFFFFF"/>
              </a:buClr>
              <a:buFont typeface="Arial" panose="020B0604020202020204" pitchFamily="34" charset="0"/>
              <a:buChar char="•"/>
              <a:defRPr/>
            </a:pPr>
            <a:r>
              <a:rPr lang="en-US" altLang="en-US" sz="800" dirty="0">
                <a:solidFill>
                  <a:schemeClr val="tx1"/>
                </a:solidFill>
                <a:latin typeface="Calibri" panose="020F0502020204030204" pitchFamily="34" charset="0"/>
                <a:cs typeface="Calibri" panose="020F0502020204030204" pitchFamily="34" charset="0"/>
              </a:rPr>
              <a:t>2010 – 2015: Rick Bailey (Australia)</a:t>
            </a:r>
          </a:p>
          <a:p>
            <a:pPr marL="171450" indent="-171450" eaLnBrk="1" hangingPunct="1">
              <a:lnSpc>
                <a:spcPct val="110000"/>
              </a:lnSpc>
              <a:buClr>
                <a:srgbClr val="FFFFFF"/>
              </a:buClr>
              <a:buFont typeface="Arial" panose="020B0604020202020204" pitchFamily="34" charset="0"/>
              <a:buChar char="•"/>
              <a:defRPr/>
            </a:pPr>
            <a:r>
              <a:rPr lang="en-US" altLang="en-US" sz="800" dirty="0">
                <a:solidFill>
                  <a:schemeClr val="tx1"/>
                </a:solidFill>
                <a:latin typeface="Calibri" panose="020F0502020204030204" pitchFamily="34" charset="0"/>
                <a:cs typeface="Calibri" panose="020F0502020204030204" pitchFamily="34" charset="0"/>
              </a:rPr>
              <a:t>2007 – 2010: Jan </a:t>
            </a:r>
            <a:r>
              <a:rPr lang="en-US" altLang="en-US" sz="800" dirty="0" err="1">
                <a:solidFill>
                  <a:schemeClr val="tx1"/>
                </a:solidFill>
                <a:latin typeface="Calibri" panose="020F0502020204030204" pitchFamily="34" charset="0"/>
                <a:cs typeface="Calibri" panose="020F0502020204030204" pitchFamily="34" charset="0"/>
              </a:rPr>
              <a:t>Sopaheluwakan</a:t>
            </a:r>
            <a:r>
              <a:rPr lang="en-US" altLang="en-US" sz="800" dirty="0">
                <a:solidFill>
                  <a:schemeClr val="tx1"/>
                </a:solidFill>
                <a:latin typeface="Calibri" panose="020F0502020204030204" pitchFamily="34" charset="0"/>
                <a:cs typeface="Calibri" panose="020F0502020204030204" pitchFamily="34" charset="0"/>
              </a:rPr>
              <a:t> (Indonesia)  </a:t>
            </a:r>
          </a:p>
          <a:p>
            <a:pPr marL="171450" indent="-171450" eaLnBrk="1" hangingPunct="1">
              <a:lnSpc>
                <a:spcPct val="110000"/>
              </a:lnSpc>
              <a:buClr>
                <a:srgbClr val="FFFFFF"/>
              </a:buClr>
              <a:buFont typeface="Arial" panose="020B0604020202020204" pitchFamily="34" charset="0"/>
              <a:buChar char="•"/>
              <a:defRPr/>
            </a:pPr>
            <a:r>
              <a:rPr lang="en-US" altLang="en-US" sz="800" dirty="0">
                <a:solidFill>
                  <a:schemeClr val="tx1"/>
                </a:solidFill>
                <a:latin typeface="Calibri" panose="020F0502020204030204" pitchFamily="34" charset="0"/>
                <a:cs typeface="Calibri" panose="020F0502020204030204" pitchFamily="34" charset="0"/>
              </a:rPr>
              <a:t>2005 – 2007: P. S. </a:t>
            </a:r>
            <a:r>
              <a:rPr lang="en-US" altLang="en-US" sz="800" dirty="0" err="1">
                <a:solidFill>
                  <a:schemeClr val="tx1"/>
                </a:solidFill>
                <a:latin typeface="Calibri" panose="020F0502020204030204" pitchFamily="34" charset="0"/>
                <a:cs typeface="Calibri" panose="020F0502020204030204" pitchFamily="34" charset="0"/>
              </a:rPr>
              <a:t>Goel</a:t>
            </a:r>
            <a:r>
              <a:rPr lang="en-US" altLang="en-US" sz="800" dirty="0">
                <a:solidFill>
                  <a:schemeClr val="tx1"/>
                </a:solidFill>
                <a:latin typeface="Calibri" panose="020F0502020204030204" pitchFamily="34" charset="0"/>
                <a:cs typeface="Calibri" panose="020F0502020204030204" pitchFamily="34" charset="0"/>
              </a:rPr>
              <a:t> (India)</a:t>
            </a:r>
            <a:endParaRPr lang="is-IS" altLang="en-US" sz="800" dirty="0">
              <a:solidFill>
                <a:schemeClr val="tx1"/>
              </a:solidFill>
              <a:latin typeface="Calibri" panose="020F0502020204030204" pitchFamily="34" charset="0"/>
              <a:cs typeface="Calibri" panose="020F0502020204030204" pitchFamily="34" charset="0"/>
            </a:endParaRPr>
          </a:p>
          <a:p>
            <a:pPr marL="171450" indent="-171450" eaLnBrk="1" hangingPunct="1">
              <a:spcBef>
                <a:spcPct val="20000"/>
              </a:spcBef>
              <a:buClr>
                <a:schemeClr val="accent1"/>
              </a:buClr>
              <a:buSzPct val="85000"/>
              <a:buFont typeface="Arial" panose="020B0604020202020204" pitchFamily="34" charset="0"/>
              <a:buChar char="•"/>
              <a:defRPr/>
            </a:pPr>
            <a:endParaRPr lang="en-US" altLang="en-US" sz="1000" dirty="0">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endParaRPr>
          </a:p>
        </p:txBody>
      </p:sp>
      <p:sp>
        <p:nvSpPr>
          <p:cNvPr id="49" name="Text Box 15">
            <a:extLst>
              <a:ext uri="{FF2B5EF4-FFF2-40B4-BE49-F238E27FC236}">
                <a16:creationId xmlns:a16="http://schemas.microsoft.com/office/drawing/2014/main" id="{88CECD31-CDC3-4E75-9539-F11F116A0D9C}"/>
              </a:ext>
            </a:extLst>
          </p:cNvPr>
          <p:cNvSpPr txBox="1">
            <a:spLocks noChangeArrowheads="1"/>
          </p:cNvSpPr>
          <p:nvPr/>
        </p:nvSpPr>
        <p:spPr bwMode="auto">
          <a:xfrm>
            <a:off x="5314156" y="5527207"/>
            <a:ext cx="2620215" cy="562964"/>
          </a:xfrm>
          <a:prstGeom prst="rect">
            <a:avLst/>
          </a:prstGeom>
          <a:solidFill>
            <a:srgbClr val="FDE9D9"/>
          </a:solidFill>
          <a:ln w="6350">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FF0000"/>
                </a:solidFill>
                <a:effectLst/>
                <a:uLnTx/>
                <a:uFillTx/>
                <a:latin typeface="Calibri" pitchFamily="34" charset="0"/>
                <a:ea typeface="Calibri" pitchFamily="34" charset="0"/>
                <a:cs typeface="Times New Roman" pitchFamily="18" charset="0"/>
              </a:rPr>
              <a:t>Task Team – </a:t>
            </a:r>
            <a:r>
              <a:rPr kumimoji="0" lang="en-US" altLang="en-US" sz="1100" b="0" i="0" u="none" strike="noStrike" kern="1200" cap="none" spc="0" normalizeH="0" baseline="0" noProof="0" dirty="0" err="1">
                <a:ln>
                  <a:noFill/>
                </a:ln>
                <a:solidFill>
                  <a:srgbClr val="FF0000"/>
                </a:solidFill>
                <a:effectLst/>
                <a:uLnTx/>
                <a:uFillTx/>
                <a:latin typeface="Calibri" pitchFamily="34" charset="0"/>
                <a:ea typeface="Calibri" pitchFamily="34" charset="0"/>
                <a:cs typeface="Times New Roman" pitchFamily="18" charset="0"/>
              </a:rPr>
              <a:t>Scientiifc</a:t>
            </a:r>
            <a:r>
              <a:rPr kumimoji="0" lang="en-US" altLang="en-US" sz="1100" b="0" i="0" u="none" strike="noStrike" kern="1200" cap="none" spc="0" normalizeH="0" baseline="0" noProof="0" dirty="0">
                <a:ln>
                  <a:noFill/>
                </a:ln>
                <a:solidFill>
                  <a:srgbClr val="FF0000"/>
                </a:solidFill>
                <a:effectLst/>
                <a:uLnTx/>
                <a:uFillTx/>
                <a:latin typeface="Calibri" pitchFamily="34" charset="0"/>
                <a:ea typeface="Calibri" pitchFamily="34" charset="0"/>
                <a:cs typeface="Times New Roman" pitchFamily="18" charset="0"/>
              </a:rPr>
              <a:t> Hazard Assessment of the Makran Subduction Zone</a:t>
            </a:r>
            <a:endParaRPr kumimoji="0" lang="en-US" altLang="en-US" sz="1100" b="0" i="0" u="none" strike="noStrike" kern="1200" cap="none" spc="0" normalizeH="0" baseline="0" noProof="0" dirty="0">
              <a:ln>
                <a:noFill/>
              </a:ln>
              <a:solidFill>
                <a:srgbClr val="FF0000"/>
              </a:solidFill>
              <a:effectLst/>
              <a:uLnTx/>
              <a:uFillTx/>
              <a:latin typeface="Calibri" pitchFamily="34" charset="0"/>
              <a:ea typeface="ＭＳ Ｐゴシック" pitchFamily="34" charset="-128"/>
              <a:cs typeface="Times New Roman" pitchFamily="18" charset="0"/>
            </a:endParaRPr>
          </a:p>
          <a:p>
            <a:pPr lvl="0" algn="ctr" eaLnBrk="1" hangingPunct="1">
              <a:defRPr/>
            </a:pPr>
            <a:r>
              <a:rPr lang="en-AU" altLang="en-US" sz="1100" dirty="0">
                <a:solidFill>
                  <a:srgbClr val="000000"/>
                </a:solidFill>
                <a:latin typeface="Calibri" pitchFamily="34" charset="0"/>
                <a:cs typeface="Times New Roman" pitchFamily="18" charset="0"/>
              </a:rPr>
              <a:t>A/Chair: Dr Abdolmajid Naderi Beni (Iran)</a:t>
            </a:r>
            <a:endParaRPr lang="en-US" altLang="en-US" sz="1800" dirty="0">
              <a:solidFill>
                <a:srgbClr val="000000"/>
              </a:solidFill>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FF0000"/>
              </a:solidFill>
              <a:effectLst/>
              <a:uLnTx/>
              <a:uFillTx/>
              <a:latin typeface="Arial" pitchFamily="34" charset="0"/>
              <a:ea typeface="ＭＳ Ｐゴシック" pitchFamily="34" charset="-128"/>
              <a:cs typeface="Arial" pitchFamily="34" charset="0"/>
            </a:endParaRPr>
          </a:p>
        </p:txBody>
      </p:sp>
      <p:cxnSp>
        <p:nvCxnSpPr>
          <p:cNvPr id="20" name="Straight Connector 19">
            <a:extLst>
              <a:ext uri="{FF2B5EF4-FFF2-40B4-BE49-F238E27FC236}">
                <a16:creationId xmlns:a16="http://schemas.microsoft.com/office/drawing/2014/main" id="{750FCAD6-44B8-432D-939E-81233AD72F95}"/>
              </a:ext>
            </a:extLst>
          </p:cNvPr>
          <p:cNvCxnSpPr>
            <a:cxnSpLocks/>
          </p:cNvCxnSpPr>
          <p:nvPr/>
        </p:nvCxnSpPr>
        <p:spPr bwMode="auto">
          <a:xfrm flipV="1">
            <a:off x="4971840" y="5633172"/>
            <a:ext cx="300486" cy="7507"/>
          </a:xfrm>
          <a:prstGeom prst="line">
            <a:avLst/>
          </a:prstGeom>
          <a:solidFill>
            <a:schemeClr val="accent1"/>
          </a:solidFill>
          <a:ln w="28575" cap="flat" cmpd="sng" algn="ctr">
            <a:solidFill>
              <a:schemeClr val="tx1"/>
            </a:solidFill>
            <a:prstDash val="solid"/>
            <a:round/>
            <a:headEnd type="none" w="med" len="med"/>
            <a:tailEnd type="none" w="med" len="med"/>
          </a:ln>
          <a:effectLst/>
        </p:spPr>
      </p:cxnSp>
      <p:pic>
        <p:nvPicPr>
          <p:cNvPr id="51" name="Picture 50">
            <a:extLst>
              <a:ext uri="{FF2B5EF4-FFF2-40B4-BE49-F238E27FC236}">
                <a16:creationId xmlns:a16="http://schemas.microsoft.com/office/drawing/2014/main" id="{E3D68800-F1CE-4580-AFC1-945ED1E50531}"/>
              </a:ext>
            </a:extLst>
          </p:cNvPr>
          <p:cNvPicPr>
            <a:picLocks noChangeAspect="1"/>
          </p:cNvPicPr>
          <p:nvPr/>
        </p:nvPicPr>
        <p:blipFill>
          <a:blip r:embed="rId4"/>
          <a:stretch>
            <a:fillRect/>
          </a:stretch>
        </p:blipFill>
        <p:spPr>
          <a:xfrm>
            <a:off x="10239375" y="-21471"/>
            <a:ext cx="1952625" cy="1876425"/>
          </a:xfrm>
          <a:prstGeom prst="rect">
            <a:avLst/>
          </a:prstGeom>
        </p:spPr>
      </p:pic>
    </p:spTree>
    <p:extLst>
      <p:ext uri="{BB962C8B-B14F-4D97-AF65-F5344CB8AC3E}">
        <p14:creationId xmlns:p14="http://schemas.microsoft.com/office/powerpoint/2010/main" val="1156378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8" name="Rectangle 77">
            <a:extLst>
              <a:ext uri="{FF2B5EF4-FFF2-40B4-BE49-F238E27FC236}">
                <a16:creationId xmlns:a16="http://schemas.microsoft.com/office/drawing/2014/main" id="{D47F22ED-3A55-4EDE-A5A8-163D82B092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endParaRPr lang="en-US" sz="3200"/>
          </a:p>
        </p:txBody>
      </p:sp>
      <p:sp>
        <p:nvSpPr>
          <p:cNvPr id="80" name="Rectangle 79">
            <a:extLst>
              <a:ext uri="{FF2B5EF4-FFF2-40B4-BE49-F238E27FC236}">
                <a16:creationId xmlns:a16="http://schemas.microsoft.com/office/drawing/2014/main" id="{5184EE59-3061-456B-9FB5-98A8E0E74B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39327" y="1410083"/>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endParaRPr lang="en-US" sz="3200"/>
          </a:p>
        </p:txBody>
      </p:sp>
      <p:sp>
        <p:nvSpPr>
          <p:cNvPr id="82" name="Rectangle 81">
            <a:extLst>
              <a:ext uri="{FF2B5EF4-FFF2-40B4-BE49-F238E27FC236}">
                <a16:creationId xmlns:a16="http://schemas.microsoft.com/office/drawing/2014/main" id="{F7E07B5E-9FB5-4C91-8BE4-6167EB58D0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39327" y="1410083"/>
            <a:ext cx="6858000" cy="4037835"/>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endParaRPr lang="en-US" sz="3200"/>
          </a:p>
        </p:txBody>
      </p:sp>
      <p:sp>
        <p:nvSpPr>
          <p:cNvPr id="84" name="Rectangle 83">
            <a:extLst>
              <a:ext uri="{FF2B5EF4-FFF2-40B4-BE49-F238E27FC236}">
                <a16:creationId xmlns:a16="http://schemas.microsoft.com/office/drawing/2014/main" id="{37524947-EB09-4DD9-973B-9F75BBCD72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26611" y="3576014"/>
            <a:ext cx="2526132"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endParaRPr lang="en-US" sz="3200" dirty="0"/>
          </a:p>
        </p:txBody>
      </p:sp>
      <p:sp>
        <p:nvSpPr>
          <p:cNvPr id="86" name="Rectangle 85">
            <a:extLst>
              <a:ext uri="{FF2B5EF4-FFF2-40B4-BE49-F238E27FC236}">
                <a16:creationId xmlns:a16="http://schemas.microsoft.com/office/drawing/2014/main" id="{D30C8E25-2DD1-45C6-9F04-0F0CBF6660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3" y="1396068"/>
            <a:ext cx="6858000" cy="4037833"/>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endParaRPr lang="en-US" sz="3200"/>
          </a:p>
        </p:txBody>
      </p:sp>
      <p:sp>
        <p:nvSpPr>
          <p:cNvPr id="88" name="Freeform: Shape 87">
            <a:extLst>
              <a:ext uri="{FF2B5EF4-FFF2-40B4-BE49-F238E27FC236}">
                <a16:creationId xmlns:a16="http://schemas.microsoft.com/office/drawing/2014/main" id="{BC57EA3C-C239-4132-A618-5CBE9F896B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8267" y="982780"/>
            <a:ext cx="3900356" cy="4178957"/>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endParaRPr lang="en-US" sz="3200" dirty="0"/>
          </a:p>
        </p:txBody>
      </p:sp>
      <p:sp>
        <p:nvSpPr>
          <p:cNvPr id="2" name="Title 1">
            <a:extLst>
              <a:ext uri="{FF2B5EF4-FFF2-40B4-BE49-F238E27FC236}">
                <a16:creationId xmlns:a16="http://schemas.microsoft.com/office/drawing/2014/main" id="{4F397B75-B2BA-4410-9E68-FDC4AEDF1AAD}"/>
              </a:ext>
            </a:extLst>
          </p:cNvPr>
          <p:cNvSpPr>
            <a:spLocks noGrp="1"/>
          </p:cNvSpPr>
          <p:nvPr>
            <p:ph type="title"/>
          </p:nvPr>
        </p:nvSpPr>
        <p:spPr>
          <a:xfrm>
            <a:off x="566381" y="456345"/>
            <a:ext cx="3111691" cy="3556097"/>
          </a:xfrm>
        </p:spPr>
        <p:txBody>
          <a:bodyPr anchor="b">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r"/>
            <a:r>
              <a:rPr lang="en-US" sz="4000" b="1">
                <a:solidFill>
                  <a:srgbClr val="FFFFFF"/>
                </a:solidFill>
              </a:rPr>
              <a:t>Lessons Learnt</a:t>
            </a:r>
            <a:br>
              <a:rPr lang="en-US" sz="4000" b="1">
                <a:solidFill>
                  <a:srgbClr val="FFFFFF"/>
                </a:solidFill>
              </a:rPr>
            </a:br>
            <a:r>
              <a:rPr lang="en-US" sz="4000" b="1">
                <a:solidFill>
                  <a:srgbClr val="FFFFFF"/>
                </a:solidFill>
              </a:rPr>
              <a:t> on Project Modality</a:t>
            </a:r>
          </a:p>
        </p:txBody>
      </p:sp>
      <p:graphicFrame>
        <p:nvGraphicFramePr>
          <p:cNvPr id="1032" name="Content Placeholder 2">
            <a:extLst>
              <a:ext uri="{FF2B5EF4-FFF2-40B4-BE49-F238E27FC236}">
                <a16:creationId xmlns:a16="http://schemas.microsoft.com/office/drawing/2014/main" id="{69D41DFA-75CD-4BB4-8D04-6060C6BF0559}"/>
              </a:ext>
            </a:extLst>
          </p:cNvPr>
          <p:cNvGraphicFramePr>
            <a:graphicFrameLocks noGrp="1"/>
          </p:cNvGraphicFramePr>
          <p:nvPr>
            <p:ph idx="1"/>
            <p:extLst>
              <p:ext uri="{D42A27DB-BD31-4B8C-83A1-F6EECF244321}">
                <p14:modId xmlns:p14="http://schemas.microsoft.com/office/powerpoint/2010/main" val="3387575489"/>
              </p:ext>
            </p:extLst>
          </p:nvPr>
        </p:nvGraphicFramePr>
        <p:xfrm>
          <a:off x="4688005" y="511389"/>
          <a:ext cx="3534771" cy="58484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30" name="Picture 6" descr="image">
            <a:extLst>
              <a:ext uri="{FF2B5EF4-FFF2-40B4-BE49-F238E27FC236}">
                <a16:creationId xmlns:a16="http://schemas.microsoft.com/office/drawing/2014/main" id="{27FC8996-CFC8-451C-809C-0D29DFB51DA4}"/>
              </a:ext>
            </a:extLst>
          </p:cNvPr>
          <p:cNvPicPr>
            <a:picLocks noChangeAspect="1" noChangeArrowheads="1"/>
          </p:cNvPicPr>
          <p:nvPr/>
        </p:nvPicPr>
        <p:blipFill>
          <a:blip r:embed="rId7">
            <a:extLst>
              <a:ext uri="{28A0092B-C50C-407E-A947-70E740481C1C}">
                <a14:useLocalDpi xmlns:a14="http://schemas.microsoft.com/office/drawing/2010/main"/>
              </a:ext>
            </a:extLst>
          </a:blip>
          <a:stretch>
            <a:fillRect/>
          </a:stretch>
        </p:blipFill>
        <p:spPr bwMode="auto">
          <a:xfrm>
            <a:off x="8787452" y="1599062"/>
            <a:ext cx="2503992" cy="145519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3B16346-B3C3-48CA-A269-09B17F9B268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002812" y="3138278"/>
            <a:ext cx="2073273" cy="1487879"/>
          </a:xfrm>
          <a:prstGeom prst="rect">
            <a:avLst/>
          </a:prstGeom>
        </p:spPr>
      </p:pic>
      <p:pic>
        <p:nvPicPr>
          <p:cNvPr id="4" name="Picture 3">
            <a:extLst>
              <a:ext uri="{FF2B5EF4-FFF2-40B4-BE49-F238E27FC236}">
                <a16:creationId xmlns:a16="http://schemas.microsoft.com/office/drawing/2014/main" id="{227B1555-0DDC-4844-9133-1056B88B39A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787452" y="4794191"/>
            <a:ext cx="2503992" cy="1151836"/>
          </a:xfrm>
          <a:prstGeom prst="rect">
            <a:avLst/>
          </a:prstGeom>
        </p:spPr>
      </p:pic>
      <p:pic>
        <p:nvPicPr>
          <p:cNvPr id="13" name="Picture 12">
            <a:extLst>
              <a:ext uri="{FF2B5EF4-FFF2-40B4-BE49-F238E27FC236}">
                <a16:creationId xmlns:a16="http://schemas.microsoft.com/office/drawing/2014/main" id="{3C0A7CF9-5A54-4730-BC14-3FDD24952BF2}"/>
              </a:ext>
            </a:extLst>
          </p:cNvPr>
          <p:cNvPicPr>
            <a:picLocks noChangeAspect="1"/>
          </p:cNvPicPr>
          <p:nvPr/>
        </p:nvPicPr>
        <p:blipFill>
          <a:blip r:embed="rId10"/>
          <a:stretch>
            <a:fillRect/>
          </a:stretch>
        </p:blipFill>
        <p:spPr>
          <a:xfrm>
            <a:off x="10599547" y="1"/>
            <a:ext cx="1592452" cy="1530307"/>
          </a:xfrm>
          <a:prstGeom prst="rect">
            <a:avLst/>
          </a:prstGeom>
        </p:spPr>
      </p:pic>
      <p:pic>
        <p:nvPicPr>
          <p:cNvPr id="14" name="Picture 13">
            <a:extLst>
              <a:ext uri="{FF2B5EF4-FFF2-40B4-BE49-F238E27FC236}">
                <a16:creationId xmlns:a16="http://schemas.microsoft.com/office/drawing/2014/main" id="{BDA91EC1-ABE8-4513-BFA9-AFC5F1BE6A09}"/>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540787" y="509158"/>
            <a:ext cx="924049" cy="921870"/>
          </a:xfrm>
          <a:prstGeom prst="rect">
            <a:avLst/>
          </a:prstGeom>
        </p:spPr>
      </p:pic>
    </p:spTree>
    <p:extLst>
      <p:ext uri="{BB962C8B-B14F-4D97-AF65-F5344CB8AC3E}">
        <p14:creationId xmlns:p14="http://schemas.microsoft.com/office/powerpoint/2010/main" val="20199749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45" name="Rectangle 5"/>
          <p:cNvSpPr>
            <a:spLocks noChangeArrowheads="1"/>
          </p:cNvSpPr>
          <p:nvPr/>
        </p:nvSpPr>
        <p:spPr bwMode="auto">
          <a:xfrm>
            <a:off x="858160" y="800341"/>
            <a:ext cx="11333841" cy="2277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spcBef>
                <a:spcPct val="0"/>
              </a:spcBef>
              <a:buNone/>
            </a:pPr>
            <a:r>
              <a:rPr lang="en-AU" altLang="en-US" sz="1800" dirty="0">
                <a:solidFill>
                  <a:srgbClr val="000000"/>
                </a:solidFill>
              </a:rPr>
              <a:t>Project Funder: </a:t>
            </a:r>
            <a:r>
              <a:rPr lang="en-AU" altLang="en-US" sz="1800" b="1" dirty="0"/>
              <a:t>ESCAP Tsunami Trust Fund</a:t>
            </a:r>
          </a:p>
          <a:p>
            <a:pPr>
              <a:spcBef>
                <a:spcPct val="0"/>
              </a:spcBef>
              <a:buNone/>
            </a:pPr>
            <a:endParaRPr lang="en-AU" altLang="en-US" sz="1000" b="1" dirty="0"/>
          </a:p>
          <a:p>
            <a:pPr>
              <a:spcBef>
                <a:spcPct val="0"/>
              </a:spcBef>
              <a:buNone/>
            </a:pPr>
            <a:r>
              <a:rPr lang="en-AU" altLang="en-US" sz="1800" dirty="0">
                <a:solidFill>
                  <a:srgbClr val="000000"/>
                </a:solidFill>
              </a:rPr>
              <a:t>Participating Member States: </a:t>
            </a:r>
            <a:r>
              <a:rPr lang="en-AU" altLang="en-US" sz="1800" b="1" dirty="0"/>
              <a:t>India, Iran, Pakistan (+Oman and UAE self-funded)</a:t>
            </a:r>
          </a:p>
          <a:p>
            <a:pPr>
              <a:spcBef>
                <a:spcPct val="0"/>
              </a:spcBef>
              <a:buNone/>
            </a:pPr>
            <a:endParaRPr lang="en-AU" altLang="en-US" sz="1000" dirty="0"/>
          </a:p>
          <a:p>
            <a:pPr>
              <a:spcBef>
                <a:spcPct val="0"/>
              </a:spcBef>
              <a:buNone/>
            </a:pPr>
            <a:r>
              <a:rPr lang="en-AU" altLang="en-US" sz="1800" dirty="0">
                <a:solidFill>
                  <a:srgbClr val="000000"/>
                </a:solidFill>
              </a:rPr>
              <a:t>Target Groups: </a:t>
            </a:r>
            <a:r>
              <a:rPr lang="en-AU" altLang="en-US" sz="1800" b="1" dirty="0"/>
              <a:t>National Tsunami Warning Centres </a:t>
            </a:r>
            <a:r>
              <a:rPr lang="en-AU" altLang="en-US" sz="1800" dirty="0">
                <a:solidFill>
                  <a:srgbClr val="000000"/>
                </a:solidFill>
              </a:rPr>
              <a:t>(</a:t>
            </a:r>
            <a:r>
              <a:rPr lang="en-AU" altLang="en-US" sz="1800" b="1" dirty="0"/>
              <a:t>NTWCs), Disaster Management </a:t>
            </a:r>
          </a:p>
          <a:p>
            <a:pPr>
              <a:spcBef>
                <a:spcPct val="0"/>
              </a:spcBef>
              <a:buNone/>
            </a:pPr>
            <a:r>
              <a:rPr lang="en-AU" altLang="en-US" sz="1800" b="1" dirty="0"/>
              <a:t>			 Organisations (DMOs), Communities, Response Agencies</a:t>
            </a:r>
            <a:endParaRPr lang="en-AU" altLang="en-US" sz="1000" b="1" dirty="0"/>
          </a:p>
          <a:p>
            <a:pPr>
              <a:spcBef>
                <a:spcPct val="0"/>
              </a:spcBef>
              <a:buNone/>
            </a:pPr>
            <a:r>
              <a:rPr lang="en-AU" altLang="en-US" sz="1800" dirty="0">
                <a:solidFill>
                  <a:srgbClr val="000000"/>
                </a:solidFill>
              </a:rPr>
              <a:t>Project Duration: </a:t>
            </a:r>
            <a:r>
              <a:rPr lang="en-AU" altLang="en-US" sz="1800" b="1" dirty="0"/>
              <a:t>24 Months … Phase 2a and 2b in 2022, Phase 2c in 2023</a:t>
            </a:r>
          </a:p>
          <a:p>
            <a:pPr>
              <a:spcBef>
                <a:spcPct val="0"/>
              </a:spcBef>
              <a:buFontTx/>
              <a:buNone/>
            </a:pPr>
            <a:endParaRPr lang="en-AU" altLang="en-US" sz="1067" dirty="0"/>
          </a:p>
          <a:p>
            <a:pPr>
              <a:spcBef>
                <a:spcPct val="0"/>
              </a:spcBef>
              <a:buFontTx/>
              <a:buNone/>
            </a:pPr>
            <a:r>
              <a:rPr lang="en-AU" altLang="en-US" sz="2133" b="1" dirty="0">
                <a:solidFill>
                  <a:schemeClr val="accent5">
                    <a:lumMod val="75000"/>
                  </a:schemeClr>
                </a:solidFill>
                <a:ea typeface="+mn-ea"/>
                <a:cs typeface="Arial" panose="020B0604020202020204" pitchFamily="34" charset="0"/>
              </a:rPr>
              <a:t>Objectives:</a:t>
            </a:r>
          </a:p>
        </p:txBody>
      </p:sp>
      <p:sp>
        <p:nvSpPr>
          <p:cNvPr id="2" name="Rectangle 1"/>
          <p:cNvSpPr/>
          <p:nvPr/>
        </p:nvSpPr>
        <p:spPr>
          <a:xfrm>
            <a:off x="3201198" y="3202436"/>
            <a:ext cx="7753209" cy="1151427"/>
          </a:xfrm>
          <a:prstGeom prst="rect">
            <a:avLst/>
          </a:prstGeom>
        </p:spPr>
        <p:txBody>
          <a:bodyPr wrap="square">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07000"/>
              </a:lnSpc>
              <a:spcAft>
                <a:spcPts val="0"/>
              </a:spcAft>
            </a:pPr>
            <a:r>
              <a:rPr lang="en-US" sz="2133" b="1" dirty="0" err="1">
                <a:solidFill>
                  <a:schemeClr val="accent5">
                    <a:lumMod val="75000"/>
                  </a:schemeClr>
                </a:solidFill>
                <a:latin typeface="Arial" panose="020B0604020202020204" pitchFamily="34" charset="0"/>
                <a:cs typeface="Arial" panose="020B0604020202020204" pitchFamily="34" charset="0"/>
              </a:rPr>
              <a:t>Finalisation</a:t>
            </a:r>
            <a:r>
              <a:rPr lang="en-US" sz="2133" b="1" dirty="0">
                <a:solidFill>
                  <a:schemeClr val="accent5">
                    <a:lumMod val="75000"/>
                  </a:schemeClr>
                </a:solidFill>
                <a:latin typeface="Arial" panose="020B0604020202020204" pitchFamily="34" charset="0"/>
                <a:cs typeface="Arial" panose="020B0604020202020204" pitchFamily="34" charset="0"/>
              </a:rPr>
              <a:t> of some Phase-1 remaining activities due COVID in tsunami risk knowledge and strengthening of national tsunami warning chains (Phase 2a)</a:t>
            </a:r>
          </a:p>
        </p:txBody>
      </p:sp>
      <p:sp>
        <p:nvSpPr>
          <p:cNvPr id="3" name="Rectangle 2"/>
          <p:cNvSpPr/>
          <p:nvPr/>
        </p:nvSpPr>
        <p:spPr>
          <a:xfrm>
            <a:off x="3141352" y="4397617"/>
            <a:ext cx="7478787" cy="1151427"/>
          </a:xfrm>
          <a:prstGeom prst="rect">
            <a:avLst/>
          </a:prstGeom>
        </p:spPr>
        <p:txBody>
          <a:bodyPr wrap="square">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07000"/>
              </a:lnSpc>
            </a:pPr>
            <a:r>
              <a:rPr lang="en-US" sz="2133" b="1" dirty="0">
                <a:solidFill>
                  <a:schemeClr val="accent5">
                    <a:lumMod val="75000"/>
                  </a:schemeClr>
                </a:solidFill>
                <a:latin typeface="Arial" panose="020B0604020202020204" pitchFamily="34" charset="0"/>
                <a:cs typeface="Arial" panose="020B0604020202020204" pitchFamily="34" charset="0"/>
              </a:rPr>
              <a:t>Gap analysis and development of guidance on tsunami inundation mapping and evacuation planning in the NWIO region (Phase 2b)</a:t>
            </a:r>
          </a:p>
        </p:txBody>
      </p:sp>
      <p:sp>
        <p:nvSpPr>
          <p:cNvPr id="4" name="TextBox 3"/>
          <p:cNvSpPr txBox="1"/>
          <p:nvPr/>
        </p:nvSpPr>
        <p:spPr>
          <a:xfrm>
            <a:off x="2529645" y="3090434"/>
            <a:ext cx="611707" cy="748988"/>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GB" sz="4267" dirty="0">
                <a:solidFill>
                  <a:schemeClr val="accent5">
                    <a:lumMod val="75000"/>
                  </a:schemeClr>
                </a:solidFill>
                <a:latin typeface="Arial Black" panose="020B0A04020102020204" pitchFamily="34" charset="0"/>
              </a:rPr>
              <a:t>3</a:t>
            </a:r>
          </a:p>
        </p:txBody>
      </p:sp>
      <p:sp>
        <p:nvSpPr>
          <p:cNvPr id="9" name="TextBox 8"/>
          <p:cNvSpPr txBox="1"/>
          <p:nvPr/>
        </p:nvSpPr>
        <p:spPr>
          <a:xfrm>
            <a:off x="2529645" y="4421239"/>
            <a:ext cx="611707" cy="748988"/>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GB" sz="4267" dirty="0">
                <a:solidFill>
                  <a:schemeClr val="accent5">
                    <a:lumMod val="75000"/>
                  </a:schemeClr>
                </a:solidFill>
                <a:latin typeface="Arial Black" panose="020B0A04020102020204" pitchFamily="34" charset="0"/>
              </a:rPr>
              <a:t>4</a:t>
            </a:r>
          </a:p>
        </p:txBody>
      </p:sp>
      <p:sp>
        <p:nvSpPr>
          <p:cNvPr id="7" name="Title 1"/>
          <p:cNvSpPr>
            <a:spLocks noGrp="1"/>
          </p:cNvSpPr>
          <p:nvPr>
            <p:ph type="title"/>
          </p:nvPr>
        </p:nvSpPr>
        <p:spPr>
          <a:xfrm>
            <a:off x="858159" y="419423"/>
            <a:ext cx="10986571" cy="1325563"/>
          </a:xfrm>
        </p:spPr>
        <p:txBody>
          <a:bodyPr>
            <a:norm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lvl="0" defTabSz="609585">
              <a:lnSpc>
                <a:spcPct val="100000"/>
              </a:lnSpc>
              <a:spcBef>
                <a:spcPts val="0"/>
              </a:spcBef>
            </a:pPr>
            <a:br>
              <a:rPr lang="en-GB" sz="3200" b="1" dirty="0">
                <a:solidFill>
                  <a:prstClr val="black"/>
                </a:solidFill>
                <a:latin typeface="Calibri" panose="020F0502020204030204"/>
                <a:ea typeface="+mn-ea"/>
                <a:cs typeface="+mn-cs"/>
              </a:rPr>
            </a:br>
            <a:endParaRPr lang="en-AU" dirty="0"/>
          </a:p>
        </p:txBody>
      </p:sp>
      <p:sp>
        <p:nvSpPr>
          <p:cNvPr id="8" name="Rectangle 7">
            <a:extLst>
              <a:ext uri="{FF2B5EF4-FFF2-40B4-BE49-F238E27FC236}">
                <a16:creationId xmlns:a16="http://schemas.microsoft.com/office/drawing/2014/main" id="{7DC38E3A-8FEA-475C-8723-97CA7061507B}"/>
              </a:ext>
            </a:extLst>
          </p:cNvPr>
          <p:cNvSpPr/>
          <p:nvPr/>
        </p:nvSpPr>
        <p:spPr>
          <a:xfrm>
            <a:off x="3141352" y="5549045"/>
            <a:ext cx="7478787" cy="769185"/>
          </a:xfrm>
          <a:prstGeom prst="rect">
            <a:avLst/>
          </a:prstGeom>
        </p:spPr>
        <p:txBody>
          <a:bodyPr wrap="square">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07000"/>
              </a:lnSpc>
            </a:pPr>
            <a:r>
              <a:rPr lang="en-GB" sz="2133" b="1" dirty="0">
                <a:solidFill>
                  <a:schemeClr val="accent5">
                    <a:lumMod val="75000"/>
                  </a:schemeClr>
                </a:solidFill>
                <a:latin typeface="Arial" panose="020B0604020202020204" pitchFamily="34" charset="0"/>
                <a:cs typeface="Arial" panose="020B0604020202020204" pitchFamily="34" charset="0"/>
              </a:rPr>
              <a:t>Inundation and evacuation mapping capacity development (Phase 2c)</a:t>
            </a:r>
            <a:endParaRPr lang="en-US" sz="2133" b="1" dirty="0">
              <a:solidFill>
                <a:schemeClr val="accent5">
                  <a:lumMod val="75000"/>
                </a:schemeClr>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E679B66F-91B0-49FD-A3AA-25C036BAEC89}"/>
              </a:ext>
            </a:extLst>
          </p:cNvPr>
          <p:cNvSpPr txBox="1"/>
          <p:nvPr/>
        </p:nvSpPr>
        <p:spPr>
          <a:xfrm>
            <a:off x="2529645" y="5552987"/>
            <a:ext cx="611707" cy="748988"/>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GB" sz="4267" dirty="0">
                <a:solidFill>
                  <a:schemeClr val="accent5">
                    <a:lumMod val="75000"/>
                  </a:schemeClr>
                </a:solidFill>
                <a:latin typeface="Arial Black" panose="020B0A04020102020204" pitchFamily="34" charset="0"/>
              </a:rPr>
              <a:t>5</a:t>
            </a:r>
          </a:p>
        </p:txBody>
      </p:sp>
      <p:sp>
        <p:nvSpPr>
          <p:cNvPr id="13" name="TextBox 12">
            <a:extLst>
              <a:ext uri="{FF2B5EF4-FFF2-40B4-BE49-F238E27FC236}">
                <a16:creationId xmlns:a16="http://schemas.microsoft.com/office/drawing/2014/main" id="{393752FE-03E4-416F-A3FB-5EA48E3E6BA0}"/>
              </a:ext>
            </a:extLst>
          </p:cNvPr>
          <p:cNvSpPr txBox="1"/>
          <p:nvPr/>
        </p:nvSpPr>
        <p:spPr>
          <a:xfrm>
            <a:off x="858159" y="187787"/>
            <a:ext cx="3669792" cy="666786"/>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US" sz="3733" b="1" dirty="0"/>
              <a:t>Phase 2</a:t>
            </a:r>
          </a:p>
        </p:txBody>
      </p:sp>
      <p:pic>
        <p:nvPicPr>
          <p:cNvPr id="14" name="Picture 13">
            <a:extLst>
              <a:ext uri="{FF2B5EF4-FFF2-40B4-BE49-F238E27FC236}">
                <a16:creationId xmlns:a16="http://schemas.microsoft.com/office/drawing/2014/main" id="{02AC9DAF-A0E4-4B81-B415-C6273FBB608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5489"/>
          <a:stretch/>
        </p:blipFill>
        <p:spPr>
          <a:xfrm>
            <a:off x="8496927" y="6091469"/>
            <a:ext cx="1961280" cy="707527"/>
          </a:xfrm>
          <a:prstGeom prst="rect">
            <a:avLst/>
          </a:prstGeom>
        </p:spPr>
      </p:pic>
      <p:pic>
        <p:nvPicPr>
          <p:cNvPr id="15" name="Picture 2" descr="UNESCAP | UNIDO Knowledge Hub">
            <a:extLst>
              <a:ext uri="{FF2B5EF4-FFF2-40B4-BE49-F238E27FC236}">
                <a16:creationId xmlns:a16="http://schemas.microsoft.com/office/drawing/2014/main" id="{FC04E62F-5AC9-4C8C-ADA6-2BD65E314E8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458208" y="6130926"/>
            <a:ext cx="607057" cy="53563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1A41562-2227-4737-B896-E3F237230ADE}"/>
              </a:ext>
            </a:extLst>
          </p:cNvPr>
          <p:cNvSpPr txBox="1"/>
          <p:nvPr/>
        </p:nvSpPr>
        <p:spPr>
          <a:xfrm>
            <a:off x="161925" y="4353863"/>
            <a:ext cx="2181225" cy="1200329"/>
          </a:xfrm>
          <a:prstGeom prst="rect">
            <a:avLst/>
          </a:prstGeom>
          <a:noFill/>
          <a:ln w="57150">
            <a:solidFill>
              <a:schemeClr val="tx1"/>
            </a:solidFill>
          </a:ln>
          <a:effectLst>
            <a:glow rad="139700">
              <a:schemeClr val="accent4">
                <a:satMod val="175000"/>
                <a:alpha val="40000"/>
              </a:schemeClr>
            </a:glow>
          </a:effectLst>
          <a:scene3d>
            <a:camera prst="orthographicFront"/>
            <a:lightRig rig="threePt" dir="t"/>
          </a:scene3d>
          <a:sp3d>
            <a:bevelT w="101600" prst="riblet"/>
          </a:sp3d>
        </p:spPr>
        <p:txBody>
          <a:bodyPr wrap="square" rtlCol="0">
            <a:spAutoFit/>
          </a:bodyPr>
          <a:lstStyle/>
          <a:p>
            <a:r>
              <a:rPr lang="en-US" dirty="0"/>
              <a:t>Tested through identification of </a:t>
            </a:r>
          </a:p>
          <a:p>
            <a:r>
              <a:rPr lang="en-US" dirty="0"/>
              <a:t>pilot communities in each country</a:t>
            </a:r>
          </a:p>
        </p:txBody>
      </p:sp>
    </p:spTree>
    <p:extLst>
      <p:ext uri="{BB962C8B-B14F-4D97-AF65-F5344CB8AC3E}">
        <p14:creationId xmlns:p14="http://schemas.microsoft.com/office/powerpoint/2010/main" val="5574398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B4C9D8C0-B56F-4B21-B239-E711B67F019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Picture 4" descr="A screen shot of a person's face&#10;&#10;Description automatically generated with medium confidence">
            <a:extLst>
              <a:ext uri="{FF2B5EF4-FFF2-40B4-BE49-F238E27FC236}">
                <a16:creationId xmlns:a16="http://schemas.microsoft.com/office/drawing/2014/main" id="{9D9FC89B-7E11-4F8E-9903-55AB16A4F15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740726" y="253494"/>
            <a:ext cx="4959147" cy="2770261"/>
          </a:xfrm>
          <a:prstGeom prst="rect">
            <a:avLst/>
          </a:prstGeom>
        </p:spPr>
      </p:pic>
      <p:pic>
        <p:nvPicPr>
          <p:cNvPr id="9" name="Picture 8" descr="Graphical user interface, website&#10;&#10;Description automatically generated">
            <a:extLst>
              <a:ext uri="{FF2B5EF4-FFF2-40B4-BE49-F238E27FC236}">
                <a16:creationId xmlns:a16="http://schemas.microsoft.com/office/drawing/2014/main" id="{5A2E1E7A-0E6E-447E-BAC7-E72644A1D82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372100" y="3553691"/>
            <a:ext cx="3439392" cy="2109354"/>
          </a:xfrm>
          <a:prstGeom prst="rect">
            <a:avLst/>
          </a:prstGeom>
        </p:spPr>
      </p:pic>
      <p:pic>
        <p:nvPicPr>
          <p:cNvPr id="11" name="Picture 10" descr="A person on a television screen&#10;&#10;Description automatically generated with medium confidence">
            <a:extLst>
              <a:ext uri="{FF2B5EF4-FFF2-40B4-BE49-F238E27FC236}">
                <a16:creationId xmlns:a16="http://schemas.microsoft.com/office/drawing/2014/main" id="{331D1928-B598-4BD0-A2B7-75110014096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601158" y="2779569"/>
            <a:ext cx="3439392" cy="2109354"/>
          </a:xfrm>
          <a:prstGeom prst="rect">
            <a:avLst/>
          </a:prstGeom>
        </p:spPr>
      </p:pic>
      <p:pic>
        <p:nvPicPr>
          <p:cNvPr id="13" name="Picture 12" descr="A picture containing text, electronics, person, person&#10;&#10;Description automatically generated">
            <a:extLst>
              <a:ext uri="{FF2B5EF4-FFF2-40B4-BE49-F238E27FC236}">
                <a16:creationId xmlns:a16="http://schemas.microsoft.com/office/drawing/2014/main" id="{C7FC41E4-3F4D-41E7-9A1D-273499C0ABF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095718" y="4652962"/>
            <a:ext cx="3303110" cy="2109354"/>
          </a:xfrm>
          <a:prstGeom prst="rect">
            <a:avLst/>
          </a:prstGeom>
        </p:spPr>
      </p:pic>
      <p:pic>
        <p:nvPicPr>
          <p:cNvPr id="7" name="Picture 6" descr="Graphical user interface, website&#10;&#10;Description automatically generated">
            <a:extLst>
              <a:ext uri="{FF2B5EF4-FFF2-40B4-BE49-F238E27FC236}">
                <a16:creationId xmlns:a16="http://schemas.microsoft.com/office/drawing/2014/main" id="{58A5E9FA-BE15-43B5-8BF1-36B1664A13F4}"/>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784764" y="4405745"/>
            <a:ext cx="3439392" cy="2109354"/>
          </a:xfrm>
          <a:prstGeom prst="rect">
            <a:avLst/>
          </a:prstGeom>
        </p:spPr>
      </p:pic>
      <p:sp>
        <p:nvSpPr>
          <p:cNvPr id="14" name="TextBox 13">
            <a:extLst>
              <a:ext uri="{FF2B5EF4-FFF2-40B4-BE49-F238E27FC236}">
                <a16:creationId xmlns:a16="http://schemas.microsoft.com/office/drawing/2014/main" id="{9AF77131-7A53-470B-B821-583ABBD788BA}"/>
              </a:ext>
            </a:extLst>
          </p:cNvPr>
          <p:cNvSpPr txBox="1"/>
          <p:nvPr/>
        </p:nvSpPr>
        <p:spPr>
          <a:xfrm>
            <a:off x="8891089" y="1335041"/>
            <a:ext cx="1210588" cy="1015663"/>
          </a:xfrm>
          <a:prstGeom prst="rect">
            <a:avLst/>
          </a:prstGeom>
          <a:noFill/>
        </p:spPr>
        <p:txBody>
          <a:bodyPr wrap="none" rtlCol="0">
            <a:spAutoFit/>
          </a:bodyPr>
          <a:lstStyle/>
          <a:p>
            <a:r>
              <a:rPr lang="en-US" sz="6000" dirty="0">
                <a:solidFill>
                  <a:schemeClr val="bg1"/>
                </a:solidFill>
                <a:effectLst>
                  <a:outerShdw blurRad="38100" dist="38100" dir="2700000" algn="tl">
                    <a:srgbClr val="000000">
                      <a:alpha val="43137"/>
                    </a:srgbClr>
                  </a:outerShdw>
                </a:effectLst>
                <a:latin typeface="Arial Black" panose="020B0A04020102020204" pitchFamily="34" charset="0"/>
              </a:rPr>
              <a:t>78</a:t>
            </a:r>
          </a:p>
        </p:txBody>
      </p:sp>
      <p:sp>
        <p:nvSpPr>
          <p:cNvPr id="15" name="TextBox 14">
            <a:extLst>
              <a:ext uri="{FF2B5EF4-FFF2-40B4-BE49-F238E27FC236}">
                <a16:creationId xmlns:a16="http://schemas.microsoft.com/office/drawing/2014/main" id="{44E5464D-3162-4184-A73D-A28F12AF43F3}"/>
              </a:ext>
            </a:extLst>
          </p:cNvPr>
          <p:cNvSpPr txBox="1"/>
          <p:nvPr/>
        </p:nvSpPr>
        <p:spPr>
          <a:xfrm>
            <a:off x="9032433" y="2041917"/>
            <a:ext cx="1703928" cy="523220"/>
          </a:xfrm>
          <a:prstGeom prst="rect">
            <a:avLst/>
          </a:prstGeom>
          <a:noFill/>
        </p:spPr>
        <p:txBody>
          <a:bodyPr wrap="none" rtlCol="0">
            <a:spAutoFit/>
          </a:bodyPr>
          <a:lstStyle/>
          <a:p>
            <a:r>
              <a:rPr lang="en-GB" sz="2800" b="1" dirty="0"/>
              <a:t>Attendees</a:t>
            </a:r>
          </a:p>
        </p:txBody>
      </p:sp>
    </p:spTree>
    <p:extLst>
      <p:ext uri="{BB962C8B-B14F-4D97-AF65-F5344CB8AC3E}">
        <p14:creationId xmlns:p14="http://schemas.microsoft.com/office/powerpoint/2010/main" val="21347866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EF10D2BD-441D-4218-9279-C7E7CA90A6F9}"/>
              </a:ext>
            </a:extLst>
          </p:cNvPr>
          <p:cNvSpPr/>
          <p:nvPr/>
        </p:nvSpPr>
        <p:spPr>
          <a:xfrm>
            <a:off x="1501541" y="4052063"/>
            <a:ext cx="687855" cy="686008"/>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B3C91F-C415-40E1-B4F7-C2849A3F6CA8}"/>
              </a:ext>
            </a:extLst>
          </p:cNvPr>
          <p:cNvSpPr>
            <a:spLocks noGrp="1"/>
          </p:cNvSpPr>
          <p:nvPr>
            <p:ph type="title"/>
          </p:nvPr>
        </p:nvSpPr>
        <p:spPr>
          <a:xfrm>
            <a:off x="1827450" y="308095"/>
            <a:ext cx="9831149" cy="686008"/>
          </a:xfrm>
        </p:spPr>
        <p:txBody>
          <a:bodyPr>
            <a:normAutofit fontScale="90000"/>
          </a:bodyPr>
          <a:lstStyle/>
          <a:p>
            <a:r>
              <a:rPr lang="en-GB" dirty="0"/>
              <a:t>ICG/IOTWMS Strategic Pathway in Context UN Ocean Decade </a:t>
            </a:r>
            <a:endParaRPr lang="en-GB" i="1" dirty="0"/>
          </a:p>
        </p:txBody>
      </p:sp>
      <p:sp>
        <p:nvSpPr>
          <p:cNvPr id="5" name="Rectangle 4">
            <a:extLst>
              <a:ext uri="{FF2B5EF4-FFF2-40B4-BE49-F238E27FC236}">
                <a16:creationId xmlns:a16="http://schemas.microsoft.com/office/drawing/2014/main" id="{864F7C18-9A4A-4625-B1E4-1EA94DBF5370}"/>
              </a:ext>
            </a:extLst>
          </p:cNvPr>
          <p:cNvSpPr/>
          <p:nvPr/>
        </p:nvSpPr>
        <p:spPr>
          <a:xfrm>
            <a:off x="2489962" y="1239349"/>
            <a:ext cx="6882255" cy="369332"/>
          </a:xfrm>
          <a:prstGeom prst="rect">
            <a:avLst/>
          </a:prstGeom>
        </p:spPr>
        <p:txBody>
          <a:bodyPr wrap="square">
            <a:spAutoFit/>
          </a:bodyPr>
          <a:lstStyle/>
          <a:p>
            <a:pPr defTabSz="685800" fontAlgn="auto">
              <a:spcBef>
                <a:spcPts val="0"/>
              </a:spcBef>
              <a:spcAft>
                <a:spcPts val="0"/>
              </a:spcAft>
            </a:pPr>
            <a:r>
              <a:rPr lang="en-US" b="1" dirty="0">
                <a:solidFill>
                  <a:srgbClr val="0070C0"/>
                </a:solidFill>
                <a:effectLst>
                  <a:outerShdw blurRad="38100" dist="38100" dir="2700000" algn="tl">
                    <a:srgbClr val="000000">
                      <a:alpha val="43137"/>
                    </a:srgbClr>
                  </a:outerShdw>
                </a:effectLst>
                <a:latin typeface="Calibri" panose="020F0502020204030204"/>
              </a:rPr>
              <a:t>Example WG2: Tsunami Warning, Detection and Dissemination</a:t>
            </a:r>
          </a:p>
        </p:txBody>
      </p:sp>
      <p:grpSp>
        <p:nvGrpSpPr>
          <p:cNvPr id="45" name="Group 44">
            <a:extLst>
              <a:ext uri="{FF2B5EF4-FFF2-40B4-BE49-F238E27FC236}">
                <a16:creationId xmlns:a16="http://schemas.microsoft.com/office/drawing/2014/main" id="{DFB1C040-9993-4DF1-A340-A21F2DE2A811}"/>
              </a:ext>
            </a:extLst>
          </p:cNvPr>
          <p:cNvGrpSpPr/>
          <p:nvPr/>
        </p:nvGrpSpPr>
        <p:grpSpPr>
          <a:xfrm>
            <a:off x="1631245" y="1792441"/>
            <a:ext cx="392417" cy="3562859"/>
            <a:chOff x="36585" y="1721808"/>
            <a:chExt cx="523223" cy="3826232"/>
          </a:xfrm>
        </p:grpSpPr>
        <p:sp>
          <p:nvSpPr>
            <p:cNvPr id="41" name="Arrow: Up-Down 40">
              <a:extLst>
                <a:ext uri="{FF2B5EF4-FFF2-40B4-BE49-F238E27FC236}">
                  <a16:creationId xmlns:a16="http://schemas.microsoft.com/office/drawing/2014/main" id="{A0004E3C-906E-42AC-87F5-8FEA24FABC99}"/>
                </a:ext>
              </a:extLst>
            </p:cNvPr>
            <p:cNvSpPr/>
            <p:nvPr/>
          </p:nvSpPr>
          <p:spPr>
            <a:xfrm>
              <a:off x="92698" y="1721808"/>
              <a:ext cx="418260" cy="1816771"/>
            </a:xfrm>
            <a:prstGeom prst="upDownArrow">
              <a:avLst>
                <a:gd name="adj1" fmla="val 100000"/>
                <a:gd name="adj2" fmla="val 5000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b="1">
                <a:solidFill>
                  <a:prstClr val="white"/>
                </a:solidFill>
                <a:effectLst>
                  <a:outerShdw blurRad="38100" dist="38100" dir="2700000" algn="tl">
                    <a:srgbClr val="000000">
                      <a:alpha val="43137"/>
                    </a:srgbClr>
                  </a:outerShdw>
                </a:effectLst>
                <a:latin typeface="Calibri" panose="020F0502020204030204"/>
              </a:endParaRPr>
            </a:p>
          </p:txBody>
        </p:sp>
        <p:sp>
          <p:nvSpPr>
            <p:cNvPr id="42" name="Arrow: Up-Down 41">
              <a:extLst>
                <a:ext uri="{FF2B5EF4-FFF2-40B4-BE49-F238E27FC236}">
                  <a16:creationId xmlns:a16="http://schemas.microsoft.com/office/drawing/2014/main" id="{3D6A9AFD-E2BD-45C6-B9C3-6A4B441A857D}"/>
                </a:ext>
              </a:extLst>
            </p:cNvPr>
            <p:cNvSpPr/>
            <p:nvPr/>
          </p:nvSpPr>
          <p:spPr>
            <a:xfrm>
              <a:off x="92697" y="3538579"/>
              <a:ext cx="418260" cy="2009461"/>
            </a:xfrm>
            <a:prstGeom prst="upDownArrow">
              <a:avLst>
                <a:gd name="adj1" fmla="val 100000"/>
                <a:gd name="adj2" fmla="val 5000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b="1">
                <a:solidFill>
                  <a:prstClr val="white"/>
                </a:solidFill>
                <a:effectLst>
                  <a:outerShdw blurRad="38100" dist="38100" dir="2700000" algn="tl">
                    <a:srgbClr val="000000">
                      <a:alpha val="43137"/>
                    </a:srgbClr>
                  </a:outerShdw>
                </a:effectLst>
                <a:latin typeface="Calibri" panose="020F0502020204030204"/>
              </a:endParaRPr>
            </a:p>
          </p:txBody>
        </p:sp>
        <p:sp>
          <p:nvSpPr>
            <p:cNvPr id="43" name="TextBox 42">
              <a:extLst>
                <a:ext uri="{FF2B5EF4-FFF2-40B4-BE49-F238E27FC236}">
                  <a16:creationId xmlns:a16="http://schemas.microsoft.com/office/drawing/2014/main" id="{BEF467D6-0B26-424D-969E-31F388B9E89C}"/>
                </a:ext>
              </a:extLst>
            </p:cNvPr>
            <p:cNvSpPr txBox="1"/>
            <p:nvPr/>
          </p:nvSpPr>
          <p:spPr>
            <a:xfrm rot="10800000">
              <a:off x="36585" y="2269590"/>
              <a:ext cx="523220" cy="665162"/>
            </a:xfrm>
            <a:prstGeom prst="rect">
              <a:avLst/>
            </a:prstGeom>
            <a:noFill/>
          </p:spPr>
          <p:txBody>
            <a:bodyPr vert="eaVert" wrap="square" rtlCol="0">
              <a:spAutoFit/>
            </a:bodyPr>
            <a:lstStyle/>
            <a:p>
              <a:pPr defTabSz="685800" fontAlgn="auto">
                <a:spcBef>
                  <a:spcPts val="0"/>
                </a:spcBef>
                <a:spcAft>
                  <a:spcPts val="0"/>
                </a:spcAft>
              </a:pPr>
              <a:r>
                <a:rPr lang="en-GB" sz="1350" b="1" dirty="0">
                  <a:solidFill>
                    <a:prstClr val="black"/>
                  </a:solidFill>
                  <a:effectLst>
                    <a:outerShdw blurRad="38100" dist="38100" dir="2700000" algn="tl">
                      <a:srgbClr val="000000">
                        <a:alpha val="43137"/>
                      </a:srgbClr>
                    </a:outerShdw>
                  </a:effectLst>
                  <a:latin typeface="Calibri" panose="020F0502020204030204"/>
                </a:rPr>
                <a:t>Focus</a:t>
              </a:r>
            </a:p>
          </p:txBody>
        </p:sp>
        <p:sp>
          <p:nvSpPr>
            <p:cNvPr id="44" name="TextBox 43">
              <a:extLst>
                <a:ext uri="{FF2B5EF4-FFF2-40B4-BE49-F238E27FC236}">
                  <a16:creationId xmlns:a16="http://schemas.microsoft.com/office/drawing/2014/main" id="{452166B5-4330-41B3-A2D6-66CDDFFF7ECB}"/>
                </a:ext>
              </a:extLst>
            </p:cNvPr>
            <p:cNvSpPr txBox="1"/>
            <p:nvPr/>
          </p:nvSpPr>
          <p:spPr>
            <a:xfrm rot="10800000">
              <a:off x="36588" y="4283045"/>
              <a:ext cx="523220" cy="467560"/>
            </a:xfrm>
            <a:prstGeom prst="rect">
              <a:avLst/>
            </a:prstGeom>
            <a:noFill/>
          </p:spPr>
          <p:txBody>
            <a:bodyPr vert="eaVert" wrap="none" rtlCol="0">
              <a:spAutoFit/>
            </a:bodyPr>
            <a:lstStyle/>
            <a:p>
              <a:pPr defTabSz="685800" fontAlgn="auto">
                <a:spcBef>
                  <a:spcPts val="0"/>
                </a:spcBef>
                <a:spcAft>
                  <a:spcPts val="0"/>
                </a:spcAft>
              </a:pPr>
              <a:r>
                <a:rPr lang="en-GB" sz="1350" b="1" dirty="0">
                  <a:solidFill>
                    <a:prstClr val="black"/>
                  </a:solidFill>
                  <a:effectLst>
                    <a:outerShdw blurRad="38100" dist="38100" dir="2700000" algn="tl">
                      <a:srgbClr val="000000">
                        <a:alpha val="43137"/>
                      </a:srgbClr>
                    </a:outerShdw>
                  </a:effectLst>
                  <a:latin typeface="Calibri" panose="020F0502020204030204"/>
                </a:rPr>
                <a:t>Who</a:t>
              </a:r>
            </a:p>
          </p:txBody>
        </p:sp>
      </p:grpSp>
      <p:sp>
        <p:nvSpPr>
          <p:cNvPr id="46" name="Rectangle 45">
            <a:extLst>
              <a:ext uri="{FF2B5EF4-FFF2-40B4-BE49-F238E27FC236}">
                <a16:creationId xmlns:a16="http://schemas.microsoft.com/office/drawing/2014/main" id="{A8989957-56AA-4220-BE50-F8A745D78956}"/>
              </a:ext>
            </a:extLst>
          </p:cNvPr>
          <p:cNvSpPr/>
          <p:nvPr/>
        </p:nvSpPr>
        <p:spPr>
          <a:xfrm>
            <a:off x="2189396" y="2061286"/>
            <a:ext cx="2726333" cy="646331"/>
          </a:xfrm>
          <a:prstGeom prst="rect">
            <a:avLst/>
          </a:prstGeom>
        </p:spPr>
        <p:txBody>
          <a:bodyPr wrap="square">
            <a:spAutoFit/>
          </a:bodyPr>
          <a:lstStyle/>
          <a:p>
            <a:pPr marL="0" lvl="1" algn="ctr" defTabSz="685800" fontAlgn="auto">
              <a:spcBef>
                <a:spcPts val="225"/>
              </a:spcBef>
              <a:spcAft>
                <a:spcPts val="225"/>
              </a:spcAft>
            </a:pPr>
            <a:r>
              <a:rPr lang="en-US" sz="1200" b="1" dirty="0">
                <a:solidFill>
                  <a:srgbClr val="0000FF"/>
                </a:solidFill>
                <a:effectLst>
                  <a:outerShdw blurRad="38100" dist="38100" dir="2700000" algn="tl">
                    <a:srgbClr val="000000">
                      <a:alpha val="43137"/>
                    </a:srgbClr>
                  </a:outerShdw>
                </a:effectLst>
                <a:latin typeface="Calibri" panose="020F0502020204030204"/>
              </a:rPr>
              <a:t>Expansion of existing and deployment of new technologies addressing observational gaps </a:t>
            </a:r>
            <a:r>
              <a:rPr lang="en-US" sz="1200" b="1" dirty="0">
                <a:solidFill>
                  <a:srgbClr val="C00000"/>
                </a:solidFill>
                <a:effectLst>
                  <a:outerShdw blurRad="38100" dist="38100" dir="2700000" algn="tl">
                    <a:srgbClr val="000000">
                      <a:alpha val="43137"/>
                    </a:srgbClr>
                  </a:outerShdw>
                </a:effectLst>
                <a:latin typeface="Calibri" panose="020F0502020204030204"/>
              </a:rPr>
              <a:t>*</a:t>
            </a:r>
          </a:p>
        </p:txBody>
      </p:sp>
      <p:sp>
        <p:nvSpPr>
          <p:cNvPr id="47" name="TextBox 46">
            <a:extLst>
              <a:ext uri="{FF2B5EF4-FFF2-40B4-BE49-F238E27FC236}">
                <a16:creationId xmlns:a16="http://schemas.microsoft.com/office/drawing/2014/main" id="{BFBC3261-12D4-4B4A-B6E7-2BF291AA922E}"/>
              </a:ext>
            </a:extLst>
          </p:cNvPr>
          <p:cNvSpPr txBox="1"/>
          <p:nvPr/>
        </p:nvSpPr>
        <p:spPr>
          <a:xfrm>
            <a:off x="3308533" y="1809458"/>
            <a:ext cx="301686" cy="369332"/>
          </a:xfrm>
          <a:prstGeom prst="rect">
            <a:avLst/>
          </a:prstGeom>
          <a:noFill/>
        </p:spPr>
        <p:txBody>
          <a:bodyPr wrap="square" rtlCol="0">
            <a:spAutoFit/>
          </a:bodyPr>
          <a:lstStyle/>
          <a:p>
            <a:pPr defTabSz="685800" fontAlgn="auto">
              <a:spcBef>
                <a:spcPts val="0"/>
              </a:spcBef>
              <a:spcAft>
                <a:spcPts val="0"/>
              </a:spcAft>
            </a:pPr>
            <a:r>
              <a:rPr lang="en-GB" b="1" dirty="0">
                <a:solidFill>
                  <a:srgbClr val="C00000"/>
                </a:solidFill>
                <a:latin typeface="Calibri" panose="020F0502020204030204"/>
              </a:rPr>
              <a:t>1</a:t>
            </a:r>
          </a:p>
        </p:txBody>
      </p:sp>
      <p:sp>
        <p:nvSpPr>
          <p:cNvPr id="48" name="Rectangle 47">
            <a:extLst>
              <a:ext uri="{FF2B5EF4-FFF2-40B4-BE49-F238E27FC236}">
                <a16:creationId xmlns:a16="http://schemas.microsoft.com/office/drawing/2014/main" id="{CD371A95-F737-42CA-AF01-BAD4B84B1AC1}"/>
              </a:ext>
            </a:extLst>
          </p:cNvPr>
          <p:cNvSpPr/>
          <p:nvPr/>
        </p:nvSpPr>
        <p:spPr>
          <a:xfrm>
            <a:off x="4929283" y="2061286"/>
            <a:ext cx="2764783" cy="461665"/>
          </a:xfrm>
          <a:prstGeom prst="rect">
            <a:avLst/>
          </a:prstGeom>
        </p:spPr>
        <p:txBody>
          <a:bodyPr wrap="square">
            <a:spAutoFit/>
          </a:bodyPr>
          <a:lstStyle/>
          <a:p>
            <a:pPr marL="0" lvl="1" algn="ctr" defTabSz="685800" fontAlgn="auto">
              <a:spcBef>
                <a:spcPts val="225"/>
              </a:spcBef>
              <a:spcAft>
                <a:spcPts val="225"/>
              </a:spcAft>
            </a:pPr>
            <a:r>
              <a:rPr lang="en-US" sz="1200" b="1" dirty="0">
                <a:solidFill>
                  <a:srgbClr val="0000FF"/>
                </a:solidFill>
                <a:effectLst>
                  <a:outerShdw blurRad="38100" dist="38100" dir="2700000" algn="tl">
                    <a:srgbClr val="000000">
                      <a:alpha val="43137"/>
                    </a:srgbClr>
                  </a:outerShdw>
                </a:effectLst>
                <a:latin typeface="Calibri" panose="020F0502020204030204"/>
              </a:rPr>
              <a:t>Wide expansion of real and near-real time data access and availability </a:t>
            </a:r>
            <a:r>
              <a:rPr lang="en-US" sz="1200" b="1" dirty="0">
                <a:solidFill>
                  <a:srgbClr val="C00000"/>
                </a:solidFill>
                <a:effectLst>
                  <a:outerShdw blurRad="38100" dist="38100" dir="2700000" algn="tl">
                    <a:srgbClr val="000000">
                      <a:alpha val="43137"/>
                    </a:srgbClr>
                  </a:outerShdw>
                </a:effectLst>
                <a:latin typeface="Calibri" panose="020F0502020204030204"/>
              </a:rPr>
              <a:t>*</a:t>
            </a:r>
          </a:p>
        </p:txBody>
      </p:sp>
      <p:sp>
        <p:nvSpPr>
          <p:cNvPr id="49" name="TextBox 48">
            <a:extLst>
              <a:ext uri="{FF2B5EF4-FFF2-40B4-BE49-F238E27FC236}">
                <a16:creationId xmlns:a16="http://schemas.microsoft.com/office/drawing/2014/main" id="{49D25993-7110-4F5D-82F9-E783520DB062}"/>
              </a:ext>
            </a:extLst>
          </p:cNvPr>
          <p:cNvSpPr txBox="1"/>
          <p:nvPr/>
        </p:nvSpPr>
        <p:spPr>
          <a:xfrm>
            <a:off x="6189532" y="1799067"/>
            <a:ext cx="301686" cy="369332"/>
          </a:xfrm>
          <a:prstGeom prst="rect">
            <a:avLst/>
          </a:prstGeom>
          <a:noFill/>
        </p:spPr>
        <p:txBody>
          <a:bodyPr wrap="square" rtlCol="0">
            <a:spAutoFit/>
          </a:bodyPr>
          <a:lstStyle/>
          <a:p>
            <a:pPr defTabSz="685800" fontAlgn="auto">
              <a:spcBef>
                <a:spcPts val="0"/>
              </a:spcBef>
              <a:spcAft>
                <a:spcPts val="0"/>
              </a:spcAft>
            </a:pPr>
            <a:r>
              <a:rPr lang="en-GB" b="1" dirty="0">
                <a:solidFill>
                  <a:srgbClr val="C00000"/>
                </a:solidFill>
                <a:latin typeface="Calibri" panose="020F0502020204030204"/>
              </a:rPr>
              <a:t>2</a:t>
            </a:r>
          </a:p>
        </p:txBody>
      </p:sp>
      <p:sp>
        <p:nvSpPr>
          <p:cNvPr id="50" name="TextBox 49">
            <a:extLst>
              <a:ext uri="{FF2B5EF4-FFF2-40B4-BE49-F238E27FC236}">
                <a16:creationId xmlns:a16="http://schemas.microsoft.com/office/drawing/2014/main" id="{62275CDF-0C47-4980-8324-EB04747B7ECC}"/>
              </a:ext>
            </a:extLst>
          </p:cNvPr>
          <p:cNvSpPr txBox="1"/>
          <p:nvPr/>
        </p:nvSpPr>
        <p:spPr>
          <a:xfrm>
            <a:off x="9070531" y="1790132"/>
            <a:ext cx="301686" cy="369332"/>
          </a:xfrm>
          <a:prstGeom prst="rect">
            <a:avLst/>
          </a:prstGeom>
          <a:noFill/>
        </p:spPr>
        <p:txBody>
          <a:bodyPr wrap="square" rtlCol="0">
            <a:spAutoFit/>
          </a:bodyPr>
          <a:lstStyle/>
          <a:p>
            <a:pPr defTabSz="685800" fontAlgn="auto">
              <a:spcBef>
                <a:spcPts val="0"/>
              </a:spcBef>
              <a:spcAft>
                <a:spcPts val="0"/>
              </a:spcAft>
            </a:pPr>
            <a:r>
              <a:rPr lang="en-GB" b="1" dirty="0">
                <a:solidFill>
                  <a:srgbClr val="C00000"/>
                </a:solidFill>
                <a:latin typeface="Calibri" panose="020F0502020204030204"/>
              </a:rPr>
              <a:t>3</a:t>
            </a:r>
          </a:p>
        </p:txBody>
      </p:sp>
      <p:sp>
        <p:nvSpPr>
          <p:cNvPr id="13" name="Rectangle 12">
            <a:extLst>
              <a:ext uri="{FF2B5EF4-FFF2-40B4-BE49-F238E27FC236}">
                <a16:creationId xmlns:a16="http://schemas.microsoft.com/office/drawing/2014/main" id="{148C7B92-8360-476D-B417-F53E0B1D1025}"/>
              </a:ext>
            </a:extLst>
          </p:cNvPr>
          <p:cNvSpPr/>
          <p:nvPr/>
        </p:nvSpPr>
        <p:spPr>
          <a:xfrm>
            <a:off x="7704904" y="2061285"/>
            <a:ext cx="2726333" cy="738664"/>
          </a:xfrm>
          <a:prstGeom prst="rect">
            <a:avLst/>
          </a:prstGeom>
        </p:spPr>
        <p:txBody>
          <a:bodyPr wrap="square">
            <a:spAutoFit/>
          </a:bodyPr>
          <a:lstStyle/>
          <a:p>
            <a:pPr marL="0" lvl="1" algn="ctr" defTabSz="685800" fontAlgn="auto">
              <a:spcBef>
                <a:spcPts val="225"/>
              </a:spcBef>
              <a:spcAft>
                <a:spcPts val="225"/>
              </a:spcAft>
              <a:buClr>
                <a:prstClr val="black">
                  <a:lumMod val="95000"/>
                  <a:lumOff val="5000"/>
                </a:prstClr>
              </a:buClr>
              <a:defRPr/>
            </a:pPr>
            <a:r>
              <a:rPr lang="en-US" sz="1050" b="1" dirty="0">
                <a:solidFill>
                  <a:srgbClr val="0000FF"/>
                </a:solidFill>
                <a:effectLst>
                  <a:outerShdw blurRad="38100" dist="38100" dir="2700000" algn="tl">
                    <a:srgbClr val="000000">
                      <a:alpha val="43137"/>
                    </a:srgbClr>
                  </a:outerShdw>
                </a:effectLst>
                <a:latin typeface="Calibri" panose="020F0502020204030204"/>
              </a:rPr>
              <a:t>Access to data, tools and communication platforms, protocols and training to timely and effectively warn coastal and maritime communities</a:t>
            </a:r>
            <a:r>
              <a:rPr lang="en-US" sz="1050" b="1" dirty="0">
                <a:solidFill>
                  <a:srgbClr val="C00000"/>
                </a:solidFill>
                <a:effectLst>
                  <a:outerShdw blurRad="38100" dist="38100" dir="2700000" algn="tl">
                    <a:srgbClr val="000000">
                      <a:alpha val="43137"/>
                    </a:srgbClr>
                  </a:outerShdw>
                </a:effectLst>
                <a:latin typeface="Calibri" panose="020F0502020204030204"/>
              </a:rPr>
              <a:t> *</a:t>
            </a:r>
            <a:endParaRPr lang="en-US" sz="1050" b="1" dirty="0">
              <a:solidFill>
                <a:srgbClr val="0000FF"/>
              </a:solidFill>
              <a:effectLst>
                <a:outerShdw blurRad="38100" dist="38100" dir="2700000" algn="tl">
                  <a:srgbClr val="000000">
                    <a:alpha val="43137"/>
                  </a:srgbClr>
                </a:outerShdw>
              </a:effectLst>
              <a:latin typeface="Calibri" panose="020F0502020204030204"/>
            </a:endParaRPr>
          </a:p>
        </p:txBody>
      </p:sp>
      <p:grpSp>
        <p:nvGrpSpPr>
          <p:cNvPr id="51" name="Group 50">
            <a:extLst>
              <a:ext uri="{FF2B5EF4-FFF2-40B4-BE49-F238E27FC236}">
                <a16:creationId xmlns:a16="http://schemas.microsoft.com/office/drawing/2014/main" id="{E3218F01-ADFB-41DA-864C-3D95CBD50594}"/>
              </a:ext>
            </a:extLst>
          </p:cNvPr>
          <p:cNvGrpSpPr/>
          <p:nvPr/>
        </p:nvGrpSpPr>
        <p:grpSpPr>
          <a:xfrm>
            <a:off x="2690507" y="2825396"/>
            <a:ext cx="1724111" cy="603605"/>
            <a:chOff x="5246156" y="2625285"/>
            <a:chExt cx="2298815" cy="804807"/>
          </a:xfrm>
        </p:grpSpPr>
        <p:sp>
          <p:nvSpPr>
            <p:cNvPr id="52" name="Arrow: Left 51">
              <a:extLst>
                <a:ext uri="{FF2B5EF4-FFF2-40B4-BE49-F238E27FC236}">
                  <a16:creationId xmlns:a16="http://schemas.microsoft.com/office/drawing/2014/main" id="{0D9B3D7C-E027-430C-A4A6-F0A9248E3933}"/>
                </a:ext>
              </a:extLst>
            </p:cNvPr>
            <p:cNvSpPr/>
            <p:nvPr/>
          </p:nvSpPr>
          <p:spPr>
            <a:xfrm rot="16200000">
              <a:off x="6020582" y="1905703"/>
              <a:ext cx="749963" cy="2298815"/>
            </a:xfrm>
            <a:prstGeom prst="leftArrow">
              <a:avLst>
                <a:gd name="adj1" fmla="val 70074"/>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53" name="TextBox 52">
              <a:extLst>
                <a:ext uri="{FF2B5EF4-FFF2-40B4-BE49-F238E27FC236}">
                  <a16:creationId xmlns:a16="http://schemas.microsoft.com/office/drawing/2014/main" id="{0A0BAE90-6CCD-4969-813B-F0796836A9B4}"/>
                </a:ext>
              </a:extLst>
            </p:cNvPr>
            <p:cNvSpPr txBox="1"/>
            <p:nvPr/>
          </p:nvSpPr>
          <p:spPr>
            <a:xfrm>
              <a:off x="5343363" y="2625285"/>
              <a:ext cx="2104402" cy="677108"/>
            </a:xfrm>
            <a:prstGeom prst="rect">
              <a:avLst/>
            </a:prstGeom>
            <a:noFill/>
          </p:spPr>
          <p:txBody>
            <a:bodyPr wrap="square" anchor="ctr">
              <a:spAutoFit/>
            </a:bodyPr>
            <a:lstStyle/>
            <a:p>
              <a:pPr algn="ctr" defTabSz="685800" fontAlgn="auto">
                <a:spcBef>
                  <a:spcPts val="0"/>
                </a:spcBef>
                <a:spcAft>
                  <a:spcPts val="0"/>
                </a:spcAft>
              </a:pPr>
              <a:r>
                <a:rPr lang="en-GB" sz="1350" b="1" dirty="0">
                  <a:solidFill>
                    <a:prstClr val="white"/>
                  </a:solidFill>
                  <a:effectLst>
                    <a:outerShdw blurRad="38100" dist="38100" dir="2700000" algn="tl">
                      <a:srgbClr val="000000">
                        <a:alpha val="43137"/>
                      </a:srgbClr>
                    </a:outerShdw>
                  </a:effectLst>
                  <a:latin typeface="Calibri" panose="020F0502020204030204"/>
                </a:rPr>
                <a:t>Nationally and Regionally</a:t>
              </a:r>
            </a:p>
          </p:txBody>
        </p:sp>
      </p:grpSp>
      <p:grpSp>
        <p:nvGrpSpPr>
          <p:cNvPr id="54" name="Group 53">
            <a:extLst>
              <a:ext uri="{FF2B5EF4-FFF2-40B4-BE49-F238E27FC236}">
                <a16:creationId xmlns:a16="http://schemas.microsoft.com/office/drawing/2014/main" id="{EC45C9C6-74A8-40D5-B5E2-179B4294E875}"/>
              </a:ext>
            </a:extLst>
          </p:cNvPr>
          <p:cNvGrpSpPr/>
          <p:nvPr/>
        </p:nvGrpSpPr>
        <p:grpSpPr>
          <a:xfrm>
            <a:off x="5455037" y="2827845"/>
            <a:ext cx="1724111" cy="603605"/>
            <a:chOff x="5246156" y="2625285"/>
            <a:chExt cx="2298815" cy="804807"/>
          </a:xfrm>
        </p:grpSpPr>
        <p:sp>
          <p:nvSpPr>
            <p:cNvPr id="55" name="Arrow: Left 54">
              <a:extLst>
                <a:ext uri="{FF2B5EF4-FFF2-40B4-BE49-F238E27FC236}">
                  <a16:creationId xmlns:a16="http://schemas.microsoft.com/office/drawing/2014/main" id="{48805BD7-2028-404A-9DA5-97D598040CA4}"/>
                </a:ext>
              </a:extLst>
            </p:cNvPr>
            <p:cNvSpPr/>
            <p:nvPr/>
          </p:nvSpPr>
          <p:spPr>
            <a:xfrm rot="16200000">
              <a:off x="6020582" y="1905703"/>
              <a:ext cx="749963" cy="2298815"/>
            </a:xfrm>
            <a:prstGeom prst="leftArrow">
              <a:avLst>
                <a:gd name="adj1" fmla="val 70074"/>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56" name="TextBox 55">
              <a:extLst>
                <a:ext uri="{FF2B5EF4-FFF2-40B4-BE49-F238E27FC236}">
                  <a16:creationId xmlns:a16="http://schemas.microsoft.com/office/drawing/2014/main" id="{418BA2E7-0F07-4B84-98DE-75F62BF27585}"/>
                </a:ext>
              </a:extLst>
            </p:cNvPr>
            <p:cNvSpPr txBox="1"/>
            <p:nvPr/>
          </p:nvSpPr>
          <p:spPr>
            <a:xfrm>
              <a:off x="5343363" y="2625285"/>
              <a:ext cx="2104402" cy="677108"/>
            </a:xfrm>
            <a:prstGeom prst="rect">
              <a:avLst/>
            </a:prstGeom>
            <a:noFill/>
          </p:spPr>
          <p:txBody>
            <a:bodyPr wrap="square" anchor="ctr">
              <a:spAutoFit/>
            </a:bodyPr>
            <a:lstStyle/>
            <a:p>
              <a:pPr algn="ctr" defTabSz="685800" fontAlgn="auto">
                <a:spcBef>
                  <a:spcPts val="0"/>
                </a:spcBef>
                <a:spcAft>
                  <a:spcPts val="0"/>
                </a:spcAft>
              </a:pPr>
              <a:r>
                <a:rPr lang="en-GB" sz="1350" b="1" dirty="0">
                  <a:solidFill>
                    <a:prstClr val="white"/>
                  </a:solidFill>
                  <a:effectLst>
                    <a:outerShdw blurRad="38100" dist="38100" dir="2700000" algn="tl">
                      <a:srgbClr val="000000">
                        <a:alpha val="43137"/>
                      </a:srgbClr>
                    </a:outerShdw>
                  </a:effectLst>
                  <a:latin typeface="Calibri" panose="020F0502020204030204"/>
                </a:rPr>
                <a:t>Nationally and Regionally</a:t>
              </a:r>
            </a:p>
          </p:txBody>
        </p:sp>
      </p:grpSp>
      <p:grpSp>
        <p:nvGrpSpPr>
          <p:cNvPr id="57" name="Group 56">
            <a:extLst>
              <a:ext uri="{FF2B5EF4-FFF2-40B4-BE49-F238E27FC236}">
                <a16:creationId xmlns:a16="http://schemas.microsoft.com/office/drawing/2014/main" id="{075F056A-0032-4764-BE42-53F14445C494}"/>
              </a:ext>
            </a:extLst>
          </p:cNvPr>
          <p:cNvGrpSpPr/>
          <p:nvPr/>
        </p:nvGrpSpPr>
        <p:grpSpPr>
          <a:xfrm>
            <a:off x="8258682" y="2826614"/>
            <a:ext cx="1724111" cy="603605"/>
            <a:chOff x="5246156" y="2625285"/>
            <a:chExt cx="2298815" cy="804807"/>
          </a:xfrm>
        </p:grpSpPr>
        <p:sp>
          <p:nvSpPr>
            <p:cNvPr id="58" name="Arrow: Left 57">
              <a:extLst>
                <a:ext uri="{FF2B5EF4-FFF2-40B4-BE49-F238E27FC236}">
                  <a16:creationId xmlns:a16="http://schemas.microsoft.com/office/drawing/2014/main" id="{FC969499-ED18-4F77-A240-E4D25D17BB00}"/>
                </a:ext>
              </a:extLst>
            </p:cNvPr>
            <p:cNvSpPr/>
            <p:nvPr/>
          </p:nvSpPr>
          <p:spPr>
            <a:xfrm rot="16200000">
              <a:off x="6020582" y="1905703"/>
              <a:ext cx="749963" cy="2298815"/>
            </a:xfrm>
            <a:prstGeom prst="leftArrow">
              <a:avLst>
                <a:gd name="adj1" fmla="val 70074"/>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59" name="TextBox 58">
              <a:extLst>
                <a:ext uri="{FF2B5EF4-FFF2-40B4-BE49-F238E27FC236}">
                  <a16:creationId xmlns:a16="http://schemas.microsoft.com/office/drawing/2014/main" id="{4968F832-871B-41FD-AB9E-3BA1DA411B73}"/>
                </a:ext>
              </a:extLst>
            </p:cNvPr>
            <p:cNvSpPr txBox="1"/>
            <p:nvPr/>
          </p:nvSpPr>
          <p:spPr>
            <a:xfrm>
              <a:off x="5343363" y="2625285"/>
              <a:ext cx="2104402" cy="677108"/>
            </a:xfrm>
            <a:prstGeom prst="rect">
              <a:avLst/>
            </a:prstGeom>
            <a:noFill/>
          </p:spPr>
          <p:txBody>
            <a:bodyPr wrap="square" anchor="ctr">
              <a:spAutoFit/>
            </a:bodyPr>
            <a:lstStyle/>
            <a:p>
              <a:pPr algn="ctr" defTabSz="685800" fontAlgn="auto">
                <a:spcBef>
                  <a:spcPts val="0"/>
                </a:spcBef>
                <a:spcAft>
                  <a:spcPts val="0"/>
                </a:spcAft>
              </a:pPr>
              <a:r>
                <a:rPr lang="en-GB" sz="1350" b="1" dirty="0">
                  <a:solidFill>
                    <a:prstClr val="white"/>
                  </a:solidFill>
                  <a:effectLst>
                    <a:outerShdw blurRad="38100" dist="38100" dir="2700000" algn="tl">
                      <a:srgbClr val="000000">
                        <a:alpha val="43137"/>
                      </a:srgbClr>
                    </a:outerShdw>
                  </a:effectLst>
                  <a:latin typeface="Calibri" panose="020F0502020204030204"/>
                </a:rPr>
                <a:t>Nationally and Regionally</a:t>
              </a:r>
            </a:p>
          </p:txBody>
        </p:sp>
      </p:grpSp>
      <p:sp>
        <p:nvSpPr>
          <p:cNvPr id="20" name="Rectangle 19">
            <a:extLst>
              <a:ext uri="{FF2B5EF4-FFF2-40B4-BE49-F238E27FC236}">
                <a16:creationId xmlns:a16="http://schemas.microsoft.com/office/drawing/2014/main" id="{EAECF5CA-E09E-4CD4-9465-42A47D1BAA74}"/>
              </a:ext>
            </a:extLst>
          </p:cNvPr>
          <p:cNvSpPr/>
          <p:nvPr/>
        </p:nvSpPr>
        <p:spPr>
          <a:xfrm>
            <a:off x="2218905" y="3429001"/>
            <a:ext cx="2710377" cy="2195473"/>
          </a:xfrm>
          <a:prstGeom prst="rect">
            <a:avLst/>
          </a:prstGeom>
          <a:solidFill>
            <a:schemeClr val="bg1"/>
          </a:solidFill>
        </p:spPr>
        <p:txBody>
          <a:bodyPr wrap="square">
            <a:spAutoFit/>
          </a:bodyPr>
          <a:lstStyle/>
          <a:p>
            <a:pPr defTabSz="685800" fontAlgn="auto">
              <a:spcBef>
                <a:spcPts val="150"/>
              </a:spcBef>
              <a:spcAft>
                <a:spcPts val="150"/>
              </a:spcAft>
            </a:pPr>
            <a:r>
              <a:rPr lang="en-GB" sz="1200" dirty="0">
                <a:solidFill>
                  <a:prstClr val="black"/>
                </a:solidFill>
                <a:latin typeface="Calibri" panose="020F0502020204030204"/>
              </a:rPr>
              <a:t>Engage and involve:</a:t>
            </a:r>
          </a:p>
          <a:p>
            <a:pPr marL="137160" indent="-137160" defTabSz="685800" fontAlgn="auto">
              <a:spcBef>
                <a:spcPts val="150"/>
              </a:spcBef>
              <a:spcAft>
                <a:spcPts val="150"/>
              </a:spcAft>
              <a:buFont typeface="Arial" panose="020B0604020202020204" pitchFamily="34" charset="0"/>
              <a:buChar char="•"/>
            </a:pPr>
            <a:r>
              <a:rPr lang="en-GB" sz="1200" dirty="0">
                <a:solidFill>
                  <a:prstClr val="black"/>
                </a:solidFill>
                <a:latin typeface="Calibri" panose="020F0502020204030204"/>
              </a:rPr>
              <a:t>National agencies responsible in TEWS and MHEWS</a:t>
            </a:r>
          </a:p>
          <a:p>
            <a:pPr marL="134541" indent="-134541" defTabSz="685800" fontAlgn="auto">
              <a:spcBef>
                <a:spcPts val="150"/>
              </a:spcBef>
              <a:spcAft>
                <a:spcPts val="150"/>
              </a:spcAft>
              <a:buFont typeface="Arial" panose="020B0604020202020204" pitchFamily="34" charset="0"/>
              <a:buChar char="•"/>
            </a:pPr>
            <a:r>
              <a:rPr lang="en-GB" sz="1200" dirty="0">
                <a:solidFill>
                  <a:prstClr val="black"/>
                </a:solidFill>
                <a:latin typeface="Calibri" panose="020F0502020204030204"/>
              </a:rPr>
              <a:t>Secretariat IOTWMS and IOTIC (RP);</a:t>
            </a:r>
          </a:p>
          <a:p>
            <a:pPr marL="134541" indent="-134541" defTabSz="685800" fontAlgn="auto">
              <a:spcBef>
                <a:spcPts val="150"/>
              </a:spcBef>
              <a:spcAft>
                <a:spcPts val="150"/>
              </a:spcAft>
              <a:buFont typeface="Arial" panose="020B0604020202020204" pitchFamily="34" charset="0"/>
              <a:buChar char="•"/>
            </a:pPr>
            <a:r>
              <a:rPr lang="en-GB" sz="1200" dirty="0">
                <a:solidFill>
                  <a:prstClr val="black"/>
                </a:solidFill>
                <a:latin typeface="Calibri" panose="020F0502020204030204"/>
              </a:rPr>
              <a:t>R&amp;D Agencies, Universities, and other scientific organizations such as IUGG</a:t>
            </a:r>
          </a:p>
          <a:p>
            <a:pPr marL="134541" indent="-134541" defTabSz="685800" fontAlgn="auto">
              <a:spcBef>
                <a:spcPts val="150"/>
              </a:spcBef>
              <a:spcAft>
                <a:spcPts val="150"/>
              </a:spcAft>
              <a:buFont typeface="Arial" panose="020B0604020202020204" pitchFamily="34" charset="0"/>
              <a:buChar char="•"/>
            </a:pPr>
            <a:r>
              <a:rPr lang="en-GB" sz="1200" dirty="0">
                <a:solidFill>
                  <a:prstClr val="black"/>
                </a:solidFill>
                <a:latin typeface="Calibri" panose="020F0502020204030204"/>
              </a:rPr>
              <a:t>Commercial entities, such as ITU</a:t>
            </a:r>
          </a:p>
          <a:p>
            <a:pPr marL="134541" indent="-134541" defTabSz="685800" fontAlgn="auto">
              <a:spcBef>
                <a:spcPts val="150"/>
              </a:spcBef>
              <a:spcAft>
                <a:spcPts val="150"/>
              </a:spcAft>
              <a:buFont typeface="Arial" panose="020B0604020202020204" pitchFamily="34" charset="0"/>
              <a:buChar char="•"/>
            </a:pPr>
            <a:r>
              <a:rPr lang="en-GB" sz="1200" dirty="0">
                <a:solidFill>
                  <a:prstClr val="black"/>
                </a:solidFill>
                <a:latin typeface="Calibri" panose="020F0502020204030204"/>
              </a:rPr>
              <a:t>National and international data and information providers relevant to tsunami early warning.</a:t>
            </a:r>
          </a:p>
        </p:txBody>
      </p:sp>
      <p:sp>
        <p:nvSpPr>
          <p:cNvPr id="61" name="Rectangle 60">
            <a:extLst>
              <a:ext uri="{FF2B5EF4-FFF2-40B4-BE49-F238E27FC236}">
                <a16:creationId xmlns:a16="http://schemas.microsoft.com/office/drawing/2014/main" id="{E6F6FACA-DA36-44DE-9D5B-45C239E915F1}"/>
              </a:ext>
            </a:extLst>
          </p:cNvPr>
          <p:cNvSpPr/>
          <p:nvPr/>
        </p:nvSpPr>
        <p:spPr>
          <a:xfrm>
            <a:off x="7805847" y="3389023"/>
            <a:ext cx="2710377" cy="1997983"/>
          </a:xfrm>
          <a:prstGeom prst="rect">
            <a:avLst/>
          </a:prstGeom>
          <a:solidFill>
            <a:schemeClr val="bg1"/>
          </a:solidFill>
        </p:spPr>
        <p:txBody>
          <a:bodyPr wrap="square">
            <a:spAutoFit/>
          </a:bodyPr>
          <a:lstStyle/>
          <a:p>
            <a:pPr defTabSz="685800" fontAlgn="auto">
              <a:spcBef>
                <a:spcPts val="150"/>
              </a:spcBef>
              <a:spcAft>
                <a:spcPts val="150"/>
              </a:spcAft>
            </a:pPr>
            <a:r>
              <a:rPr lang="en-GB" sz="1050" dirty="0">
                <a:solidFill>
                  <a:prstClr val="black"/>
                </a:solidFill>
                <a:latin typeface="Calibri" panose="020F0502020204030204"/>
              </a:rPr>
              <a:t>Engage and involve:</a:t>
            </a:r>
          </a:p>
          <a:p>
            <a:pPr marL="134541" indent="-134541" defTabSz="685800" fontAlgn="auto">
              <a:spcBef>
                <a:spcPts val="150"/>
              </a:spcBef>
              <a:spcAft>
                <a:spcPts val="150"/>
              </a:spcAft>
              <a:buFont typeface="Arial" panose="020B0604020202020204" pitchFamily="34" charset="0"/>
              <a:buChar char="•"/>
            </a:pPr>
            <a:r>
              <a:rPr lang="en-GB" sz="1050" dirty="0">
                <a:solidFill>
                  <a:prstClr val="black"/>
                </a:solidFill>
                <a:latin typeface="Calibri" panose="020F0502020204030204"/>
              </a:rPr>
              <a:t>NTWCs, DMOs (Nat &amp; Local);</a:t>
            </a:r>
          </a:p>
          <a:p>
            <a:pPr marL="134541" indent="-134541" defTabSz="685800" fontAlgn="auto">
              <a:spcBef>
                <a:spcPts val="150"/>
              </a:spcBef>
              <a:spcAft>
                <a:spcPts val="150"/>
              </a:spcAft>
              <a:buFont typeface="Arial" panose="020B0604020202020204" pitchFamily="34" charset="0"/>
              <a:buChar char="•"/>
            </a:pPr>
            <a:r>
              <a:rPr lang="en-GB" sz="1050" dirty="0">
                <a:solidFill>
                  <a:prstClr val="black"/>
                </a:solidFill>
                <a:latin typeface="Calibri" panose="020F0502020204030204"/>
              </a:rPr>
              <a:t>Maritime authorities;</a:t>
            </a:r>
          </a:p>
          <a:p>
            <a:pPr marL="134541" indent="-134541" defTabSz="685800" fontAlgn="auto">
              <a:spcBef>
                <a:spcPts val="0"/>
              </a:spcBef>
              <a:spcAft>
                <a:spcPts val="0"/>
              </a:spcAft>
              <a:buFont typeface="Arial" panose="020B0604020202020204" pitchFamily="34" charset="0"/>
              <a:buChar char="•"/>
            </a:pPr>
            <a:r>
              <a:rPr lang="en-GB" sz="1050" dirty="0">
                <a:solidFill>
                  <a:prstClr val="black"/>
                </a:solidFill>
                <a:latin typeface="Calibri" panose="020F0502020204030204"/>
              </a:rPr>
              <a:t>Community leaders and DM/DRR Org. </a:t>
            </a:r>
          </a:p>
          <a:p>
            <a:pPr marL="134541" indent="-134541" defTabSz="685800" fontAlgn="auto">
              <a:spcBef>
                <a:spcPts val="0"/>
              </a:spcBef>
              <a:spcAft>
                <a:spcPts val="0"/>
              </a:spcAft>
              <a:buFont typeface="Arial" panose="020B0604020202020204" pitchFamily="34" charset="0"/>
              <a:buChar char="•"/>
            </a:pPr>
            <a:r>
              <a:rPr lang="en-GB" sz="1050" dirty="0">
                <a:solidFill>
                  <a:prstClr val="black"/>
                </a:solidFill>
                <a:latin typeface="Calibri" panose="020F0502020204030204"/>
              </a:rPr>
              <a:t>NGO or CSO in context of UITR.</a:t>
            </a:r>
          </a:p>
          <a:p>
            <a:pPr marL="134541" indent="-134541" defTabSz="685800" fontAlgn="auto">
              <a:spcBef>
                <a:spcPts val="0"/>
              </a:spcBef>
              <a:spcAft>
                <a:spcPts val="0"/>
              </a:spcAft>
              <a:buFont typeface="Arial" panose="020B0604020202020204" pitchFamily="34" charset="0"/>
              <a:buChar char="•"/>
            </a:pPr>
            <a:r>
              <a:rPr lang="en-GB" sz="1050" dirty="0">
                <a:solidFill>
                  <a:prstClr val="black"/>
                </a:solidFill>
                <a:latin typeface="Calibri" panose="020F0502020204030204"/>
              </a:rPr>
              <a:t>National and international early warning agencies, organizations, or institutions, i.e. WMO and others</a:t>
            </a:r>
          </a:p>
          <a:p>
            <a:pPr marL="134541" indent="-134541" defTabSz="685800" fontAlgn="auto">
              <a:spcBef>
                <a:spcPts val="0"/>
              </a:spcBef>
              <a:spcAft>
                <a:spcPts val="0"/>
              </a:spcAft>
              <a:buFont typeface="Arial" panose="020B0604020202020204" pitchFamily="34" charset="0"/>
              <a:buChar char="•"/>
            </a:pPr>
            <a:r>
              <a:rPr lang="en-GB" sz="1050" dirty="0">
                <a:solidFill>
                  <a:prstClr val="black"/>
                </a:solidFill>
                <a:latin typeface="Calibri" panose="020F0502020204030204"/>
              </a:rPr>
              <a:t>Scientific organizations such as IUGG</a:t>
            </a:r>
          </a:p>
          <a:p>
            <a:pPr marL="134541" indent="-134541" defTabSz="685800" fontAlgn="auto">
              <a:spcBef>
                <a:spcPts val="0"/>
              </a:spcBef>
              <a:spcAft>
                <a:spcPts val="0"/>
              </a:spcAft>
              <a:buFont typeface="Arial" panose="020B0604020202020204" pitchFamily="34" charset="0"/>
              <a:buChar char="•"/>
            </a:pPr>
            <a:r>
              <a:rPr lang="en-GB" sz="1050" dirty="0">
                <a:solidFill>
                  <a:prstClr val="black"/>
                </a:solidFill>
                <a:latin typeface="Calibri" panose="020F0502020204030204"/>
              </a:rPr>
              <a:t>Youth and young professionals platforms and organization</a:t>
            </a:r>
          </a:p>
        </p:txBody>
      </p:sp>
      <p:sp>
        <p:nvSpPr>
          <p:cNvPr id="4" name="Rectangle 3">
            <a:extLst>
              <a:ext uri="{FF2B5EF4-FFF2-40B4-BE49-F238E27FC236}">
                <a16:creationId xmlns:a16="http://schemas.microsoft.com/office/drawing/2014/main" id="{34E17C40-D472-455C-B64D-0F7AE2C754E1}"/>
              </a:ext>
            </a:extLst>
          </p:cNvPr>
          <p:cNvSpPr/>
          <p:nvPr/>
        </p:nvSpPr>
        <p:spPr>
          <a:xfrm>
            <a:off x="5082565" y="3404620"/>
            <a:ext cx="2678419" cy="1959511"/>
          </a:xfrm>
          <a:prstGeom prst="rect">
            <a:avLst/>
          </a:prstGeom>
          <a:solidFill>
            <a:schemeClr val="bg1"/>
          </a:solidFill>
        </p:spPr>
        <p:txBody>
          <a:bodyPr wrap="square">
            <a:spAutoFit/>
          </a:bodyPr>
          <a:lstStyle/>
          <a:p>
            <a:pPr defTabSz="685800" fontAlgn="auto">
              <a:spcBef>
                <a:spcPts val="150"/>
              </a:spcBef>
              <a:spcAft>
                <a:spcPts val="150"/>
              </a:spcAft>
            </a:pPr>
            <a:r>
              <a:rPr lang="en-GB" sz="1200" dirty="0">
                <a:solidFill>
                  <a:prstClr val="black"/>
                </a:solidFill>
                <a:latin typeface="Calibri" panose="020F0502020204030204"/>
              </a:rPr>
              <a:t>Engage and involve:</a:t>
            </a:r>
          </a:p>
          <a:p>
            <a:pPr marL="137160" indent="-137160" defTabSz="685800" fontAlgn="auto">
              <a:spcBef>
                <a:spcPts val="150"/>
              </a:spcBef>
              <a:spcAft>
                <a:spcPts val="150"/>
              </a:spcAft>
              <a:buFont typeface="Arial" panose="020B0604020202020204" pitchFamily="34" charset="0"/>
              <a:buChar char="•"/>
            </a:pPr>
            <a:r>
              <a:rPr lang="en-GB" sz="1200" dirty="0">
                <a:solidFill>
                  <a:prstClr val="black"/>
                </a:solidFill>
                <a:latin typeface="Calibri" panose="020F0502020204030204"/>
              </a:rPr>
              <a:t>National agencies responsible in TEWS, MHEWS, R&amp;D, Universities;</a:t>
            </a:r>
          </a:p>
          <a:p>
            <a:pPr marL="134541" indent="-134541" defTabSz="685800" fontAlgn="auto">
              <a:spcBef>
                <a:spcPts val="150"/>
              </a:spcBef>
              <a:spcAft>
                <a:spcPts val="150"/>
              </a:spcAft>
              <a:buFont typeface="Arial" panose="020B0604020202020204" pitchFamily="34" charset="0"/>
              <a:buChar char="•"/>
            </a:pPr>
            <a:r>
              <a:rPr lang="en-GB" sz="1200" dirty="0">
                <a:solidFill>
                  <a:prstClr val="black"/>
                </a:solidFill>
                <a:latin typeface="Calibri" panose="020F0502020204030204"/>
              </a:rPr>
              <a:t>Secretariat IOTWMS and IOTIC (RP);</a:t>
            </a:r>
          </a:p>
          <a:p>
            <a:pPr marL="134541" indent="-134541" defTabSz="685800" fontAlgn="auto">
              <a:spcBef>
                <a:spcPts val="150"/>
              </a:spcBef>
              <a:spcAft>
                <a:spcPts val="150"/>
              </a:spcAft>
              <a:buFont typeface="Arial" panose="020B0604020202020204" pitchFamily="34" charset="0"/>
              <a:buChar char="•"/>
            </a:pPr>
            <a:r>
              <a:rPr lang="en-GB" sz="1200" dirty="0">
                <a:solidFill>
                  <a:prstClr val="black"/>
                </a:solidFill>
                <a:latin typeface="Calibri" panose="020F0502020204030204"/>
              </a:rPr>
              <a:t>National and international authorities responsible for data access </a:t>
            </a:r>
          </a:p>
          <a:p>
            <a:pPr marL="134541" indent="-134541" defTabSz="685800" fontAlgn="auto">
              <a:spcBef>
                <a:spcPts val="150"/>
              </a:spcBef>
              <a:spcAft>
                <a:spcPts val="150"/>
              </a:spcAft>
              <a:buFont typeface="Arial" panose="020B0604020202020204" pitchFamily="34" charset="0"/>
              <a:buChar char="•"/>
            </a:pPr>
            <a:r>
              <a:rPr lang="en-GB" sz="1200" dirty="0">
                <a:solidFill>
                  <a:prstClr val="black"/>
                </a:solidFill>
                <a:latin typeface="Calibri" panose="020F0502020204030204"/>
              </a:rPr>
              <a:t>National and international data and information providers relevant to tsunami early warning</a:t>
            </a:r>
          </a:p>
        </p:txBody>
      </p:sp>
      <p:sp>
        <p:nvSpPr>
          <p:cNvPr id="29" name="TextBox 28">
            <a:extLst>
              <a:ext uri="{FF2B5EF4-FFF2-40B4-BE49-F238E27FC236}">
                <a16:creationId xmlns:a16="http://schemas.microsoft.com/office/drawing/2014/main" id="{974E7C3F-DC4D-4FA4-9E1D-F7111E07B94F}"/>
              </a:ext>
            </a:extLst>
          </p:cNvPr>
          <p:cNvSpPr txBox="1"/>
          <p:nvPr/>
        </p:nvSpPr>
        <p:spPr>
          <a:xfrm>
            <a:off x="3436093" y="5690607"/>
            <a:ext cx="4573068" cy="230832"/>
          </a:xfrm>
          <a:prstGeom prst="rect">
            <a:avLst/>
          </a:prstGeom>
          <a:noFill/>
        </p:spPr>
        <p:txBody>
          <a:bodyPr wrap="square">
            <a:spAutoFit/>
          </a:bodyPr>
          <a:lstStyle/>
          <a:p>
            <a:pPr defTabSz="685800" fontAlgn="auto">
              <a:spcBef>
                <a:spcPts val="0"/>
              </a:spcBef>
              <a:spcAft>
                <a:spcPts val="0"/>
              </a:spcAft>
            </a:pPr>
            <a:r>
              <a:rPr lang="en-US" sz="900" i="1" dirty="0">
                <a:solidFill>
                  <a:srgbClr val="C00000"/>
                </a:solidFill>
                <a:effectLst>
                  <a:outerShdw blurRad="38100" dist="38100" dir="2700000" algn="tl">
                    <a:srgbClr val="000000">
                      <a:alpha val="43137"/>
                    </a:srgbClr>
                  </a:outerShdw>
                </a:effectLst>
                <a:latin typeface="Calibri" panose="020F0502020204030204"/>
              </a:rPr>
              <a:t>*  Based on Tsunami Dedicated Program within UNDOS outcome</a:t>
            </a:r>
          </a:p>
        </p:txBody>
      </p:sp>
      <p:cxnSp>
        <p:nvCxnSpPr>
          <p:cNvPr id="7" name="Straight Arrow Connector 6">
            <a:extLst>
              <a:ext uri="{FF2B5EF4-FFF2-40B4-BE49-F238E27FC236}">
                <a16:creationId xmlns:a16="http://schemas.microsoft.com/office/drawing/2014/main" id="{7CC1E24E-ED0A-4242-BDF5-2D370015E4B5}"/>
              </a:ext>
            </a:extLst>
          </p:cNvPr>
          <p:cNvCxnSpPr/>
          <p:nvPr/>
        </p:nvCxnSpPr>
        <p:spPr>
          <a:xfrm flipV="1">
            <a:off x="1673329" y="5524901"/>
            <a:ext cx="8548700" cy="99573"/>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9887555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B85A7-2E15-40AE-9B49-F248FD7B36D9}"/>
              </a:ext>
            </a:extLst>
          </p:cNvPr>
          <p:cNvSpPr>
            <a:spLocks noGrp="1"/>
          </p:cNvSpPr>
          <p:nvPr>
            <p:ph type="title"/>
          </p:nvPr>
        </p:nvSpPr>
        <p:spPr/>
        <p:txBody>
          <a:bodyPr>
            <a:normAutofit/>
          </a:bodyPr>
          <a:lstStyle/>
          <a:p>
            <a:pPr algn="ctr"/>
            <a:r>
              <a:rPr lang="en-US" sz="5400" b="1" dirty="0">
                <a:solidFill>
                  <a:schemeClr val="accent6">
                    <a:lumMod val="50000"/>
                  </a:schemeClr>
                </a:solidFill>
              </a:rPr>
              <a:t>The Pathway</a:t>
            </a:r>
          </a:p>
        </p:txBody>
      </p:sp>
      <p:cxnSp>
        <p:nvCxnSpPr>
          <p:cNvPr id="5" name="Straight Arrow Connector 4">
            <a:extLst>
              <a:ext uri="{FF2B5EF4-FFF2-40B4-BE49-F238E27FC236}">
                <a16:creationId xmlns:a16="http://schemas.microsoft.com/office/drawing/2014/main" id="{84C7E53B-9D44-4DD7-9C23-133F7E1253DF}"/>
              </a:ext>
            </a:extLst>
          </p:cNvPr>
          <p:cNvCxnSpPr/>
          <p:nvPr/>
        </p:nvCxnSpPr>
        <p:spPr>
          <a:xfrm flipV="1">
            <a:off x="2868460" y="1841326"/>
            <a:ext cx="5235880" cy="3043825"/>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3C0F3C33-CF9D-4B6C-B4F5-E6A39B1EE57E}"/>
              </a:ext>
            </a:extLst>
          </p:cNvPr>
          <p:cNvSpPr txBox="1"/>
          <p:nvPr/>
        </p:nvSpPr>
        <p:spPr>
          <a:xfrm>
            <a:off x="8104339" y="1531449"/>
            <a:ext cx="3876153" cy="1938992"/>
          </a:xfrm>
          <a:prstGeom prst="rect">
            <a:avLst/>
          </a:prstGeom>
          <a:noFill/>
        </p:spPr>
        <p:txBody>
          <a:bodyPr wrap="square" rtlCol="0">
            <a:spAutoFit/>
          </a:bodyPr>
          <a:lstStyle/>
          <a:p>
            <a:r>
              <a:rPr lang="en-US" sz="2400" b="1" dirty="0">
                <a:solidFill>
                  <a:srgbClr val="0000FF"/>
                </a:solidFill>
              </a:rPr>
              <a:t>10 years time:</a:t>
            </a:r>
          </a:p>
          <a:p>
            <a:r>
              <a:rPr lang="en-US" sz="2400" b="1" dirty="0">
                <a:solidFill>
                  <a:srgbClr val="0000FF"/>
                </a:solidFill>
              </a:rPr>
              <a:t>More timely warnings with reduced uncertainties delivered to 100% at-risk   Tsunami Ready communities</a:t>
            </a:r>
          </a:p>
        </p:txBody>
      </p:sp>
      <p:sp>
        <p:nvSpPr>
          <p:cNvPr id="7" name="TextBox 6">
            <a:extLst>
              <a:ext uri="{FF2B5EF4-FFF2-40B4-BE49-F238E27FC236}">
                <a16:creationId xmlns:a16="http://schemas.microsoft.com/office/drawing/2014/main" id="{ACC72CFA-C034-408F-95C0-5428E1F6FAC8}"/>
              </a:ext>
            </a:extLst>
          </p:cNvPr>
          <p:cNvSpPr txBox="1"/>
          <p:nvPr/>
        </p:nvSpPr>
        <p:spPr>
          <a:xfrm>
            <a:off x="41492" y="468308"/>
            <a:ext cx="3887985" cy="4370427"/>
          </a:xfrm>
          <a:prstGeom prst="rect">
            <a:avLst/>
          </a:prstGeom>
          <a:noFill/>
        </p:spPr>
        <p:txBody>
          <a:bodyPr wrap="square" rtlCol="0">
            <a:spAutoFit/>
          </a:bodyPr>
          <a:lstStyle/>
          <a:p>
            <a:pPr>
              <a:spcBef>
                <a:spcPts val="300"/>
              </a:spcBef>
              <a:spcAft>
                <a:spcPts val="300"/>
              </a:spcAft>
            </a:pPr>
            <a:r>
              <a:rPr lang="en-GB" sz="2400" b="1" dirty="0">
                <a:effectLst>
                  <a:outerShdw blurRad="38100" dist="38100" dir="2700000" algn="tl">
                    <a:srgbClr val="000000">
                      <a:alpha val="43137"/>
                    </a:srgbClr>
                  </a:outerShdw>
                </a:effectLst>
              </a:rPr>
              <a:t>Challenges along the route</a:t>
            </a:r>
          </a:p>
          <a:p>
            <a:pPr marL="285750" indent="-285750">
              <a:spcBef>
                <a:spcPts val="300"/>
              </a:spcBef>
              <a:spcAft>
                <a:spcPts val="300"/>
              </a:spcAft>
              <a:buFont typeface="Arial" panose="020B0604020202020204" pitchFamily="34" charset="0"/>
              <a:buChar char="•"/>
            </a:pPr>
            <a:r>
              <a:rPr lang="en-GB" sz="1400" dirty="0"/>
              <a:t>Non-seismic tsunamis even more difficult to warn for </a:t>
            </a:r>
          </a:p>
          <a:p>
            <a:pPr marL="285750" indent="-285750">
              <a:spcBef>
                <a:spcPts val="300"/>
              </a:spcBef>
              <a:spcAft>
                <a:spcPts val="300"/>
              </a:spcAft>
              <a:buFont typeface="Arial" panose="020B0604020202020204" pitchFamily="34" charset="0"/>
              <a:buChar char="•"/>
            </a:pPr>
            <a:r>
              <a:rPr lang="en-GB" sz="1400" dirty="0"/>
              <a:t>Lack of active and consistent engagement of all relevant organizations nationally.</a:t>
            </a:r>
          </a:p>
          <a:p>
            <a:pPr marL="285750" indent="-285750">
              <a:spcBef>
                <a:spcPts val="300"/>
              </a:spcBef>
              <a:spcAft>
                <a:spcPts val="300"/>
              </a:spcAft>
              <a:buFont typeface="Arial" panose="020B0604020202020204" pitchFamily="34" charset="0"/>
              <a:buChar char="•"/>
            </a:pPr>
            <a:r>
              <a:rPr lang="en-GB" sz="1400" dirty="0"/>
              <a:t>Working in Silos (Upstream and Downstream).</a:t>
            </a:r>
          </a:p>
          <a:p>
            <a:pPr marL="285750" indent="-285750">
              <a:spcBef>
                <a:spcPts val="300"/>
              </a:spcBef>
              <a:spcAft>
                <a:spcPts val="300"/>
              </a:spcAft>
              <a:buFont typeface="Arial" panose="020B0604020202020204" pitchFamily="34" charset="0"/>
              <a:buChar char="•"/>
            </a:pPr>
            <a:r>
              <a:rPr lang="en-GB" sz="1400" dirty="0"/>
              <a:t>Establishing and maintaining effective national working chains</a:t>
            </a:r>
          </a:p>
          <a:p>
            <a:pPr marL="285750" indent="-285750">
              <a:spcBef>
                <a:spcPts val="300"/>
              </a:spcBef>
              <a:spcAft>
                <a:spcPts val="300"/>
              </a:spcAft>
              <a:buFont typeface="Arial" panose="020B0604020202020204" pitchFamily="34" charset="0"/>
              <a:buChar char="•"/>
            </a:pPr>
            <a:r>
              <a:rPr lang="en-GB" sz="1400" dirty="0"/>
              <a:t>Multi-hazard Vs  Combination of Single Hazards DRR </a:t>
            </a:r>
            <a:r>
              <a:rPr lang="en-GB" sz="1400" dirty="0">
                <a:sym typeface="Wingdings"/>
              </a:rPr>
              <a:t> integration of single hazards into multi-hazard framework  deliver community education in context of multi-hazard</a:t>
            </a:r>
          </a:p>
          <a:p>
            <a:pPr marL="285750" indent="-285750">
              <a:spcBef>
                <a:spcPts val="300"/>
              </a:spcBef>
              <a:spcAft>
                <a:spcPts val="300"/>
              </a:spcAft>
              <a:buFont typeface="Arial" panose="020B0604020202020204" pitchFamily="34" charset="0"/>
              <a:buChar char="•"/>
            </a:pPr>
            <a:r>
              <a:rPr lang="en-GB" sz="1400" dirty="0">
                <a:sym typeface="Wingdings"/>
              </a:rPr>
              <a:t>Maintaining commitment and awareness for low risk - high consequence hazard from penta-helix/multi entity (government, </a:t>
            </a:r>
            <a:r>
              <a:rPr lang="en-GB" sz="1400" dirty="0"/>
              <a:t>community, business entities, academia, broadcast media)</a:t>
            </a:r>
          </a:p>
        </p:txBody>
      </p:sp>
      <p:sp>
        <p:nvSpPr>
          <p:cNvPr id="9" name="TextBox 8">
            <a:extLst>
              <a:ext uri="{FF2B5EF4-FFF2-40B4-BE49-F238E27FC236}">
                <a16:creationId xmlns:a16="http://schemas.microsoft.com/office/drawing/2014/main" id="{C2CBA62C-8C86-4686-9F0A-993DDFA5E528}"/>
              </a:ext>
            </a:extLst>
          </p:cNvPr>
          <p:cNvSpPr txBox="1"/>
          <p:nvPr/>
        </p:nvSpPr>
        <p:spPr>
          <a:xfrm>
            <a:off x="5097352" y="3823322"/>
            <a:ext cx="4748106" cy="2669962"/>
          </a:xfrm>
          <a:prstGeom prst="rect">
            <a:avLst/>
          </a:prstGeom>
          <a:noFill/>
        </p:spPr>
        <p:txBody>
          <a:bodyPr wrap="square" rtlCol="0">
            <a:spAutoFit/>
          </a:bodyPr>
          <a:lstStyle/>
          <a:p>
            <a:pPr>
              <a:spcBef>
                <a:spcPts val="300"/>
              </a:spcBef>
              <a:spcAft>
                <a:spcPts val="300"/>
              </a:spcAft>
            </a:pPr>
            <a:r>
              <a:rPr lang="en-GB" sz="2400" b="1" dirty="0">
                <a:effectLst>
                  <a:outerShdw blurRad="38100" dist="38100" dir="2700000" algn="tl">
                    <a:srgbClr val="000000">
                      <a:alpha val="43137"/>
                    </a:srgbClr>
                  </a:outerShdw>
                </a:effectLst>
              </a:rPr>
              <a:t>Challenges along the route</a:t>
            </a:r>
          </a:p>
          <a:p>
            <a:pPr marL="285750" indent="-285750">
              <a:spcBef>
                <a:spcPts val="300"/>
              </a:spcBef>
              <a:buFont typeface="Arial" panose="020B0604020202020204" pitchFamily="34" charset="0"/>
              <a:buChar char="•"/>
            </a:pPr>
            <a:r>
              <a:rPr lang="en-GB" sz="1400" dirty="0">
                <a:solidFill>
                  <a:schemeClr val="tx1">
                    <a:lumMod val="95000"/>
                    <a:lumOff val="5000"/>
                  </a:schemeClr>
                </a:solidFill>
              </a:rPr>
              <a:t>Maintaining sustainable funding, either for maintaining existing and implementing new observing systems, or for R&amp;D on supporting the effort in implementing new technologies;</a:t>
            </a:r>
          </a:p>
          <a:p>
            <a:pPr marL="285750" indent="-285750">
              <a:spcBef>
                <a:spcPts val="300"/>
              </a:spcBef>
              <a:buFont typeface="Arial" panose="020B0604020202020204" pitchFamily="34" charset="0"/>
              <a:buChar char="•"/>
            </a:pPr>
            <a:r>
              <a:rPr lang="en-US" sz="1400" dirty="0">
                <a:solidFill>
                  <a:schemeClr val="tx1">
                    <a:lumMod val="95000"/>
                    <a:lumOff val="5000"/>
                  </a:schemeClr>
                </a:solidFill>
              </a:rPr>
              <a:t>Changes in government can result in loss of momentum</a:t>
            </a:r>
          </a:p>
          <a:p>
            <a:pPr marL="285750" indent="-285750">
              <a:spcBef>
                <a:spcPts val="300"/>
              </a:spcBef>
              <a:buFont typeface="Arial" panose="020B0604020202020204" pitchFamily="34" charset="0"/>
              <a:buChar char="•"/>
            </a:pPr>
            <a:r>
              <a:rPr lang="en-US" sz="1400" dirty="0">
                <a:solidFill>
                  <a:schemeClr val="tx1">
                    <a:lumMod val="95000"/>
                    <a:lumOff val="5000"/>
                  </a:schemeClr>
                </a:solidFill>
              </a:rPr>
              <a:t>COVID-19</a:t>
            </a:r>
          </a:p>
          <a:p>
            <a:pPr marL="285750" indent="-285750">
              <a:spcBef>
                <a:spcPts val="300"/>
              </a:spcBef>
              <a:buFont typeface="Arial" panose="020B0604020202020204" pitchFamily="34" charset="0"/>
              <a:buChar char="•"/>
            </a:pPr>
            <a:r>
              <a:rPr lang="en-US" sz="1400" dirty="0">
                <a:solidFill>
                  <a:schemeClr val="tx1">
                    <a:lumMod val="95000"/>
                    <a:lumOff val="5000"/>
                  </a:schemeClr>
                </a:solidFill>
              </a:rPr>
              <a:t>Supporting SIDS and LDCs</a:t>
            </a:r>
          </a:p>
          <a:p>
            <a:pPr marL="285750" indent="-285750">
              <a:spcBef>
                <a:spcPts val="300"/>
              </a:spcBef>
              <a:buFont typeface="Arial" panose="020B0604020202020204" pitchFamily="34" charset="0"/>
              <a:buChar char="•"/>
            </a:pPr>
            <a:r>
              <a:rPr lang="en-GB" sz="1400" dirty="0">
                <a:solidFill>
                  <a:schemeClr val="tx1">
                    <a:lumMod val="95000"/>
                    <a:lumOff val="5000"/>
                  </a:schemeClr>
                </a:solidFill>
              </a:rPr>
              <a:t>Achieving 100% at-risk communities Tsunami Ready</a:t>
            </a:r>
          </a:p>
          <a:p>
            <a:pPr marL="285750" indent="-285750">
              <a:spcBef>
                <a:spcPts val="300"/>
              </a:spcBef>
              <a:buFont typeface="Arial" panose="020B0604020202020204" pitchFamily="34" charset="0"/>
              <a:buChar char="•"/>
            </a:pPr>
            <a:endParaRPr lang="en-GB" sz="1400" dirty="0">
              <a:solidFill>
                <a:schemeClr val="tx1">
                  <a:lumMod val="95000"/>
                  <a:lumOff val="5000"/>
                </a:schemeClr>
              </a:solidFill>
              <a:sym typeface="Wingdings"/>
            </a:endParaRPr>
          </a:p>
        </p:txBody>
      </p:sp>
      <p:sp>
        <p:nvSpPr>
          <p:cNvPr id="10" name="TextBox 9">
            <a:extLst>
              <a:ext uri="{FF2B5EF4-FFF2-40B4-BE49-F238E27FC236}">
                <a16:creationId xmlns:a16="http://schemas.microsoft.com/office/drawing/2014/main" id="{E0C2BC2A-07E1-4BC5-AB99-02E11DC4B9F4}"/>
              </a:ext>
            </a:extLst>
          </p:cNvPr>
          <p:cNvSpPr txBox="1"/>
          <p:nvPr/>
        </p:nvSpPr>
        <p:spPr>
          <a:xfrm>
            <a:off x="1425508" y="5035789"/>
            <a:ext cx="1503123" cy="523220"/>
          </a:xfrm>
          <a:prstGeom prst="rect">
            <a:avLst/>
          </a:prstGeom>
          <a:noFill/>
        </p:spPr>
        <p:txBody>
          <a:bodyPr wrap="square" rtlCol="0">
            <a:spAutoFit/>
          </a:bodyPr>
          <a:lstStyle/>
          <a:p>
            <a:pPr algn="ctr"/>
            <a:r>
              <a:rPr lang="en-US" sz="2800" b="1" dirty="0">
                <a:solidFill>
                  <a:srgbClr val="0000FF"/>
                </a:solidFill>
              </a:rPr>
              <a:t>Today</a:t>
            </a:r>
          </a:p>
        </p:txBody>
      </p:sp>
      <p:pic>
        <p:nvPicPr>
          <p:cNvPr id="11" name="Graphic 10" descr="Hurdle outline">
            <a:extLst>
              <a:ext uri="{FF2B5EF4-FFF2-40B4-BE49-F238E27FC236}">
                <a16:creationId xmlns:a16="http://schemas.microsoft.com/office/drawing/2014/main" id="{B8FF347F-D733-411D-8DD5-1EC4D3D2E1D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643453" y="1597026"/>
            <a:ext cx="2112992" cy="2112992"/>
          </a:xfrm>
          <a:prstGeom prst="rect">
            <a:avLst/>
          </a:prstGeom>
        </p:spPr>
      </p:pic>
      <p:pic>
        <p:nvPicPr>
          <p:cNvPr id="12" name="Picture 11">
            <a:extLst>
              <a:ext uri="{FF2B5EF4-FFF2-40B4-BE49-F238E27FC236}">
                <a16:creationId xmlns:a16="http://schemas.microsoft.com/office/drawing/2014/main" id="{DECB0FA8-92A9-4F00-9412-07DCE9E3313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05587" y="2750814"/>
            <a:ext cx="924049" cy="921870"/>
          </a:xfrm>
          <a:prstGeom prst="rect">
            <a:avLst/>
          </a:prstGeom>
        </p:spPr>
      </p:pic>
      <p:pic>
        <p:nvPicPr>
          <p:cNvPr id="13" name="Picture 12">
            <a:extLst>
              <a:ext uri="{FF2B5EF4-FFF2-40B4-BE49-F238E27FC236}">
                <a16:creationId xmlns:a16="http://schemas.microsoft.com/office/drawing/2014/main" id="{93D94A7A-80DF-4615-B714-B835CF59EFF9}"/>
              </a:ext>
            </a:extLst>
          </p:cNvPr>
          <p:cNvPicPr>
            <a:picLocks noChangeAspect="1"/>
          </p:cNvPicPr>
          <p:nvPr/>
        </p:nvPicPr>
        <p:blipFill>
          <a:blip r:embed="rId6"/>
          <a:stretch>
            <a:fillRect/>
          </a:stretch>
        </p:blipFill>
        <p:spPr>
          <a:xfrm>
            <a:off x="10239375" y="0"/>
            <a:ext cx="1952625" cy="1876425"/>
          </a:xfrm>
          <a:prstGeom prst="rect">
            <a:avLst/>
          </a:prstGeom>
        </p:spPr>
      </p:pic>
      <p:grpSp>
        <p:nvGrpSpPr>
          <p:cNvPr id="14" name="Group 12">
            <a:extLst>
              <a:ext uri="{FF2B5EF4-FFF2-40B4-BE49-F238E27FC236}">
                <a16:creationId xmlns:a16="http://schemas.microsoft.com/office/drawing/2014/main" id="{652C7793-DB0F-4BC3-A3AE-C99838DEEE43}"/>
              </a:ext>
            </a:extLst>
          </p:cNvPr>
          <p:cNvGrpSpPr>
            <a:grpSpLocks/>
          </p:cNvGrpSpPr>
          <p:nvPr/>
        </p:nvGrpSpPr>
        <p:grpSpPr bwMode="auto">
          <a:xfrm>
            <a:off x="838200" y="4877708"/>
            <a:ext cx="3924842" cy="1508393"/>
            <a:chOff x="2699" y="2341"/>
            <a:chExt cx="2972" cy="1259"/>
          </a:xfrm>
        </p:grpSpPr>
        <p:pic>
          <p:nvPicPr>
            <p:cNvPr id="15" name="Picture 5">
              <a:extLst>
                <a:ext uri="{FF2B5EF4-FFF2-40B4-BE49-F238E27FC236}">
                  <a16:creationId xmlns:a16="http://schemas.microsoft.com/office/drawing/2014/main" id="{DE419E12-631E-442A-AA35-60627E66BD8D}"/>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105" y="2659"/>
              <a:ext cx="1566" cy="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7" descr="yyyyy">
              <a:extLst>
                <a:ext uri="{FF2B5EF4-FFF2-40B4-BE49-F238E27FC236}">
                  <a16:creationId xmlns:a16="http://schemas.microsoft.com/office/drawing/2014/main" id="{A2A54A29-4670-47F0-98B7-141763C869E6}"/>
                </a:ext>
              </a:extLst>
            </p:cNvPr>
            <p:cNvPicPr>
              <a:picLocks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2699" y="2341"/>
              <a:ext cx="1460" cy="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6534720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C8647-20A5-4F5B-8F6E-37EF976A0E38}"/>
              </a:ext>
            </a:extLst>
          </p:cNvPr>
          <p:cNvSpPr>
            <a:spLocks noGrp="1"/>
          </p:cNvSpPr>
          <p:nvPr>
            <p:ph type="title"/>
          </p:nvPr>
        </p:nvSpPr>
        <p:spPr>
          <a:xfrm>
            <a:off x="602526" y="545550"/>
            <a:ext cx="5277333" cy="1325563"/>
          </a:xfrm>
        </p:spPr>
        <p:txBody>
          <a:bodyPr>
            <a:normAutofit/>
          </a:bodyPr>
          <a:lstStyle/>
          <a:p>
            <a:r>
              <a:rPr lang="en-US" dirty="0"/>
              <a:t>Opportunities</a:t>
            </a:r>
          </a:p>
        </p:txBody>
      </p:sp>
      <p:sp>
        <p:nvSpPr>
          <p:cNvPr id="3" name="Content Placeholder 2">
            <a:extLst>
              <a:ext uri="{FF2B5EF4-FFF2-40B4-BE49-F238E27FC236}">
                <a16:creationId xmlns:a16="http://schemas.microsoft.com/office/drawing/2014/main" id="{A15E5307-DCDD-4871-A9DC-96E29D627339}"/>
              </a:ext>
            </a:extLst>
          </p:cNvPr>
          <p:cNvSpPr>
            <a:spLocks noGrp="1"/>
          </p:cNvSpPr>
          <p:nvPr>
            <p:ph idx="1"/>
          </p:nvPr>
        </p:nvSpPr>
        <p:spPr>
          <a:xfrm>
            <a:off x="251750" y="1871113"/>
            <a:ext cx="5112103" cy="4182553"/>
          </a:xfrm>
        </p:spPr>
        <p:txBody>
          <a:bodyPr anchor="t">
            <a:normAutofit lnSpcReduction="10000"/>
          </a:bodyPr>
          <a:lstStyle/>
          <a:p>
            <a:r>
              <a:rPr lang="en-US" sz="1800" b="1" dirty="0"/>
              <a:t>UN Ocean Decade </a:t>
            </a:r>
            <a:r>
              <a:rPr lang="en-US" sz="1800" dirty="0"/>
              <a:t>2021 – 2030 Tsunami Programme.. including Science Plan to be developed by TOWS-WG</a:t>
            </a:r>
          </a:p>
          <a:p>
            <a:r>
              <a:rPr lang="en-US" sz="1800" dirty="0"/>
              <a:t>Development of Multi-Hazard Framework by </a:t>
            </a:r>
            <a:r>
              <a:rPr lang="en-US" sz="1800" b="1" dirty="0"/>
              <a:t>WMO</a:t>
            </a:r>
          </a:p>
          <a:p>
            <a:r>
              <a:rPr lang="en-US" sz="1800" dirty="0"/>
              <a:t>Working closer with </a:t>
            </a:r>
            <a:r>
              <a:rPr lang="en-US" sz="1800" b="1" dirty="0"/>
              <a:t>UNDRR, UNDP, </a:t>
            </a:r>
            <a:r>
              <a:rPr lang="en-US" sz="1800" dirty="0"/>
              <a:t>…</a:t>
            </a:r>
          </a:p>
          <a:p>
            <a:r>
              <a:rPr lang="en-US" sz="1800" dirty="0" err="1"/>
              <a:t>Utilising</a:t>
            </a:r>
            <a:r>
              <a:rPr lang="en-US" sz="1800" dirty="0"/>
              <a:t> the expertise of </a:t>
            </a:r>
            <a:r>
              <a:rPr lang="en-US" sz="1800" b="1" dirty="0"/>
              <a:t>other international activities</a:t>
            </a:r>
            <a:r>
              <a:rPr lang="en-US" sz="1800" dirty="0"/>
              <a:t>, such as: Kyoto Landslide Commitment 2020, Augmenting Tsunami Monitoring Steering Committee, Joint Task Force Scientific Monitoring And Reliable Telecommunications (SMART) cables, German Tsunami Risk Project, UNESCAP Project Strengthening Tsunami Warning in the North-West Indian Ocean through Regional Cooperation</a:t>
            </a:r>
          </a:p>
          <a:p>
            <a:r>
              <a:rPr lang="en-US" sz="1800" b="1" dirty="0"/>
              <a:t>Lessons to be Learnt </a:t>
            </a:r>
            <a:r>
              <a:rPr lang="en-US" sz="1800" dirty="0"/>
              <a:t>from past and future tsunami events</a:t>
            </a:r>
          </a:p>
        </p:txBody>
      </p:sp>
      <p:sp>
        <p:nvSpPr>
          <p:cNvPr id="27" name="Oval 26">
            <a:extLst>
              <a:ext uri="{FF2B5EF4-FFF2-40B4-BE49-F238E27FC236}">
                <a16:creationId xmlns:a16="http://schemas.microsoft.com/office/drawing/2014/main" id="{C99A8FB7-A79B-4BC9-9D56-B79587F6A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05005" y="2650637"/>
            <a:ext cx="3118104" cy="311810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Oval 28">
            <a:extLst>
              <a:ext uri="{FF2B5EF4-FFF2-40B4-BE49-F238E27FC236}">
                <a16:creationId xmlns:a16="http://schemas.microsoft.com/office/drawing/2014/main" id="{B6114379-CEF2-4927-BEAC-763037C09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69597" y="2815229"/>
            <a:ext cx="2788920" cy="278892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B23893E2-3349-46D7-A7AA-B9E447957F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96859" y="0"/>
            <a:ext cx="4198060" cy="3650200"/>
          </a:xfrm>
          <a:custGeom>
            <a:avLst/>
            <a:gdLst>
              <a:gd name="connsiteX0" fmla="*/ 262846 w 4198060"/>
              <a:gd name="connsiteY0" fmla="*/ 0 h 3650200"/>
              <a:gd name="connsiteX1" fmla="*/ 4198060 w 4198060"/>
              <a:gd name="connsiteY1" fmla="*/ 0 h 3650200"/>
              <a:gd name="connsiteX2" fmla="*/ 4198060 w 4198060"/>
              <a:gd name="connsiteY2" fmla="*/ 3021648 h 3650200"/>
              <a:gd name="connsiteX3" fmla="*/ 4142653 w 4198060"/>
              <a:gd name="connsiteY3" fmla="*/ 3072005 h 3650200"/>
              <a:gd name="connsiteX4" fmla="*/ 2532040 w 4198060"/>
              <a:gd name="connsiteY4" fmla="*/ 3650200 h 3650200"/>
              <a:gd name="connsiteX5" fmla="*/ 0 w 4198060"/>
              <a:gd name="connsiteY5" fmla="*/ 1118160 h 3650200"/>
              <a:gd name="connsiteX6" fmla="*/ 198981 w 4198060"/>
              <a:gd name="connsiteY6" fmla="*/ 132576 h 365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98060" h="3650200">
                <a:moveTo>
                  <a:pt x="262846" y="0"/>
                </a:moveTo>
                <a:lnTo>
                  <a:pt x="4198060" y="0"/>
                </a:lnTo>
                <a:lnTo>
                  <a:pt x="4198060" y="3021648"/>
                </a:lnTo>
                <a:lnTo>
                  <a:pt x="4142653" y="3072005"/>
                </a:lnTo>
                <a:cubicBezTo>
                  <a:pt x="3704967" y="3433216"/>
                  <a:pt x="3143843" y="3650200"/>
                  <a:pt x="2532040" y="3650200"/>
                </a:cubicBezTo>
                <a:cubicBezTo>
                  <a:pt x="1133633" y="3650200"/>
                  <a:pt x="0" y="2516567"/>
                  <a:pt x="0" y="1118160"/>
                </a:cubicBezTo>
                <a:cubicBezTo>
                  <a:pt x="0" y="768558"/>
                  <a:pt x="70852" y="435505"/>
                  <a:pt x="198981" y="132576"/>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C14C23C8-0D86-4D9E-A9C7-76291675C4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60603" y="1"/>
            <a:ext cx="4034316" cy="3486455"/>
          </a:xfrm>
          <a:custGeom>
            <a:avLst/>
            <a:gdLst>
              <a:gd name="connsiteX0" fmla="*/ 280681 w 4034316"/>
              <a:gd name="connsiteY0" fmla="*/ 0 h 3486455"/>
              <a:gd name="connsiteX1" fmla="*/ 4034316 w 4034316"/>
              <a:gd name="connsiteY1" fmla="*/ 0 h 3486455"/>
              <a:gd name="connsiteX2" fmla="*/ 4034316 w 4034316"/>
              <a:gd name="connsiteY2" fmla="*/ 2800630 h 3486455"/>
              <a:gd name="connsiteX3" fmla="*/ 3874752 w 4034316"/>
              <a:gd name="connsiteY3" fmla="*/ 2945652 h 3486455"/>
              <a:gd name="connsiteX4" fmla="*/ 2368296 w 4034316"/>
              <a:gd name="connsiteY4" fmla="*/ 3486455 h 3486455"/>
              <a:gd name="connsiteX5" fmla="*/ 0 w 4034316"/>
              <a:gd name="connsiteY5" fmla="*/ 1118159 h 3486455"/>
              <a:gd name="connsiteX6" fmla="*/ 186113 w 4034316"/>
              <a:gd name="connsiteY6" fmla="*/ 196311 h 3486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4316" h="3486455">
                <a:moveTo>
                  <a:pt x="280681" y="0"/>
                </a:moveTo>
                <a:lnTo>
                  <a:pt x="4034316" y="0"/>
                </a:lnTo>
                <a:lnTo>
                  <a:pt x="4034316" y="2800630"/>
                </a:lnTo>
                <a:lnTo>
                  <a:pt x="3874752" y="2945652"/>
                </a:lnTo>
                <a:cubicBezTo>
                  <a:pt x="3465371" y="3283503"/>
                  <a:pt x="2940535" y="3486455"/>
                  <a:pt x="2368296" y="3486455"/>
                </a:cubicBezTo>
                <a:cubicBezTo>
                  <a:pt x="1060322" y="3486455"/>
                  <a:pt x="0" y="2426133"/>
                  <a:pt x="0" y="1118159"/>
                </a:cubicBezTo>
                <a:cubicBezTo>
                  <a:pt x="0" y="791166"/>
                  <a:pt x="66270" y="479650"/>
                  <a:pt x="186113" y="19631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3D03EB0E-758B-41B4-84F3-D2709E4A9E78}"/>
              </a:ext>
            </a:extLst>
          </p:cNvPr>
          <p:cNvPicPr>
            <a:picLocks noChangeAspect="1"/>
          </p:cNvPicPr>
          <p:nvPr/>
        </p:nvPicPr>
        <p:blipFill>
          <a:blip r:embed="rId3"/>
          <a:stretch>
            <a:fillRect/>
          </a:stretch>
        </p:blipFill>
        <p:spPr>
          <a:xfrm>
            <a:off x="9140460" y="297192"/>
            <a:ext cx="2449014" cy="2353443"/>
          </a:xfrm>
          <a:prstGeom prst="rect">
            <a:avLst/>
          </a:prstGeom>
        </p:spPr>
      </p:pic>
      <p:pic>
        <p:nvPicPr>
          <p:cNvPr id="11" name="Picture 10">
            <a:extLst>
              <a:ext uri="{FF2B5EF4-FFF2-40B4-BE49-F238E27FC236}">
                <a16:creationId xmlns:a16="http://schemas.microsoft.com/office/drawing/2014/main" id="{3D06D3D4-5A15-480B-86E4-97236EB77C2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76308" y="3314998"/>
            <a:ext cx="1327475" cy="1882944"/>
          </a:xfrm>
          <a:prstGeom prst="rect">
            <a:avLst/>
          </a:prstGeom>
        </p:spPr>
      </p:pic>
      <p:sp>
        <p:nvSpPr>
          <p:cNvPr id="35" name="Freeform: Shape 34">
            <a:extLst>
              <a:ext uri="{FF2B5EF4-FFF2-40B4-BE49-F238E27FC236}">
                <a16:creationId xmlns:a16="http://schemas.microsoft.com/office/drawing/2014/main" id="{2B7592FE-10D1-4664-B623-353F47C8D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88132" y="4032250"/>
            <a:ext cx="3303868" cy="2825750"/>
          </a:xfrm>
          <a:custGeom>
            <a:avLst/>
            <a:gdLst>
              <a:gd name="connsiteX0" fmla="*/ 1888600 w 3303868"/>
              <a:gd name="connsiteY0" fmla="*/ 0 h 2825750"/>
              <a:gd name="connsiteX1" fmla="*/ 3224042 w 3303868"/>
              <a:gd name="connsiteY1" fmla="*/ 553158 h 2825750"/>
              <a:gd name="connsiteX2" fmla="*/ 3303868 w 3303868"/>
              <a:gd name="connsiteY2" fmla="*/ 640989 h 2825750"/>
              <a:gd name="connsiteX3" fmla="*/ 3303868 w 3303868"/>
              <a:gd name="connsiteY3" fmla="*/ 2825750 h 2825750"/>
              <a:gd name="connsiteX4" fmla="*/ 250380 w 3303868"/>
              <a:gd name="connsiteY4" fmla="*/ 2825750 h 2825750"/>
              <a:gd name="connsiteX5" fmla="*/ 227944 w 3303868"/>
              <a:gd name="connsiteY5" fmla="*/ 2788819 h 2825750"/>
              <a:gd name="connsiteX6" fmla="*/ 0 w 3303868"/>
              <a:gd name="connsiteY6" fmla="*/ 1888600 h 2825750"/>
              <a:gd name="connsiteX7" fmla="*/ 1888600 w 3303868"/>
              <a:gd name="connsiteY7" fmla="*/ 0 h 282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3868" h="2825750">
                <a:moveTo>
                  <a:pt x="1888600" y="0"/>
                </a:moveTo>
                <a:cubicBezTo>
                  <a:pt x="2410123" y="0"/>
                  <a:pt x="2882273" y="211389"/>
                  <a:pt x="3224042" y="553158"/>
                </a:cubicBezTo>
                <a:lnTo>
                  <a:pt x="3303868" y="640989"/>
                </a:lnTo>
                <a:lnTo>
                  <a:pt x="3303868" y="2825750"/>
                </a:lnTo>
                <a:lnTo>
                  <a:pt x="250380" y="2825750"/>
                </a:lnTo>
                <a:lnTo>
                  <a:pt x="227944" y="2788819"/>
                </a:lnTo>
                <a:cubicBezTo>
                  <a:pt x="82574" y="2521217"/>
                  <a:pt x="0" y="2214552"/>
                  <a:pt x="0" y="1888600"/>
                </a:cubicBezTo>
                <a:cubicBezTo>
                  <a:pt x="0" y="845555"/>
                  <a:pt x="845555" y="0"/>
                  <a:pt x="188860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32248578-C6EF-47FB-8B88-AD65C27452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53088" y="4197206"/>
            <a:ext cx="3138912" cy="2660795"/>
          </a:xfrm>
          <a:custGeom>
            <a:avLst/>
            <a:gdLst>
              <a:gd name="connsiteX0" fmla="*/ 1723644 w 3138912"/>
              <a:gd name="connsiteY0" fmla="*/ 0 h 2660795"/>
              <a:gd name="connsiteX1" fmla="*/ 3053691 w 3138912"/>
              <a:gd name="connsiteY1" fmla="*/ 627247 h 2660795"/>
              <a:gd name="connsiteX2" fmla="*/ 3138912 w 3138912"/>
              <a:gd name="connsiteY2" fmla="*/ 741211 h 2660795"/>
              <a:gd name="connsiteX3" fmla="*/ 3138912 w 3138912"/>
              <a:gd name="connsiteY3" fmla="*/ 2660795 h 2660795"/>
              <a:gd name="connsiteX4" fmla="*/ 278239 w 3138912"/>
              <a:gd name="connsiteY4" fmla="*/ 2660795 h 2660795"/>
              <a:gd name="connsiteX5" fmla="*/ 208035 w 3138912"/>
              <a:gd name="connsiteY5" fmla="*/ 2545235 h 2660795"/>
              <a:gd name="connsiteX6" fmla="*/ 0 w 3138912"/>
              <a:gd name="connsiteY6" fmla="*/ 1723644 h 2660795"/>
              <a:gd name="connsiteX7" fmla="*/ 1723644 w 3138912"/>
              <a:gd name="connsiteY7" fmla="*/ 0 h 266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38912" h="2660795">
                <a:moveTo>
                  <a:pt x="1723644" y="0"/>
                </a:moveTo>
                <a:cubicBezTo>
                  <a:pt x="2259111" y="0"/>
                  <a:pt x="2737550" y="244172"/>
                  <a:pt x="3053691" y="627247"/>
                </a:cubicBezTo>
                <a:lnTo>
                  <a:pt x="3138912" y="741211"/>
                </a:lnTo>
                <a:lnTo>
                  <a:pt x="3138912" y="2660795"/>
                </a:lnTo>
                <a:lnTo>
                  <a:pt x="278239" y="2660795"/>
                </a:lnTo>
                <a:lnTo>
                  <a:pt x="208035" y="2545235"/>
                </a:lnTo>
                <a:cubicBezTo>
                  <a:pt x="75362" y="2301006"/>
                  <a:pt x="0" y="2021126"/>
                  <a:pt x="0" y="1723644"/>
                </a:cubicBezTo>
                <a:cubicBezTo>
                  <a:pt x="0" y="771702"/>
                  <a:pt x="771702" y="0"/>
                  <a:pt x="1723644"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Content Placeholder 6">
            <a:extLst>
              <a:ext uri="{FF2B5EF4-FFF2-40B4-BE49-F238E27FC236}">
                <a16:creationId xmlns:a16="http://schemas.microsoft.com/office/drawing/2014/main" id="{D590BC97-083B-4142-A8FB-F78985AE2660}"/>
              </a:ext>
            </a:extLst>
          </p:cNvPr>
          <p:cNvPicPr>
            <a:picLocks noChangeAspect="1"/>
          </p:cNvPicPr>
          <p:nvPr/>
        </p:nvPicPr>
        <p:blipFill rotWithShape="1">
          <a:blip r:embed="rId5"/>
          <a:stretch/>
        </p:blipFill>
        <p:spPr>
          <a:xfrm>
            <a:off x="9631584" y="4857750"/>
            <a:ext cx="2308666" cy="1825141"/>
          </a:xfrm>
          <a:prstGeom prst="rect">
            <a:avLst/>
          </a:prstGeom>
        </p:spPr>
      </p:pic>
    </p:spTree>
    <p:extLst>
      <p:ext uri="{BB962C8B-B14F-4D97-AF65-F5344CB8AC3E}">
        <p14:creationId xmlns:p14="http://schemas.microsoft.com/office/powerpoint/2010/main" val="924425126"/>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 name="Rectangle 26">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2" name="Rectangle 28">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30">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32">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Freeform: Shape 36">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6" name="Rectangle 38">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970472C-7D13-408F-B5B9-390D6A08F94C}"/>
              </a:ext>
            </a:extLst>
          </p:cNvPr>
          <p:cNvSpPr>
            <a:spLocks noGrp="1"/>
          </p:cNvSpPr>
          <p:nvPr>
            <p:ph type="title"/>
          </p:nvPr>
        </p:nvSpPr>
        <p:spPr>
          <a:xfrm>
            <a:off x="466722" y="586855"/>
            <a:ext cx="3201366" cy="3387497"/>
          </a:xfrm>
        </p:spPr>
        <p:txBody>
          <a:bodyPr anchor="b">
            <a:normAutofit/>
          </a:bodyPr>
          <a:lstStyle/>
          <a:p>
            <a:pPr algn="ctr"/>
            <a:r>
              <a:rPr lang="en-US" sz="4000" b="1" dirty="0">
                <a:solidFill>
                  <a:srgbClr val="FFFFFF"/>
                </a:solidFill>
              </a:rPr>
              <a:t>ICG/IOTWMS Plans</a:t>
            </a:r>
          </a:p>
        </p:txBody>
      </p:sp>
      <p:sp>
        <p:nvSpPr>
          <p:cNvPr id="57" name="Content Placeholder 2">
            <a:extLst>
              <a:ext uri="{FF2B5EF4-FFF2-40B4-BE49-F238E27FC236}">
                <a16:creationId xmlns:a16="http://schemas.microsoft.com/office/drawing/2014/main" id="{63F8B151-BC49-42A2-9FEE-483B351B08A7}"/>
              </a:ext>
            </a:extLst>
          </p:cNvPr>
          <p:cNvSpPr>
            <a:spLocks noGrp="1"/>
          </p:cNvSpPr>
          <p:nvPr>
            <p:ph idx="1"/>
          </p:nvPr>
        </p:nvSpPr>
        <p:spPr>
          <a:xfrm>
            <a:off x="4810259" y="649480"/>
            <a:ext cx="7134091" cy="6198382"/>
          </a:xfrm>
        </p:spPr>
        <p:txBody>
          <a:bodyPr anchor="ctr">
            <a:normAutofit fontScale="70000" lnSpcReduction="20000"/>
          </a:bodyPr>
          <a:lstStyle/>
          <a:p>
            <a:pPr marL="514350" indent="-514350">
              <a:buFont typeface="+mj-lt"/>
              <a:buAutoNum type="arabicPeriod"/>
            </a:pPr>
            <a:r>
              <a:rPr lang="en-GB" sz="2600" b="1" dirty="0"/>
              <a:t>Next ICG/IOTWMS face-to-face last quarter 2022 in Indonesia</a:t>
            </a:r>
          </a:p>
          <a:p>
            <a:pPr marL="514350" indent="-514350">
              <a:buFont typeface="+mj-lt"/>
              <a:buAutoNum type="arabicPeriod"/>
            </a:pPr>
            <a:r>
              <a:rPr lang="en-GB" sz="2600" b="1" dirty="0"/>
              <a:t>Utilise lessons learnt from UNESCAP project </a:t>
            </a:r>
            <a:r>
              <a:rPr lang="en-GB" sz="2600" dirty="0"/>
              <a:t>to benefit rest of Indian Ocean</a:t>
            </a:r>
            <a:endParaRPr lang="en-US" sz="2600" dirty="0"/>
          </a:p>
          <a:p>
            <a:pPr marL="514350" indent="-514350">
              <a:buFont typeface="+mj-lt"/>
              <a:buAutoNum type="arabicPeriod"/>
            </a:pPr>
            <a:r>
              <a:rPr lang="en-US" sz="2600" dirty="0"/>
              <a:t>All Member States to continue to review their national tsunami warning and response procedures and protocols to </a:t>
            </a:r>
            <a:r>
              <a:rPr lang="en-US" sz="2600" b="1" dirty="0"/>
              <a:t>take into account COVID-19</a:t>
            </a:r>
          </a:p>
          <a:p>
            <a:pPr marL="514350" indent="-514350">
              <a:buFont typeface="+mj-lt"/>
              <a:buAutoNum type="arabicPeriod"/>
            </a:pPr>
            <a:r>
              <a:rPr lang="en-US" sz="2600" b="1" dirty="0"/>
              <a:t>IOWAVE</a:t>
            </a:r>
            <a:r>
              <a:rPr lang="en-US" sz="2600" dirty="0"/>
              <a:t> Exercise to be held in </a:t>
            </a:r>
            <a:r>
              <a:rPr lang="en-US" sz="2600" b="1" dirty="0"/>
              <a:t>Sep-Oct 2023</a:t>
            </a:r>
          </a:p>
          <a:p>
            <a:pPr marL="514350" indent="-514350">
              <a:buFont typeface="+mj-lt"/>
              <a:buAutoNum type="arabicPeriod"/>
            </a:pPr>
            <a:r>
              <a:rPr lang="en-US" sz="2600" dirty="0"/>
              <a:t>2x </a:t>
            </a:r>
            <a:r>
              <a:rPr lang="en-US" sz="2600" b="1" dirty="0"/>
              <a:t>SOP training workshops</a:t>
            </a:r>
            <a:r>
              <a:rPr lang="en-US" sz="2600" dirty="0"/>
              <a:t>: eastern and western Indian Ocean 2022</a:t>
            </a:r>
          </a:p>
          <a:p>
            <a:pPr marL="514350" indent="-514350">
              <a:buFont typeface="+mj-lt"/>
              <a:buAutoNum type="arabicPeriod"/>
            </a:pPr>
            <a:r>
              <a:rPr lang="en-GB" sz="2600" b="1" dirty="0"/>
              <a:t>Improve access to real-time data</a:t>
            </a:r>
            <a:endParaRPr lang="en-US" sz="2600" b="1" dirty="0"/>
          </a:p>
          <a:p>
            <a:pPr marL="514350" indent="-514350">
              <a:buFont typeface="+mj-lt"/>
              <a:buAutoNum type="arabicPeriod"/>
            </a:pPr>
            <a:r>
              <a:rPr lang="en-US" sz="2600" dirty="0"/>
              <a:t>Secretariat develop </a:t>
            </a:r>
            <a:r>
              <a:rPr lang="en-US" sz="2600" b="1" dirty="0"/>
              <a:t>online tool for IOTWMS status monitoring</a:t>
            </a:r>
          </a:p>
          <a:p>
            <a:pPr marL="514350" indent="-514350">
              <a:buFont typeface="+mj-lt"/>
              <a:buAutoNum type="arabicPeriod"/>
            </a:pPr>
            <a:r>
              <a:rPr lang="en-US" sz="2600" dirty="0"/>
              <a:t>WGs to develop work plans to </a:t>
            </a:r>
            <a:r>
              <a:rPr lang="en-US" sz="2600" b="1" dirty="0"/>
              <a:t>address issues identified in 2018 Capacity Assessment </a:t>
            </a:r>
          </a:p>
          <a:p>
            <a:pPr marL="514350" indent="-514350">
              <a:buFont typeface="+mj-lt"/>
              <a:buAutoNum type="arabicPeriod"/>
            </a:pPr>
            <a:r>
              <a:rPr lang="en-US" sz="2600" b="1" dirty="0"/>
              <a:t>UNESCAP Project Phase 2 </a:t>
            </a:r>
            <a:r>
              <a:rPr lang="en-US" sz="2600" dirty="0"/>
              <a:t>in NW Indian Ocean approved and start early 2022</a:t>
            </a:r>
          </a:p>
          <a:p>
            <a:pPr marL="514350" indent="-514350">
              <a:buFont typeface="+mj-lt"/>
              <a:buAutoNum type="arabicPeriod"/>
            </a:pPr>
            <a:r>
              <a:rPr lang="en-US" sz="2600" dirty="0"/>
              <a:t>ICG/IOTWMS focus on helping NTWCs develop </a:t>
            </a:r>
            <a:r>
              <a:rPr lang="en-US" sz="2600" b="1" dirty="0"/>
              <a:t>SOPs for non-seismic tsunamis</a:t>
            </a:r>
          </a:p>
          <a:p>
            <a:pPr marL="514350" indent="-514350">
              <a:buFont typeface="+mj-lt"/>
              <a:buAutoNum type="arabicPeriod"/>
            </a:pPr>
            <a:r>
              <a:rPr lang="en-US" sz="2600" dirty="0"/>
              <a:t> </a:t>
            </a:r>
            <a:r>
              <a:rPr lang="en-US" sz="2600" b="1" dirty="0"/>
              <a:t>Expand # Tsunami Ready (TR) communities</a:t>
            </a:r>
            <a:r>
              <a:rPr lang="en-US" sz="2600" dirty="0"/>
              <a:t>, starting in Indonesia</a:t>
            </a:r>
          </a:p>
          <a:p>
            <a:pPr marL="514350" indent="-514350">
              <a:buFont typeface="+mj-lt"/>
              <a:buAutoNum type="arabicPeriod"/>
            </a:pPr>
            <a:r>
              <a:rPr lang="en-US" sz="2600" dirty="0"/>
              <a:t> Plans to establish:</a:t>
            </a:r>
          </a:p>
          <a:p>
            <a:pPr marL="914400" lvl="1" indent="-457200">
              <a:buFont typeface="+mj-lt"/>
              <a:buAutoNum type="alphaLcParenR"/>
            </a:pPr>
            <a:r>
              <a:rPr lang="en-US" sz="2300" b="1" dirty="0"/>
              <a:t>Tsunami Ready WG </a:t>
            </a:r>
            <a:r>
              <a:rPr lang="en-US" sz="2300" dirty="0"/>
              <a:t>and </a:t>
            </a:r>
            <a:r>
              <a:rPr lang="en-US" sz="2300" b="1" dirty="0"/>
              <a:t>Critical Infrastructure TT to support                   TR implementation</a:t>
            </a:r>
            <a:r>
              <a:rPr lang="en-US" sz="2300" dirty="0"/>
              <a:t> across the IOTWMS</a:t>
            </a:r>
          </a:p>
          <a:p>
            <a:pPr marL="914400" lvl="1" indent="-457200">
              <a:buFont typeface="+mj-lt"/>
              <a:buAutoNum type="alphaLcParenR"/>
            </a:pPr>
            <a:r>
              <a:rPr lang="en-US" sz="2300" dirty="0"/>
              <a:t>Special </a:t>
            </a:r>
            <a:r>
              <a:rPr lang="en-US" sz="2300" b="1" dirty="0"/>
              <a:t>workshop in May2022 to get MS engagement in TR</a:t>
            </a:r>
            <a:r>
              <a:rPr lang="en-US" sz="2300" dirty="0"/>
              <a:t>, including </a:t>
            </a:r>
            <a:r>
              <a:rPr lang="en-US" sz="2300" b="1" dirty="0"/>
              <a:t>nomination of TR Focal Point for each MS</a:t>
            </a:r>
          </a:p>
          <a:p>
            <a:pPr marL="457200" lvl="1" indent="0">
              <a:buNone/>
            </a:pPr>
            <a:r>
              <a:rPr lang="en-US" sz="1400" dirty="0"/>
              <a:t> </a:t>
            </a:r>
          </a:p>
          <a:p>
            <a:pPr lvl="1">
              <a:buFont typeface="Wingdings" panose="05000000000000000000" pitchFamily="2" charset="2"/>
              <a:buChar char="q"/>
            </a:pPr>
            <a:endParaRPr lang="en-US" sz="1400" dirty="0"/>
          </a:p>
          <a:p>
            <a:pPr lvl="1">
              <a:buFont typeface="Wingdings" panose="05000000000000000000" pitchFamily="2" charset="2"/>
              <a:buChar char="q"/>
            </a:pPr>
            <a:endParaRPr lang="en-US" sz="1400" dirty="0"/>
          </a:p>
        </p:txBody>
      </p:sp>
      <p:pic>
        <p:nvPicPr>
          <p:cNvPr id="45" name="Picture 44">
            <a:extLst>
              <a:ext uri="{FF2B5EF4-FFF2-40B4-BE49-F238E27FC236}">
                <a16:creationId xmlns:a16="http://schemas.microsoft.com/office/drawing/2014/main" id="{415D99E8-6519-496A-B091-EBE767CEB804}"/>
              </a:ext>
            </a:extLst>
          </p:cNvPr>
          <p:cNvPicPr>
            <a:picLocks noChangeAspect="1"/>
          </p:cNvPicPr>
          <p:nvPr/>
        </p:nvPicPr>
        <p:blipFill>
          <a:blip r:embed="rId2"/>
          <a:stretch>
            <a:fillRect/>
          </a:stretch>
        </p:blipFill>
        <p:spPr>
          <a:xfrm>
            <a:off x="1395853" y="566579"/>
            <a:ext cx="1592452" cy="1530307"/>
          </a:xfrm>
          <a:prstGeom prst="rect">
            <a:avLst/>
          </a:prstGeom>
        </p:spPr>
      </p:pic>
      <p:pic>
        <p:nvPicPr>
          <p:cNvPr id="12" name="Picture 11">
            <a:extLst>
              <a:ext uri="{FF2B5EF4-FFF2-40B4-BE49-F238E27FC236}">
                <a16:creationId xmlns:a16="http://schemas.microsoft.com/office/drawing/2014/main" id="{8E177175-97F9-45CB-8DBC-EAA8587028E4}"/>
              </a:ext>
            </a:extLst>
          </p:cNvPr>
          <p:cNvPicPr>
            <a:picLocks noChangeAspect="1"/>
          </p:cNvPicPr>
          <p:nvPr/>
        </p:nvPicPr>
        <p:blipFill>
          <a:blip r:embed="rId3"/>
          <a:stretch>
            <a:fillRect/>
          </a:stretch>
        </p:blipFill>
        <p:spPr>
          <a:xfrm>
            <a:off x="12752" y="4923455"/>
            <a:ext cx="3956647" cy="1518036"/>
          </a:xfrm>
          <a:prstGeom prst="rect">
            <a:avLst/>
          </a:prstGeom>
        </p:spPr>
      </p:pic>
    </p:spTree>
    <p:extLst>
      <p:ext uri="{BB962C8B-B14F-4D97-AF65-F5344CB8AC3E}">
        <p14:creationId xmlns:p14="http://schemas.microsoft.com/office/powerpoint/2010/main" val="5515104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67B1A-2677-490E-9AF8-9D4F53BE5C21}"/>
              </a:ext>
            </a:extLst>
          </p:cNvPr>
          <p:cNvSpPr>
            <a:spLocks noGrp="1"/>
          </p:cNvSpPr>
          <p:nvPr>
            <p:ph type="title"/>
          </p:nvPr>
        </p:nvSpPr>
        <p:spPr>
          <a:xfrm>
            <a:off x="6096000" y="1231950"/>
            <a:ext cx="5314536" cy="1325563"/>
          </a:xfrm>
        </p:spPr>
        <p:txBody>
          <a:bodyPr>
            <a:normAutofit/>
          </a:bodyPr>
          <a:lstStyle/>
          <a:p>
            <a:r>
              <a:rPr lang="en-US" dirty="0">
                <a:solidFill>
                  <a:schemeClr val="tx1"/>
                </a:solidFill>
              </a:rPr>
              <a:t>COVID-19 Guidelines</a:t>
            </a:r>
          </a:p>
        </p:txBody>
      </p:sp>
      <p:sp>
        <p:nvSpPr>
          <p:cNvPr id="12" name="Freeform: Shape 11">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Text&#10;&#10;Description automatically generated">
            <a:extLst>
              <a:ext uri="{FF2B5EF4-FFF2-40B4-BE49-F238E27FC236}">
                <a16:creationId xmlns:a16="http://schemas.microsoft.com/office/drawing/2014/main" id="{D2CEC02B-5DC7-4C20-AF96-56CAF1287A3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 y="-2"/>
            <a:ext cx="5441859" cy="5654940"/>
          </a:xfrm>
          <a:custGeom>
            <a:avLst/>
            <a:gdLst/>
            <a:ahLst/>
            <a:cxnLst/>
            <a:rect l="l" t="t" r="r" b="b"/>
            <a:pathLst>
              <a:path w="5441859" h="5654940">
                <a:moveTo>
                  <a:pt x="0" y="0"/>
                </a:moveTo>
                <a:lnTo>
                  <a:pt x="4400491" y="0"/>
                </a:lnTo>
                <a:lnTo>
                  <a:pt x="4484766" y="76595"/>
                </a:lnTo>
                <a:cubicBezTo>
                  <a:pt x="5076107"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p:spPr>
      </p:pic>
      <p:sp>
        <p:nvSpPr>
          <p:cNvPr id="3" name="Content Placeholder 2">
            <a:extLst>
              <a:ext uri="{FF2B5EF4-FFF2-40B4-BE49-F238E27FC236}">
                <a16:creationId xmlns:a16="http://schemas.microsoft.com/office/drawing/2014/main" id="{4CAAAB51-49CB-4426-80AF-FB7F9A67B338}"/>
              </a:ext>
            </a:extLst>
          </p:cNvPr>
          <p:cNvSpPr>
            <a:spLocks noGrp="1"/>
          </p:cNvSpPr>
          <p:nvPr>
            <p:ph idx="1"/>
          </p:nvPr>
        </p:nvSpPr>
        <p:spPr>
          <a:xfrm>
            <a:off x="6234323" y="3202943"/>
            <a:ext cx="5314543" cy="3375920"/>
          </a:xfrm>
        </p:spPr>
        <p:txBody>
          <a:bodyPr anchor="t">
            <a:normAutofit/>
          </a:bodyPr>
          <a:lstStyle/>
          <a:p>
            <a:pPr marL="0" indent="0">
              <a:buNone/>
            </a:pPr>
            <a:r>
              <a:rPr lang="en-US" sz="1800" dirty="0"/>
              <a:t>Developed in 2020 by IOC-UNESCO and ICG/IOTWMS to help Member States          prepare and be </a:t>
            </a:r>
            <a:r>
              <a:rPr lang="en-US" sz="1800" u="sng" dirty="0"/>
              <a:t>“ready</a:t>
            </a:r>
            <a:r>
              <a:rPr lang="en-US" sz="1800" dirty="0"/>
              <a:t>” during COVID</a:t>
            </a:r>
          </a:p>
          <a:p>
            <a:pPr marL="0" indent="0">
              <a:buNone/>
            </a:pPr>
            <a:endParaRPr lang="en-US" sz="1800" dirty="0"/>
          </a:p>
          <a:p>
            <a:pPr marL="0" indent="0">
              <a:buNone/>
            </a:pPr>
            <a:r>
              <a:rPr lang="en-US" sz="1800" dirty="0"/>
              <a:t>Survey sent to Member States late 2021 being </a:t>
            </a:r>
            <a:r>
              <a:rPr lang="en-US" sz="1800" dirty="0" err="1"/>
              <a:t>analysed</a:t>
            </a:r>
            <a:r>
              <a:rPr lang="en-US" sz="1800" dirty="0"/>
              <a:t> to gauge status of application across IOTWMS</a:t>
            </a:r>
          </a:p>
        </p:txBody>
      </p:sp>
      <p:pic>
        <p:nvPicPr>
          <p:cNvPr id="6" name="Picture 5">
            <a:extLst>
              <a:ext uri="{FF2B5EF4-FFF2-40B4-BE49-F238E27FC236}">
                <a16:creationId xmlns:a16="http://schemas.microsoft.com/office/drawing/2014/main" id="{51C8EB6B-0290-4246-B1FA-3E9DDC32430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67545" y="448300"/>
            <a:ext cx="924049" cy="921870"/>
          </a:xfrm>
          <a:prstGeom prst="rect">
            <a:avLst/>
          </a:prstGeom>
        </p:spPr>
      </p:pic>
    </p:spTree>
    <p:extLst>
      <p:ext uri="{BB962C8B-B14F-4D97-AF65-F5344CB8AC3E}">
        <p14:creationId xmlns:p14="http://schemas.microsoft.com/office/powerpoint/2010/main" val="643765225"/>
      </p:ext>
    </p:extLst>
  </p:cSld>
  <p:clrMapOvr>
    <a:overrideClrMapping bg1="dk1" tx1="lt1" bg2="dk2" tx2="lt2" accent1="accent1" accent2="accent2" accent3="accent3" accent4="accent4" accent5="accent5" accent6="accent6" hlink="hlink" folHlink="folHlink"/>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85"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12B3290A-D3BF-4B87-B55B-FD9A98B497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9030" cy="1576446"/>
            <a:chOff x="0" y="0"/>
            <a:chExt cx="12192002" cy="1576446"/>
          </a:xfrm>
        </p:grpSpPr>
        <p:sp>
          <p:nvSpPr>
            <p:cNvPr id="21" name="Rectangle 20">
              <a:extLst>
                <a:ext uri="{FF2B5EF4-FFF2-40B4-BE49-F238E27FC236}">
                  <a16:creationId xmlns:a16="http://schemas.microsoft.com/office/drawing/2014/main" id="{033A715A-0686-440A-8F40-441B42A66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4761657F-19F2-425B-B7E9-0118CD13C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E27B6634-79D3-4EDD-A77A-1065D6F3A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9F79A09B-EFD0-49B6-AC2C-8DFA4EA7A028}"/>
              </a:ext>
            </a:extLst>
          </p:cNvPr>
          <p:cNvSpPr>
            <a:spLocks noGrp="1"/>
          </p:cNvSpPr>
          <p:nvPr>
            <p:ph type="title"/>
          </p:nvPr>
        </p:nvSpPr>
        <p:spPr>
          <a:xfrm>
            <a:off x="1371598" y="319314"/>
            <a:ext cx="9477377" cy="1030515"/>
          </a:xfrm>
        </p:spPr>
        <p:txBody>
          <a:bodyPr anchor="ctr">
            <a:normAutofit/>
          </a:bodyPr>
          <a:lstStyle/>
          <a:p>
            <a:r>
              <a:rPr lang="en-US" sz="4000">
                <a:solidFill>
                  <a:srgbClr val="FFFFFF"/>
                </a:solidFill>
              </a:rPr>
              <a:t>Support for 27 IOTWMS Member States</a:t>
            </a:r>
            <a:endParaRPr lang="en-US" sz="4000" dirty="0">
              <a:solidFill>
                <a:srgbClr val="FFFFFF"/>
              </a:solidFill>
            </a:endParaRPr>
          </a:p>
        </p:txBody>
      </p:sp>
      <p:pic>
        <p:nvPicPr>
          <p:cNvPr id="4" name="Picture 3">
            <a:extLst>
              <a:ext uri="{FF2B5EF4-FFF2-40B4-BE49-F238E27FC236}">
                <a16:creationId xmlns:a16="http://schemas.microsoft.com/office/drawing/2014/main" id="{CBD05F53-E8CF-40CC-9C40-E70584127B0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275018" y="2933884"/>
            <a:ext cx="2617369" cy="2617365"/>
          </a:xfrm>
          <a:prstGeom prst="rect">
            <a:avLst/>
          </a:prstGeom>
        </p:spPr>
      </p:pic>
      <p:graphicFrame>
        <p:nvGraphicFramePr>
          <p:cNvPr id="25" name="Content Placeholder 2">
            <a:extLst>
              <a:ext uri="{FF2B5EF4-FFF2-40B4-BE49-F238E27FC236}">
                <a16:creationId xmlns:a16="http://schemas.microsoft.com/office/drawing/2014/main" id="{BD87BDC5-2351-47EE-A7FA-FF02C280CFAA}"/>
              </a:ext>
            </a:extLst>
          </p:cNvPr>
          <p:cNvGraphicFramePr>
            <a:graphicFrameLocks noGrp="1"/>
          </p:cNvGraphicFramePr>
          <p:nvPr>
            <p:ph idx="1"/>
            <p:extLst>
              <p:ext uri="{D42A27DB-BD31-4B8C-83A1-F6EECF244321}">
                <p14:modId xmlns:p14="http://schemas.microsoft.com/office/powerpoint/2010/main" val="2721256233"/>
              </p:ext>
            </p:extLst>
          </p:nvPr>
        </p:nvGraphicFramePr>
        <p:xfrm>
          <a:off x="970156" y="2029522"/>
          <a:ext cx="7990964" cy="44260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4" name="Picture 13">
            <a:extLst>
              <a:ext uri="{FF2B5EF4-FFF2-40B4-BE49-F238E27FC236}">
                <a16:creationId xmlns:a16="http://schemas.microsoft.com/office/drawing/2014/main" id="{25DBA9BF-10B0-4B23-BB5F-2C50651B3BAB}"/>
              </a:ext>
            </a:extLst>
          </p:cNvPr>
          <p:cNvPicPr>
            <a:picLocks noChangeAspect="1"/>
          </p:cNvPicPr>
          <p:nvPr/>
        </p:nvPicPr>
        <p:blipFill>
          <a:blip r:embed="rId8"/>
          <a:stretch>
            <a:fillRect/>
          </a:stretch>
        </p:blipFill>
        <p:spPr>
          <a:xfrm>
            <a:off x="10239375" y="0"/>
            <a:ext cx="1952625" cy="1876425"/>
          </a:xfrm>
          <a:prstGeom prst="rect">
            <a:avLst/>
          </a:prstGeom>
        </p:spPr>
      </p:pic>
    </p:spTree>
    <p:extLst>
      <p:ext uri="{BB962C8B-B14F-4D97-AF65-F5344CB8AC3E}">
        <p14:creationId xmlns:p14="http://schemas.microsoft.com/office/powerpoint/2010/main" val="42842298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73BCCC8-ED78-48BE-A8A0-9F5CD1BF2413}"/>
              </a:ext>
            </a:extLst>
          </p:cNvPr>
          <p:cNvSpPr>
            <a:spLocks noGrp="1"/>
          </p:cNvSpPr>
          <p:nvPr>
            <p:ph type="title"/>
          </p:nvPr>
        </p:nvSpPr>
        <p:spPr>
          <a:xfrm>
            <a:off x="1371599" y="294538"/>
            <a:ext cx="9895951" cy="1033669"/>
          </a:xfrm>
        </p:spPr>
        <p:txBody>
          <a:bodyPr>
            <a:normAutofit fontScale="90000"/>
          </a:bodyPr>
          <a:lstStyle/>
          <a:p>
            <a:pPr algn="ctr"/>
            <a:br>
              <a:rPr lang="en-US" sz="2800" dirty="0">
                <a:solidFill>
                  <a:srgbClr val="FFFFFF"/>
                </a:solidFill>
              </a:rPr>
            </a:br>
            <a:r>
              <a:rPr lang="en-US" sz="2800" dirty="0">
                <a:solidFill>
                  <a:srgbClr val="FFFFFF"/>
                </a:solidFill>
              </a:rPr>
              <a:t>Modus Operandum</a:t>
            </a:r>
            <a:br>
              <a:rPr lang="en-US" sz="2800" dirty="0">
                <a:solidFill>
                  <a:srgbClr val="FFFFFF"/>
                </a:solidFill>
              </a:rPr>
            </a:br>
            <a:r>
              <a:rPr lang="en-US" sz="2800" dirty="0">
                <a:solidFill>
                  <a:srgbClr val="FFFFFF"/>
                </a:solidFill>
              </a:rPr>
              <a:t>Tsunami Detection, Warning and Dissemination</a:t>
            </a:r>
            <a:br>
              <a:rPr lang="en-US" sz="2800" dirty="0">
                <a:solidFill>
                  <a:srgbClr val="FFFFFF"/>
                </a:solidFill>
              </a:rPr>
            </a:br>
            <a:r>
              <a:rPr lang="en-US" sz="2800" dirty="0">
                <a:solidFill>
                  <a:srgbClr val="FFFFFF"/>
                </a:solidFill>
              </a:rPr>
              <a:t>IOTWMS</a:t>
            </a:r>
            <a:br>
              <a:rPr lang="en-US" sz="3400" dirty="0">
                <a:solidFill>
                  <a:srgbClr val="FFFFFF"/>
                </a:solidFill>
              </a:rPr>
            </a:br>
            <a:endParaRPr lang="en-US" sz="3400" dirty="0">
              <a:solidFill>
                <a:srgbClr val="FFFFFF"/>
              </a:solidFill>
            </a:endParaRPr>
          </a:p>
        </p:txBody>
      </p:sp>
      <p:pic>
        <p:nvPicPr>
          <p:cNvPr id="24" name="Picture 23">
            <a:extLst>
              <a:ext uri="{FF2B5EF4-FFF2-40B4-BE49-F238E27FC236}">
                <a16:creationId xmlns:a16="http://schemas.microsoft.com/office/drawing/2014/main" id="{58C14C23-E1AB-48F2-B6D2-767135D88E80}"/>
              </a:ext>
            </a:extLst>
          </p:cNvPr>
          <p:cNvPicPr>
            <a:picLocks noChangeAspect="1"/>
          </p:cNvPicPr>
          <p:nvPr/>
        </p:nvPicPr>
        <p:blipFill>
          <a:blip r:embed="rId3"/>
          <a:stretch>
            <a:fillRect/>
          </a:stretch>
        </p:blipFill>
        <p:spPr>
          <a:xfrm>
            <a:off x="10767527" y="1"/>
            <a:ext cx="1424473" cy="1368884"/>
          </a:xfrm>
          <a:prstGeom prst="rect">
            <a:avLst/>
          </a:prstGeom>
        </p:spPr>
      </p:pic>
      <p:grpSp>
        <p:nvGrpSpPr>
          <p:cNvPr id="8" name="Group 7">
            <a:extLst>
              <a:ext uri="{FF2B5EF4-FFF2-40B4-BE49-F238E27FC236}">
                <a16:creationId xmlns:a16="http://schemas.microsoft.com/office/drawing/2014/main" id="{CCD64621-3B43-47B4-9E94-D6F756442708}"/>
              </a:ext>
            </a:extLst>
          </p:cNvPr>
          <p:cNvGrpSpPr/>
          <p:nvPr/>
        </p:nvGrpSpPr>
        <p:grpSpPr>
          <a:xfrm>
            <a:off x="2179049" y="1729547"/>
            <a:ext cx="7487193" cy="4996337"/>
            <a:chOff x="2928079" y="1896810"/>
            <a:chExt cx="7487193" cy="4996337"/>
          </a:xfrm>
        </p:grpSpPr>
        <p:sp>
          <p:nvSpPr>
            <p:cNvPr id="232" name="AutoShape 13">
              <a:extLst>
                <a:ext uri="{FF2B5EF4-FFF2-40B4-BE49-F238E27FC236}">
                  <a16:creationId xmlns:a16="http://schemas.microsoft.com/office/drawing/2014/main" id="{3559FBE2-5409-497B-B7C3-CB2A50DD3140}"/>
                </a:ext>
              </a:extLst>
            </p:cNvPr>
            <p:cNvSpPr>
              <a:spLocks noChangeArrowheads="1"/>
            </p:cNvSpPr>
            <p:nvPr/>
          </p:nvSpPr>
          <p:spPr bwMode="auto">
            <a:xfrm>
              <a:off x="8340152" y="2506291"/>
              <a:ext cx="609286" cy="580046"/>
            </a:xfrm>
            <a:prstGeom prst="wedgeRoundRectCallout">
              <a:avLst>
                <a:gd name="adj1" fmla="val -16250"/>
                <a:gd name="adj2" fmla="val -14167"/>
                <a:gd name="adj3" fmla="val 16667"/>
              </a:avLst>
            </a:prstGeom>
            <a:solidFill>
              <a:srgbClr val="FFC000"/>
            </a:solidFill>
            <a:ln w="9525">
              <a:solidFill>
                <a:sysClr val="windowText" lastClr="000000"/>
              </a:solidFill>
              <a:miter lim="800000"/>
              <a:headEnd/>
              <a:tailEnd/>
            </a:ln>
            <a:effectLst/>
          </p:spPr>
          <p:txBody>
            <a:bodyPr wrap="none" anchor="ctr"/>
            <a:lstStyle/>
            <a:p>
              <a:pPr algn="ctr" fontAlgn="auto">
                <a:spcBef>
                  <a:spcPts val="0"/>
                </a:spcBef>
                <a:spcAft>
                  <a:spcPts val="0"/>
                </a:spcAft>
                <a:defRPr/>
              </a:pPr>
              <a:r>
                <a:rPr lang="en-US" altLang="ja-JP" sz="1050" b="1" kern="0" dirty="0">
                  <a:solidFill>
                    <a:sysClr val="windowText" lastClr="000000"/>
                  </a:solidFill>
                  <a:latin typeface="Times New Roman" pitchFamily="18" charset="0"/>
                </a:rPr>
                <a:t>National</a:t>
              </a:r>
            </a:p>
            <a:p>
              <a:pPr algn="ctr" fontAlgn="auto">
                <a:spcBef>
                  <a:spcPts val="0"/>
                </a:spcBef>
                <a:spcAft>
                  <a:spcPts val="0"/>
                </a:spcAft>
                <a:defRPr/>
              </a:pPr>
              <a:r>
                <a:rPr lang="en-US" altLang="ja-JP" sz="1050" b="1" kern="0" dirty="0">
                  <a:solidFill>
                    <a:sysClr val="windowText" lastClr="000000"/>
                  </a:solidFill>
                  <a:latin typeface="Times New Roman" pitchFamily="18" charset="0"/>
                </a:rPr>
                <a:t>Tsunami</a:t>
              </a:r>
            </a:p>
            <a:p>
              <a:pPr algn="ctr" fontAlgn="auto">
                <a:spcBef>
                  <a:spcPts val="0"/>
                </a:spcBef>
                <a:spcAft>
                  <a:spcPts val="0"/>
                </a:spcAft>
                <a:defRPr/>
              </a:pPr>
              <a:r>
                <a:rPr lang="en-US" altLang="ja-JP" sz="1050" b="1" kern="0" dirty="0">
                  <a:solidFill>
                    <a:sysClr val="windowText" lastClr="000000"/>
                  </a:solidFill>
                  <a:latin typeface="Times New Roman" pitchFamily="18" charset="0"/>
                </a:rPr>
                <a:t>Warning</a:t>
              </a:r>
            </a:p>
            <a:p>
              <a:pPr algn="ctr" fontAlgn="auto">
                <a:spcBef>
                  <a:spcPts val="0"/>
                </a:spcBef>
                <a:spcAft>
                  <a:spcPts val="0"/>
                </a:spcAft>
                <a:defRPr/>
              </a:pPr>
              <a:r>
                <a:rPr lang="en-US" altLang="ja-JP" sz="1050" b="1" kern="0" dirty="0">
                  <a:solidFill>
                    <a:sysClr val="windowText" lastClr="000000"/>
                  </a:solidFill>
                  <a:latin typeface="Times New Roman" pitchFamily="18" charset="0"/>
                </a:rPr>
                <a:t>Centre- 1</a:t>
              </a:r>
            </a:p>
          </p:txBody>
        </p:sp>
        <p:grpSp>
          <p:nvGrpSpPr>
            <p:cNvPr id="7" name="Group 6">
              <a:extLst>
                <a:ext uri="{FF2B5EF4-FFF2-40B4-BE49-F238E27FC236}">
                  <a16:creationId xmlns:a16="http://schemas.microsoft.com/office/drawing/2014/main" id="{9DA8C02E-BADD-46B7-BC40-181A6FAF7FCC}"/>
                </a:ext>
              </a:extLst>
            </p:cNvPr>
            <p:cNvGrpSpPr/>
            <p:nvPr/>
          </p:nvGrpSpPr>
          <p:grpSpPr>
            <a:xfrm>
              <a:off x="2928079" y="1896810"/>
              <a:ext cx="7487193" cy="4996337"/>
              <a:chOff x="2928079" y="1896810"/>
              <a:chExt cx="7487193" cy="4996337"/>
            </a:xfrm>
          </p:grpSpPr>
          <p:grpSp>
            <p:nvGrpSpPr>
              <p:cNvPr id="233" name="Group 232">
                <a:extLst>
                  <a:ext uri="{FF2B5EF4-FFF2-40B4-BE49-F238E27FC236}">
                    <a16:creationId xmlns:a16="http://schemas.microsoft.com/office/drawing/2014/main" id="{FA393942-D77B-42CC-AAB6-988F7A20FD19}"/>
                  </a:ext>
                </a:extLst>
              </p:cNvPr>
              <p:cNvGrpSpPr/>
              <p:nvPr/>
            </p:nvGrpSpPr>
            <p:grpSpPr>
              <a:xfrm>
                <a:off x="2928079" y="1896810"/>
                <a:ext cx="7487193" cy="4996337"/>
                <a:chOff x="2928079" y="695051"/>
                <a:chExt cx="7959240" cy="6221781"/>
              </a:xfrm>
            </p:grpSpPr>
            <p:sp>
              <p:nvSpPr>
                <p:cNvPr id="234" name="AutoShape 5131">
                  <a:extLst>
                    <a:ext uri="{FF2B5EF4-FFF2-40B4-BE49-F238E27FC236}">
                      <a16:creationId xmlns:a16="http://schemas.microsoft.com/office/drawing/2014/main" id="{391F21DD-68A6-428C-8A46-43045C6F7B5B}"/>
                    </a:ext>
                  </a:extLst>
                </p:cNvPr>
                <p:cNvSpPr>
                  <a:spLocks noChangeArrowheads="1"/>
                </p:cNvSpPr>
                <p:nvPr/>
              </p:nvSpPr>
              <p:spPr bwMode="auto">
                <a:xfrm>
                  <a:off x="7947786" y="3391034"/>
                  <a:ext cx="718265" cy="170516"/>
                </a:xfrm>
                <a:prstGeom prst="rightArrow">
                  <a:avLst>
                    <a:gd name="adj1" fmla="val 50000"/>
                    <a:gd name="adj2" fmla="val 47162"/>
                  </a:avLst>
                </a:prstGeom>
                <a:solidFill>
                  <a:srgbClr val="FF0000"/>
                </a:solidFill>
                <a:ln w="9525">
                  <a:solidFill>
                    <a:srgbClr val="FF0000"/>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2400">
                    <a:latin typeface="Times New Roman" panose="02020603050405020304" pitchFamily="18" charset="0"/>
                  </a:endParaRPr>
                </a:p>
              </p:txBody>
            </p:sp>
            <p:sp>
              <p:nvSpPr>
                <p:cNvPr id="235" name="AutoShape 5134">
                  <a:extLst>
                    <a:ext uri="{FF2B5EF4-FFF2-40B4-BE49-F238E27FC236}">
                      <a16:creationId xmlns:a16="http://schemas.microsoft.com/office/drawing/2014/main" id="{BC1D3779-5524-4441-AAEC-B0115FB8C41A}"/>
                    </a:ext>
                  </a:extLst>
                </p:cNvPr>
                <p:cNvSpPr>
                  <a:spLocks noChangeArrowheads="1"/>
                </p:cNvSpPr>
                <p:nvPr/>
              </p:nvSpPr>
              <p:spPr bwMode="auto">
                <a:xfrm>
                  <a:off x="5023213" y="1454018"/>
                  <a:ext cx="1243012" cy="812800"/>
                </a:xfrm>
                <a:prstGeom prst="rightArrow">
                  <a:avLst>
                    <a:gd name="adj1" fmla="val 65189"/>
                    <a:gd name="adj2" fmla="val 18218"/>
                  </a:avLst>
                </a:prstGeom>
                <a:solidFill>
                  <a:schemeClr val="bg2">
                    <a:lumMod val="90000"/>
                  </a:schemeClr>
                </a:solidFill>
                <a:ln w="9525">
                  <a:solidFill>
                    <a:sysClr val="windowText" lastClr="000000"/>
                  </a:solidFill>
                  <a:miter lim="800000"/>
                  <a:headEnd/>
                  <a:tailEnd/>
                </a:ln>
                <a:effectLst/>
              </p:spPr>
              <p:txBody>
                <a:bodyPr wrap="none" anchor="ctr"/>
                <a:lstStyle/>
                <a:p>
                  <a:pPr algn="ctr" fontAlgn="auto">
                    <a:spcBef>
                      <a:spcPts val="0"/>
                    </a:spcBef>
                    <a:spcAft>
                      <a:spcPts val="0"/>
                    </a:spcAft>
                    <a:defRPr/>
                  </a:pPr>
                  <a:r>
                    <a:rPr lang="en-US" altLang="ja-JP" sz="1200" b="1" kern="0" dirty="0">
                      <a:solidFill>
                        <a:srgbClr val="1F497D">
                          <a:lumMod val="75000"/>
                        </a:srgbClr>
                      </a:solidFill>
                      <a:latin typeface="Times New Roman" pitchFamily="18" charset="0"/>
                    </a:rPr>
                    <a:t>Seismological </a:t>
                  </a:r>
                </a:p>
                <a:p>
                  <a:pPr algn="ctr" fontAlgn="auto">
                    <a:spcBef>
                      <a:spcPts val="0"/>
                    </a:spcBef>
                    <a:spcAft>
                      <a:spcPts val="0"/>
                    </a:spcAft>
                    <a:defRPr/>
                  </a:pPr>
                  <a:r>
                    <a:rPr lang="en-US" altLang="ja-JP" sz="1200" b="1" kern="0" dirty="0">
                      <a:solidFill>
                        <a:srgbClr val="1F497D">
                          <a:lumMod val="75000"/>
                        </a:srgbClr>
                      </a:solidFill>
                      <a:latin typeface="Times New Roman" pitchFamily="18" charset="0"/>
                    </a:rPr>
                    <a:t>Data</a:t>
                  </a:r>
                </a:p>
              </p:txBody>
            </p:sp>
            <p:grpSp>
              <p:nvGrpSpPr>
                <p:cNvPr id="236" name="Group 97">
                  <a:extLst>
                    <a:ext uri="{FF2B5EF4-FFF2-40B4-BE49-F238E27FC236}">
                      <a16:creationId xmlns:a16="http://schemas.microsoft.com/office/drawing/2014/main" id="{383B8A48-E26B-42ED-A93A-9F738D416C56}"/>
                    </a:ext>
                  </a:extLst>
                </p:cNvPr>
                <p:cNvGrpSpPr>
                  <a:grpSpLocks/>
                </p:cNvGrpSpPr>
                <p:nvPr/>
              </p:nvGrpSpPr>
              <p:grpSpPr bwMode="auto">
                <a:xfrm>
                  <a:off x="2976589" y="3189245"/>
                  <a:ext cx="1977849" cy="1276153"/>
                  <a:chOff x="256309" y="2937164"/>
                  <a:chExt cx="3665249" cy="1527464"/>
                </a:xfrm>
              </p:grpSpPr>
              <p:grpSp>
                <p:nvGrpSpPr>
                  <p:cNvPr id="283" name="Group 14">
                    <a:extLst>
                      <a:ext uri="{FF2B5EF4-FFF2-40B4-BE49-F238E27FC236}">
                        <a16:creationId xmlns:a16="http://schemas.microsoft.com/office/drawing/2014/main" id="{F866DD58-4465-45C4-9A30-D5060DBE2E7A}"/>
                      </a:ext>
                    </a:extLst>
                  </p:cNvPr>
                  <p:cNvGrpSpPr>
                    <a:grpSpLocks/>
                  </p:cNvGrpSpPr>
                  <p:nvPr/>
                </p:nvGrpSpPr>
                <p:grpSpPr bwMode="auto">
                  <a:xfrm>
                    <a:off x="1864158" y="2937164"/>
                    <a:ext cx="2057400" cy="1527464"/>
                    <a:chOff x="1116013" y="3500438"/>
                    <a:chExt cx="2057400" cy="1490662"/>
                  </a:xfrm>
                </p:grpSpPr>
                <p:grpSp>
                  <p:nvGrpSpPr>
                    <p:cNvPr id="285" name="Group 236">
                      <a:extLst>
                        <a:ext uri="{FF2B5EF4-FFF2-40B4-BE49-F238E27FC236}">
                          <a16:creationId xmlns:a16="http://schemas.microsoft.com/office/drawing/2014/main" id="{FB8AA50B-F46E-4B36-BA46-7730E3CCCF15}"/>
                        </a:ext>
                      </a:extLst>
                    </p:cNvPr>
                    <p:cNvGrpSpPr>
                      <a:grpSpLocks/>
                    </p:cNvGrpSpPr>
                    <p:nvPr/>
                  </p:nvGrpSpPr>
                  <p:grpSpPr bwMode="auto">
                    <a:xfrm>
                      <a:off x="1116013" y="3500438"/>
                      <a:ext cx="2057400" cy="1443037"/>
                      <a:chOff x="295" y="661"/>
                      <a:chExt cx="5125" cy="2539"/>
                    </a:xfrm>
                  </p:grpSpPr>
                  <p:pic>
                    <p:nvPicPr>
                      <p:cNvPr id="318" name="Picture 237" descr="page4_1-B">
                        <a:extLst>
                          <a:ext uri="{FF2B5EF4-FFF2-40B4-BE49-F238E27FC236}">
                            <a16:creationId xmlns:a16="http://schemas.microsoft.com/office/drawing/2014/main" id="{CDB1CC3D-2982-40E9-B697-62B0986D4F3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95" y="661"/>
                        <a:ext cx="5125" cy="253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19" name="Freeform 238">
                        <a:extLst>
                          <a:ext uri="{FF2B5EF4-FFF2-40B4-BE49-F238E27FC236}">
                            <a16:creationId xmlns:a16="http://schemas.microsoft.com/office/drawing/2014/main" id="{A9A820A9-34C4-4437-9CE8-4803CE8F8C36}"/>
                          </a:ext>
                        </a:extLst>
                      </p:cNvPr>
                      <p:cNvSpPr>
                        <a:spLocks/>
                      </p:cNvSpPr>
                      <p:nvPr/>
                    </p:nvSpPr>
                    <p:spPr bwMode="auto">
                      <a:xfrm>
                        <a:off x="401" y="872"/>
                        <a:ext cx="4372" cy="720"/>
                      </a:xfrm>
                      <a:custGeom>
                        <a:avLst/>
                        <a:gdLst/>
                        <a:ahLst/>
                        <a:cxnLst>
                          <a:cxn ang="0">
                            <a:pos x="0" y="508"/>
                          </a:cxn>
                          <a:cxn ang="0">
                            <a:pos x="142" y="534"/>
                          </a:cxn>
                          <a:cxn ang="0">
                            <a:pos x="248" y="561"/>
                          </a:cxn>
                          <a:cxn ang="0">
                            <a:pos x="381" y="579"/>
                          </a:cxn>
                          <a:cxn ang="0">
                            <a:pos x="593" y="570"/>
                          </a:cxn>
                          <a:cxn ang="0">
                            <a:pos x="753" y="552"/>
                          </a:cxn>
                          <a:cxn ang="0">
                            <a:pos x="893" y="515"/>
                          </a:cxn>
                          <a:cxn ang="0">
                            <a:pos x="1090" y="490"/>
                          </a:cxn>
                          <a:cxn ang="0">
                            <a:pos x="1329" y="481"/>
                          </a:cxn>
                          <a:cxn ang="0">
                            <a:pos x="1524" y="490"/>
                          </a:cxn>
                          <a:cxn ang="0">
                            <a:pos x="1710" y="534"/>
                          </a:cxn>
                          <a:cxn ang="0">
                            <a:pos x="1914" y="587"/>
                          </a:cxn>
                          <a:cxn ang="0">
                            <a:pos x="2215" y="623"/>
                          </a:cxn>
                          <a:cxn ang="0">
                            <a:pos x="2481" y="543"/>
                          </a:cxn>
                          <a:cxn ang="0">
                            <a:pos x="2641" y="463"/>
                          </a:cxn>
                          <a:cxn ang="0">
                            <a:pos x="2799" y="425"/>
                          </a:cxn>
                          <a:cxn ang="0">
                            <a:pos x="2935" y="515"/>
                          </a:cxn>
                          <a:cxn ang="0">
                            <a:pos x="3066" y="658"/>
                          </a:cxn>
                          <a:cxn ang="0">
                            <a:pos x="3181" y="720"/>
                          </a:cxn>
                          <a:cxn ang="0">
                            <a:pos x="3287" y="667"/>
                          </a:cxn>
                          <a:cxn ang="0">
                            <a:pos x="3438" y="419"/>
                          </a:cxn>
                          <a:cxn ang="0">
                            <a:pos x="3534" y="240"/>
                          </a:cxn>
                          <a:cxn ang="0">
                            <a:pos x="3633" y="182"/>
                          </a:cxn>
                          <a:cxn ang="0">
                            <a:pos x="3704" y="286"/>
                          </a:cxn>
                          <a:cxn ang="0">
                            <a:pos x="3757" y="437"/>
                          </a:cxn>
                          <a:cxn ang="0">
                            <a:pos x="3828" y="649"/>
                          </a:cxn>
                          <a:cxn ang="0">
                            <a:pos x="3890" y="703"/>
                          </a:cxn>
                          <a:cxn ang="0">
                            <a:pos x="3943" y="579"/>
                          </a:cxn>
                          <a:cxn ang="0">
                            <a:pos x="4036" y="297"/>
                          </a:cxn>
                          <a:cxn ang="0">
                            <a:pos x="4127" y="92"/>
                          </a:cxn>
                          <a:cxn ang="0">
                            <a:pos x="4209" y="3"/>
                          </a:cxn>
                          <a:cxn ang="0">
                            <a:pos x="4253" y="109"/>
                          </a:cxn>
                          <a:cxn ang="0">
                            <a:pos x="4289" y="428"/>
                          </a:cxn>
                          <a:cxn ang="0">
                            <a:pos x="4377" y="561"/>
                          </a:cxn>
                        </a:cxnLst>
                        <a:rect l="0" t="0" r="r" b="b"/>
                        <a:pathLst>
                          <a:path w="4377" h="721">
                            <a:moveTo>
                              <a:pt x="0" y="508"/>
                            </a:moveTo>
                            <a:cubicBezTo>
                              <a:pt x="24" y="512"/>
                              <a:pt x="101" y="525"/>
                              <a:pt x="142" y="534"/>
                            </a:cubicBezTo>
                            <a:cubicBezTo>
                              <a:pt x="183" y="543"/>
                              <a:pt x="208" y="554"/>
                              <a:pt x="248" y="561"/>
                            </a:cubicBezTo>
                            <a:cubicBezTo>
                              <a:pt x="288" y="568"/>
                              <a:pt x="324" y="578"/>
                              <a:pt x="381" y="579"/>
                            </a:cubicBezTo>
                            <a:cubicBezTo>
                              <a:pt x="438" y="580"/>
                              <a:pt x="531" y="574"/>
                              <a:pt x="593" y="570"/>
                            </a:cubicBezTo>
                            <a:cubicBezTo>
                              <a:pt x="655" y="566"/>
                              <a:pt x="703" y="561"/>
                              <a:pt x="753" y="552"/>
                            </a:cubicBezTo>
                            <a:cubicBezTo>
                              <a:pt x="803" y="543"/>
                              <a:pt x="837" y="525"/>
                              <a:pt x="893" y="515"/>
                            </a:cubicBezTo>
                            <a:cubicBezTo>
                              <a:pt x="949" y="505"/>
                              <a:pt x="1017" y="496"/>
                              <a:pt x="1090" y="490"/>
                            </a:cubicBezTo>
                            <a:cubicBezTo>
                              <a:pt x="1163" y="484"/>
                              <a:pt x="1257" y="481"/>
                              <a:pt x="1329" y="481"/>
                            </a:cubicBezTo>
                            <a:cubicBezTo>
                              <a:pt x="1401" y="481"/>
                              <a:pt x="1461" y="481"/>
                              <a:pt x="1524" y="490"/>
                            </a:cubicBezTo>
                            <a:cubicBezTo>
                              <a:pt x="1587" y="499"/>
                              <a:pt x="1645" y="518"/>
                              <a:pt x="1710" y="534"/>
                            </a:cubicBezTo>
                            <a:cubicBezTo>
                              <a:pt x="1775" y="550"/>
                              <a:pt x="1830" y="572"/>
                              <a:pt x="1914" y="587"/>
                            </a:cubicBezTo>
                            <a:cubicBezTo>
                              <a:pt x="1998" y="602"/>
                              <a:pt x="2121" y="630"/>
                              <a:pt x="2215" y="623"/>
                            </a:cubicBezTo>
                            <a:cubicBezTo>
                              <a:pt x="2309" y="616"/>
                              <a:pt x="2410" y="570"/>
                              <a:pt x="2481" y="543"/>
                            </a:cubicBezTo>
                            <a:cubicBezTo>
                              <a:pt x="2552" y="516"/>
                              <a:pt x="2588" y="483"/>
                              <a:pt x="2641" y="463"/>
                            </a:cubicBezTo>
                            <a:cubicBezTo>
                              <a:pt x="2694" y="443"/>
                              <a:pt x="2750" y="416"/>
                              <a:pt x="2799" y="425"/>
                            </a:cubicBezTo>
                            <a:cubicBezTo>
                              <a:pt x="2848" y="434"/>
                              <a:pt x="2891" y="476"/>
                              <a:pt x="2935" y="515"/>
                            </a:cubicBezTo>
                            <a:cubicBezTo>
                              <a:pt x="2979" y="554"/>
                              <a:pt x="3025" y="624"/>
                              <a:pt x="3066" y="658"/>
                            </a:cubicBezTo>
                            <a:cubicBezTo>
                              <a:pt x="3107" y="692"/>
                              <a:pt x="3144" y="719"/>
                              <a:pt x="3181" y="720"/>
                            </a:cubicBezTo>
                            <a:cubicBezTo>
                              <a:pt x="3218" y="721"/>
                              <a:pt x="3244" y="717"/>
                              <a:pt x="3287" y="667"/>
                            </a:cubicBezTo>
                            <a:cubicBezTo>
                              <a:pt x="3330" y="617"/>
                              <a:pt x="3397" y="490"/>
                              <a:pt x="3438" y="419"/>
                            </a:cubicBezTo>
                            <a:cubicBezTo>
                              <a:pt x="3479" y="348"/>
                              <a:pt x="3501" y="279"/>
                              <a:pt x="3534" y="240"/>
                            </a:cubicBezTo>
                            <a:cubicBezTo>
                              <a:pt x="3567" y="201"/>
                              <a:pt x="3605" y="174"/>
                              <a:pt x="3633" y="182"/>
                            </a:cubicBezTo>
                            <a:cubicBezTo>
                              <a:pt x="3661" y="190"/>
                              <a:pt x="3683" y="244"/>
                              <a:pt x="3704" y="286"/>
                            </a:cubicBezTo>
                            <a:cubicBezTo>
                              <a:pt x="3725" y="328"/>
                              <a:pt x="3736" y="377"/>
                              <a:pt x="3757" y="437"/>
                            </a:cubicBezTo>
                            <a:cubicBezTo>
                              <a:pt x="3778" y="497"/>
                              <a:pt x="3806" y="605"/>
                              <a:pt x="3828" y="649"/>
                            </a:cubicBezTo>
                            <a:cubicBezTo>
                              <a:pt x="3850" y="693"/>
                              <a:pt x="3871" y="715"/>
                              <a:pt x="3890" y="703"/>
                            </a:cubicBezTo>
                            <a:cubicBezTo>
                              <a:pt x="3909" y="691"/>
                              <a:pt x="3919" y="647"/>
                              <a:pt x="3943" y="579"/>
                            </a:cubicBezTo>
                            <a:cubicBezTo>
                              <a:pt x="3967" y="511"/>
                              <a:pt x="4005" y="378"/>
                              <a:pt x="4036" y="297"/>
                            </a:cubicBezTo>
                            <a:cubicBezTo>
                              <a:pt x="4067" y="216"/>
                              <a:pt x="4098" y="141"/>
                              <a:pt x="4127" y="92"/>
                            </a:cubicBezTo>
                            <a:cubicBezTo>
                              <a:pt x="4156" y="43"/>
                              <a:pt x="4188" y="0"/>
                              <a:pt x="4209" y="3"/>
                            </a:cubicBezTo>
                            <a:cubicBezTo>
                              <a:pt x="4230" y="6"/>
                              <a:pt x="4240" y="38"/>
                              <a:pt x="4253" y="109"/>
                            </a:cubicBezTo>
                            <a:cubicBezTo>
                              <a:pt x="4266" y="180"/>
                              <a:pt x="4268" y="353"/>
                              <a:pt x="4289" y="428"/>
                            </a:cubicBezTo>
                            <a:cubicBezTo>
                              <a:pt x="4310" y="503"/>
                              <a:pt x="4359" y="533"/>
                              <a:pt x="4377" y="561"/>
                            </a:cubicBezTo>
                          </a:path>
                        </a:pathLst>
                      </a:custGeom>
                      <a:noFill/>
                      <a:ln w="38100">
                        <a:solidFill>
                          <a:schemeClr val="tx1"/>
                        </a:solidFill>
                        <a:round/>
                        <a:headEnd/>
                        <a:tailEnd/>
                      </a:ln>
                      <a:effectLst/>
                    </p:spPr>
                    <p:txBody>
                      <a:bodyPr/>
                      <a:lstStyle/>
                      <a:p>
                        <a:pPr fontAlgn="auto">
                          <a:spcBef>
                            <a:spcPts val="0"/>
                          </a:spcBef>
                          <a:spcAft>
                            <a:spcPts val="0"/>
                          </a:spcAft>
                          <a:defRPr/>
                        </a:pPr>
                        <a:endParaRPr lang="en-US" sz="2400" kern="0">
                          <a:solidFill>
                            <a:sysClr val="windowText" lastClr="000000"/>
                          </a:solidFill>
                          <a:latin typeface="Arial" charset="0"/>
                        </a:endParaRPr>
                      </a:p>
                    </p:txBody>
                  </p:sp>
                  <p:sp>
                    <p:nvSpPr>
                      <p:cNvPr id="320" name="Freeform 239">
                        <a:extLst>
                          <a:ext uri="{FF2B5EF4-FFF2-40B4-BE49-F238E27FC236}">
                            <a16:creationId xmlns:a16="http://schemas.microsoft.com/office/drawing/2014/main" id="{23539E9C-094E-40C6-8638-6C160652D76C}"/>
                          </a:ext>
                        </a:extLst>
                      </p:cNvPr>
                      <p:cNvSpPr>
                        <a:spLocks/>
                      </p:cNvSpPr>
                      <p:nvPr/>
                    </p:nvSpPr>
                    <p:spPr bwMode="auto">
                      <a:xfrm>
                        <a:off x="4554" y="742"/>
                        <a:ext cx="326" cy="648"/>
                      </a:xfrm>
                      <a:custGeom>
                        <a:avLst/>
                        <a:gdLst/>
                        <a:ahLst/>
                        <a:cxnLst>
                          <a:cxn ang="0">
                            <a:pos x="0" y="145"/>
                          </a:cxn>
                          <a:cxn ang="0">
                            <a:pos x="59" y="70"/>
                          </a:cxn>
                          <a:cxn ang="0">
                            <a:pos x="136" y="9"/>
                          </a:cxn>
                          <a:cxn ang="0">
                            <a:pos x="210" y="16"/>
                          </a:cxn>
                          <a:cxn ang="0">
                            <a:pos x="218" y="78"/>
                          </a:cxn>
                          <a:cxn ang="0">
                            <a:pos x="192" y="149"/>
                          </a:cxn>
                          <a:cxn ang="0">
                            <a:pos x="156" y="211"/>
                          </a:cxn>
                          <a:cxn ang="0">
                            <a:pos x="156" y="300"/>
                          </a:cxn>
                          <a:cxn ang="0">
                            <a:pos x="165" y="415"/>
                          </a:cxn>
                          <a:cxn ang="0">
                            <a:pos x="183" y="522"/>
                          </a:cxn>
                          <a:cxn ang="0">
                            <a:pos x="210" y="592"/>
                          </a:cxn>
                          <a:cxn ang="0">
                            <a:pos x="254" y="637"/>
                          </a:cxn>
                          <a:cxn ang="0">
                            <a:pos x="325" y="646"/>
                          </a:cxn>
                        </a:cxnLst>
                        <a:rect l="0" t="0" r="r" b="b"/>
                        <a:pathLst>
                          <a:path w="325" h="646">
                            <a:moveTo>
                              <a:pt x="0" y="145"/>
                            </a:moveTo>
                            <a:cubicBezTo>
                              <a:pt x="10" y="132"/>
                              <a:pt x="36" y="93"/>
                              <a:pt x="59" y="70"/>
                            </a:cubicBezTo>
                            <a:cubicBezTo>
                              <a:pt x="82" y="47"/>
                              <a:pt x="111" y="18"/>
                              <a:pt x="136" y="9"/>
                            </a:cubicBezTo>
                            <a:cubicBezTo>
                              <a:pt x="161" y="0"/>
                              <a:pt x="196" y="5"/>
                              <a:pt x="210" y="16"/>
                            </a:cubicBezTo>
                            <a:cubicBezTo>
                              <a:pt x="224" y="27"/>
                              <a:pt x="221" y="56"/>
                              <a:pt x="218" y="78"/>
                            </a:cubicBezTo>
                            <a:cubicBezTo>
                              <a:pt x="215" y="100"/>
                              <a:pt x="202" y="127"/>
                              <a:pt x="192" y="149"/>
                            </a:cubicBezTo>
                            <a:cubicBezTo>
                              <a:pt x="182" y="171"/>
                              <a:pt x="162" y="186"/>
                              <a:pt x="156" y="211"/>
                            </a:cubicBezTo>
                            <a:cubicBezTo>
                              <a:pt x="150" y="236"/>
                              <a:pt x="154" y="266"/>
                              <a:pt x="156" y="300"/>
                            </a:cubicBezTo>
                            <a:cubicBezTo>
                              <a:pt x="158" y="334"/>
                              <a:pt x="161" y="378"/>
                              <a:pt x="165" y="415"/>
                            </a:cubicBezTo>
                            <a:cubicBezTo>
                              <a:pt x="169" y="452"/>
                              <a:pt x="176" y="493"/>
                              <a:pt x="183" y="522"/>
                            </a:cubicBezTo>
                            <a:cubicBezTo>
                              <a:pt x="190" y="551"/>
                              <a:pt x="198" y="573"/>
                              <a:pt x="210" y="592"/>
                            </a:cubicBezTo>
                            <a:cubicBezTo>
                              <a:pt x="222" y="611"/>
                              <a:pt x="235" y="628"/>
                              <a:pt x="254" y="637"/>
                            </a:cubicBezTo>
                            <a:cubicBezTo>
                              <a:pt x="273" y="646"/>
                              <a:pt x="310" y="644"/>
                              <a:pt x="325" y="646"/>
                            </a:cubicBezTo>
                          </a:path>
                        </a:pathLst>
                      </a:custGeom>
                      <a:noFill/>
                      <a:ln w="38100" cap="rnd">
                        <a:solidFill>
                          <a:schemeClr val="tx1"/>
                        </a:solidFill>
                        <a:prstDash val="sysDot"/>
                        <a:round/>
                        <a:headEnd/>
                        <a:tailEnd/>
                      </a:ln>
                      <a:effectLst/>
                    </p:spPr>
                    <p:txBody>
                      <a:bodyPr/>
                      <a:lstStyle/>
                      <a:p>
                        <a:pPr fontAlgn="auto">
                          <a:spcBef>
                            <a:spcPts val="0"/>
                          </a:spcBef>
                          <a:spcAft>
                            <a:spcPts val="0"/>
                          </a:spcAft>
                          <a:defRPr/>
                        </a:pPr>
                        <a:endParaRPr lang="en-US" sz="2400" kern="0">
                          <a:solidFill>
                            <a:sysClr val="windowText" lastClr="000000"/>
                          </a:solidFill>
                          <a:latin typeface="Arial" charset="0"/>
                        </a:endParaRPr>
                      </a:p>
                    </p:txBody>
                  </p:sp>
                </p:grpSp>
                <p:grpSp>
                  <p:nvGrpSpPr>
                    <p:cNvPr id="286" name="Group 242">
                      <a:extLst>
                        <a:ext uri="{FF2B5EF4-FFF2-40B4-BE49-F238E27FC236}">
                          <a16:creationId xmlns:a16="http://schemas.microsoft.com/office/drawing/2014/main" id="{5D28DE6F-C475-465B-8FCA-A77AA3ED7388}"/>
                        </a:ext>
                      </a:extLst>
                    </p:cNvPr>
                    <p:cNvGrpSpPr>
                      <a:grpSpLocks noChangeAspect="1"/>
                    </p:cNvGrpSpPr>
                    <p:nvPr/>
                  </p:nvGrpSpPr>
                  <p:grpSpPr bwMode="auto">
                    <a:xfrm>
                      <a:off x="1187450" y="4076700"/>
                      <a:ext cx="790575" cy="914400"/>
                      <a:chOff x="480" y="1200"/>
                      <a:chExt cx="2160" cy="2496"/>
                    </a:xfrm>
                  </p:grpSpPr>
                  <p:sp>
                    <p:nvSpPr>
                      <p:cNvPr id="287" name="Rectangle 243">
                        <a:extLst>
                          <a:ext uri="{FF2B5EF4-FFF2-40B4-BE49-F238E27FC236}">
                            <a16:creationId xmlns:a16="http://schemas.microsoft.com/office/drawing/2014/main" id="{BFFF1B04-C789-4F40-B31E-C758089F68D3}"/>
                          </a:ext>
                        </a:extLst>
                      </p:cNvPr>
                      <p:cNvSpPr>
                        <a:spLocks noChangeAspect="1" noChangeArrowheads="1"/>
                      </p:cNvSpPr>
                      <p:nvPr/>
                    </p:nvSpPr>
                    <p:spPr bwMode="auto">
                      <a:xfrm>
                        <a:off x="470" y="1200"/>
                        <a:ext cx="2240" cy="2497"/>
                      </a:xfrm>
                      <a:prstGeom prst="rect">
                        <a:avLst/>
                      </a:prstGeom>
                      <a:solidFill>
                        <a:srgbClr val="FFFF99"/>
                      </a:solidFill>
                      <a:ln w="12700" cap="sq">
                        <a:solidFill>
                          <a:schemeClr val="tx1"/>
                        </a:solidFill>
                        <a:miter lim="800000"/>
                        <a:headEnd type="none" w="sm" len="sm"/>
                        <a:tailEnd type="none" w="sm" len="sm"/>
                      </a:ln>
                      <a:effectLst/>
                    </p:spPr>
                    <p:txBody>
                      <a:bodyPr wrap="none" anchor="ctr"/>
                      <a:lstStyle/>
                      <a:p>
                        <a:pPr fontAlgn="auto">
                          <a:spcBef>
                            <a:spcPts val="0"/>
                          </a:spcBef>
                          <a:spcAft>
                            <a:spcPts val="0"/>
                          </a:spcAft>
                          <a:defRPr/>
                        </a:pPr>
                        <a:endParaRPr lang="en-US" sz="2400" kern="0">
                          <a:solidFill>
                            <a:sysClr val="windowText" lastClr="000000"/>
                          </a:solidFill>
                          <a:latin typeface="Arial" charset="0"/>
                        </a:endParaRPr>
                      </a:p>
                    </p:txBody>
                  </p:sp>
                  <p:sp>
                    <p:nvSpPr>
                      <p:cNvPr id="288" name="Freeform 244">
                        <a:extLst>
                          <a:ext uri="{FF2B5EF4-FFF2-40B4-BE49-F238E27FC236}">
                            <a16:creationId xmlns:a16="http://schemas.microsoft.com/office/drawing/2014/main" id="{C43E4557-6D8F-4BA5-B32E-C36F0E685F14}"/>
                          </a:ext>
                        </a:extLst>
                      </p:cNvPr>
                      <p:cNvSpPr>
                        <a:spLocks noChangeAspect="1"/>
                      </p:cNvSpPr>
                      <p:nvPr/>
                    </p:nvSpPr>
                    <p:spPr bwMode="auto">
                      <a:xfrm>
                        <a:off x="621" y="1808"/>
                        <a:ext cx="1876" cy="344"/>
                      </a:xfrm>
                      <a:custGeom>
                        <a:avLst/>
                        <a:gdLst/>
                        <a:ahLst/>
                        <a:cxnLst>
                          <a:cxn ang="0">
                            <a:pos x="0" y="344"/>
                          </a:cxn>
                          <a:cxn ang="0">
                            <a:pos x="288" y="296"/>
                          </a:cxn>
                          <a:cxn ang="0">
                            <a:pos x="576" y="200"/>
                          </a:cxn>
                          <a:cxn ang="0">
                            <a:pos x="912" y="56"/>
                          </a:cxn>
                          <a:cxn ang="0">
                            <a:pos x="1344" y="8"/>
                          </a:cxn>
                          <a:cxn ang="0">
                            <a:pos x="1584" y="8"/>
                          </a:cxn>
                          <a:cxn ang="0">
                            <a:pos x="1872" y="56"/>
                          </a:cxn>
                        </a:cxnLst>
                        <a:rect l="0" t="0" r="r" b="b"/>
                        <a:pathLst>
                          <a:path w="1872" h="344">
                            <a:moveTo>
                              <a:pt x="0" y="344"/>
                            </a:moveTo>
                            <a:cubicBezTo>
                              <a:pt x="96" y="332"/>
                              <a:pt x="192" y="320"/>
                              <a:pt x="288" y="296"/>
                            </a:cubicBezTo>
                            <a:cubicBezTo>
                              <a:pt x="384" y="272"/>
                              <a:pt x="472" y="240"/>
                              <a:pt x="576" y="200"/>
                            </a:cubicBezTo>
                            <a:cubicBezTo>
                              <a:pt x="680" y="160"/>
                              <a:pt x="784" y="88"/>
                              <a:pt x="912" y="56"/>
                            </a:cubicBezTo>
                            <a:cubicBezTo>
                              <a:pt x="1040" y="24"/>
                              <a:pt x="1232" y="16"/>
                              <a:pt x="1344" y="8"/>
                            </a:cubicBezTo>
                            <a:cubicBezTo>
                              <a:pt x="1456" y="0"/>
                              <a:pt x="1496" y="0"/>
                              <a:pt x="1584" y="8"/>
                            </a:cubicBezTo>
                            <a:cubicBezTo>
                              <a:pt x="1672" y="16"/>
                              <a:pt x="1824" y="48"/>
                              <a:pt x="1872" y="56"/>
                            </a:cubicBezTo>
                          </a:path>
                        </a:pathLst>
                      </a:custGeom>
                      <a:noFill/>
                      <a:ln w="12700" cap="sq" cmpd="sng">
                        <a:solidFill>
                          <a:schemeClr val="tx1"/>
                        </a:solidFill>
                        <a:prstDash val="solid"/>
                        <a:round/>
                        <a:headEnd type="none" w="sm" len="sm"/>
                        <a:tailEnd type="none" w="sm" len="sm"/>
                      </a:ln>
                      <a:effectLst/>
                    </p:spPr>
                    <p:txBody>
                      <a:bodyPr wrap="none"/>
                      <a:lstStyle/>
                      <a:p>
                        <a:pPr fontAlgn="auto">
                          <a:spcBef>
                            <a:spcPts val="0"/>
                          </a:spcBef>
                          <a:spcAft>
                            <a:spcPts val="0"/>
                          </a:spcAft>
                          <a:defRPr/>
                        </a:pPr>
                        <a:endParaRPr lang="en-US" sz="2400" kern="0">
                          <a:solidFill>
                            <a:sysClr val="windowText" lastClr="000000"/>
                          </a:solidFill>
                          <a:latin typeface="Arial" charset="0"/>
                        </a:endParaRPr>
                      </a:p>
                    </p:txBody>
                  </p:sp>
                  <p:sp>
                    <p:nvSpPr>
                      <p:cNvPr id="289" name="Freeform 245">
                        <a:extLst>
                          <a:ext uri="{FF2B5EF4-FFF2-40B4-BE49-F238E27FC236}">
                            <a16:creationId xmlns:a16="http://schemas.microsoft.com/office/drawing/2014/main" id="{0267E5CA-64EA-436C-B2AF-22C66FBBBA3B}"/>
                          </a:ext>
                        </a:extLst>
                      </p:cNvPr>
                      <p:cNvSpPr>
                        <a:spLocks noChangeAspect="1"/>
                      </p:cNvSpPr>
                      <p:nvPr/>
                    </p:nvSpPr>
                    <p:spPr bwMode="auto">
                      <a:xfrm>
                        <a:off x="621" y="2487"/>
                        <a:ext cx="1876" cy="348"/>
                      </a:xfrm>
                      <a:custGeom>
                        <a:avLst/>
                        <a:gdLst/>
                        <a:ahLst/>
                        <a:cxnLst>
                          <a:cxn ang="0">
                            <a:pos x="0" y="344"/>
                          </a:cxn>
                          <a:cxn ang="0">
                            <a:pos x="288" y="296"/>
                          </a:cxn>
                          <a:cxn ang="0">
                            <a:pos x="576" y="200"/>
                          </a:cxn>
                          <a:cxn ang="0">
                            <a:pos x="912" y="56"/>
                          </a:cxn>
                          <a:cxn ang="0">
                            <a:pos x="1344" y="8"/>
                          </a:cxn>
                          <a:cxn ang="0">
                            <a:pos x="1584" y="8"/>
                          </a:cxn>
                          <a:cxn ang="0">
                            <a:pos x="1872" y="56"/>
                          </a:cxn>
                        </a:cxnLst>
                        <a:rect l="0" t="0" r="r" b="b"/>
                        <a:pathLst>
                          <a:path w="1872" h="344">
                            <a:moveTo>
                              <a:pt x="0" y="344"/>
                            </a:moveTo>
                            <a:cubicBezTo>
                              <a:pt x="96" y="332"/>
                              <a:pt x="192" y="320"/>
                              <a:pt x="288" y="296"/>
                            </a:cubicBezTo>
                            <a:cubicBezTo>
                              <a:pt x="384" y="272"/>
                              <a:pt x="472" y="240"/>
                              <a:pt x="576" y="200"/>
                            </a:cubicBezTo>
                            <a:cubicBezTo>
                              <a:pt x="680" y="160"/>
                              <a:pt x="784" y="88"/>
                              <a:pt x="912" y="56"/>
                            </a:cubicBezTo>
                            <a:cubicBezTo>
                              <a:pt x="1040" y="24"/>
                              <a:pt x="1232" y="16"/>
                              <a:pt x="1344" y="8"/>
                            </a:cubicBezTo>
                            <a:cubicBezTo>
                              <a:pt x="1456" y="0"/>
                              <a:pt x="1496" y="0"/>
                              <a:pt x="1584" y="8"/>
                            </a:cubicBezTo>
                            <a:cubicBezTo>
                              <a:pt x="1672" y="16"/>
                              <a:pt x="1824" y="48"/>
                              <a:pt x="1872" y="56"/>
                            </a:cubicBezTo>
                          </a:path>
                        </a:pathLst>
                      </a:custGeom>
                      <a:noFill/>
                      <a:ln w="12700" cap="sq" cmpd="sng">
                        <a:solidFill>
                          <a:schemeClr val="tx1"/>
                        </a:solidFill>
                        <a:prstDash val="solid"/>
                        <a:round/>
                        <a:headEnd type="none" w="sm" len="sm"/>
                        <a:tailEnd type="none" w="sm" len="sm"/>
                      </a:ln>
                      <a:effectLst/>
                    </p:spPr>
                    <p:txBody>
                      <a:bodyPr wrap="none"/>
                      <a:lstStyle/>
                      <a:p>
                        <a:pPr fontAlgn="auto">
                          <a:spcBef>
                            <a:spcPts val="0"/>
                          </a:spcBef>
                          <a:spcAft>
                            <a:spcPts val="0"/>
                          </a:spcAft>
                          <a:defRPr/>
                        </a:pPr>
                        <a:endParaRPr lang="en-US" sz="2400" kern="0">
                          <a:solidFill>
                            <a:sysClr val="windowText" lastClr="000000"/>
                          </a:solidFill>
                          <a:latin typeface="Arial" charset="0"/>
                        </a:endParaRPr>
                      </a:p>
                    </p:txBody>
                  </p:sp>
                  <p:sp>
                    <p:nvSpPr>
                      <p:cNvPr id="290" name="Line 246">
                        <a:extLst>
                          <a:ext uri="{FF2B5EF4-FFF2-40B4-BE49-F238E27FC236}">
                            <a16:creationId xmlns:a16="http://schemas.microsoft.com/office/drawing/2014/main" id="{9632A4EB-1978-4D18-8E9C-341FEABF47C1}"/>
                          </a:ext>
                        </a:extLst>
                      </p:cNvPr>
                      <p:cNvSpPr>
                        <a:spLocks noChangeAspect="1" noChangeShapeType="1"/>
                      </p:cNvSpPr>
                      <p:nvPr/>
                    </p:nvSpPr>
                    <p:spPr bwMode="auto">
                      <a:xfrm>
                        <a:off x="909" y="1969"/>
                        <a:ext cx="240" cy="719"/>
                      </a:xfrm>
                      <a:prstGeom prst="line">
                        <a:avLst/>
                      </a:prstGeom>
                      <a:noFill/>
                      <a:ln w="12700">
                        <a:solidFill>
                          <a:schemeClr val="tx1"/>
                        </a:solidFill>
                        <a:prstDash val="sysDot"/>
                        <a:round/>
                        <a:headEnd type="none" w="sm" len="sm"/>
                        <a:tailEnd type="none" w="sm" len="sm"/>
                      </a:ln>
                      <a:effectLst/>
                    </p:spPr>
                    <p:txBody>
                      <a:bodyPr wrap="none"/>
                      <a:lstStyle/>
                      <a:p>
                        <a:pPr fontAlgn="auto">
                          <a:spcBef>
                            <a:spcPts val="0"/>
                          </a:spcBef>
                          <a:spcAft>
                            <a:spcPts val="0"/>
                          </a:spcAft>
                          <a:defRPr/>
                        </a:pPr>
                        <a:endParaRPr lang="en-US" sz="2400" kern="0">
                          <a:solidFill>
                            <a:sysClr val="windowText" lastClr="000000"/>
                          </a:solidFill>
                          <a:latin typeface="Arial" charset="0"/>
                        </a:endParaRPr>
                      </a:p>
                    </p:txBody>
                  </p:sp>
                  <p:sp>
                    <p:nvSpPr>
                      <p:cNvPr id="291" name="Line 247">
                        <a:extLst>
                          <a:ext uri="{FF2B5EF4-FFF2-40B4-BE49-F238E27FC236}">
                            <a16:creationId xmlns:a16="http://schemas.microsoft.com/office/drawing/2014/main" id="{BBFFE4CB-1D98-4B7D-AD06-5CEBC3B2780F}"/>
                          </a:ext>
                        </a:extLst>
                      </p:cNvPr>
                      <p:cNvSpPr>
                        <a:spLocks noChangeAspect="1" noChangeShapeType="1"/>
                      </p:cNvSpPr>
                      <p:nvPr/>
                    </p:nvSpPr>
                    <p:spPr bwMode="auto">
                      <a:xfrm>
                        <a:off x="1438" y="1817"/>
                        <a:ext cx="240" cy="728"/>
                      </a:xfrm>
                      <a:prstGeom prst="line">
                        <a:avLst/>
                      </a:prstGeom>
                      <a:noFill/>
                      <a:ln w="12700">
                        <a:solidFill>
                          <a:schemeClr val="tx1"/>
                        </a:solidFill>
                        <a:prstDash val="sysDot"/>
                        <a:round/>
                        <a:headEnd type="none" w="sm" len="sm"/>
                        <a:tailEnd type="none" w="sm" len="sm"/>
                      </a:ln>
                      <a:effectLst/>
                    </p:spPr>
                    <p:txBody>
                      <a:bodyPr wrap="none"/>
                      <a:lstStyle/>
                      <a:p>
                        <a:pPr fontAlgn="auto">
                          <a:spcBef>
                            <a:spcPts val="0"/>
                          </a:spcBef>
                          <a:spcAft>
                            <a:spcPts val="0"/>
                          </a:spcAft>
                          <a:defRPr/>
                        </a:pPr>
                        <a:endParaRPr lang="en-US" sz="2400" kern="0">
                          <a:solidFill>
                            <a:sysClr val="windowText" lastClr="000000"/>
                          </a:solidFill>
                          <a:latin typeface="Arial" charset="0"/>
                        </a:endParaRPr>
                      </a:p>
                    </p:txBody>
                  </p:sp>
                  <p:sp>
                    <p:nvSpPr>
                      <p:cNvPr id="292" name="Oval 248">
                        <a:extLst>
                          <a:ext uri="{FF2B5EF4-FFF2-40B4-BE49-F238E27FC236}">
                            <a16:creationId xmlns:a16="http://schemas.microsoft.com/office/drawing/2014/main" id="{4A94700D-FF10-4FA8-8E85-75DD6DC977E6}"/>
                          </a:ext>
                        </a:extLst>
                      </p:cNvPr>
                      <p:cNvSpPr>
                        <a:spLocks noChangeAspect="1" noChangeArrowheads="1"/>
                      </p:cNvSpPr>
                      <p:nvPr/>
                    </p:nvSpPr>
                    <p:spPr bwMode="auto">
                      <a:xfrm>
                        <a:off x="1342" y="2496"/>
                        <a:ext cx="144" cy="147"/>
                      </a:xfrm>
                      <a:prstGeom prst="ellipse">
                        <a:avLst/>
                      </a:prstGeom>
                      <a:noFill/>
                      <a:ln w="12700" cap="sq">
                        <a:solidFill>
                          <a:schemeClr val="tx1"/>
                        </a:solidFill>
                        <a:round/>
                        <a:headEnd type="none" w="sm" len="sm"/>
                        <a:tailEnd type="none" w="sm" len="sm"/>
                      </a:ln>
                      <a:effectLst/>
                    </p:spPr>
                    <p:txBody>
                      <a:bodyPr wrap="none" anchor="ctr"/>
                      <a:lstStyle/>
                      <a:p>
                        <a:pPr fontAlgn="auto">
                          <a:spcBef>
                            <a:spcPts val="0"/>
                          </a:spcBef>
                          <a:spcAft>
                            <a:spcPts val="0"/>
                          </a:spcAft>
                          <a:defRPr/>
                        </a:pPr>
                        <a:endParaRPr lang="en-US" sz="2400" kern="0">
                          <a:solidFill>
                            <a:sysClr val="windowText" lastClr="000000"/>
                          </a:solidFill>
                          <a:latin typeface="Arial" charset="0"/>
                        </a:endParaRPr>
                      </a:p>
                    </p:txBody>
                  </p:sp>
                  <p:sp>
                    <p:nvSpPr>
                      <p:cNvPr id="293" name="Oval 249">
                        <a:extLst>
                          <a:ext uri="{FF2B5EF4-FFF2-40B4-BE49-F238E27FC236}">
                            <a16:creationId xmlns:a16="http://schemas.microsoft.com/office/drawing/2014/main" id="{5447F412-EB94-4665-A97B-F38026C0B962}"/>
                          </a:ext>
                        </a:extLst>
                      </p:cNvPr>
                      <p:cNvSpPr>
                        <a:spLocks noChangeAspect="1" noChangeArrowheads="1"/>
                      </p:cNvSpPr>
                      <p:nvPr/>
                    </p:nvSpPr>
                    <p:spPr bwMode="auto">
                      <a:xfrm>
                        <a:off x="1150" y="1911"/>
                        <a:ext cx="144" cy="147"/>
                      </a:xfrm>
                      <a:prstGeom prst="ellipse">
                        <a:avLst/>
                      </a:prstGeom>
                      <a:noFill/>
                      <a:ln w="12700" cap="sq">
                        <a:solidFill>
                          <a:schemeClr val="tx1"/>
                        </a:solidFill>
                        <a:round/>
                        <a:headEnd type="none" w="sm" len="sm"/>
                        <a:tailEnd type="none" w="sm" len="sm"/>
                      </a:ln>
                      <a:effectLst/>
                    </p:spPr>
                    <p:txBody>
                      <a:bodyPr wrap="none" anchor="ctr"/>
                      <a:lstStyle/>
                      <a:p>
                        <a:pPr fontAlgn="auto">
                          <a:spcBef>
                            <a:spcPts val="0"/>
                          </a:spcBef>
                          <a:spcAft>
                            <a:spcPts val="0"/>
                          </a:spcAft>
                          <a:defRPr/>
                        </a:pPr>
                        <a:endParaRPr lang="en-US" sz="2400" kern="0">
                          <a:solidFill>
                            <a:sysClr val="windowText" lastClr="000000"/>
                          </a:solidFill>
                          <a:latin typeface="Arial" charset="0"/>
                        </a:endParaRPr>
                      </a:p>
                    </p:txBody>
                  </p:sp>
                  <p:sp>
                    <p:nvSpPr>
                      <p:cNvPr id="294" name="Line 250">
                        <a:extLst>
                          <a:ext uri="{FF2B5EF4-FFF2-40B4-BE49-F238E27FC236}">
                            <a16:creationId xmlns:a16="http://schemas.microsoft.com/office/drawing/2014/main" id="{EF1AA6A0-1E08-4FCE-A9F1-FA8FAE3148E0}"/>
                          </a:ext>
                        </a:extLst>
                      </p:cNvPr>
                      <p:cNvSpPr>
                        <a:spLocks noChangeAspect="1" noChangeShapeType="1"/>
                      </p:cNvSpPr>
                      <p:nvPr/>
                    </p:nvSpPr>
                    <p:spPr bwMode="auto">
                      <a:xfrm flipH="1">
                        <a:off x="669" y="2835"/>
                        <a:ext cx="48" cy="94"/>
                      </a:xfrm>
                      <a:prstGeom prst="line">
                        <a:avLst/>
                      </a:prstGeom>
                      <a:noFill/>
                      <a:ln w="12700" cap="sq">
                        <a:solidFill>
                          <a:schemeClr val="tx1"/>
                        </a:solidFill>
                        <a:round/>
                        <a:headEnd type="none" w="sm" len="sm"/>
                        <a:tailEnd type="none" w="sm" len="sm"/>
                      </a:ln>
                      <a:effectLst/>
                    </p:spPr>
                    <p:txBody>
                      <a:bodyPr wrap="none"/>
                      <a:lstStyle/>
                      <a:p>
                        <a:pPr fontAlgn="auto">
                          <a:spcBef>
                            <a:spcPts val="0"/>
                          </a:spcBef>
                          <a:spcAft>
                            <a:spcPts val="0"/>
                          </a:spcAft>
                          <a:defRPr/>
                        </a:pPr>
                        <a:endParaRPr lang="en-US" sz="2400" kern="0">
                          <a:solidFill>
                            <a:sysClr val="windowText" lastClr="000000"/>
                          </a:solidFill>
                          <a:latin typeface="Arial" charset="0"/>
                        </a:endParaRPr>
                      </a:p>
                    </p:txBody>
                  </p:sp>
                  <p:sp>
                    <p:nvSpPr>
                      <p:cNvPr id="295" name="Line 251">
                        <a:extLst>
                          <a:ext uri="{FF2B5EF4-FFF2-40B4-BE49-F238E27FC236}">
                            <a16:creationId xmlns:a16="http://schemas.microsoft.com/office/drawing/2014/main" id="{1D5E5D9A-A7D5-42CC-AC7D-1FD4C9FCB9F6}"/>
                          </a:ext>
                        </a:extLst>
                      </p:cNvPr>
                      <p:cNvSpPr>
                        <a:spLocks noChangeAspect="1" noChangeShapeType="1"/>
                      </p:cNvSpPr>
                      <p:nvPr/>
                    </p:nvSpPr>
                    <p:spPr bwMode="auto">
                      <a:xfrm flipH="1">
                        <a:off x="765" y="2835"/>
                        <a:ext cx="48" cy="94"/>
                      </a:xfrm>
                      <a:prstGeom prst="line">
                        <a:avLst/>
                      </a:prstGeom>
                      <a:noFill/>
                      <a:ln w="12700" cap="sq">
                        <a:solidFill>
                          <a:schemeClr val="tx1"/>
                        </a:solidFill>
                        <a:round/>
                        <a:headEnd type="none" w="sm" len="sm"/>
                        <a:tailEnd type="none" w="sm" len="sm"/>
                      </a:ln>
                      <a:effectLst/>
                    </p:spPr>
                    <p:txBody>
                      <a:bodyPr wrap="none"/>
                      <a:lstStyle/>
                      <a:p>
                        <a:pPr fontAlgn="auto">
                          <a:spcBef>
                            <a:spcPts val="0"/>
                          </a:spcBef>
                          <a:spcAft>
                            <a:spcPts val="0"/>
                          </a:spcAft>
                          <a:defRPr/>
                        </a:pPr>
                        <a:endParaRPr lang="en-US" sz="2400" kern="0">
                          <a:solidFill>
                            <a:sysClr val="windowText" lastClr="000000"/>
                          </a:solidFill>
                          <a:latin typeface="Arial" charset="0"/>
                        </a:endParaRPr>
                      </a:p>
                    </p:txBody>
                  </p:sp>
                  <p:sp>
                    <p:nvSpPr>
                      <p:cNvPr id="296" name="Line 252">
                        <a:extLst>
                          <a:ext uri="{FF2B5EF4-FFF2-40B4-BE49-F238E27FC236}">
                            <a16:creationId xmlns:a16="http://schemas.microsoft.com/office/drawing/2014/main" id="{E333B147-8AEA-4454-95CB-E27D302645A2}"/>
                          </a:ext>
                        </a:extLst>
                      </p:cNvPr>
                      <p:cNvSpPr>
                        <a:spLocks noChangeAspect="1" noChangeShapeType="1"/>
                      </p:cNvSpPr>
                      <p:nvPr/>
                    </p:nvSpPr>
                    <p:spPr bwMode="auto">
                      <a:xfrm flipH="1">
                        <a:off x="861" y="2786"/>
                        <a:ext cx="48" cy="94"/>
                      </a:xfrm>
                      <a:prstGeom prst="line">
                        <a:avLst/>
                      </a:prstGeom>
                      <a:noFill/>
                      <a:ln w="12700" cap="sq">
                        <a:solidFill>
                          <a:schemeClr val="tx1"/>
                        </a:solidFill>
                        <a:round/>
                        <a:headEnd type="none" w="sm" len="sm"/>
                        <a:tailEnd type="none" w="sm" len="sm"/>
                      </a:ln>
                      <a:effectLst/>
                    </p:spPr>
                    <p:txBody>
                      <a:bodyPr wrap="none"/>
                      <a:lstStyle/>
                      <a:p>
                        <a:pPr fontAlgn="auto">
                          <a:spcBef>
                            <a:spcPts val="0"/>
                          </a:spcBef>
                          <a:spcAft>
                            <a:spcPts val="0"/>
                          </a:spcAft>
                          <a:defRPr/>
                        </a:pPr>
                        <a:endParaRPr lang="en-US" sz="2400" kern="0">
                          <a:solidFill>
                            <a:sysClr val="windowText" lastClr="000000"/>
                          </a:solidFill>
                          <a:latin typeface="Arial" charset="0"/>
                        </a:endParaRPr>
                      </a:p>
                    </p:txBody>
                  </p:sp>
                  <p:sp>
                    <p:nvSpPr>
                      <p:cNvPr id="297" name="Line 253">
                        <a:extLst>
                          <a:ext uri="{FF2B5EF4-FFF2-40B4-BE49-F238E27FC236}">
                            <a16:creationId xmlns:a16="http://schemas.microsoft.com/office/drawing/2014/main" id="{93120C97-A658-4DA9-943C-9050618B1837}"/>
                          </a:ext>
                        </a:extLst>
                      </p:cNvPr>
                      <p:cNvSpPr>
                        <a:spLocks noChangeAspect="1" noChangeShapeType="1"/>
                      </p:cNvSpPr>
                      <p:nvPr/>
                    </p:nvSpPr>
                    <p:spPr bwMode="auto">
                      <a:xfrm flipH="1">
                        <a:off x="957" y="2786"/>
                        <a:ext cx="48" cy="94"/>
                      </a:xfrm>
                      <a:prstGeom prst="line">
                        <a:avLst/>
                      </a:prstGeom>
                      <a:noFill/>
                      <a:ln w="12700" cap="sq">
                        <a:solidFill>
                          <a:schemeClr val="tx1"/>
                        </a:solidFill>
                        <a:round/>
                        <a:headEnd type="none" w="sm" len="sm"/>
                        <a:tailEnd type="none" w="sm" len="sm"/>
                      </a:ln>
                      <a:effectLst/>
                    </p:spPr>
                    <p:txBody>
                      <a:bodyPr wrap="none"/>
                      <a:lstStyle/>
                      <a:p>
                        <a:pPr fontAlgn="auto">
                          <a:spcBef>
                            <a:spcPts val="0"/>
                          </a:spcBef>
                          <a:spcAft>
                            <a:spcPts val="0"/>
                          </a:spcAft>
                          <a:defRPr/>
                        </a:pPr>
                        <a:endParaRPr lang="en-US" sz="2400" kern="0">
                          <a:solidFill>
                            <a:sysClr val="windowText" lastClr="000000"/>
                          </a:solidFill>
                          <a:latin typeface="Arial" charset="0"/>
                        </a:endParaRPr>
                      </a:p>
                    </p:txBody>
                  </p:sp>
                  <p:sp>
                    <p:nvSpPr>
                      <p:cNvPr id="298" name="Line 254">
                        <a:extLst>
                          <a:ext uri="{FF2B5EF4-FFF2-40B4-BE49-F238E27FC236}">
                            <a16:creationId xmlns:a16="http://schemas.microsoft.com/office/drawing/2014/main" id="{64BAB62F-C257-452E-B97E-E2E43B4B49B5}"/>
                          </a:ext>
                        </a:extLst>
                      </p:cNvPr>
                      <p:cNvSpPr>
                        <a:spLocks noChangeAspect="1" noChangeShapeType="1"/>
                      </p:cNvSpPr>
                      <p:nvPr/>
                    </p:nvSpPr>
                    <p:spPr bwMode="auto">
                      <a:xfrm flipH="1">
                        <a:off x="1081" y="2737"/>
                        <a:ext cx="21" cy="49"/>
                      </a:xfrm>
                      <a:prstGeom prst="line">
                        <a:avLst/>
                      </a:prstGeom>
                      <a:noFill/>
                      <a:ln w="12700" cap="sq">
                        <a:solidFill>
                          <a:schemeClr val="tx1"/>
                        </a:solidFill>
                        <a:round/>
                        <a:headEnd type="none" w="sm" len="sm"/>
                        <a:tailEnd type="none" w="sm" len="sm"/>
                      </a:ln>
                      <a:effectLst/>
                    </p:spPr>
                    <p:txBody>
                      <a:bodyPr wrap="none"/>
                      <a:lstStyle/>
                      <a:p>
                        <a:pPr fontAlgn="auto">
                          <a:spcBef>
                            <a:spcPts val="0"/>
                          </a:spcBef>
                          <a:spcAft>
                            <a:spcPts val="0"/>
                          </a:spcAft>
                          <a:defRPr/>
                        </a:pPr>
                        <a:endParaRPr lang="en-US" sz="2400" kern="0">
                          <a:solidFill>
                            <a:sysClr val="windowText" lastClr="000000"/>
                          </a:solidFill>
                          <a:latin typeface="Arial" charset="0"/>
                        </a:endParaRPr>
                      </a:p>
                    </p:txBody>
                  </p:sp>
                  <p:sp>
                    <p:nvSpPr>
                      <p:cNvPr id="299" name="Line 255">
                        <a:extLst>
                          <a:ext uri="{FF2B5EF4-FFF2-40B4-BE49-F238E27FC236}">
                            <a16:creationId xmlns:a16="http://schemas.microsoft.com/office/drawing/2014/main" id="{4F1A6F24-8FE0-4B14-8C2D-249FB5E6033E}"/>
                          </a:ext>
                        </a:extLst>
                      </p:cNvPr>
                      <p:cNvSpPr>
                        <a:spLocks noChangeAspect="1" noChangeShapeType="1"/>
                      </p:cNvSpPr>
                      <p:nvPr/>
                    </p:nvSpPr>
                    <p:spPr bwMode="auto">
                      <a:xfrm flipH="1">
                        <a:off x="1150" y="2688"/>
                        <a:ext cx="48" cy="98"/>
                      </a:xfrm>
                      <a:prstGeom prst="line">
                        <a:avLst/>
                      </a:prstGeom>
                      <a:noFill/>
                      <a:ln w="12700" cap="sq">
                        <a:solidFill>
                          <a:schemeClr val="tx1"/>
                        </a:solidFill>
                        <a:round/>
                        <a:headEnd type="none" w="sm" len="sm"/>
                        <a:tailEnd type="none" w="sm" len="sm"/>
                      </a:ln>
                      <a:effectLst/>
                    </p:spPr>
                    <p:txBody>
                      <a:bodyPr wrap="none"/>
                      <a:lstStyle/>
                      <a:p>
                        <a:pPr fontAlgn="auto">
                          <a:spcBef>
                            <a:spcPts val="0"/>
                          </a:spcBef>
                          <a:spcAft>
                            <a:spcPts val="0"/>
                          </a:spcAft>
                          <a:defRPr/>
                        </a:pPr>
                        <a:endParaRPr lang="en-US" sz="2400" kern="0">
                          <a:solidFill>
                            <a:sysClr val="windowText" lastClr="000000"/>
                          </a:solidFill>
                          <a:latin typeface="Arial" charset="0"/>
                        </a:endParaRPr>
                      </a:p>
                    </p:txBody>
                  </p:sp>
                  <p:sp>
                    <p:nvSpPr>
                      <p:cNvPr id="300" name="Line 256">
                        <a:extLst>
                          <a:ext uri="{FF2B5EF4-FFF2-40B4-BE49-F238E27FC236}">
                            <a16:creationId xmlns:a16="http://schemas.microsoft.com/office/drawing/2014/main" id="{08C91A70-2CAD-41A5-B7A1-56E8EBDBBF22}"/>
                          </a:ext>
                        </a:extLst>
                      </p:cNvPr>
                      <p:cNvSpPr>
                        <a:spLocks noChangeAspect="1" noChangeShapeType="1"/>
                      </p:cNvSpPr>
                      <p:nvPr/>
                    </p:nvSpPr>
                    <p:spPr bwMode="auto">
                      <a:xfrm flipH="1">
                        <a:off x="1246" y="2643"/>
                        <a:ext cx="48" cy="94"/>
                      </a:xfrm>
                      <a:prstGeom prst="line">
                        <a:avLst/>
                      </a:prstGeom>
                      <a:noFill/>
                      <a:ln w="12700" cap="sq">
                        <a:solidFill>
                          <a:schemeClr val="tx1"/>
                        </a:solidFill>
                        <a:round/>
                        <a:headEnd type="none" w="sm" len="sm"/>
                        <a:tailEnd type="none" w="sm" len="sm"/>
                      </a:ln>
                      <a:effectLst/>
                    </p:spPr>
                    <p:txBody>
                      <a:bodyPr wrap="none"/>
                      <a:lstStyle/>
                      <a:p>
                        <a:pPr fontAlgn="auto">
                          <a:spcBef>
                            <a:spcPts val="0"/>
                          </a:spcBef>
                          <a:spcAft>
                            <a:spcPts val="0"/>
                          </a:spcAft>
                          <a:defRPr/>
                        </a:pPr>
                        <a:endParaRPr lang="en-US" sz="2400" kern="0">
                          <a:solidFill>
                            <a:sysClr val="windowText" lastClr="000000"/>
                          </a:solidFill>
                          <a:latin typeface="Arial" charset="0"/>
                        </a:endParaRPr>
                      </a:p>
                    </p:txBody>
                  </p:sp>
                  <p:sp>
                    <p:nvSpPr>
                      <p:cNvPr id="301" name="Line 257">
                        <a:extLst>
                          <a:ext uri="{FF2B5EF4-FFF2-40B4-BE49-F238E27FC236}">
                            <a16:creationId xmlns:a16="http://schemas.microsoft.com/office/drawing/2014/main" id="{DAF89BD6-4873-45C6-A410-D7DDA0A8D8BD}"/>
                          </a:ext>
                        </a:extLst>
                      </p:cNvPr>
                      <p:cNvSpPr>
                        <a:spLocks noChangeAspect="1" noChangeShapeType="1"/>
                      </p:cNvSpPr>
                      <p:nvPr/>
                    </p:nvSpPr>
                    <p:spPr bwMode="auto">
                      <a:xfrm flipH="1">
                        <a:off x="1342" y="2594"/>
                        <a:ext cx="48" cy="94"/>
                      </a:xfrm>
                      <a:prstGeom prst="line">
                        <a:avLst/>
                      </a:prstGeom>
                      <a:noFill/>
                      <a:ln w="12700" cap="sq">
                        <a:solidFill>
                          <a:schemeClr val="tx1"/>
                        </a:solidFill>
                        <a:round/>
                        <a:headEnd type="none" w="sm" len="sm"/>
                        <a:tailEnd type="none" w="sm" len="sm"/>
                      </a:ln>
                      <a:effectLst/>
                    </p:spPr>
                    <p:txBody>
                      <a:bodyPr wrap="none"/>
                      <a:lstStyle/>
                      <a:p>
                        <a:pPr fontAlgn="auto">
                          <a:spcBef>
                            <a:spcPts val="0"/>
                          </a:spcBef>
                          <a:spcAft>
                            <a:spcPts val="0"/>
                          </a:spcAft>
                          <a:defRPr/>
                        </a:pPr>
                        <a:endParaRPr lang="en-US" sz="2400" kern="0">
                          <a:solidFill>
                            <a:sysClr val="windowText" lastClr="000000"/>
                          </a:solidFill>
                          <a:latin typeface="Arial" charset="0"/>
                        </a:endParaRPr>
                      </a:p>
                    </p:txBody>
                  </p:sp>
                  <p:sp>
                    <p:nvSpPr>
                      <p:cNvPr id="302" name="Line 258">
                        <a:extLst>
                          <a:ext uri="{FF2B5EF4-FFF2-40B4-BE49-F238E27FC236}">
                            <a16:creationId xmlns:a16="http://schemas.microsoft.com/office/drawing/2014/main" id="{8F21BF23-EC76-42F5-8743-A784C0805EFA}"/>
                          </a:ext>
                        </a:extLst>
                      </p:cNvPr>
                      <p:cNvSpPr>
                        <a:spLocks noChangeAspect="1" noChangeShapeType="1"/>
                      </p:cNvSpPr>
                      <p:nvPr/>
                    </p:nvSpPr>
                    <p:spPr bwMode="auto">
                      <a:xfrm flipH="1">
                        <a:off x="1438" y="2594"/>
                        <a:ext cx="48" cy="94"/>
                      </a:xfrm>
                      <a:prstGeom prst="line">
                        <a:avLst/>
                      </a:prstGeom>
                      <a:noFill/>
                      <a:ln w="12700" cap="sq">
                        <a:solidFill>
                          <a:schemeClr val="tx1"/>
                        </a:solidFill>
                        <a:round/>
                        <a:headEnd type="none" w="sm" len="sm"/>
                        <a:tailEnd type="none" w="sm" len="sm"/>
                      </a:ln>
                      <a:effectLst/>
                    </p:spPr>
                    <p:txBody>
                      <a:bodyPr wrap="none"/>
                      <a:lstStyle/>
                      <a:p>
                        <a:pPr fontAlgn="auto">
                          <a:spcBef>
                            <a:spcPts val="0"/>
                          </a:spcBef>
                          <a:spcAft>
                            <a:spcPts val="0"/>
                          </a:spcAft>
                          <a:defRPr/>
                        </a:pPr>
                        <a:endParaRPr lang="en-US" sz="2400" kern="0">
                          <a:solidFill>
                            <a:sysClr val="windowText" lastClr="000000"/>
                          </a:solidFill>
                          <a:latin typeface="Arial" charset="0"/>
                        </a:endParaRPr>
                      </a:p>
                    </p:txBody>
                  </p:sp>
                  <p:sp>
                    <p:nvSpPr>
                      <p:cNvPr id="303" name="Line 259">
                        <a:extLst>
                          <a:ext uri="{FF2B5EF4-FFF2-40B4-BE49-F238E27FC236}">
                            <a16:creationId xmlns:a16="http://schemas.microsoft.com/office/drawing/2014/main" id="{BF205D12-8A78-4BC9-BB89-7BB2CFFC45E1}"/>
                          </a:ext>
                        </a:extLst>
                      </p:cNvPr>
                      <p:cNvSpPr>
                        <a:spLocks noChangeAspect="1" noChangeShapeType="1"/>
                      </p:cNvSpPr>
                      <p:nvPr/>
                    </p:nvSpPr>
                    <p:spPr bwMode="auto">
                      <a:xfrm flipH="1">
                        <a:off x="1534" y="2545"/>
                        <a:ext cx="48" cy="98"/>
                      </a:xfrm>
                      <a:prstGeom prst="line">
                        <a:avLst/>
                      </a:prstGeom>
                      <a:noFill/>
                      <a:ln w="12700" cap="sq">
                        <a:solidFill>
                          <a:schemeClr val="tx1"/>
                        </a:solidFill>
                        <a:round/>
                        <a:headEnd type="none" w="sm" len="sm"/>
                        <a:tailEnd type="none" w="sm" len="sm"/>
                      </a:ln>
                      <a:effectLst/>
                    </p:spPr>
                    <p:txBody>
                      <a:bodyPr wrap="none"/>
                      <a:lstStyle/>
                      <a:p>
                        <a:pPr fontAlgn="auto">
                          <a:spcBef>
                            <a:spcPts val="0"/>
                          </a:spcBef>
                          <a:spcAft>
                            <a:spcPts val="0"/>
                          </a:spcAft>
                          <a:defRPr/>
                        </a:pPr>
                        <a:endParaRPr lang="en-US" sz="2400" kern="0">
                          <a:solidFill>
                            <a:sysClr val="windowText" lastClr="000000"/>
                          </a:solidFill>
                          <a:latin typeface="Arial" charset="0"/>
                        </a:endParaRPr>
                      </a:p>
                    </p:txBody>
                  </p:sp>
                  <p:sp>
                    <p:nvSpPr>
                      <p:cNvPr id="304" name="Line 260">
                        <a:extLst>
                          <a:ext uri="{FF2B5EF4-FFF2-40B4-BE49-F238E27FC236}">
                            <a16:creationId xmlns:a16="http://schemas.microsoft.com/office/drawing/2014/main" id="{186D1BE6-1C30-477A-A6DD-1A6256F22DEA}"/>
                          </a:ext>
                        </a:extLst>
                      </p:cNvPr>
                      <p:cNvSpPr>
                        <a:spLocks noChangeAspect="1" noChangeShapeType="1"/>
                      </p:cNvSpPr>
                      <p:nvPr/>
                    </p:nvSpPr>
                    <p:spPr bwMode="auto">
                      <a:xfrm flipH="1">
                        <a:off x="1631" y="2545"/>
                        <a:ext cx="48" cy="98"/>
                      </a:xfrm>
                      <a:prstGeom prst="line">
                        <a:avLst/>
                      </a:prstGeom>
                      <a:noFill/>
                      <a:ln w="12700" cap="sq">
                        <a:solidFill>
                          <a:schemeClr val="tx1"/>
                        </a:solidFill>
                        <a:round/>
                        <a:headEnd type="none" w="sm" len="sm"/>
                        <a:tailEnd type="none" w="sm" len="sm"/>
                      </a:ln>
                      <a:effectLst/>
                    </p:spPr>
                    <p:txBody>
                      <a:bodyPr wrap="none"/>
                      <a:lstStyle/>
                      <a:p>
                        <a:pPr fontAlgn="auto">
                          <a:spcBef>
                            <a:spcPts val="0"/>
                          </a:spcBef>
                          <a:spcAft>
                            <a:spcPts val="0"/>
                          </a:spcAft>
                          <a:defRPr/>
                        </a:pPr>
                        <a:endParaRPr lang="en-US" sz="2400" kern="0">
                          <a:solidFill>
                            <a:sysClr val="windowText" lastClr="000000"/>
                          </a:solidFill>
                          <a:latin typeface="Arial" charset="0"/>
                        </a:endParaRPr>
                      </a:p>
                    </p:txBody>
                  </p:sp>
                  <p:sp>
                    <p:nvSpPr>
                      <p:cNvPr id="305" name="Line 261">
                        <a:extLst>
                          <a:ext uri="{FF2B5EF4-FFF2-40B4-BE49-F238E27FC236}">
                            <a16:creationId xmlns:a16="http://schemas.microsoft.com/office/drawing/2014/main" id="{546DB834-4855-4098-A53F-5D430D4F0B3A}"/>
                          </a:ext>
                        </a:extLst>
                      </p:cNvPr>
                      <p:cNvSpPr>
                        <a:spLocks noChangeAspect="1" noChangeShapeType="1"/>
                      </p:cNvSpPr>
                      <p:nvPr/>
                    </p:nvSpPr>
                    <p:spPr bwMode="auto">
                      <a:xfrm flipH="1">
                        <a:off x="1727" y="2545"/>
                        <a:ext cx="48" cy="98"/>
                      </a:xfrm>
                      <a:prstGeom prst="line">
                        <a:avLst/>
                      </a:prstGeom>
                      <a:noFill/>
                      <a:ln w="12700" cap="sq">
                        <a:solidFill>
                          <a:schemeClr val="tx1"/>
                        </a:solidFill>
                        <a:round/>
                        <a:headEnd type="none" w="sm" len="sm"/>
                        <a:tailEnd type="none" w="sm" len="sm"/>
                      </a:ln>
                      <a:effectLst/>
                    </p:spPr>
                    <p:txBody>
                      <a:bodyPr wrap="none"/>
                      <a:lstStyle/>
                      <a:p>
                        <a:pPr fontAlgn="auto">
                          <a:spcBef>
                            <a:spcPts val="0"/>
                          </a:spcBef>
                          <a:spcAft>
                            <a:spcPts val="0"/>
                          </a:spcAft>
                          <a:defRPr/>
                        </a:pPr>
                        <a:endParaRPr lang="en-US" sz="2400" kern="0">
                          <a:solidFill>
                            <a:sysClr val="windowText" lastClr="000000"/>
                          </a:solidFill>
                          <a:latin typeface="Arial" charset="0"/>
                        </a:endParaRPr>
                      </a:p>
                    </p:txBody>
                  </p:sp>
                  <p:sp>
                    <p:nvSpPr>
                      <p:cNvPr id="306" name="Line 262">
                        <a:extLst>
                          <a:ext uri="{FF2B5EF4-FFF2-40B4-BE49-F238E27FC236}">
                            <a16:creationId xmlns:a16="http://schemas.microsoft.com/office/drawing/2014/main" id="{D7553DF2-FD90-4E2B-A650-F3790FB35173}"/>
                          </a:ext>
                        </a:extLst>
                      </p:cNvPr>
                      <p:cNvSpPr>
                        <a:spLocks noChangeAspect="1" noChangeShapeType="1"/>
                      </p:cNvSpPr>
                      <p:nvPr/>
                    </p:nvSpPr>
                    <p:spPr bwMode="auto">
                      <a:xfrm flipH="1">
                        <a:off x="1823" y="2496"/>
                        <a:ext cx="48" cy="98"/>
                      </a:xfrm>
                      <a:prstGeom prst="line">
                        <a:avLst/>
                      </a:prstGeom>
                      <a:noFill/>
                      <a:ln w="12700" cap="sq">
                        <a:solidFill>
                          <a:schemeClr val="tx1"/>
                        </a:solidFill>
                        <a:round/>
                        <a:headEnd type="none" w="sm" len="sm"/>
                        <a:tailEnd type="none" w="sm" len="sm"/>
                      </a:ln>
                      <a:effectLst/>
                    </p:spPr>
                    <p:txBody>
                      <a:bodyPr wrap="none"/>
                      <a:lstStyle/>
                      <a:p>
                        <a:pPr fontAlgn="auto">
                          <a:spcBef>
                            <a:spcPts val="0"/>
                          </a:spcBef>
                          <a:spcAft>
                            <a:spcPts val="0"/>
                          </a:spcAft>
                          <a:defRPr/>
                        </a:pPr>
                        <a:endParaRPr lang="en-US" sz="2400" kern="0">
                          <a:solidFill>
                            <a:sysClr val="windowText" lastClr="000000"/>
                          </a:solidFill>
                          <a:latin typeface="Arial" charset="0"/>
                        </a:endParaRPr>
                      </a:p>
                    </p:txBody>
                  </p:sp>
                  <p:sp>
                    <p:nvSpPr>
                      <p:cNvPr id="307" name="Line 263">
                        <a:extLst>
                          <a:ext uri="{FF2B5EF4-FFF2-40B4-BE49-F238E27FC236}">
                            <a16:creationId xmlns:a16="http://schemas.microsoft.com/office/drawing/2014/main" id="{ED82B5F6-6C84-4104-AE1B-CEB16777B878}"/>
                          </a:ext>
                        </a:extLst>
                      </p:cNvPr>
                      <p:cNvSpPr>
                        <a:spLocks noChangeAspect="1" noChangeShapeType="1"/>
                      </p:cNvSpPr>
                      <p:nvPr/>
                    </p:nvSpPr>
                    <p:spPr bwMode="auto">
                      <a:xfrm flipH="1">
                        <a:off x="1919" y="2496"/>
                        <a:ext cx="48" cy="98"/>
                      </a:xfrm>
                      <a:prstGeom prst="line">
                        <a:avLst/>
                      </a:prstGeom>
                      <a:noFill/>
                      <a:ln w="12700" cap="sq">
                        <a:solidFill>
                          <a:schemeClr val="tx1"/>
                        </a:solidFill>
                        <a:round/>
                        <a:headEnd type="none" w="sm" len="sm"/>
                        <a:tailEnd type="none" w="sm" len="sm"/>
                      </a:ln>
                      <a:effectLst/>
                    </p:spPr>
                    <p:txBody>
                      <a:bodyPr wrap="none"/>
                      <a:lstStyle/>
                      <a:p>
                        <a:pPr fontAlgn="auto">
                          <a:spcBef>
                            <a:spcPts val="0"/>
                          </a:spcBef>
                          <a:spcAft>
                            <a:spcPts val="0"/>
                          </a:spcAft>
                          <a:defRPr/>
                        </a:pPr>
                        <a:endParaRPr lang="en-US" sz="2400" kern="0">
                          <a:solidFill>
                            <a:sysClr val="windowText" lastClr="000000"/>
                          </a:solidFill>
                          <a:latin typeface="Arial" charset="0"/>
                        </a:endParaRPr>
                      </a:p>
                    </p:txBody>
                  </p:sp>
                  <p:sp>
                    <p:nvSpPr>
                      <p:cNvPr id="308" name="Line 264">
                        <a:extLst>
                          <a:ext uri="{FF2B5EF4-FFF2-40B4-BE49-F238E27FC236}">
                            <a16:creationId xmlns:a16="http://schemas.microsoft.com/office/drawing/2014/main" id="{BFC57EB7-3CB4-4572-B3C8-0BD09FA19C3A}"/>
                          </a:ext>
                        </a:extLst>
                      </p:cNvPr>
                      <p:cNvSpPr>
                        <a:spLocks noChangeAspect="1" noChangeShapeType="1"/>
                      </p:cNvSpPr>
                      <p:nvPr/>
                    </p:nvSpPr>
                    <p:spPr bwMode="auto">
                      <a:xfrm flipH="1">
                        <a:off x="2015" y="2496"/>
                        <a:ext cx="48" cy="98"/>
                      </a:xfrm>
                      <a:prstGeom prst="line">
                        <a:avLst/>
                      </a:prstGeom>
                      <a:noFill/>
                      <a:ln w="12700" cap="sq">
                        <a:solidFill>
                          <a:schemeClr val="tx1"/>
                        </a:solidFill>
                        <a:round/>
                        <a:headEnd type="none" w="sm" len="sm"/>
                        <a:tailEnd type="none" w="sm" len="sm"/>
                      </a:ln>
                      <a:effectLst/>
                    </p:spPr>
                    <p:txBody>
                      <a:bodyPr wrap="none"/>
                      <a:lstStyle/>
                      <a:p>
                        <a:pPr fontAlgn="auto">
                          <a:spcBef>
                            <a:spcPts val="0"/>
                          </a:spcBef>
                          <a:spcAft>
                            <a:spcPts val="0"/>
                          </a:spcAft>
                          <a:defRPr/>
                        </a:pPr>
                        <a:endParaRPr lang="en-US" sz="2400" kern="0">
                          <a:solidFill>
                            <a:sysClr val="windowText" lastClr="000000"/>
                          </a:solidFill>
                          <a:latin typeface="Arial" charset="0"/>
                        </a:endParaRPr>
                      </a:p>
                    </p:txBody>
                  </p:sp>
                  <p:sp>
                    <p:nvSpPr>
                      <p:cNvPr id="309" name="Line 265">
                        <a:extLst>
                          <a:ext uri="{FF2B5EF4-FFF2-40B4-BE49-F238E27FC236}">
                            <a16:creationId xmlns:a16="http://schemas.microsoft.com/office/drawing/2014/main" id="{7A4C40A1-8138-40E5-A1BF-986E1FBAB6D7}"/>
                          </a:ext>
                        </a:extLst>
                      </p:cNvPr>
                      <p:cNvSpPr>
                        <a:spLocks noChangeAspect="1" noChangeShapeType="1"/>
                      </p:cNvSpPr>
                      <p:nvPr/>
                    </p:nvSpPr>
                    <p:spPr bwMode="auto">
                      <a:xfrm flipH="1">
                        <a:off x="2112" y="2496"/>
                        <a:ext cx="48" cy="98"/>
                      </a:xfrm>
                      <a:prstGeom prst="line">
                        <a:avLst/>
                      </a:prstGeom>
                      <a:noFill/>
                      <a:ln w="12700" cap="sq">
                        <a:solidFill>
                          <a:schemeClr val="tx1"/>
                        </a:solidFill>
                        <a:round/>
                        <a:headEnd type="none" w="sm" len="sm"/>
                        <a:tailEnd type="none" w="sm" len="sm"/>
                      </a:ln>
                      <a:effectLst/>
                    </p:spPr>
                    <p:txBody>
                      <a:bodyPr wrap="none"/>
                      <a:lstStyle/>
                      <a:p>
                        <a:pPr fontAlgn="auto">
                          <a:spcBef>
                            <a:spcPts val="0"/>
                          </a:spcBef>
                          <a:spcAft>
                            <a:spcPts val="0"/>
                          </a:spcAft>
                          <a:defRPr/>
                        </a:pPr>
                        <a:endParaRPr lang="en-US" sz="2400" kern="0">
                          <a:solidFill>
                            <a:sysClr val="windowText" lastClr="000000"/>
                          </a:solidFill>
                          <a:latin typeface="Arial" charset="0"/>
                        </a:endParaRPr>
                      </a:p>
                    </p:txBody>
                  </p:sp>
                  <p:sp>
                    <p:nvSpPr>
                      <p:cNvPr id="310" name="Line 266">
                        <a:extLst>
                          <a:ext uri="{FF2B5EF4-FFF2-40B4-BE49-F238E27FC236}">
                            <a16:creationId xmlns:a16="http://schemas.microsoft.com/office/drawing/2014/main" id="{FA918924-7383-460A-A908-80FF64AF5BB6}"/>
                          </a:ext>
                        </a:extLst>
                      </p:cNvPr>
                      <p:cNvSpPr>
                        <a:spLocks noChangeAspect="1" noChangeShapeType="1"/>
                      </p:cNvSpPr>
                      <p:nvPr/>
                    </p:nvSpPr>
                    <p:spPr bwMode="auto">
                      <a:xfrm flipH="1">
                        <a:off x="2208" y="2496"/>
                        <a:ext cx="48" cy="98"/>
                      </a:xfrm>
                      <a:prstGeom prst="line">
                        <a:avLst/>
                      </a:prstGeom>
                      <a:noFill/>
                      <a:ln w="12700" cap="sq">
                        <a:solidFill>
                          <a:schemeClr val="tx1"/>
                        </a:solidFill>
                        <a:round/>
                        <a:headEnd type="none" w="sm" len="sm"/>
                        <a:tailEnd type="none" w="sm" len="sm"/>
                      </a:ln>
                      <a:effectLst/>
                    </p:spPr>
                    <p:txBody>
                      <a:bodyPr wrap="none"/>
                      <a:lstStyle/>
                      <a:p>
                        <a:pPr fontAlgn="auto">
                          <a:spcBef>
                            <a:spcPts val="0"/>
                          </a:spcBef>
                          <a:spcAft>
                            <a:spcPts val="0"/>
                          </a:spcAft>
                          <a:defRPr/>
                        </a:pPr>
                        <a:endParaRPr lang="en-US" sz="2400" kern="0">
                          <a:solidFill>
                            <a:sysClr val="windowText" lastClr="000000"/>
                          </a:solidFill>
                          <a:latin typeface="Arial" charset="0"/>
                        </a:endParaRPr>
                      </a:p>
                    </p:txBody>
                  </p:sp>
                  <p:sp>
                    <p:nvSpPr>
                      <p:cNvPr id="311" name="Line 267">
                        <a:extLst>
                          <a:ext uri="{FF2B5EF4-FFF2-40B4-BE49-F238E27FC236}">
                            <a16:creationId xmlns:a16="http://schemas.microsoft.com/office/drawing/2014/main" id="{A647DE0B-79F1-4170-9124-487E18FE2427}"/>
                          </a:ext>
                        </a:extLst>
                      </p:cNvPr>
                      <p:cNvSpPr>
                        <a:spLocks noChangeAspect="1" noChangeShapeType="1"/>
                      </p:cNvSpPr>
                      <p:nvPr/>
                    </p:nvSpPr>
                    <p:spPr bwMode="auto">
                      <a:xfrm flipH="1">
                        <a:off x="2304" y="2545"/>
                        <a:ext cx="48" cy="98"/>
                      </a:xfrm>
                      <a:prstGeom prst="line">
                        <a:avLst/>
                      </a:prstGeom>
                      <a:noFill/>
                      <a:ln w="12700" cap="sq">
                        <a:solidFill>
                          <a:schemeClr val="tx1"/>
                        </a:solidFill>
                        <a:round/>
                        <a:headEnd type="none" w="sm" len="sm"/>
                        <a:tailEnd type="none" w="sm" len="sm"/>
                      </a:ln>
                      <a:effectLst/>
                    </p:spPr>
                    <p:txBody>
                      <a:bodyPr wrap="none"/>
                      <a:lstStyle/>
                      <a:p>
                        <a:pPr fontAlgn="auto">
                          <a:spcBef>
                            <a:spcPts val="0"/>
                          </a:spcBef>
                          <a:spcAft>
                            <a:spcPts val="0"/>
                          </a:spcAft>
                          <a:defRPr/>
                        </a:pPr>
                        <a:endParaRPr lang="en-US" sz="2400" kern="0">
                          <a:solidFill>
                            <a:sysClr val="windowText" lastClr="000000"/>
                          </a:solidFill>
                          <a:latin typeface="Arial" charset="0"/>
                        </a:endParaRPr>
                      </a:p>
                    </p:txBody>
                  </p:sp>
                  <p:sp>
                    <p:nvSpPr>
                      <p:cNvPr id="312" name="Line 268">
                        <a:extLst>
                          <a:ext uri="{FF2B5EF4-FFF2-40B4-BE49-F238E27FC236}">
                            <a16:creationId xmlns:a16="http://schemas.microsoft.com/office/drawing/2014/main" id="{BB7BB777-B6D1-41E9-82E2-07BC51FCB672}"/>
                          </a:ext>
                        </a:extLst>
                      </p:cNvPr>
                      <p:cNvSpPr>
                        <a:spLocks noChangeAspect="1" noChangeShapeType="1"/>
                      </p:cNvSpPr>
                      <p:nvPr/>
                    </p:nvSpPr>
                    <p:spPr bwMode="auto">
                      <a:xfrm flipH="1">
                        <a:off x="2407" y="2545"/>
                        <a:ext cx="48" cy="98"/>
                      </a:xfrm>
                      <a:prstGeom prst="line">
                        <a:avLst/>
                      </a:prstGeom>
                      <a:noFill/>
                      <a:ln w="12700" cap="sq">
                        <a:solidFill>
                          <a:schemeClr val="tx1"/>
                        </a:solidFill>
                        <a:round/>
                        <a:headEnd type="none" w="sm" len="sm"/>
                        <a:tailEnd type="none" w="sm" len="sm"/>
                      </a:ln>
                      <a:effectLst/>
                    </p:spPr>
                    <p:txBody>
                      <a:bodyPr wrap="none"/>
                      <a:lstStyle/>
                      <a:p>
                        <a:pPr fontAlgn="auto">
                          <a:spcBef>
                            <a:spcPts val="0"/>
                          </a:spcBef>
                          <a:spcAft>
                            <a:spcPts val="0"/>
                          </a:spcAft>
                          <a:defRPr/>
                        </a:pPr>
                        <a:endParaRPr lang="en-US" sz="2400" kern="0">
                          <a:solidFill>
                            <a:sysClr val="windowText" lastClr="000000"/>
                          </a:solidFill>
                          <a:latin typeface="Arial" charset="0"/>
                        </a:endParaRPr>
                      </a:p>
                    </p:txBody>
                  </p:sp>
                  <p:sp>
                    <p:nvSpPr>
                      <p:cNvPr id="313" name="Line 269">
                        <a:extLst>
                          <a:ext uri="{FF2B5EF4-FFF2-40B4-BE49-F238E27FC236}">
                            <a16:creationId xmlns:a16="http://schemas.microsoft.com/office/drawing/2014/main" id="{7684D4F6-674D-4AC3-8985-82186E98D2F7}"/>
                          </a:ext>
                        </a:extLst>
                      </p:cNvPr>
                      <p:cNvSpPr>
                        <a:spLocks noChangeAspect="1" noChangeShapeType="1"/>
                      </p:cNvSpPr>
                      <p:nvPr/>
                    </p:nvSpPr>
                    <p:spPr bwMode="auto">
                      <a:xfrm>
                        <a:off x="1246" y="2067"/>
                        <a:ext cx="48" cy="143"/>
                      </a:xfrm>
                      <a:prstGeom prst="line">
                        <a:avLst/>
                      </a:prstGeom>
                      <a:noFill/>
                      <a:ln w="28575" cap="sq">
                        <a:solidFill>
                          <a:schemeClr val="tx1"/>
                        </a:solidFill>
                        <a:round/>
                        <a:headEnd type="none" w="sm" len="sm"/>
                        <a:tailEnd type="triangle" w="sm" len="sm"/>
                      </a:ln>
                      <a:effectLst/>
                    </p:spPr>
                    <p:txBody>
                      <a:bodyPr wrap="none"/>
                      <a:lstStyle/>
                      <a:p>
                        <a:pPr fontAlgn="auto">
                          <a:spcBef>
                            <a:spcPts val="0"/>
                          </a:spcBef>
                          <a:spcAft>
                            <a:spcPts val="0"/>
                          </a:spcAft>
                          <a:defRPr/>
                        </a:pPr>
                        <a:endParaRPr lang="en-US" sz="2400" kern="0">
                          <a:solidFill>
                            <a:sysClr val="windowText" lastClr="000000"/>
                          </a:solidFill>
                          <a:latin typeface="Arial" charset="0"/>
                        </a:endParaRPr>
                      </a:p>
                    </p:txBody>
                  </p:sp>
                  <p:sp>
                    <p:nvSpPr>
                      <p:cNvPr id="314" name="Line 270">
                        <a:extLst>
                          <a:ext uri="{FF2B5EF4-FFF2-40B4-BE49-F238E27FC236}">
                            <a16:creationId xmlns:a16="http://schemas.microsoft.com/office/drawing/2014/main" id="{E0482952-FC8E-4691-B080-F716EF6BBAF6}"/>
                          </a:ext>
                        </a:extLst>
                      </p:cNvPr>
                      <p:cNvSpPr>
                        <a:spLocks noChangeAspect="1" noChangeShapeType="1"/>
                      </p:cNvSpPr>
                      <p:nvPr/>
                    </p:nvSpPr>
                    <p:spPr bwMode="auto">
                      <a:xfrm>
                        <a:off x="1294" y="2210"/>
                        <a:ext cx="48" cy="143"/>
                      </a:xfrm>
                      <a:prstGeom prst="line">
                        <a:avLst/>
                      </a:prstGeom>
                      <a:noFill/>
                      <a:ln w="28575" cap="sq">
                        <a:solidFill>
                          <a:schemeClr val="tx1"/>
                        </a:solidFill>
                        <a:round/>
                        <a:headEnd type="none" w="sm" len="sm"/>
                        <a:tailEnd type="triangle" w="sm" len="sm"/>
                      </a:ln>
                      <a:effectLst/>
                    </p:spPr>
                    <p:txBody>
                      <a:bodyPr wrap="none"/>
                      <a:lstStyle/>
                      <a:p>
                        <a:pPr fontAlgn="auto">
                          <a:spcBef>
                            <a:spcPts val="0"/>
                          </a:spcBef>
                          <a:spcAft>
                            <a:spcPts val="0"/>
                          </a:spcAft>
                          <a:defRPr/>
                        </a:pPr>
                        <a:endParaRPr lang="en-US" sz="2400" kern="0">
                          <a:solidFill>
                            <a:sysClr val="windowText" lastClr="000000"/>
                          </a:solidFill>
                          <a:latin typeface="Arial" charset="0"/>
                        </a:endParaRPr>
                      </a:p>
                    </p:txBody>
                  </p:sp>
                  <p:sp>
                    <p:nvSpPr>
                      <p:cNvPr id="315" name="Line 271">
                        <a:extLst>
                          <a:ext uri="{FF2B5EF4-FFF2-40B4-BE49-F238E27FC236}">
                            <a16:creationId xmlns:a16="http://schemas.microsoft.com/office/drawing/2014/main" id="{E9F1CB49-1CD2-478F-B99A-E778F1A10ACB}"/>
                          </a:ext>
                        </a:extLst>
                      </p:cNvPr>
                      <p:cNvSpPr>
                        <a:spLocks noChangeAspect="1" noChangeShapeType="1"/>
                      </p:cNvSpPr>
                      <p:nvPr/>
                    </p:nvSpPr>
                    <p:spPr bwMode="auto">
                      <a:xfrm>
                        <a:off x="1342" y="2353"/>
                        <a:ext cx="48" cy="143"/>
                      </a:xfrm>
                      <a:prstGeom prst="line">
                        <a:avLst/>
                      </a:prstGeom>
                      <a:noFill/>
                      <a:ln w="28575" cap="sq">
                        <a:solidFill>
                          <a:schemeClr val="tx1"/>
                        </a:solidFill>
                        <a:round/>
                        <a:headEnd type="none" w="sm" len="sm"/>
                        <a:tailEnd type="triangle" w="sm" len="sm"/>
                      </a:ln>
                      <a:effectLst/>
                    </p:spPr>
                    <p:txBody>
                      <a:bodyPr wrap="none"/>
                      <a:lstStyle/>
                      <a:p>
                        <a:pPr fontAlgn="auto">
                          <a:spcBef>
                            <a:spcPts val="0"/>
                          </a:spcBef>
                          <a:spcAft>
                            <a:spcPts val="0"/>
                          </a:spcAft>
                          <a:defRPr/>
                        </a:pPr>
                        <a:endParaRPr lang="en-US" sz="2400" kern="0">
                          <a:solidFill>
                            <a:sysClr val="windowText" lastClr="000000"/>
                          </a:solidFill>
                          <a:latin typeface="Arial" charset="0"/>
                        </a:endParaRPr>
                      </a:p>
                    </p:txBody>
                  </p:sp>
                  <p:sp>
                    <p:nvSpPr>
                      <p:cNvPr id="316" name="Line 272">
                        <a:extLst>
                          <a:ext uri="{FF2B5EF4-FFF2-40B4-BE49-F238E27FC236}">
                            <a16:creationId xmlns:a16="http://schemas.microsoft.com/office/drawing/2014/main" id="{41C198A7-48F0-47ED-9B2B-E8143621F4C5}"/>
                          </a:ext>
                        </a:extLst>
                      </p:cNvPr>
                      <p:cNvSpPr>
                        <a:spLocks noChangeAspect="1" noChangeShapeType="1"/>
                      </p:cNvSpPr>
                      <p:nvPr/>
                    </p:nvSpPr>
                    <p:spPr bwMode="auto">
                      <a:xfrm>
                        <a:off x="1102" y="1683"/>
                        <a:ext cx="96" cy="237"/>
                      </a:xfrm>
                      <a:prstGeom prst="line">
                        <a:avLst/>
                      </a:prstGeom>
                      <a:noFill/>
                      <a:ln w="28575" cap="sq">
                        <a:solidFill>
                          <a:schemeClr val="tx1"/>
                        </a:solidFill>
                        <a:round/>
                        <a:headEnd type="none" w="sm" len="sm"/>
                        <a:tailEnd type="triangle" w="sm" len="sm"/>
                      </a:ln>
                      <a:effectLst/>
                    </p:spPr>
                    <p:txBody>
                      <a:bodyPr wrap="none"/>
                      <a:lstStyle/>
                      <a:p>
                        <a:pPr fontAlgn="auto">
                          <a:spcBef>
                            <a:spcPts val="0"/>
                          </a:spcBef>
                          <a:spcAft>
                            <a:spcPts val="0"/>
                          </a:spcAft>
                          <a:defRPr/>
                        </a:pPr>
                        <a:endParaRPr lang="en-US" sz="2400" kern="0">
                          <a:solidFill>
                            <a:sysClr val="windowText" lastClr="000000"/>
                          </a:solidFill>
                          <a:latin typeface="Arial" charset="0"/>
                        </a:endParaRPr>
                      </a:p>
                    </p:txBody>
                  </p:sp>
                  <p:sp>
                    <p:nvSpPr>
                      <p:cNvPr id="317" name="Line 273">
                        <a:extLst>
                          <a:ext uri="{FF2B5EF4-FFF2-40B4-BE49-F238E27FC236}">
                            <a16:creationId xmlns:a16="http://schemas.microsoft.com/office/drawing/2014/main" id="{B4FD1CBA-7DFF-4C14-B99E-D45D3180DD0A}"/>
                          </a:ext>
                        </a:extLst>
                      </p:cNvPr>
                      <p:cNvSpPr>
                        <a:spLocks noChangeAspect="1" noChangeShapeType="1"/>
                      </p:cNvSpPr>
                      <p:nvPr/>
                    </p:nvSpPr>
                    <p:spPr bwMode="auto">
                      <a:xfrm>
                        <a:off x="1005" y="1442"/>
                        <a:ext cx="96" cy="241"/>
                      </a:xfrm>
                      <a:prstGeom prst="line">
                        <a:avLst/>
                      </a:prstGeom>
                      <a:noFill/>
                      <a:ln w="28575" cap="sq">
                        <a:solidFill>
                          <a:schemeClr val="tx1"/>
                        </a:solidFill>
                        <a:round/>
                        <a:headEnd type="none" w="sm" len="sm"/>
                        <a:tailEnd type="triangle" w="sm" len="sm"/>
                      </a:ln>
                      <a:effectLst/>
                    </p:spPr>
                    <p:txBody>
                      <a:bodyPr wrap="none"/>
                      <a:lstStyle/>
                      <a:p>
                        <a:pPr fontAlgn="auto">
                          <a:spcBef>
                            <a:spcPts val="0"/>
                          </a:spcBef>
                          <a:spcAft>
                            <a:spcPts val="0"/>
                          </a:spcAft>
                          <a:defRPr/>
                        </a:pPr>
                        <a:endParaRPr lang="en-US" sz="2400" kern="0">
                          <a:solidFill>
                            <a:sysClr val="windowText" lastClr="000000"/>
                          </a:solidFill>
                          <a:latin typeface="Arial" charset="0"/>
                        </a:endParaRPr>
                      </a:p>
                    </p:txBody>
                  </p:sp>
                </p:grpSp>
              </p:grpSp>
              <p:pic>
                <p:nvPicPr>
                  <p:cNvPr id="284" name="Picture 241" descr="断層パラメタ図">
                    <a:extLst>
                      <a:ext uri="{FF2B5EF4-FFF2-40B4-BE49-F238E27FC236}">
                        <a16:creationId xmlns:a16="http://schemas.microsoft.com/office/drawing/2014/main" id="{2650DFA4-1A5B-4F04-8F08-BAD4B1DBC0B6}"/>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56309" y="2951018"/>
                    <a:ext cx="1511300" cy="146858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graphicFrame>
              <p:nvGraphicFramePr>
                <p:cNvPr id="237" name="Object 2">
                  <a:extLst>
                    <a:ext uri="{FF2B5EF4-FFF2-40B4-BE49-F238E27FC236}">
                      <a16:creationId xmlns:a16="http://schemas.microsoft.com/office/drawing/2014/main" id="{18C19035-FD7A-4713-9797-FAE22C7A5193}"/>
                    </a:ext>
                  </a:extLst>
                </p:cNvPr>
                <p:cNvGraphicFramePr>
                  <a:graphicFrameLocks noChangeAspect="1"/>
                </p:cNvGraphicFramePr>
                <p:nvPr/>
              </p:nvGraphicFramePr>
              <p:xfrm>
                <a:off x="9838039" y="3675805"/>
                <a:ext cx="528887" cy="721412"/>
              </p:xfrm>
              <a:graphic>
                <a:graphicData uri="http://schemas.openxmlformats.org/presentationml/2006/ole">
                  <mc:AlternateContent xmlns:mc="http://schemas.openxmlformats.org/markup-compatibility/2006">
                    <mc:Choice xmlns:v="urn:schemas-microsoft-com:vml" Requires="v">
                      <p:oleObj spid="_x0000_s1070" name="ｸﾘｯﾌﾟ" r:id="rId6" imgW="3212327" imgH="3935896" progId="">
                        <p:embed/>
                      </p:oleObj>
                    </mc:Choice>
                    <mc:Fallback>
                      <p:oleObj name="ｸﾘｯﾌﾟ" r:id="rId6" imgW="3212327" imgH="3935896" progId="">
                        <p:embed/>
                        <p:pic>
                          <p:nvPicPr>
                            <p:cNvPr id="237" name="Object 2">
                              <a:extLst>
                                <a:ext uri="{FF2B5EF4-FFF2-40B4-BE49-F238E27FC236}">
                                  <a16:creationId xmlns:a16="http://schemas.microsoft.com/office/drawing/2014/main" id="{18C19035-FD7A-4713-9797-FAE22C7A519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38039" y="3675805"/>
                              <a:ext cx="528887" cy="72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238" name="Line 17">
                  <a:extLst>
                    <a:ext uri="{FF2B5EF4-FFF2-40B4-BE49-F238E27FC236}">
                      <a16:creationId xmlns:a16="http://schemas.microsoft.com/office/drawing/2014/main" id="{866EB860-1685-4FBE-9FA6-0E825CC2116B}"/>
                    </a:ext>
                  </a:extLst>
                </p:cNvPr>
                <p:cNvSpPr>
                  <a:spLocks noChangeShapeType="1"/>
                </p:cNvSpPr>
                <p:nvPr/>
              </p:nvSpPr>
              <p:spPr bwMode="auto">
                <a:xfrm flipV="1">
                  <a:off x="9297988" y="1661691"/>
                  <a:ext cx="258762" cy="215900"/>
                </a:xfrm>
                <a:prstGeom prst="line">
                  <a:avLst/>
                </a:prstGeom>
                <a:noFill/>
                <a:ln w="9525">
                  <a:solidFill>
                    <a:sysClr val="windowText" lastClr="000000"/>
                  </a:solidFill>
                  <a:round/>
                  <a:headEnd/>
                  <a:tailEnd type="triangle" w="med" len="med"/>
                </a:ln>
                <a:effectLst/>
              </p:spPr>
              <p:txBody>
                <a:bodyPr wrap="none" anchor="ctr"/>
                <a:lstStyle/>
                <a:p>
                  <a:pPr fontAlgn="auto">
                    <a:spcBef>
                      <a:spcPts val="0"/>
                    </a:spcBef>
                    <a:spcAft>
                      <a:spcPts val="0"/>
                    </a:spcAft>
                    <a:defRPr/>
                  </a:pPr>
                  <a:endParaRPr lang="en-US" sz="2400" kern="0">
                    <a:solidFill>
                      <a:sysClr val="windowText" lastClr="000000"/>
                    </a:solidFill>
                    <a:latin typeface="Arial" charset="0"/>
                  </a:endParaRPr>
                </a:p>
              </p:txBody>
            </p:sp>
            <p:sp>
              <p:nvSpPr>
                <p:cNvPr id="239" name="Line 18">
                  <a:extLst>
                    <a:ext uri="{FF2B5EF4-FFF2-40B4-BE49-F238E27FC236}">
                      <a16:creationId xmlns:a16="http://schemas.microsoft.com/office/drawing/2014/main" id="{68FA755B-869D-40F8-847C-AD2DEB2BE335}"/>
                    </a:ext>
                  </a:extLst>
                </p:cNvPr>
                <p:cNvSpPr>
                  <a:spLocks noChangeShapeType="1"/>
                </p:cNvSpPr>
                <p:nvPr/>
              </p:nvSpPr>
              <p:spPr bwMode="auto">
                <a:xfrm flipV="1">
                  <a:off x="9297988" y="1877591"/>
                  <a:ext cx="258762" cy="0"/>
                </a:xfrm>
                <a:prstGeom prst="line">
                  <a:avLst/>
                </a:prstGeom>
                <a:noFill/>
                <a:ln w="9525">
                  <a:solidFill>
                    <a:sysClr val="windowText" lastClr="000000"/>
                  </a:solidFill>
                  <a:round/>
                  <a:headEnd/>
                  <a:tailEnd type="triangle" w="med" len="med"/>
                </a:ln>
                <a:effectLst/>
              </p:spPr>
              <p:txBody>
                <a:bodyPr wrap="none" anchor="ctr"/>
                <a:lstStyle/>
                <a:p>
                  <a:pPr fontAlgn="auto">
                    <a:spcBef>
                      <a:spcPts val="0"/>
                    </a:spcBef>
                    <a:spcAft>
                      <a:spcPts val="0"/>
                    </a:spcAft>
                    <a:defRPr/>
                  </a:pPr>
                  <a:endParaRPr lang="en-US" sz="2400" kern="0">
                    <a:solidFill>
                      <a:sysClr val="windowText" lastClr="000000"/>
                    </a:solidFill>
                    <a:latin typeface="Arial" charset="0"/>
                  </a:endParaRPr>
                </a:p>
              </p:txBody>
            </p:sp>
            <p:sp>
              <p:nvSpPr>
                <p:cNvPr id="240" name="Line 19">
                  <a:extLst>
                    <a:ext uri="{FF2B5EF4-FFF2-40B4-BE49-F238E27FC236}">
                      <a16:creationId xmlns:a16="http://schemas.microsoft.com/office/drawing/2014/main" id="{EDA59512-753F-4E2E-BDD3-4AA530EA200A}"/>
                    </a:ext>
                  </a:extLst>
                </p:cNvPr>
                <p:cNvSpPr>
                  <a:spLocks noChangeShapeType="1"/>
                </p:cNvSpPr>
                <p:nvPr/>
              </p:nvSpPr>
              <p:spPr bwMode="auto">
                <a:xfrm>
                  <a:off x="9297988" y="1877592"/>
                  <a:ext cx="258762" cy="217487"/>
                </a:xfrm>
                <a:prstGeom prst="line">
                  <a:avLst/>
                </a:prstGeom>
                <a:noFill/>
                <a:ln w="9525">
                  <a:solidFill>
                    <a:sysClr val="windowText" lastClr="000000"/>
                  </a:solidFill>
                  <a:round/>
                  <a:headEnd/>
                  <a:tailEnd type="triangle" w="med" len="med"/>
                </a:ln>
                <a:effectLst/>
              </p:spPr>
              <p:txBody>
                <a:bodyPr wrap="none" anchor="ctr"/>
                <a:lstStyle/>
                <a:p>
                  <a:pPr fontAlgn="auto">
                    <a:spcBef>
                      <a:spcPts val="0"/>
                    </a:spcBef>
                    <a:spcAft>
                      <a:spcPts val="0"/>
                    </a:spcAft>
                    <a:defRPr/>
                  </a:pPr>
                  <a:endParaRPr lang="en-US" sz="2400" kern="0">
                    <a:solidFill>
                      <a:sysClr val="windowText" lastClr="000000"/>
                    </a:solidFill>
                    <a:latin typeface="Arial" charset="0"/>
                  </a:endParaRPr>
                </a:p>
              </p:txBody>
            </p:sp>
            <p:pic>
              <p:nvPicPr>
                <p:cNvPr id="241" name="Picture 5" descr="business,metaphors,people,stopwatches,time management,concepts,worried,late">
                  <a:extLst>
                    <a:ext uri="{FF2B5EF4-FFF2-40B4-BE49-F238E27FC236}">
                      <a16:creationId xmlns:a16="http://schemas.microsoft.com/office/drawing/2014/main" id="{9E14D166-D28C-49B1-815B-101D92F599BD}"/>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9768408" y="2709841"/>
                  <a:ext cx="723552" cy="839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2" name="Group 142">
                  <a:extLst>
                    <a:ext uri="{FF2B5EF4-FFF2-40B4-BE49-F238E27FC236}">
                      <a16:creationId xmlns:a16="http://schemas.microsoft.com/office/drawing/2014/main" id="{D0006F7D-C074-4094-BF34-12DD08ECDEB6}"/>
                    </a:ext>
                  </a:extLst>
                </p:cNvPr>
                <p:cNvGrpSpPr>
                  <a:grpSpLocks/>
                </p:cNvGrpSpPr>
                <p:nvPr/>
              </p:nvGrpSpPr>
              <p:grpSpPr bwMode="auto">
                <a:xfrm>
                  <a:off x="8707439" y="3223242"/>
                  <a:ext cx="870523" cy="721412"/>
                  <a:chOff x="6705600" y="2219325"/>
                  <a:chExt cx="1066800" cy="762000"/>
                </a:xfrm>
              </p:grpSpPr>
              <p:sp>
                <p:nvSpPr>
                  <p:cNvPr id="279" name="AutoShape 13">
                    <a:extLst>
                      <a:ext uri="{FF2B5EF4-FFF2-40B4-BE49-F238E27FC236}">
                        <a16:creationId xmlns:a16="http://schemas.microsoft.com/office/drawing/2014/main" id="{EDCFA83B-7488-4F3E-9848-851172FD3088}"/>
                      </a:ext>
                    </a:extLst>
                  </p:cNvPr>
                  <p:cNvSpPr>
                    <a:spLocks noChangeArrowheads="1"/>
                  </p:cNvSpPr>
                  <p:nvPr/>
                </p:nvSpPr>
                <p:spPr bwMode="auto">
                  <a:xfrm>
                    <a:off x="6704779" y="2219999"/>
                    <a:ext cx="762610" cy="761274"/>
                  </a:xfrm>
                  <a:prstGeom prst="wedgeRoundRectCallout">
                    <a:avLst>
                      <a:gd name="adj1" fmla="val -16250"/>
                      <a:gd name="adj2" fmla="val -14167"/>
                      <a:gd name="adj3" fmla="val 16667"/>
                    </a:avLst>
                  </a:prstGeom>
                  <a:solidFill>
                    <a:srgbClr val="FFC000"/>
                  </a:solidFill>
                  <a:ln w="9525">
                    <a:solidFill>
                      <a:sysClr val="windowText" lastClr="000000"/>
                    </a:solidFill>
                    <a:miter lim="800000"/>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ja-JP" sz="1050" b="1" i="0" u="none" strike="noStrike" kern="0" cap="none" spc="0" normalizeH="0" baseline="0" noProof="0" dirty="0">
                        <a:ln>
                          <a:noFill/>
                        </a:ln>
                        <a:solidFill>
                          <a:sysClr val="windowText" lastClr="000000"/>
                        </a:solidFill>
                        <a:effectLst/>
                        <a:uLnTx/>
                        <a:uFillTx/>
                        <a:latin typeface="Times New Roman" pitchFamily="18" charset="0"/>
                        <a:ea typeface="ＭＳ Ｐゴシック" pitchFamily="34" charset="-128"/>
                      </a:rPr>
                      <a:t>National</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ja-JP" sz="1050" b="1" i="0" u="none" strike="noStrike" kern="0" cap="none" spc="0" normalizeH="0" baseline="0" noProof="0" dirty="0">
                        <a:ln>
                          <a:noFill/>
                        </a:ln>
                        <a:solidFill>
                          <a:sysClr val="windowText" lastClr="000000"/>
                        </a:solidFill>
                        <a:effectLst/>
                        <a:uLnTx/>
                        <a:uFillTx/>
                        <a:latin typeface="Times New Roman" pitchFamily="18" charset="0"/>
                        <a:ea typeface="ＭＳ Ｐゴシック" pitchFamily="34" charset="-128"/>
                      </a:rPr>
                      <a:t>Tsunami</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ja-JP" sz="1050" b="1" i="0" u="none" strike="noStrike" kern="0" cap="none" spc="0" normalizeH="0" baseline="0" noProof="0" dirty="0">
                        <a:ln>
                          <a:noFill/>
                        </a:ln>
                        <a:solidFill>
                          <a:sysClr val="windowText" lastClr="000000"/>
                        </a:solidFill>
                        <a:effectLst/>
                        <a:uLnTx/>
                        <a:uFillTx/>
                        <a:latin typeface="Times New Roman" pitchFamily="18" charset="0"/>
                        <a:ea typeface="ＭＳ Ｐゴシック" pitchFamily="34" charset="-128"/>
                      </a:rPr>
                      <a:t>Warning</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ja-JP" sz="1050" b="1" i="0" u="none" strike="noStrike" kern="0" cap="none" spc="0" normalizeH="0" baseline="0" noProof="0" dirty="0">
                        <a:ln>
                          <a:noFill/>
                        </a:ln>
                        <a:solidFill>
                          <a:sysClr val="windowText" lastClr="000000"/>
                        </a:solidFill>
                        <a:effectLst/>
                        <a:uLnTx/>
                        <a:uFillTx/>
                        <a:latin typeface="Times New Roman" pitchFamily="18" charset="0"/>
                        <a:ea typeface="ＭＳ Ｐゴシック" pitchFamily="34" charset="-128"/>
                      </a:rPr>
                      <a:t>Centre- 2</a:t>
                    </a:r>
                  </a:p>
                </p:txBody>
              </p:sp>
              <p:sp>
                <p:nvSpPr>
                  <p:cNvPr id="280" name="Line 17">
                    <a:extLst>
                      <a:ext uri="{FF2B5EF4-FFF2-40B4-BE49-F238E27FC236}">
                        <a16:creationId xmlns:a16="http://schemas.microsoft.com/office/drawing/2014/main" id="{7DC666FD-58C2-455C-AFCA-C61141AF128B}"/>
                      </a:ext>
                    </a:extLst>
                  </p:cNvPr>
                  <p:cNvSpPr>
                    <a:spLocks noChangeShapeType="1"/>
                  </p:cNvSpPr>
                  <p:nvPr/>
                </p:nvSpPr>
                <p:spPr bwMode="auto">
                  <a:xfrm flipV="1">
                    <a:off x="7467389" y="2372589"/>
                    <a:ext cx="305434" cy="228047"/>
                  </a:xfrm>
                  <a:prstGeom prst="line">
                    <a:avLst/>
                  </a:prstGeom>
                  <a:noFill/>
                  <a:ln w="9525">
                    <a:solidFill>
                      <a:sysClr val="windowText" lastClr="000000"/>
                    </a:solidFill>
                    <a:round/>
                    <a:headEnd/>
                    <a:tailEnd type="triangle" w="med" len="med"/>
                  </a:ln>
                  <a:effectLst/>
                </p:spPr>
                <p:txBody>
                  <a:bodyPr wrap="none" anchor="ctr"/>
                  <a:lstStyle/>
                  <a:p>
                    <a:pPr fontAlgn="auto">
                      <a:spcBef>
                        <a:spcPts val="0"/>
                      </a:spcBef>
                      <a:spcAft>
                        <a:spcPts val="0"/>
                      </a:spcAft>
                      <a:defRPr/>
                    </a:pPr>
                    <a:endParaRPr lang="en-US" sz="2400" kern="0">
                      <a:solidFill>
                        <a:sysClr val="windowText" lastClr="000000"/>
                      </a:solidFill>
                      <a:latin typeface="Arial" charset="0"/>
                    </a:endParaRPr>
                  </a:p>
                </p:txBody>
              </p:sp>
              <p:sp>
                <p:nvSpPr>
                  <p:cNvPr id="281" name="Line 18">
                    <a:extLst>
                      <a:ext uri="{FF2B5EF4-FFF2-40B4-BE49-F238E27FC236}">
                        <a16:creationId xmlns:a16="http://schemas.microsoft.com/office/drawing/2014/main" id="{00C25E08-1D80-485C-ADC0-F2679BDE7E43}"/>
                      </a:ext>
                    </a:extLst>
                  </p:cNvPr>
                  <p:cNvSpPr>
                    <a:spLocks noChangeShapeType="1"/>
                  </p:cNvSpPr>
                  <p:nvPr/>
                </p:nvSpPr>
                <p:spPr bwMode="auto">
                  <a:xfrm flipV="1">
                    <a:off x="7467389" y="2600636"/>
                    <a:ext cx="305434" cy="0"/>
                  </a:xfrm>
                  <a:prstGeom prst="line">
                    <a:avLst/>
                  </a:prstGeom>
                  <a:noFill/>
                  <a:ln w="9525">
                    <a:solidFill>
                      <a:sysClr val="windowText" lastClr="000000"/>
                    </a:solidFill>
                    <a:round/>
                    <a:headEnd/>
                    <a:tailEnd type="triangle" w="med" len="med"/>
                  </a:ln>
                  <a:effectLst/>
                </p:spPr>
                <p:txBody>
                  <a:bodyPr wrap="none" anchor="ctr"/>
                  <a:lstStyle/>
                  <a:p>
                    <a:pPr fontAlgn="auto">
                      <a:spcBef>
                        <a:spcPts val="0"/>
                      </a:spcBef>
                      <a:spcAft>
                        <a:spcPts val="0"/>
                      </a:spcAft>
                      <a:defRPr/>
                    </a:pPr>
                    <a:endParaRPr lang="en-US" sz="2400" kern="0">
                      <a:solidFill>
                        <a:sysClr val="windowText" lastClr="000000"/>
                      </a:solidFill>
                      <a:latin typeface="Arial" charset="0"/>
                    </a:endParaRPr>
                  </a:p>
                </p:txBody>
              </p:sp>
              <p:sp>
                <p:nvSpPr>
                  <p:cNvPr id="282" name="Line 19">
                    <a:extLst>
                      <a:ext uri="{FF2B5EF4-FFF2-40B4-BE49-F238E27FC236}">
                        <a16:creationId xmlns:a16="http://schemas.microsoft.com/office/drawing/2014/main" id="{564A0CFC-FA91-4021-8816-3FB5459D81D9}"/>
                      </a:ext>
                    </a:extLst>
                  </p:cNvPr>
                  <p:cNvSpPr>
                    <a:spLocks noChangeShapeType="1"/>
                  </p:cNvSpPr>
                  <p:nvPr/>
                </p:nvSpPr>
                <p:spPr bwMode="auto">
                  <a:xfrm>
                    <a:off x="7467389" y="2600636"/>
                    <a:ext cx="305434" cy="228047"/>
                  </a:xfrm>
                  <a:prstGeom prst="line">
                    <a:avLst/>
                  </a:prstGeom>
                  <a:noFill/>
                  <a:ln w="9525">
                    <a:solidFill>
                      <a:sysClr val="windowText" lastClr="000000"/>
                    </a:solidFill>
                    <a:round/>
                    <a:headEnd/>
                    <a:tailEnd type="triangle" w="med" len="med"/>
                  </a:ln>
                  <a:effectLst/>
                </p:spPr>
                <p:txBody>
                  <a:bodyPr wrap="none" anchor="ctr"/>
                  <a:lstStyle/>
                  <a:p>
                    <a:pPr fontAlgn="auto">
                      <a:spcBef>
                        <a:spcPts val="0"/>
                      </a:spcBef>
                      <a:spcAft>
                        <a:spcPts val="0"/>
                      </a:spcAft>
                      <a:defRPr/>
                    </a:pPr>
                    <a:endParaRPr lang="en-US" sz="2400" kern="0">
                      <a:solidFill>
                        <a:sysClr val="windowText" lastClr="000000"/>
                      </a:solidFill>
                      <a:latin typeface="Arial" charset="0"/>
                    </a:endParaRPr>
                  </a:p>
                </p:txBody>
              </p:sp>
            </p:grpSp>
            <p:grpSp>
              <p:nvGrpSpPr>
                <p:cNvPr id="243" name="Group 147">
                  <a:extLst>
                    <a:ext uri="{FF2B5EF4-FFF2-40B4-BE49-F238E27FC236}">
                      <a16:creationId xmlns:a16="http://schemas.microsoft.com/office/drawing/2014/main" id="{4E9CC689-4A52-4A08-84EF-F645C864BB71}"/>
                    </a:ext>
                  </a:extLst>
                </p:cNvPr>
                <p:cNvGrpSpPr>
                  <a:grpSpLocks/>
                </p:cNvGrpSpPr>
                <p:nvPr/>
              </p:nvGrpSpPr>
              <p:grpSpPr bwMode="auto">
                <a:xfrm>
                  <a:off x="8733258" y="4691749"/>
                  <a:ext cx="906665" cy="721412"/>
                  <a:chOff x="7097278" y="5682961"/>
                  <a:chExt cx="1066801" cy="762000"/>
                </a:xfrm>
              </p:grpSpPr>
              <p:sp>
                <p:nvSpPr>
                  <p:cNvPr id="274" name="Line 17">
                    <a:extLst>
                      <a:ext uri="{FF2B5EF4-FFF2-40B4-BE49-F238E27FC236}">
                        <a16:creationId xmlns:a16="http://schemas.microsoft.com/office/drawing/2014/main" id="{8B172FAA-C568-452C-9F39-EF4F81A17DDA}"/>
                      </a:ext>
                    </a:extLst>
                  </p:cNvPr>
                  <p:cNvSpPr>
                    <a:spLocks noChangeShapeType="1"/>
                  </p:cNvSpPr>
                  <p:nvPr/>
                </p:nvSpPr>
                <p:spPr bwMode="auto">
                  <a:xfrm flipV="1">
                    <a:off x="7858882" y="5807551"/>
                    <a:ext cx="304465" cy="228047"/>
                  </a:xfrm>
                  <a:prstGeom prst="line">
                    <a:avLst/>
                  </a:prstGeom>
                  <a:noFill/>
                  <a:ln w="9525">
                    <a:solidFill>
                      <a:sysClr val="windowText" lastClr="000000"/>
                    </a:solidFill>
                    <a:round/>
                    <a:headEnd/>
                    <a:tailEnd type="triangle" w="med" len="med"/>
                  </a:ln>
                  <a:effectLst/>
                </p:spPr>
                <p:txBody>
                  <a:bodyPr wrap="none" anchor="ctr"/>
                  <a:lstStyle/>
                  <a:p>
                    <a:pPr fontAlgn="auto">
                      <a:spcBef>
                        <a:spcPts val="0"/>
                      </a:spcBef>
                      <a:spcAft>
                        <a:spcPts val="0"/>
                      </a:spcAft>
                      <a:defRPr/>
                    </a:pPr>
                    <a:endParaRPr lang="en-US" sz="2400" kern="0">
                      <a:solidFill>
                        <a:sysClr val="windowText" lastClr="000000"/>
                      </a:solidFill>
                      <a:latin typeface="Arial" charset="0"/>
                    </a:endParaRPr>
                  </a:p>
                </p:txBody>
              </p:sp>
              <p:grpSp>
                <p:nvGrpSpPr>
                  <p:cNvPr id="275" name="Group 92">
                    <a:extLst>
                      <a:ext uri="{FF2B5EF4-FFF2-40B4-BE49-F238E27FC236}">
                        <a16:creationId xmlns:a16="http://schemas.microsoft.com/office/drawing/2014/main" id="{6E82D046-F04E-4BC2-BB5A-BF62B8BC658E}"/>
                      </a:ext>
                    </a:extLst>
                  </p:cNvPr>
                  <p:cNvGrpSpPr>
                    <a:grpSpLocks/>
                  </p:cNvGrpSpPr>
                  <p:nvPr/>
                </p:nvGrpSpPr>
                <p:grpSpPr bwMode="auto">
                  <a:xfrm>
                    <a:off x="7097278" y="5682961"/>
                    <a:ext cx="1066800" cy="762000"/>
                    <a:chOff x="7166551" y="2856634"/>
                    <a:chExt cx="1066800" cy="762000"/>
                  </a:xfrm>
                </p:grpSpPr>
                <p:sp>
                  <p:nvSpPr>
                    <p:cNvPr id="276" name="AutoShape 13">
                      <a:extLst>
                        <a:ext uri="{FF2B5EF4-FFF2-40B4-BE49-F238E27FC236}">
                          <a16:creationId xmlns:a16="http://schemas.microsoft.com/office/drawing/2014/main" id="{6877F95B-D2DE-4134-8156-C3141A5C7CE8}"/>
                        </a:ext>
                      </a:extLst>
                    </p:cNvPr>
                    <p:cNvSpPr>
                      <a:spLocks noChangeArrowheads="1"/>
                    </p:cNvSpPr>
                    <p:nvPr/>
                  </p:nvSpPr>
                  <p:spPr bwMode="auto">
                    <a:xfrm>
                      <a:off x="7166058" y="2857140"/>
                      <a:ext cx="762097" cy="761274"/>
                    </a:xfrm>
                    <a:prstGeom prst="wedgeRoundRectCallout">
                      <a:avLst>
                        <a:gd name="adj1" fmla="val -16250"/>
                        <a:gd name="adj2" fmla="val -14167"/>
                        <a:gd name="adj3" fmla="val 16667"/>
                      </a:avLst>
                    </a:prstGeom>
                    <a:solidFill>
                      <a:srgbClr val="FFC000"/>
                    </a:solidFill>
                    <a:ln w="9525">
                      <a:solidFill>
                        <a:sysClr val="windowText" lastClr="000000"/>
                      </a:solidFill>
                      <a:miter lim="800000"/>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ja-JP" sz="1050" b="1" i="0" u="none" strike="noStrike" kern="0" cap="none" spc="0" normalizeH="0" baseline="0" noProof="0" dirty="0">
                          <a:ln>
                            <a:noFill/>
                          </a:ln>
                          <a:solidFill>
                            <a:sysClr val="windowText" lastClr="000000"/>
                          </a:solidFill>
                          <a:effectLst/>
                          <a:uLnTx/>
                          <a:uFillTx/>
                          <a:latin typeface="Times New Roman" pitchFamily="18" charset="0"/>
                          <a:ea typeface="ＭＳ Ｐゴシック" pitchFamily="34" charset="-128"/>
                        </a:rPr>
                        <a:t>National</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ja-JP" sz="1050" b="1" i="0" u="none" strike="noStrike" kern="0" cap="none" spc="0" normalizeH="0" baseline="0" noProof="0" dirty="0">
                          <a:ln>
                            <a:noFill/>
                          </a:ln>
                          <a:solidFill>
                            <a:sysClr val="windowText" lastClr="000000"/>
                          </a:solidFill>
                          <a:effectLst/>
                          <a:uLnTx/>
                          <a:uFillTx/>
                          <a:latin typeface="Times New Roman" pitchFamily="18" charset="0"/>
                          <a:ea typeface="ＭＳ Ｐゴシック" pitchFamily="34" charset="-128"/>
                        </a:rPr>
                        <a:t>Tsunami</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ja-JP" sz="1050" b="1" i="0" u="none" strike="noStrike" kern="0" cap="none" spc="0" normalizeH="0" baseline="0" noProof="0" dirty="0">
                          <a:ln>
                            <a:noFill/>
                          </a:ln>
                          <a:solidFill>
                            <a:sysClr val="windowText" lastClr="000000"/>
                          </a:solidFill>
                          <a:effectLst/>
                          <a:uLnTx/>
                          <a:uFillTx/>
                          <a:latin typeface="Times New Roman" pitchFamily="18" charset="0"/>
                          <a:ea typeface="ＭＳ Ｐゴシック" pitchFamily="34" charset="-128"/>
                        </a:rPr>
                        <a:t>Warning</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ja-JP" sz="1050" b="1" i="0" u="none" strike="noStrike" kern="0" cap="none" spc="0" normalizeH="0" baseline="0" noProof="0" dirty="0">
                          <a:ln>
                            <a:noFill/>
                          </a:ln>
                          <a:solidFill>
                            <a:sysClr val="windowText" lastClr="000000"/>
                          </a:solidFill>
                          <a:effectLst/>
                          <a:uLnTx/>
                          <a:uFillTx/>
                          <a:latin typeface="Times New Roman" pitchFamily="18" charset="0"/>
                          <a:ea typeface="ＭＳ Ｐゴシック" pitchFamily="34" charset="-128"/>
                        </a:rPr>
                        <a:t>Centre- N</a:t>
                      </a:r>
                      <a:endParaRPr lang="en-US" altLang="ja-JP" sz="1400" b="1" kern="0" dirty="0">
                        <a:solidFill>
                          <a:sysClr val="windowText" lastClr="000000"/>
                        </a:solidFill>
                        <a:latin typeface="Times New Roman" pitchFamily="18" charset="0"/>
                      </a:endParaRPr>
                    </a:p>
                  </p:txBody>
                </p:sp>
                <p:sp>
                  <p:nvSpPr>
                    <p:cNvPr id="277" name="Line 18">
                      <a:extLst>
                        <a:ext uri="{FF2B5EF4-FFF2-40B4-BE49-F238E27FC236}">
                          <a16:creationId xmlns:a16="http://schemas.microsoft.com/office/drawing/2014/main" id="{3F74F320-210D-4779-9153-21DB2AB02405}"/>
                        </a:ext>
                      </a:extLst>
                    </p:cNvPr>
                    <p:cNvSpPr>
                      <a:spLocks noChangeShapeType="1"/>
                    </p:cNvSpPr>
                    <p:nvPr/>
                  </p:nvSpPr>
                  <p:spPr bwMode="auto">
                    <a:xfrm flipV="1">
                      <a:off x="7928155" y="3237778"/>
                      <a:ext cx="304465" cy="0"/>
                    </a:xfrm>
                    <a:prstGeom prst="line">
                      <a:avLst/>
                    </a:prstGeom>
                    <a:noFill/>
                    <a:ln w="9525">
                      <a:solidFill>
                        <a:sysClr val="windowText" lastClr="000000"/>
                      </a:solidFill>
                      <a:round/>
                      <a:headEnd/>
                      <a:tailEnd type="triangle" w="med" len="med"/>
                    </a:ln>
                    <a:effectLst/>
                  </p:spPr>
                  <p:txBody>
                    <a:bodyPr wrap="none" anchor="ctr"/>
                    <a:lstStyle/>
                    <a:p>
                      <a:pPr fontAlgn="auto">
                        <a:spcBef>
                          <a:spcPts val="0"/>
                        </a:spcBef>
                        <a:spcAft>
                          <a:spcPts val="0"/>
                        </a:spcAft>
                        <a:defRPr/>
                      </a:pPr>
                      <a:endParaRPr lang="en-US" sz="2400" kern="0">
                        <a:solidFill>
                          <a:sysClr val="windowText" lastClr="000000"/>
                        </a:solidFill>
                        <a:latin typeface="Arial" charset="0"/>
                      </a:endParaRPr>
                    </a:p>
                  </p:txBody>
                </p:sp>
                <p:sp>
                  <p:nvSpPr>
                    <p:cNvPr id="278" name="Line 19">
                      <a:extLst>
                        <a:ext uri="{FF2B5EF4-FFF2-40B4-BE49-F238E27FC236}">
                          <a16:creationId xmlns:a16="http://schemas.microsoft.com/office/drawing/2014/main" id="{0152E4A4-5F66-42E4-9AA1-FBFA22548E1E}"/>
                        </a:ext>
                      </a:extLst>
                    </p:cNvPr>
                    <p:cNvSpPr>
                      <a:spLocks noChangeShapeType="1"/>
                    </p:cNvSpPr>
                    <p:nvPr/>
                  </p:nvSpPr>
                  <p:spPr bwMode="auto">
                    <a:xfrm>
                      <a:off x="7928155" y="3237778"/>
                      <a:ext cx="304465" cy="228047"/>
                    </a:xfrm>
                    <a:prstGeom prst="line">
                      <a:avLst/>
                    </a:prstGeom>
                    <a:noFill/>
                    <a:ln w="9525">
                      <a:solidFill>
                        <a:sysClr val="windowText" lastClr="000000"/>
                      </a:solidFill>
                      <a:round/>
                      <a:headEnd/>
                      <a:tailEnd type="triangle" w="med" len="med"/>
                    </a:ln>
                    <a:effectLst/>
                  </p:spPr>
                  <p:txBody>
                    <a:bodyPr wrap="none" anchor="ctr"/>
                    <a:lstStyle/>
                    <a:p>
                      <a:pPr fontAlgn="auto">
                        <a:spcBef>
                          <a:spcPts val="0"/>
                        </a:spcBef>
                        <a:spcAft>
                          <a:spcPts val="0"/>
                        </a:spcAft>
                        <a:defRPr/>
                      </a:pPr>
                      <a:endParaRPr lang="en-US" sz="2400" kern="0">
                        <a:solidFill>
                          <a:sysClr val="windowText" lastClr="000000"/>
                        </a:solidFill>
                        <a:latin typeface="Arial" charset="0"/>
                      </a:endParaRPr>
                    </a:p>
                  </p:txBody>
                </p:sp>
              </p:grpSp>
            </p:grpSp>
            <p:sp>
              <p:nvSpPr>
                <p:cNvPr id="244" name="AutoShape 5131">
                  <a:extLst>
                    <a:ext uri="{FF2B5EF4-FFF2-40B4-BE49-F238E27FC236}">
                      <a16:creationId xmlns:a16="http://schemas.microsoft.com/office/drawing/2014/main" id="{A4DB0BB5-8062-41B0-B965-D6DED62A7416}"/>
                    </a:ext>
                  </a:extLst>
                </p:cNvPr>
                <p:cNvSpPr>
                  <a:spLocks noChangeArrowheads="1"/>
                </p:cNvSpPr>
                <p:nvPr/>
              </p:nvSpPr>
              <p:spPr bwMode="auto">
                <a:xfrm>
                  <a:off x="7929381" y="1711826"/>
                  <a:ext cx="718265" cy="170516"/>
                </a:xfrm>
                <a:prstGeom prst="rightArrow">
                  <a:avLst>
                    <a:gd name="adj1" fmla="val 50000"/>
                    <a:gd name="adj2" fmla="val 47162"/>
                  </a:avLst>
                </a:prstGeom>
                <a:solidFill>
                  <a:srgbClr val="FF0000"/>
                </a:solidFill>
                <a:ln w="9525">
                  <a:solidFill>
                    <a:srgbClr val="FF0000"/>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2400">
                    <a:latin typeface="Times New Roman" panose="02020603050405020304" pitchFamily="18" charset="0"/>
                  </a:endParaRPr>
                </a:p>
              </p:txBody>
            </p:sp>
            <p:sp>
              <p:nvSpPr>
                <p:cNvPr id="245" name="AutoShape 5134">
                  <a:extLst>
                    <a:ext uri="{FF2B5EF4-FFF2-40B4-BE49-F238E27FC236}">
                      <a16:creationId xmlns:a16="http://schemas.microsoft.com/office/drawing/2014/main" id="{A5D060F1-BC1B-4E08-8DF4-2CB6FFD8960A}"/>
                    </a:ext>
                  </a:extLst>
                </p:cNvPr>
                <p:cNvSpPr>
                  <a:spLocks noChangeArrowheads="1"/>
                </p:cNvSpPr>
                <p:nvPr/>
              </p:nvSpPr>
              <p:spPr bwMode="auto">
                <a:xfrm>
                  <a:off x="5043114" y="3233317"/>
                  <a:ext cx="1241801" cy="812800"/>
                </a:xfrm>
                <a:prstGeom prst="rightArrow">
                  <a:avLst>
                    <a:gd name="adj1" fmla="val 41343"/>
                    <a:gd name="adj2" fmla="val 18218"/>
                  </a:avLst>
                </a:prstGeom>
                <a:solidFill>
                  <a:schemeClr val="bg2">
                    <a:lumMod val="90000"/>
                  </a:schemeClr>
                </a:solidFill>
                <a:ln w="9525">
                  <a:solidFill>
                    <a:sysClr val="windowText" lastClr="000000"/>
                  </a:solidFill>
                  <a:miter lim="800000"/>
                  <a:headEnd/>
                  <a:tailEnd/>
                </a:ln>
                <a:effectLst/>
              </p:spPr>
              <p:txBody>
                <a:bodyPr wrap="none" anchor="ctr"/>
                <a:lstStyle/>
                <a:p>
                  <a:pPr algn="ctr" fontAlgn="auto">
                    <a:spcBef>
                      <a:spcPts val="0"/>
                    </a:spcBef>
                    <a:spcAft>
                      <a:spcPts val="0"/>
                    </a:spcAft>
                    <a:defRPr/>
                  </a:pPr>
                  <a:r>
                    <a:rPr lang="en-US" altLang="ja-JP" sz="1200" b="1" kern="0" dirty="0">
                      <a:solidFill>
                        <a:srgbClr val="1F497D">
                          <a:lumMod val="75000"/>
                        </a:srgbClr>
                      </a:solidFill>
                      <a:latin typeface="Times New Roman" pitchFamily="18" charset="0"/>
                    </a:rPr>
                    <a:t>Model Results</a:t>
                  </a:r>
                </a:p>
              </p:txBody>
            </p:sp>
            <p:sp>
              <p:nvSpPr>
                <p:cNvPr id="246" name="AutoShape 5134">
                  <a:extLst>
                    <a:ext uri="{FF2B5EF4-FFF2-40B4-BE49-F238E27FC236}">
                      <a16:creationId xmlns:a16="http://schemas.microsoft.com/office/drawing/2014/main" id="{FBB555C3-FA1A-43E8-BA07-8767238227F0}"/>
                    </a:ext>
                  </a:extLst>
                </p:cNvPr>
                <p:cNvSpPr>
                  <a:spLocks noChangeArrowheads="1"/>
                </p:cNvSpPr>
                <p:nvPr/>
              </p:nvSpPr>
              <p:spPr bwMode="auto">
                <a:xfrm>
                  <a:off x="5038725" y="4898603"/>
                  <a:ext cx="1289050" cy="814388"/>
                </a:xfrm>
                <a:prstGeom prst="rightArrow">
                  <a:avLst>
                    <a:gd name="adj1" fmla="val 65142"/>
                    <a:gd name="adj2" fmla="val 18218"/>
                  </a:avLst>
                </a:prstGeom>
                <a:solidFill>
                  <a:schemeClr val="bg2">
                    <a:lumMod val="90000"/>
                  </a:schemeClr>
                </a:solidFill>
                <a:ln w="9525">
                  <a:solidFill>
                    <a:sysClr val="windowText" lastClr="000000"/>
                  </a:solidFill>
                  <a:miter lim="800000"/>
                  <a:headEnd/>
                  <a:tailEnd/>
                </a:ln>
                <a:effectLst/>
              </p:spPr>
              <p:txBody>
                <a:bodyPr wrap="none" anchor="ctr"/>
                <a:lstStyle/>
                <a:p>
                  <a:pPr algn="ctr" fontAlgn="auto">
                    <a:spcBef>
                      <a:spcPts val="0"/>
                    </a:spcBef>
                    <a:spcAft>
                      <a:spcPts val="0"/>
                    </a:spcAft>
                    <a:defRPr/>
                  </a:pPr>
                  <a:r>
                    <a:rPr lang="en-US" altLang="ja-JP" sz="1200" b="1" kern="0" dirty="0">
                      <a:solidFill>
                        <a:srgbClr val="1F497D">
                          <a:lumMod val="75000"/>
                        </a:srgbClr>
                      </a:solidFill>
                      <a:latin typeface="Times New Roman" pitchFamily="18" charset="0"/>
                    </a:rPr>
                    <a:t>Sea level </a:t>
                  </a:r>
                </a:p>
                <a:p>
                  <a:pPr algn="ctr" fontAlgn="auto">
                    <a:spcBef>
                      <a:spcPts val="0"/>
                    </a:spcBef>
                    <a:spcAft>
                      <a:spcPts val="0"/>
                    </a:spcAft>
                    <a:defRPr/>
                  </a:pPr>
                  <a:r>
                    <a:rPr lang="en-US" altLang="ja-JP" sz="1200" b="1" kern="0" dirty="0">
                      <a:solidFill>
                        <a:srgbClr val="1F497D">
                          <a:lumMod val="75000"/>
                        </a:srgbClr>
                      </a:solidFill>
                      <a:latin typeface="Times New Roman" pitchFamily="18" charset="0"/>
                    </a:rPr>
                    <a:t>Data</a:t>
                  </a:r>
                </a:p>
              </p:txBody>
            </p:sp>
            <p:sp>
              <p:nvSpPr>
                <p:cNvPr id="247" name="Right Arrow 156">
                  <a:extLst>
                    <a:ext uri="{FF2B5EF4-FFF2-40B4-BE49-F238E27FC236}">
                      <a16:creationId xmlns:a16="http://schemas.microsoft.com/office/drawing/2014/main" id="{305A6871-DC41-46B5-9B0F-790A1EB7721B}"/>
                    </a:ext>
                  </a:extLst>
                </p:cNvPr>
                <p:cNvSpPr>
                  <a:spLocks noChangeArrowheads="1"/>
                </p:cNvSpPr>
                <p:nvPr/>
              </p:nvSpPr>
              <p:spPr bwMode="auto">
                <a:xfrm rot="10800000">
                  <a:off x="7929563" y="1922041"/>
                  <a:ext cx="717550" cy="144462"/>
                </a:xfrm>
                <a:prstGeom prst="rightArrow">
                  <a:avLst>
                    <a:gd name="adj1" fmla="val 50000"/>
                    <a:gd name="adj2" fmla="val 50011"/>
                  </a:avLst>
                </a:prstGeom>
                <a:noFill/>
                <a:ln w="25400" algn="ctr">
                  <a:solidFill>
                    <a:srgbClr val="17375E"/>
                  </a:solidFill>
                  <a:miter lim="800000"/>
                  <a:headEnd/>
                  <a:tailEnd/>
                </a:ln>
              </p:spPr>
              <p:txBody>
                <a:bodyPr rot="10800000" anchor="ctr"/>
                <a:lstStyle/>
                <a:p>
                  <a:pPr algn="ctr" fontAlgn="auto">
                    <a:spcBef>
                      <a:spcPts val="0"/>
                    </a:spcBef>
                    <a:spcAft>
                      <a:spcPts val="0"/>
                    </a:spcAft>
                    <a:defRPr/>
                  </a:pPr>
                  <a:endParaRPr lang="en-US" sz="2400" kern="0">
                    <a:solidFill>
                      <a:sysClr val="window" lastClr="FFFFFF"/>
                    </a:solidFill>
                    <a:latin typeface="Calibri"/>
                  </a:endParaRPr>
                </a:p>
              </p:txBody>
            </p:sp>
            <p:sp>
              <p:nvSpPr>
                <p:cNvPr id="248" name="Right Arrow 157">
                  <a:extLst>
                    <a:ext uri="{FF2B5EF4-FFF2-40B4-BE49-F238E27FC236}">
                      <a16:creationId xmlns:a16="http://schemas.microsoft.com/office/drawing/2014/main" id="{D9309910-5366-48A9-9F95-1163C7033594}"/>
                    </a:ext>
                  </a:extLst>
                </p:cNvPr>
                <p:cNvSpPr>
                  <a:spLocks noChangeArrowheads="1"/>
                </p:cNvSpPr>
                <p:nvPr/>
              </p:nvSpPr>
              <p:spPr bwMode="auto">
                <a:xfrm rot="10800000">
                  <a:off x="7939088" y="3649083"/>
                  <a:ext cx="717550" cy="144462"/>
                </a:xfrm>
                <a:prstGeom prst="rightArrow">
                  <a:avLst>
                    <a:gd name="adj1" fmla="val 50000"/>
                    <a:gd name="adj2" fmla="val 50011"/>
                  </a:avLst>
                </a:prstGeom>
                <a:noFill/>
                <a:ln w="25400" algn="ctr">
                  <a:solidFill>
                    <a:srgbClr val="17375E"/>
                  </a:solidFill>
                  <a:miter lim="800000"/>
                  <a:headEnd/>
                  <a:tailEnd/>
                </a:ln>
              </p:spPr>
              <p:txBody>
                <a:bodyPr rot="10800000" anchor="ctr"/>
                <a:lstStyle/>
                <a:p>
                  <a:pPr algn="ctr" fontAlgn="auto">
                    <a:spcBef>
                      <a:spcPts val="0"/>
                    </a:spcBef>
                    <a:spcAft>
                      <a:spcPts val="0"/>
                    </a:spcAft>
                    <a:defRPr/>
                  </a:pPr>
                  <a:endParaRPr lang="en-US" sz="2400" kern="0">
                    <a:solidFill>
                      <a:sysClr val="window" lastClr="FFFFFF"/>
                    </a:solidFill>
                    <a:latin typeface="Calibri"/>
                  </a:endParaRPr>
                </a:p>
              </p:txBody>
            </p:sp>
            <p:grpSp>
              <p:nvGrpSpPr>
                <p:cNvPr id="249" name="Group 158">
                  <a:extLst>
                    <a:ext uri="{FF2B5EF4-FFF2-40B4-BE49-F238E27FC236}">
                      <a16:creationId xmlns:a16="http://schemas.microsoft.com/office/drawing/2014/main" id="{EC1B269D-4148-49C8-90AF-E4BDCE62472F}"/>
                    </a:ext>
                  </a:extLst>
                </p:cNvPr>
                <p:cNvGrpSpPr>
                  <a:grpSpLocks/>
                </p:cNvGrpSpPr>
                <p:nvPr/>
              </p:nvGrpSpPr>
              <p:grpSpPr bwMode="auto">
                <a:xfrm>
                  <a:off x="7952928" y="4912273"/>
                  <a:ext cx="765366" cy="341029"/>
                  <a:chOff x="6345381" y="4918364"/>
                  <a:chExt cx="900546" cy="360216"/>
                </a:xfrm>
              </p:grpSpPr>
              <p:sp>
                <p:nvSpPr>
                  <p:cNvPr id="272" name="Right Arrow 159">
                    <a:extLst>
                      <a:ext uri="{FF2B5EF4-FFF2-40B4-BE49-F238E27FC236}">
                        <a16:creationId xmlns:a16="http://schemas.microsoft.com/office/drawing/2014/main" id="{FE755065-F27A-4969-A82B-66A41AA941B3}"/>
                      </a:ext>
                    </a:extLst>
                  </p:cNvPr>
                  <p:cNvSpPr>
                    <a:spLocks noChangeArrowheads="1"/>
                  </p:cNvSpPr>
                  <p:nvPr/>
                </p:nvSpPr>
                <p:spPr bwMode="auto">
                  <a:xfrm rot="10800000">
                    <a:off x="6345907" y="5125266"/>
                    <a:ext cx="887247" cy="152591"/>
                  </a:xfrm>
                  <a:prstGeom prst="rightArrow">
                    <a:avLst>
                      <a:gd name="adj1" fmla="val 50000"/>
                      <a:gd name="adj2" fmla="val 49993"/>
                    </a:avLst>
                  </a:prstGeom>
                  <a:noFill/>
                  <a:ln w="25400" algn="ctr">
                    <a:solidFill>
                      <a:srgbClr val="17375E"/>
                    </a:solidFill>
                    <a:miter lim="800000"/>
                    <a:headEnd/>
                    <a:tailEnd/>
                  </a:ln>
                </p:spPr>
                <p:txBody>
                  <a:bodyPr rot="10800000" anchor="ctr"/>
                  <a:lstStyle/>
                  <a:p>
                    <a:pPr algn="ctr" fontAlgn="auto">
                      <a:spcBef>
                        <a:spcPts val="0"/>
                      </a:spcBef>
                      <a:spcAft>
                        <a:spcPts val="0"/>
                      </a:spcAft>
                      <a:defRPr/>
                    </a:pPr>
                    <a:endParaRPr lang="en-US" sz="2400" kern="0">
                      <a:solidFill>
                        <a:sysClr val="window" lastClr="FFFFFF"/>
                      </a:solidFill>
                      <a:latin typeface="Calibri"/>
                    </a:endParaRPr>
                  </a:p>
                </p:txBody>
              </p:sp>
              <p:sp>
                <p:nvSpPr>
                  <p:cNvPr id="273" name="AutoShape 5131">
                    <a:extLst>
                      <a:ext uri="{FF2B5EF4-FFF2-40B4-BE49-F238E27FC236}">
                        <a16:creationId xmlns:a16="http://schemas.microsoft.com/office/drawing/2014/main" id="{3B32619C-0B8B-408A-9541-87E58413F2B7}"/>
                      </a:ext>
                    </a:extLst>
                  </p:cNvPr>
                  <p:cNvSpPr>
                    <a:spLocks noChangeArrowheads="1"/>
                  </p:cNvSpPr>
                  <p:nvPr/>
                </p:nvSpPr>
                <p:spPr bwMode="auto">
                  <a:xfrm>
                    <a:off x="6345907" y="4919018"/>
                    <a:ext cx="900321" cy="179419"/>
                  </a:xfrm>
                  <a:prstGeom prst="rightArrow">
                    <a:avLst>
                      <a:gd name="adj1" fmla="val 50000"/>
                      <a:gd name="adj2" fmla="val 47160"/>
                    </a:avLst>
                  </a:prstGeom>
                  <a:solidFill>
                    <a:srgbClr val="FF0000"/>
                  </a:solidFill>
                  <a:ln w="9525">
                    <a:solidFill>
                      <a:srgbClr val="FF0000"/>
                    </a:solidFill>
                    <a:miter lim="800000"/>
                    <a:headEnd/>
                    <a:tailEnd/>
                  </a:ln>
                  <a:effectLst/>
                </p:spPr>
                <p:txBody>
                  <a:bodyPr wrap="none" anchor="ctr"/>
                  <a:lstStyle/>
                  <a:p>
                    <a:pPr algn="ctr" fontAlgn="auto">
                      <a:spcBef>
                        <a:spcPts val="0"/>
                      </a:spcBef>
                      <a:spcAft>
                        <a:spcPts val="0"/>
                      </a:spcAft>
                      <a:defRPr/>
                    </a:pPr>
                    <a:endParaRPr lang="en-US" sz="2400" kern="0">
                      <a:solidFill>
                        <a:sysClr val="windowText" lastClr="000000"/>
                      </a:solidFill>
                      <a:latin typeface="Times New Roman" pitchFamily="18" charset="0"/>
                    </a:endParaRPr>
                  </a:p>
                </p:txBody>
              </p:sp>
            </p:grpSp>
            <p:sp>
              <p:nvSpPr>
                <p:cNvPr id="250" name="TextBox 249">
                  <a:extLst>
                    <a:ext uri="{FF2B5EF4-FFF2-40B4-BE49-F238E27FC236}">
                      <a16:creationId xmlns:a16="http://schemas.microsoft.com/office/drawing/2014/main" id="{E0918800-D779-4C77-9405-22F77F2A32D9}"/>
                    </a:ext>
                  </a:extLst>
                </p:cNvPr>
                <p:cNvSpPr txBox="1"/>
                <p:nvPr/>
              </p:nvSpPr>
              <p:spPr bwMode="auto">
                <a:xfrm>
                  <a:off x="7939089" y="2039516"/>
                  <a:ext cx="868361" cy="574897"/>
                </a:xfrm>
                <a:prstGeom prst="rect">
                  <a:avLst/>
                </a:prstGeom>
                <a:noFill/>
              </p:spPr>
              <p:txBody>
                <a:bodyPr wrap="square">
                  <a:spAutoFit/>
                </a:bodyPr>
                <a:lstStyle/>
                <a:p>
                  <a:pPr fontAlgn="auto">
                    <a:spcBef>
                      <a:spcPts val="0"/>
                    </a:spcBef>
                    <a:spcAft>
                      <a:spcPts val="0"/>
                    </a:spcAft>
                    <a:defRPr/>
                  </a:pPr>
                  <a:r>
                    <a:rPr lang="en-US" sz="1200" b="1" kern="0" dirty="0">
                      <a:solidFill>
                        <a:srgbClr val="1F497D">
                          <a:lumMod val="60000"/>
                          <a:lumOff val="40000"/>
                        </a:srgbClr>
                      </a:solidFill>
                      <a:latin typeface="Arial" charset="0"/>
                    </a:rPr>
                    <a:t>Warning </a:t>
                  </a:r>
                </a:p>
                <a:p>
                  <a:pPr fontAlgn="auto">
                    <a:spcBef>
                      <a:spcPts val="0"/>
                    </a:spcBef>
                    <a:spcAft>
                      <a:spcPts val="0"/>
                    </a:spcAft>
                    <a:defRPr/>
                  </a:pPr>
                  <a:r>
                    <a:rPr lang="en-US" sz="1200" b="1" kern="0" dirty="0">
                      <a:solidFill>
                        <a:srgbClr val="1F497D">
                          <a:lumMod val="60000"/>
                          <a:lumOff val="40000"/>
                        </a:srgbClr>
                      </a:solidFill>
                      <a:latin typeface="Arial" charset="0"/>
                    </a:rPr>
                    <a:t>Status</a:t>
                  </a:r>
                </a:p>
              </p:txBody>
            </p:sp>
            <p:sp>
              <p:nvSpPr>
                <p:cNvPr id="251" name="TextBox 250">
                  <a:extLst>
                    <a:ext uri="{FF2B5EF4-FFF2-40B4-BE49-F238E27FC236}">
                      <a16:creationId xmlns:a16="http://schemas.microsoft.com/office/drawing/2014/main" id="{EF18C222-66B2-479D-AB24-091347144CE0}"/>
                    </a:ext>
                  </a:extLst>
                </p:cNvPr>
                <p:cNvSpPr txBox="1"/>
                <p:nvPr/>
              </p:nvSpPr>
              <p:spPr bwMode="auto">
                <a:xfrm>
                  <a:off x="7929380" y="3803569"/>
                  <a:ext cx="915988" cy="461963"/>
                </a:xfrm>
                <a:prstGeom prst="rect">
                  <a:avLst/>
                </a:prstGeom>
                <a:noFill/>
              </p:spPr>
              <p:txBody>
                <a:bodyPr wrap="square">
                  <a:spAutoFit/>
                </a:bodyPr>
                <a:lstStyle/>
                <a:p>
                  <a:pPr fontAlgn="auto">
                    <a:spcBef>
                      <a:spcPts val="0"/>
                    </a:spcBef>
                    <a:spcAft>
                      <a:spcPts val="0"/>
                    </a:spcAft>
                    <a:defRPr/>
                  </a:pPr>
                  <a:r>
                    <a:rPr lang="en-US" sz="1200" b="1" kern="0" dirty="0">
                      <a:solidFill>
                        <a:srgbClr val="1F497D">
                          <a:lumMod val="60000"/>
                          <a:lumOff val="40000"/>
                        </a:srgbClr>
                      </a:solidFill>
                      <a:latin typeface="Arial" charset="0"/>
                    </a:rPr>
                    <a:t>Warning</a:t>
                  </a:r>
                </a:p>
                <a:p>
                  <a:pPr fontAlgn="auto">
                    <a:spcBef>
                      <a:spcPts val="0"/>
                    </a:spcBef>
                    <a:spcAft>
                      <a:spcPts val="0"/>
                    </a:spcAft>
                    <a:defRPr/>
                  </a:pPr>
                  <a:r>
                    <a:rPr lang="en-US" sz="1200" b="1" kern="0" dirty="0">
                      <a:solidFill>
                        <a:srgbClr val="1F497D">
                          <a:lumMod val="60000"/>
                          <a:lumOff val="40000"/>
                        </a:srgbClr>
                      </a:solidFill>
                      <a:latin typeface="Arial" charset="0"/>
                    </a:rPr>
                    <a:t>Status</a:t>
                  </a:r>
                </a:p>
              </p:txBody>
            </p:sp>
            <p:sp>
              <p:nvSpPr>
                <p:cNvPr id="252" name="TextBox 251">
                  <a:extLst>
                    <a:ext uri="{FF2B5EF4-FFF2-40B4-BE49-F238E27FC236}">
                      <a16:creationId xmlns:a16="http://schemas.microsoft.com/office/drawing/2014/main" id="{7DCC5ADB-920F-44FA-9A48-42ED6E53FEF5}"/>
                    </a:ext>
                  </a:extLst>
                </p:cNvPr>
                <p:cNvSpPr txBox="1"/>
                <p:nvPr/>
              </p:nvSpPr>
              <p:spPr bwMode="auto">
                <a:xfrm>
                  <a:off x="7956550" y="5251029"/>
                  <a:ext cx="927100" cy="461963"/>
                </a:xfrm>
                <a:prstGeom prst="rect">
                  <a:avLst/>
                </a:prstGeom>
                <a:noFill/>
              </p:spPr>
              <p:txBody>
                <a:bodyPr wrap="square">
                  <a:spAutoFit/>
                </a:bodyPr>
                <a:lstStyle/>
                <a:p>
                  <a:pPr fontAlgn="auto">
                    <a:spcBef>
                      <a:spcPts val="0"/>
                    </a:spcBef>
                    <a:spcAft>
                      <a:spcPts val="0"/>
                    </a:spcAft>
                    <a:defRPr/>
                  </a:pPr>
                  <a:r>
                    <a:rPr lang="en-US" sz="1200" b="1" kern="0" dirty="0">
                      <a:solidFill>
                        <a:srgbClr val="1F497D">
                          <a:lumMod val="60000"/>
                          <a:lumOff val="40000"/>
                        </a:srgbClr>
                      </a:solidFill>
                      <a:latin typeface="Arial" charset="0"/>
                    </a:rPr>
                    <a:t>Warning Status</a:t>
                  </a:r>
                </a:p>
              </p:txBody>
            </p:sp>
            <p:sp>
              <p:nvSpPr>
                <p:cNvPr id="253" name="TextBox 252">
                  <a:extLst>
                    <a:ext uri="{FF2B5EF4-FFF2-40B4-BE49-F238E27FC236}">
                      <a16:creationId xmlns:a16="http://schemas.microsoft.com/office/drawing/2014/main" id="{6758E0E9-1D50-49D7-8899-48D26CB02708}"/>
                    </a:ext>
                  </a:extLst>
                </p:cNvPr>
                <p:cNvSpPr txBox="1"/>
                <p:nvPr/>
              </p:nvSpPr>
              <p:spPr bwMode="auto">
                <a:xfrm>
                  <a:off x="7854950" y="1252116"/>
                  <a:ext cx="952500" cy="431800"/>
                </a:xfrm>
                <a:prstGeom prst="rect">
                  <a:avLst/>
                </a:prstGeom>
                <a:noFill/>
              </p:spPr>
              <p:txBody>
                <a:bodyPr wrap="square">
                  <a:spAutoFit/>
                </a:bodyPr>
                <a:lstStyle/>
                <a:p>
                  <a:pPr fontAlgn="auto">
                    <a:spcBef>
                      <a:spcPts val="0"/>
                    </a:spcBef>
                    <a:spcAft>
                      <a:spcPts val="0"/>
                    </a:spcAft>
                    <a:defRPr/>
                  </a:pPr>
                  <a:r>
                    <a:rPr lang="en-US" sz="1100" kern="0" dirty="0">
                      <a:solidFill>
                        <a:srgbClr val="FF0000"/>
                      </a:solidFill>
                      <a:latin typeface="Arial" charset="0"/>
                    </a:rPr>
                    <a:t>Threat Information</a:t>
                  </a:r>
                </a:p>
              </p:txBody>
            </p:sp>
            <p:grpSp>
              <p:nvGrpSpPr>
                <p:cNvPr id="254" name="Group 165">
                  <a:extLst>
                    <a:ext uri="{FF2B5EF4-FFF2-40B4-BE49-F238E27FC236}">
                      <a16:creationId xmlns:a16="http://schemas.microsoft.com/office/drawing/2014/main" id="{470D0536-BF50-4926-BC60-F482FD900DFC}"/>
                    </a:ext>
                  </a:extLst>
                </p:cNvPr>
                <p:cNvGrpSpPr>
                  <a:grpSpLocks/>
                </p:cNvGrpSpPr>
                <p:nvPr/>
              </p:nvGrpSpPr>
              <p:grpSpPr bwMode="auto">
                <a:xfrm>
                  <a:off x="6369050" y="1254689"/>
                  <a:ext cx="1547813" cy="4628164"/>
                  <a:chOff x="4481756" y="1276670"/>
                  <a:chExt cx="1821189" cy="4888555"/>
                </a:xfrm>
              </p:grpSpPr>
              <p:sp>
                <p:nvSpPr>
                  <p:cNvPr id="267" name="AutoShape 5124">
                    <a:extLst>
                      <a:ext uri="{FF2B5EF4-FFF2-40B4-BE49-F238E27FC236}">
                        <a16:creationId xmlns:a16="http://schemas.microsoft.com/office/drawing/2014/main" id="{69238528-483A-4349-B2F6-2691FCCD1DF6}"/>
                      </a:ext>
                    </a:extLst>
                  </p:cNvPr>
                  <p:cNvSpPr>
                    <a:spLocks noChangeArrowheads="1"/>
                  </p:cNvSpPr>
                  <p:nvPr/>
                </p:nvSpPr>
                <p:spPr bwMode="auto">
                  <a:xfrm>
                    <a:off x="4481756" y="1302458"/>
                    <a:ext cx="1821189" cy="4862767"/>
                  </a:xfrm>
                  <a:prstGeom prst="roundRect">
                    <a:avLst>
                      <a:gd name="adj" fmla="val 16667"/>
                    </a:avLst>
                  </a:prstGeom>
                  <a:solidFill>
                    <a:srgbClr val="FFFF99"/>
                  </a:solidFill>
                  <a:ln w="9525">
                    <a:solidFill>
                      <a:sysClr val="windowText" lastClr="000000"/>
                    </a:solidFill>
                    <a:round/>
                    <a:headEnd/>
                    <a:tailEnd/>
                  </a:ln>
                  <a:effectLst/>
                </p:spPr>
                <p:txBody>
                  <a:bodyPr wrap="none" anchor="ctr"/>
                  <a:lstStyle/>
                  <a:p>
                    <a:pPr algn="ctr" fontAlgn="auto">
                      <a:spcBef>
                        <a:spcPts val="0"/>
                      </a:spcBef>
                      <a:spcAft>
                        <a:spcPts val="0"/>
                      </a:spcAft>
                      <a:defRPr/>
                    </a:pPr>
                    <a:endParaRPr lang="en-US" sz="1600" b="1" kern="0">
                      <a:solidFill>
                        <a:sysClr val="windowText" lastClr="000000"/>
                      </a:solidFill>
                      <a:latin typeface="Arial" charset="0"/>
                    </a:endParaRPr>
                  </a:p>
                </p:txBody>
              </p:sp>
              <p:grpSp>
                <p:nvGrpSpPr>
                  <p:cNvPr id="268" name="Group 107">
                    <a:extLst>
                      <a:ext uri="{FF2B5EF4-FFF2-40B4-BE49-F238E27FC236}">
                        <a16:creationId xmlns:a16="http://schemas.microsoft.com/office/drawing/2014/main" id="{6C9A9406-F1EF-4695-9030-482C4485FBEF}"/>
                      </a:ext>
                    </a:extLst>
                  </p:cNvPr>
                  <p:cNvGrpSpPr>
                    <a:grpSpLocks/>
                  </p:cNvGrpSpPr>
                  <p:nvPr/>
                </p:nvGrpSpPr>
                <p:grpSpPr bwMode="auto">
                  <a:xfrm>
                    <a:off x="4557857" y="1565566"/>
                    <a:ext cx="1647909" cy="1328406"/>
                    <a:chOff x="4557857" y="2586707"/>
                    <a:chExt cx="1647909" cy="1568025"/>
                  </a:xfrm>
                </p:grpSpPr>
                <p:pic>
                  <p:nvPicPr>
                    <p:cNvPr id="270" name="Picture 5129" descr="C:\WINDOWS\ﾃﾞｽｸﾄｯﾌﾟ\syou_speace.gif">
                      <a:extLst>
                        <a:ext uri="{FF2B5EF4-FFF2-40B4-BE49-F238E27FC236}">
                          <a16:creationId xmlns:a16="http://schemas.microsoft.com/office/drawing/2014/main" id="{2C35525E-6846-42E8-A6D2-EC0A6D197A78}"/>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316971" y="3249836"/>
                      <a:ext cx="888795" cy="879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1" name="Picture 5132">
                      <a:extLst>
                        <a:ext uri="{FF2B5EF4-FFF2-40B4-BE49-F238E27FC236}">
                          <a16:creationId xmlns:a16="http://schemas.microsoft.com/office/drawing/2014/main" id="{D656E786-5849-424D-8215-A27B31263006}"/>
                        </a:ext>
                      </a:extLst>
                    </p:cNvPr>
                    <p:cNvPicPr>
                      <a:picLocks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4557857" y="2586707"/>
                      <a:ext cx="789162" cy="156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69" name="TextBox 268">
                    <a:extLst>
                      <a:ext uri="{FF2B5EF4-FFF2-40B4-BE49-F238E27FC236}">
                        <a16:creationId xmlns:a16="http://schemas.microsoft.com/office/drawing/2014/main" id="{831F7182-350E-4E6B-97CC-8151BDC5E821}"/>
                      </a:ext>
                    </a:extLst>
                  </p:cNvPr>
                  <p:cNvSpPr txBox="1"/>
                  <p:nvPr/>
                </p:nvSpPr>
                <p:spPr>
                  <a:xfrm>
                    <a:off x="4845179" y="1276670"/>
                    <a:ext cx="1006791" cy="609549"/>
                  </a:xfrm>
                  <a:prstGeom prst="rect">
                    <a:avLst/>
                  </a:prstGeom>
                  <a:solidFill>
                    <a:schemeClr val="accent6">
                      <a:lumMod val="40000"/>
                      <a:lumOff val="60000"/>
                    </a:schemeClr>
                  </a:solidFill>
                </p:spPr>
                <p:txBody>
                  <a:bodyPr>
                    <a:spAutoFit/>
                  </a:bodyPr>
                  <a:lstStyle/>
                  <a:p>
                    <a:pPr algn="ctr" fontAlgn="auto">
                      <a:spcBef>
                        <a:spcPts val="0"/>
                      </a:spcBef>
                      <a:spcAft>
                        <a:spcPts val="0"/>
                      </a:spcAft>
                      <a:defRPr/>
                    </a:pPr>
                    <a:r>
                      <a:rPr lang="en-US" sz="1050" b="1" kern="0" dirty="0">
                        <a:solidFill>
                          <a:sysClr val="windowText" lastClr="000000">
                            <a:lumMod val="95000"/>
                            <a:lumOff val="5000"/>
                          </a:sysClr>
                        </a:solidFill>
                        <a:latin typeface="Arial" charset="0"/>
                      </a:rPr>
                      <a:t>Tsunami Service Providers</a:t>
                    </a:r>
                  </a:p>
                </p:txBody>
              </p:sp>
            </p:grpSp>
            <p:pic>
              <p:nvPicPr>
                <p:cNvPr id="255" name="Picture 176" descr="1.JPG">
                  <a:extLst>
                    <a:ext uri="{FF2B5EF4-FFF2-40B4-BE49-F238E27FC236}">
                      <a16:creationId xmlns:a16="http://schemas.microsoft.com/office/drawing/2014/main" id="{DF183FD2-273C-4FCE-8B57-F20EBCF453BD}"/>
                    </a:ext>
                  </a:extLst>
                </p:cNvPr>
                <p:cNvPicPr>
                  <a:picLocks noChangeAspect="1"/>
                </p:cNvPicPr>
                <p:nvPr/>
              </p:nvPicPr>
              <p:blipFill>
                <a:blip r:embed="rId11">
                  <a:extLst>
                    <a:ext uri="{28A0092B-C50C-407E-A947-70E740481C1C}">
                      <a14:useLocalDpi xmlns:a14="http://schemas.microsoft.com/office/drawing/2010/main"/>
                    </a:ext>
                  </a:extLst>
                </a:blip>
                <a:srcRect/>
                <a:stretch>
                  <a:fillRect/>
                </a:stretch>
              </p:blipFill>
              <p:spPr bwMode="auto">
                <a:xfrm>
                  <a:off x="9749237" y="1878720"/>
                  <a:ext cx="706492" cy="943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 name="TextBox 255">
                  <a:extLst>
                    <a:ext uri="{FF2B5EF4-FFF2-40B4-BE49-F238E27FC236}">
                      <a16:creationId xmlns:a16="http://schemas.microsoft.com/office/drawing/2014/main" id="{AFC6181C-9A4B-4C75-836D-0E9342FA15B8}"/>
                    </a:ext>
                  </a:extLst>
                </p:cNvPr>
                <p:cNvSpPr txBox="1"/>
                <p:nvPr/>
              </p:nvSpPr>
              <p:spPr bwMode="auto">
                <a:xfrm>
                  <a:off x="7860506" y="2972808"/>
                  <a:ext cx="952500" cy="431800"/>
                </a:xfrm>
                <a:prstGeom prst="rect">
                  <a:avLst/>
                </a:prstGeom>
                <a:noFill/>
              </p:spPr>
              <p:txBody>
                <a:bodyPr wrap="square">
                  <a:spAutoFit/>
                </a:bodyPr>
                <a:lstStyle/>
                <a:p>
                  <a:pPr fontAlgn="auto">
                    <a:spcBef>
                      <a:spcPts val="0"/>
                    </a:spcBef>
                    <a:spcAft>
                      <a:spcPts val="0"/>
                    </a:spcAft>
                    <a:defRPr/>
                  </a:pPr>
                  <a:r>
                    <a:rPr lang="en-US" sz="1100" kern="0" dirty="0">
                      <a:solidFill>
                        <a:srgbClr val="FF0000"/>
                      </a:solidFill>
                      <a:latin typeface="Arial" charset="0"/>
                    </a:rPr>
                    <a:t>Threat Information</a:t>
                  </a:r>
                </a:p>
              </p:txBody>
            </p:sp>
            <p:sp>
              <p:nvSpPr>
                <p:cNvPr id="257" name="TextBox 256">
                  <a:extLst>
                    <a:ext uri="{FF2B5EF4-FFF2-40B4-BE49-F238E27FC236}">
                      <a16:creationId xmlns:a16="http://schemas.microsoft.com/office/drawing/2014/main" id="{24ABF23D-5F29-41A9-93C8-B2C52851A47C}"/>
                    </a:ext>
                  </a:extLst>
                </p:cNvPr>
                <p:cNvSpPr txBox="1"/>
                <p:nvPr/>
              </p:nvSpPr>
              <p:spPr bwMode="auto">
                <a:xfrm>
                  <a:off x="7912165" y="4510006"/>
                  <a:ext cx="952500" cy="431800"/>
                </a:xfrm>
                <a:prstGeom prst="rect">
                  <a:avLst/>
                </a:prstGeom>
                <a:noFill/>
              </p:spPr>
              <p:txBody>
                <a:bodyPr wrap="square">
                  <a:spAutoFit/>
                </a:bodyPr>
                <a:lstStyle/>
                <a:p>
                  <a:pPr fontAlgn="auto">
                    <a:spcBef>
                      <a:spcPts val="0"/>
                    </a:spcBef>
                    <a:spcAft>
                      <a:spcPts val="0"/>
                    </a:spcAft>
                    <a:defRPr/>
                  </a:pPr>
                  <a:r>
                    <a:rPr lang="en-US" sz="1100" kern="0" dirty="0">
                      <a:solidFill>
                        <a:srgbClr val="FF0000"/>
                      </a:solidFill>
                      <a:latin typeface="Arial" charset="0"/>
                    </a:rPr>
                    <a:t>Threat Information</a:t>
                  </a:r>
                </a:p>
              </p:txBody>
            </p:sp>
            <p:pic>
              <p:nvPicPr>
                <p:cNvPr id="258" name="Picture 2" descr="S:\Western Australia\IOTWMS\Archive\Nora Gale 2017.05.01\IOTWMS\Station Inventory\2016\Seismic May2017.jpg">
                  <a:extLst>
                    <a:ext uri="{FF2B5EF4-FFF2-40B4-BE49-F238E27FC236}">
                      <a16:creationId xmlns:a16="http://schemas.microsoft.com/office/drawing/2014/main" id="{95ECF460-DD21-4E6C-8FCF-4BEADB8B1DE5}"/>
                    </a:ext>
                  </a:extLst>
                </p:cNvPr>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a:stretch/>
              </p:blipFill>
              <p:spPr bwMode="auto">
                <a:xfrm>
                  <a:off x="2928079" y="1131834"/>
                  <a:ext cx="2010997" cy="1772872"/>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259" name="Picture 2" descr="S:\Western Australia\IOTWMS\Archive\Nora Gale 2017.05.01\IOTWMS\Station Inventory\2016\Sea Level\ArcGiS\2017.05.15 Sea Level.jpg">
                  <a:extLst>
                    <a:ext uri="{FF2B5EF4-FFF2-40B4-BE49-F238E27FC236}">
                      <a16:creationId xmlns:a16="http://schemas.microsoft.com/office/drawing/2014/main" id="{7188B1EE-A575-4C87-A876-18BCD3B861AF}"/>
                    </a:ext>
                  </a:extLst>
                </p:cNvPr>
                <p:cNvPicPr>
                  <a:picLocks noChangeAspect="1" noChangeArrowheads="1"/>
                </p:cNvPicPr>
                <p:nvPr/>
              </p:nvPicPr>
              <p:blipFill rotWithShape="1">
                <a:blip r:embed="rId13" cstate="screen">
                  <a:extLst>
                    <a:ext uri="{28A0092B-C50C-407E-A947-70E740481C1C}">
                      <a14:useLocalDpi xmlns:a14="http://schemas.microsoft.com/office/drawing/2010/main"/>
                    </a:ext>
                  </a:extLst>
                </a:blip>
                <a:srcRect/>
                <a:stretch/>
              </p:blipFill>
              <p:spPr bwMode="auto">
                <a:xfrm>
                  <a:off x="2975832" y="4765993"/>
                  <a:ext cx="1967644" cy="183135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60" name="TextBox 259">
                  <a:extLst>
                    <a:ext uri="{FF2B5EF4-FFF2-40B4-BE49-F238E27FC236}">
                      <a16:creationId xmlns:a16="http://schemas.microsoft.com/office/drawing/2014/main" id="{4ED39AC1-4F7E-4636-A7B3-1B15CFC71A34}"/>
                    </a:ext>
                  </a:extLst>
                </p:cNvPr>
                <p:cNvSpPr txBox="1"/>
                <p:nvPr/>
              </p:nvSpPr>
              <p:spPr bwMode="auto">
                <a:xfrm>
                  <a:off x="9524177" y="735776"/>
                  <a:ext cx="1363142" cy="1077218"/>
                </a:xfrm>
                <a:prstGeom prst="rect">
                  <a:avLst/>
                </a:prstGeom>
                <a:noFill/>
                <a:ln w="3175">
                  <a:noFill/>
                </a:ln>
              </p:spPr>
              <p:txBody>
                <a:bodyPr wrap="square">
                  <a:spAutoFit/>
                </a:bodyPr>
                <a:lstStyle/>
                <a:p>
                  <a:pPr algn="ctr" fontAlgn="auto">
                    <a:spcBef>
                      <a:spcPts val="0"/>
                    </a:spcBef>
                    <a:spcAft>
                      <a:spcPts val="0"/>
                    </a:spcAft>
                    <a:defRPr/>
                  </a:pPr>
                  <a:r>
                    <a:rPr lang="en-AU" sz="2000" kern="0" dirty="0">
                      <a:solidFill>
                        <a:srgbClr val="FF0000"/>
                      </a:solidFill>
                      <a:latin typeface="Arial" charset="0"/>
                    </a:rPr>
                    <a:t>Warnings</a:t>
                  </a:r>
                </a:p>
                <a:p>
                  <a:pPr algn="ctr" fontAlgn="auto">
                    <a:spcBef>
                      <a:spcPts val="0"/>
                    </a:spcBef>
                    <a:spcAft>
                      <a:spcPts val="0"/>
                    </a:spcAft>
                    <a:defRPr/>
                  </a:pPr>
                  <a:r>
                    <a:rPr lang="en-AU" sz="1100" kern="0" dirty="0">
                      <a:latin typeface="Arial" charset="0"/>
                    </a:rPr>
                    <a:t>National DMO</a:t>
                  </a:r>
                </a:p>
                <a:p>
                  <a:pPr algn="ctr" fontAlgn="auto">
                    <a:spcBef>
                      <a:spcPts val="0"/>
                    </a:spcBef>
                    <a:spcAft>
                      <a:spcPts val="0"/>
                    </a:spcAft>
                    <a:defRPr/>
                  </a:pPr>
                  <a:r>
                    <a:rPr lang="en-AU" sz="1100" kern="0" dirty="0">
                      <a:latin typeface="Arial" charset="0"/>
                    </a:rPr>
                    <a:t>Local DMO</a:t>
                  </a:r>
                </a:p>
                <a:p>
                  <a:pPr algn="ctr" fontAlgn="auto">
                    <a:spcBef>
                      <a:spcPts val="0"/>
                    </a:spcBef>
                    <a:spcAft>
                      <a:spcPts val="0"/>
                    </a:spcAft>
                    <a:defRPr/>
                  </a:pPr>
                  <a:r>
                    <a:rPr lang="en-AU" sz="1100" kern="0" dirty="0">
                      <a:latin typeface="Arial" charset="0"/>
                    </a:rPr>
                    <a:t>Media</a:t>
                  </a:r>
                </a:p>
                <a:p>
                  <a:pPr algn="ctr" fontAlgn="auto">
                    <a:spcBef>
                      <a:spcPts val="0"/>
                    </a:spcBef>
                    <a:spcAft>
                      <a:spcPts val="0"/>
                    </a:spcAft>
                    <a:defRPr/>
                  </a:pPr>
                  <a:r>
                    <a:rPr lang="en-AU" sz="1100" kern="0" dirty="0">
                      <a:latin typeface="Arial" charset="0"/>
                    </a:rPr>
                    <a:t>Public</a:t>
                  </a:r>
                  <a:endParaRPr lang="en-US" sz="1100" kern="0" dirty="0">
                    <a:latin typeface="Arial" charset="0"/>
                  </a:endParaRPr>
                </a:p>
              </p:txBody>
            </p:sp>
            <p:sp>
              <p:nvSpPr>
                <p:cNvPr id="261" name="Rectangle 260">
                  <a:extLst>
                    <a:ext uri="{FF2B5EF4-FFF2-40B4-BE49-F238E27FC236}">
                      <a16:creationId xmlns:a16="http://schemas.microsoft.com/office/drawing/2014/main" id="{8D5254E6-3C09-4AE1-BFD7-B36F3649A6D5}"/>
                    </a:ext>
                  </a:extLst>
                </p:cNvPr>
                <p:cNvSpPr/>
                <p:nvPr/>
              </p:nvSpPr>
              <p:spPr bwMode="auto">
                <a:xfrm>
                  <a:off x="7980128" y="5754690"/>
                  <a:ext cx="653580" cy="1162142"/>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AU" sz="1200" b="0" i="0" u="none" strike="noStrike" cap="none" normalizeH="0" baseline="0" dirty="0">
                      <a:ln>
                        <a:noFill/>
                      </a:ln>
                      <a:solidFill>
                        <a:schemeClr val="tx1"/>
                      </a:solidFill>
                      <a:effectLst/>
                      <a:latin typeface="Arial" pitchFamily="-1" charset="0"/>
                      <a:ea typeface="ＭＳ Ｐゴシック" pitchFamily="-1" charset="-128"/>
                      <a:cs typeface="ＭＳ Ｐゴシック" pitchFamily="-1" charset="-128"/>
                    </a:rPr>
                    <a:t>GTS</a:t>
                  </a:r>
                </a:p>
                <a:p>
                  <a:pPr marL="0" marR="0" indent="0" algn="ctr" defTabSz="914400" rtl="0" eaLnBrk="0" fontAlgn="base" latinLnBrk="0" hangingPunct="0">
                    <a:lnSpc>
                      <a:spcPct val="100000"/>
                    </a:lnSpc>
                    <a:spcBef>
                      <a:spcPct val="0"/>
                    </a:spcBef>
                    <a:spcAft>
                      <a:spcPct val="0"/>
                    </a:spcAft>
                    <a:buClrTx/>
                    <a:buSzTx/>
                    <a:buFontTx/>
                    <a:buNone/>
                    <a:tabLst/>
                  </a:pPr>
                  <a:r>
                    <a:rPr lang="en-AU" sz="1200" dirty="0">
                      <a:latin typeface="Arial" pitchFamily="-1" charset="0"/>
                      <a:ea typeface="ＭＳ Ｐゴシック" pitchFamily="-1" charset="-128"/>
                      <a:cs typeface="ＭＳ Ｐゴシック" pitchFamily="-1" charset="-128"/>
                    </a:rPr>
                    <a:t>SMS</a:t>
                  </a:r>
                </a:p>
                <a:p>
                  <a:pPr marL="0" marR="0" indent="0" algn="ctr" defTabSz="914400" rtl="0" eaLnBrk="0" fontAlgn="base" latinLnBrk="0" hangingPunct="0">
                    <a:lnSpc>
                      <a:spcPct val="100000"/>
                    </a:lnSpc>
                    <a:spcBef>
                      <a:spcPct val="0"/>
                    </a:spcBef>
                    <a:spcAft>
                      <a:spcPct val="0"/>
                    </a:spcAft>
                    <a:buClrTx/>
                    <a:buSzTx/>
                    <a:buFontTx/>
                    <a:buNone/>
                    <a:tabLst/>
                  </a:pPr>
                  <a:r>
                    <a:rPr kumimoji="0" lang="en-AU" sz="1200" b="0" i="0" u="none" strike="noStrike" cap="none" normalizeH="0" baseline="0" dirty="0">
                      <a:ln>
                        <a:noFill/>
                      </a:ln>
                      <a:solidFill>
                        <a:schemeClr val="tx1"/>
                      </a:solidFill>
                      <a:effectLst/>
                      <a:latin typeface="Arial" pitchFamily="-1" charset="0"/>
                      <a:ea typeface="ＭＳ Ｐゴシック" pitchFamily="-1" charset="-128"/>
                      <a:cs typeface="ＭＳ Ｐゴシック" pitchFamily="-1" charset="-128"/>
                    </a:rPr>
                    <a:t>FAX</a:t>
                  </a:r>
                </a:p>
                <a:p>
                  <a:pPr marL="0" marR="0" indent="0" algn="ctr" defTabSz="914400" rtl="0" eaLnBrk="0" fontAlgn="base" latinLnBrk="0" hangingPunct="0">
                    <a:lnSpc>
                      <a:spcPct val="100000"/>
                    </a:lnSpc>
                    <a:spcBef>
                      <a:spcPct val="0"/>
                    </a:spcBef>
                    <a:spcAft>
                      <a:spcPct val="0"/>
                    </a:spcAft>
                    <a:buClrTx/>
                    <a:buSzTx/>
                    <a:buFontTx/>
                    <a:buNone/>
                    <a:tabLst/>
                  </a:pPr>
                  <a:r>
                    <a:rPr lang="en-AU" sz="1200" dirty="0">
                      <a:latin typeface="Arial" pitchFamily="-1" charset="0"/>
                      <a:ea typeface="ＭＳ Ｐゴシック" pitchFamily="-1" charset="-128"/>
                      <a:cs typeface="ＭＳ Ｐゴシック" pitchFamily="-1" charset="-128"/>
                    </a:rPr>
                    <a:t>Email</a:t>
                  </a:r>
                </a:p>
                <a:p>
                  <a:pPr marL="0" marR="0" indent="0" algn="ctr" defTabSz="914400" rtl="0" eaLnBrk="0" fontAlgn="base" latinLnBrk="0" hangingPunct="0">
                    <a:lnSpc>
                      <a:spcPct val="100000"/>
                    </a:lnSpc>
                    <a:spcBef>
                      <a:spcPct val="0"/>
                    </a:spcBef>
                    <a:spcAft>
                      <a:spcPct val="0"/>
                    </a:spcAft>
                    <a:buClrTx/>
                    <a:buSzTx/>
                    <a:buFontTx/>
                    <a:buNone/>
                    <a:tabLst/>
                  </a:pPr>
                  <a:r>
                    <a:rPr kumimoji="0" lang="en-AU" sz="1200" b="0" i="0" u="none" strike="noStrike" cap="none" normalizeH="0" baseline="0" dirty="0">
                      <a:ln>
                        <a:noFill/>
                      </a:ln>
                      <a:solidFill>
                        <a:schemeClr val="tx1"/>
                      </a:solidFill>
                      <a:effectLst/>
                      <a:latin typeface="Arial" pitchFamily="-1" charset="0"/>
                      <a:ea typeface="ＭＳ Ｐゴシック" pitchFamily="-1" charset="-128"/>
                      <a:cs typeface="ＭＳ Ｐゴシック" pitchFamily="-1" charset="-128"/>
                    </a:rPr>
                    <a:t>Web</a:t>
                  </a:r>
                  <a:endParaRPr kumimoji="0" lang="en-US" sz="1200" b="0" i="0" u="none" strike="noStrike" cap="none" normalizeH="0" baseline="0" dirty="0">
                    <a:ln>
                      <a:noFill/>
                    </a:ln>
                    <a:solidFill>
                      <a:schemeClr val="tx1"/>
                    </a:solidFill>
                    <a:effectLst/>
                    <a:latin typeface="Arial" pitchFamily="-1" charset="0"/>
                    <a:ea typeface="ＭＳ Ｐゴシック" pitchFamily="-1" charset="-128"/>
                    <a:cs typeface="ＭＳ Ｐゴシック" pitchFamily="-1" charset="-128"/>
                  </a:endParaRPr>
                </a:p>
              </p:txBody>
            </p:sp>
            <p:sp>
              <p:nvSpPr>
                <p:cNvPr id="262" name="Rectangle 261">
                  <a:extLst>
                    <a:ext uri="{FF2B5EF4-FFF2-40B4-BE49-F238E27FC236}">
                      <a16:creationId xmlns:a16="http://schemas.microsoft.com/office/drawing/2014/main" id="{F1DF5F1B-0691-4CBF-99CA-4F6959A6538C}"/>
                    </a:ext>
                  </a:extLst>
                </p:cNvPr>
                <p:cNvSpPr/>
                <p:nvPr/>
              </p:nvSpPr>
              <p:spPr bwMode="auto">
                <a:xfrm>
                  <a:off x="9717361" y="4539470"/>
                  <a:ext cx="797013" cy="1685496"/>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AU" sz="1200" b="0" i="0" u="none" strike="noStrike" cap="none" normalizeH="0" baseline="0" dirty="0">
                      <a:ln>
                        <a:noFill/>
                      </a:ln>
                      <a:solidFill>
                        <a:schemeClr val="tx1"/>
                      </a:solidFill>
                      <a:effectLst/>
                      <a:latin typeface="Arial" pitchFamily="-1" charset="0"/>
                      <a:ea typeface="ＭＳ Ｐゴシック" pitchFamily="-1" charset="-128"/>
                      <a:cs typeface="ＭＳ Ｐゴシック" pitchFamily="-1" charset="-128"/>
                    </a:rPr>
                    <a:t>TV</a:t>
                  </a:r>
                </a:p>
                <a:p>
                  <a:pPr marL="0" marR="0" indent="0" algn="ctr" defTabSz="914400" rtl="0" eaLnBrk="0" fontAlgn="base" latinLnBrk="0" hangingPunct="0">
                    <a:lnSpc>
                      <a:spcPct val="100000"/>
                    </a:lnSpc>
                    <a:spcBef>
                      <a:spcPct val="0"/>
                    </a:spcBef>
                    <a:spcAft>
                      <a:spcPct val="0"/>
                    </a:spcAft>
                    <a:buClrTx/>
                    <a:buSzTx/>
                    <a:buFontTx/>
                    <a:buNone/>
                    <a:tabLst/>
                  </a:pPr>
                  <a:r>
                    <a:rPr lang="en-AU" sz="1200" dirty="0">
                      <a:latin typeface="Arial" pitchFamily="-1" charset="0"/>
                      <a:ea typeface="ＭＳ Ｐゴシック" pitchFamily="-1" charset="-128"/>
                      <a:cs typeface="ＭＳ Ｐゴシック" pitchFamily="-1" charset="-128"/>
                    </a:rPr>
                    <a:t>Radio</a:t>
                  </a:r>
                </a:p>
                <a:p>
                  <a:pPr marL="0" marR="0" indent="0" algn="ctr" defTabSz="914400" rtl="0" eaLnBrk="0" fontAlgn="base" latinLnBrk="0" hangingPunct="0">
                    <a:lnSpc>
                      <a:spcPct val="100000"/>
                    </a:lnSpc>
                    <a:spcBef>
                      <a:spcPct val="0"/>
                    </a:spcBef>
                    <a:spcAft>
                      <a:spcPct val="0"/>
                    </a:spcAft>
                    <a:buClrTx/>
                    <a:buSzTx/>
                    <a:buFontTx/>
                    <a:buNone/>
                    <a:tabLst/>
                  </a:pPr>
                  <a:r>
                    <a:rPr kumimoji="0" lang="en-AU" sz="1200" b="0" i="0" u="none" strike="noStrike" cap="none" normalizeH="0" baseline="0" dirty="0">
                      <a:ln>
                        <a:noFill/>
                      </a:ln>
                      <a:solidFill>
                        <a:schemeClr val="tx1"/>
                      </a:solidFill>
                      <a:effectLst/>
                      <a:latin typeface="Arial" pitchFamily="-1" charset="0"/>
                      <a:ea typeface="ＭＳ Ｐゴシック" pitchFamily="-1" charset="-128"/>
                      <a:cs typeface="ＭＳ Ｐゴシック" pitchFamily="-1" charset="-128"/>
                    </a:rPr>
                    <a:t>SMS</a:t>
                  </a:r>
                </a:p>
                <a:p>
                  <a:pPr marL="0" marR="0" indent="0" algn="ctr" defTabSz="914400" rtl="0" eaLnBrk="0" fontAlgn="base" latinLnBrk="0" hangingPunct="0">
                    <a:lnSpc>
                      <a:spcPct val="100000"/>
                    </a:lnSpc>
                    <a:spcBef>
                      <a:spcPct val="0"/>
                    </a:spcBef>
                    <a:spcAft>
                      <a:spcPct val="0"/>
                    </a:spcAft>
                    <a:buClrTx/>
                    <a:buSzTx/>
                    <a:buFontTx/>
                    <a:buNone/>
                    <a:tabLst/>
                  </a:pPr>
                  <a:r>
                    <a:rPr kumimoji="0" lang="en-AU" sz="1200" b="0" i="0" u="none" strike="noStrike" cap="none" normalizeH="0" baseline="0" dirty="0">
                      <a:ln>
                        <a:noFill/>
                      </a:ln>
                      <a:solidFill>
                        <a:schemeClr val="tx1"/>
                      </a:solidFill>
                      <a:effectLst/>
                      <a:latin typeface="Arial" pitchFamily="-1" charset="0"/>
                      <a:ea typeface="ＭＳ Ｐゴシック" pitchFamily="-1" charset="-128"/>
                      <a:cs typeface="ＭＳ Ｐゴシック" pitchFamily="-1" charset="-128"/>
                    </a:rPr>
                    <a:t>Email</a:t>
                  </a:r>
                </a:p>
                <a:p>
                  <a:pPr marL="0" marR="0" indent="0" algn="ctr" defTabSz="914400" rtl="0" eaLnBrk="0" fontAlgn="base" latinLnBrk="0" hangingPunct="0">
                    <a:lnSpc>
                      <a:spcPct val="100000"/>
                    </a:lnSpc>
                    <a:spcBef>
                      <a:spcPct val="0"/>
                    </a:spcBef>
                    <a:spcAft>
                      <a:spcPct val="0"/>
                    </a:spcAft>
                    <a:buClrTx/>
                    <a:buSzTx/>
                    <a:buFontTx/>
                    <a:buNone/>
                    <a:tabLst/>
                  </a:pPr>
                  <a:r>
                    <a:rPr lang="en-AU" sz="1200" dirty="0">
                      <a:latin typeface="Arial" pitchFamily="-1" charset="0"/>
                      <a:ea typeface="ＭＳ Ｐゴシック" pitchFamily="-1" charset="-128"/>
                      <a:cs typeface="ＭＳ Ｐゴシック" pitchFamily="-1" charset="-128"/>
                    </a:rPr>
                    <a:t>Web</a:t>
                  </a:r>
                </a:p>
                <a:p>
                  <a:pPr marL="0" marR="0" indent="0" algn="ctr" defTabSz="914400" rtl="0" eaLnBrk="0" fontAlgn="base" latinLnBrk="0" hangingPunct="0">
                    <a:lnSpc>
                      <a:spcPct val="100000"/>
                    </a:lnSpc>
                    <a:spcBef>
                      <a:spcPct val="0"/>
                    </a:spcBef>
                    <a:spcAft>
                      <a:spcPct val="0"/>
                    </a:spcAft>
                    <a:buClrTx/>
                    <a:buSzTx/>
                    <a:buFontTx/>
                    <a:buNone/>
                    <a:tabLst/>
                  </a:pPr>
                  <a:r>
                    <a:rPr kumimoji="0" lang="en-AU" sz="1200" b="0" i="0" u="none" strike="noStrike" cap="none" normalizeH="0" baseline="0" dirty="0">
                      <a:ln>
                        <a:noFill/>
                      </a:ln>
                      <a:solidFill>
                        <a:schemeClr val="tx1"/>
                      </a:solidFill>
                      <a:effectLst/>
                      <a:latin typeface="Arial" pitchFamily="-1" charset="0"/>
                      <a:ea typeface="ＭＳ Ｐゴシック" pitchFamily="-1" charset="-128"/>
                      <a:cs typeface="ＭＳ Ｐゴシック" pitchFamily="-1" charset="-128"/>
                    </a:rPr>
                    <a:t>SIRENS</a:t>
                  </a:r>
                  <a:endParaRPr kumimoji="0" lang="en-US" sz="1200" b="0" i="0" u="none" strike="noStrike" cap="none" normalizeH="0" baseline="0" dirty="0">
                    <a:ln>
                      <a:noFill/>
                    </a:ln>
                    <a:solidFill>
                      <a:schemeClr val="tx1"/>
                    </a:solidFill>
                    <a:effectLst/>
                    <a:latin typeface="Arial" pitchFamily="-1" charset="0"/>
                    <a:ea typeface="ＭＳ Ｐゴシック" pitchFamily="-1" charset="-128"/>
                    <a:cs typeface="ＭＳ Ｐゴシック" pitchFamily="-1" charset="-128"/>
                  </a:endParaRPr>
                </a:p>
              </p:txBody>
            </p:sp>
            <p:sp>
              <p:nvSpPr>
                <p:cNvPr id="263" name="TextBox 262">
                  <a:extLst>
                    <a:ext uri="{FF2B5EF4-FFF2-40B4-BE49-F238E27FC236}">
                      <a16:creationId xmlns:a16="http://schemas.microsoft.com/office/drawing/2014/main" id="{96F5B309-BE8E-441C-BC41-6E1869B23479}"/>
                    </a:ext>
                  </a:extLst>
                </p:cNvPr>
                <p:cNvSpPr txBox="1"/>
                <p:nvPr/>
              </p:nvSpPr>
              <p:spPr>
                <a:xfrm>
                  <a:off x="6566732" y="719172"/>
                  <a:ext cx="1141659" cy="400110"/>
                </a:xfrm>
                <a:prstGeom prst="rect">
                  <a:avLst/>
                </a:prstGeom>
                <a:noFill/>
              </p:spPr>
              <p:txBody>
                <a:bodyPr wrap="square" rtlCol="0">
                  <a:spAutoFit/>
                </a:bodyPr>
                <a:lstStyle/>
                <a:p>
                  <a:r>
                    <a:rPr lang="en-US" sz="2000" dirty="0"/>
                    <a:t>Analysis</a:t>
                  </a:r>
                </a:p>
              </p:txBody>
            </p:sp>
            <p:sp>
              <p:nvSpPr>
                <p:cNvPr id="264" name="TextBox 263">
                  <a:extLst>
                    <a:ext uri="{FF2B5EF4-FFF2-40B4-BE49-F238E27FC236}">
                      <a16:creationId xmlns:a16="http://schemas.microsoft.com/office/drawing/2014/main" id="{001FD20B-2768-4859-BCDA-094476AB6115}"/>
                    </a:ext>
                  </a:extLst>
                </p:cNvPr>
                <p:cNvSpPr txBox="1"/>
                <p:nvPr/>
              </p:nvSpPr>
              <p:spPr>
                <a:xfrm>
                  <a:off x="3101190" y="695051"/>
                  <a:ext cx="1694695" cy="498244"/>
                </a:xfrm>
                <a:prstGeom prst="rect">
                  <a:avLst/>
                </a:prstGeom>
                <a:noFill/>
              </p:spPr>
              <p:txBody>
                <a:bodyPr wrap="square" rtlCol="0">
                  <a:spAutoFit/>
                </a:bodyPr>
                <a:lstStyle/>
                <a:p>
                  <a:r>
                    <a:rPr lang="en-US" sz="2000" dirty="0">
                      <a:solidFill>
                        <a:srgbClr val="0070C0"/>
                      </a:solidFill>
                    </a:rPr>
                    <a:t>Observations</a:t>
                  </a:r>
                </a:p>
              </p:txBody>
            </p:sp>
            <p:sp>
              <p:nvSpPr>
                <p:cNvPr id="265" name="TextBox 264">
                  <a:extLst>
                    <a:ext uri="{FF2B5EF4-FFF2-40B4-BE49-F238E27FC236}">
                      <a16:creationId xmlns:a16="http://schemas.microsoft.com/office/drawing/2014/main" id="{1128D868-12BC-4CB8-A1FF-60F485E169DD}"/>
                    </a:ext>
                  </a:extLst>
                </p:cNvPr>
                <p:cNvSpPr txBox="1"/>
                <p:nvPr/>
              </p:nvSpPr>
              <p:spPr>
                <a:xfrm>
                  <a:off x="9728227" y="6108816"/>
                  <a:ext cx="797013" cy="400110"/>
                </a:xfrm>
                <a:prstGeom prst="rect">
                  <a:avLst/>
                </a:prstGeom>
                <a:noFill/>
              </p:spPr>
              <p:txBody>
                <a:bodyPr wrap="square" rtlCol="0">
                  <a:spAutoFit/>
                </a:bodyPr>
                <a:lstStyle/>
                <a:p>
                  <a:r>
                    <a:rPr lang="en-US" sz="2000" dirty="0">
                      <a:solidFill>
                        <a:srgbClr val="FF0000"/>
                      </a:solidFill>
                    </a:rPr>
                    <a:t>Issue</a:t>
                  </a:r>
                </a:p>
              </p:txBody>
            </p:sp>
            <p:sp>
              <p:nvSpPr>
                <p:cNvPr id="266" name="TextBox 265">
                  <a:extLst>
                    <a:ext uri="{FF2B5EF4-FFF2-40B4-BE49-F238E27FC236}">
                      <a16:creationId xmlns:a16="http://schemas.microsoft.com/office/drawing/2014/main" id="{90831159-C614-4EE9-82C9-8BD3201C2AB0}"/>
                    </a:ext>
                  </a:extLst>
                </p:cNvPr>
                <p:cNvSpPr txBox="1"/>
                <p:nvPr/>
              </p:nvSpPr>
              <p:spPr>
                <a:xfrm>
                  <a:off x="6303192" y="6108816"/>
                  <a:ext cx="1766830" cy="400110"/>
                </a:xfrm>
                <a:prstGeom prst="rect">
                  <a:avLst/>
                </a:prstGeom>
                <a:noFill/>
              </p:spPr>
              <p:txBody>
                <a:bodyPr wrap="square" rtlCol="0">
                  <a:spAutoFit/>
                </a:bodyPr>
                <a:lstStyle/>
                <a:p>
                  <a:r>
                    <a:rPr lang="en-US" sz="2000" dirty="0"/>
                    <a:t>Communicate</a:t>
                  </a:r>
                </a:p>
              </p:txBody>
            </p:sp>
          </p:grpSp>
          <p:pic>
            <p:nvPicPr>
              <p:cNvPr id="321" name="Picture 6">
                <a:extLst>
                  <a:ext uri="{FF2B5EF4-FFF2-40B4-BE49-F238E27FC236}">
                    <a16:creationId xmlns:a16="http://schemas.microsoft.com/office/drawing/2014/main" id="{2FC0D7A6-C561-447B-A7B2-3C802BC0F3F0}"/>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6738904" y="2896821"/>
                <a:ext cx="797317" cy="622245"/>
              </a:xfrm>
              <a:prstGeom prst="rect">
                <a:avLst/>
              </a:prstGeom>
              <a:noFill/>
              <a:ln w="9525">
                <a:solidFill>
                  <a:schemeClr val="tx1"/>
                </a:solidFill>
                <a:miter lim="800000"/>
                <a:headEnd/>
                <a:tailEnd/>
              </a:ln>
            </p:spPr>
          </p:pic>
          <p:pic>
            <p:nvPicPr>
              <p:cNvPr id="322" name="Picture 5" descr="P1080235">
                <a:extLst>
                  <a:ext uri="{FF2B5EF4-FFF2-40B4-BE49-F238E27FC236}">
                    <a16:creationId xmlns:a16="http://schemas.microsoft.com/office/drawing/2014/main" id="{863E38E5-FF9C-4E9D-852F-26DEC137735B}"/>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6721084" y="3782983"/>
                <a:ext cx="795168" cy="647548"/>
              </a:xfrm>
              <a:prstGeom prst="rect">
                <a:avLst/>
              </a:prstGeom>
              <a:noFill/>
              <a:ln w="9525">
                <a:solidFill>
                  <a:schemeClr val="tx1"/>
                </a:solidFill>
                <a:miter lim="800000"/>
                <a:headEnd/>
                <a:tailEnd/>
              </a:ln>
            </p:spPr>
          </p:pic>
          <p:pic>
            <p:nvPicPr>
              <p:cNvPr id="323" name="Picture 322" descr="P1100570">
                <a:extLst>
                  <a:ext uri="{FF2B5EF4-FFF2-40B4-BE49-F238E27FC236}">
                    <a16:creationId xmlns:a16="http://schemas.microsoft.com/office/drawing/2014/main" id="{C4E0D991-91A5-4F53-99BC-DAD5FBCA6062}"/>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6697385" y="4765994"/>
                <a:ext cx="826214" cy="650469"/>
              </a:xfrm>
              <a:prstGeom prst="rect">
                <a:avLst/>
              </a:prstGeom>
              <a:noFill/>
              <a:ln w="9525">
                <a:solidFill>
                  <a:schemeClr val="tx1"/>
                </a:solidFill>
                <a:miter lim="800000"/>
                <a:headEnd/>
                <a:tailEnd/>
              </a:ln>
            </p:spPr>
          </p:pic>
          <p:pic>
            <p:nvPicPr>
              <p:cNvPr id="324" name="Picture 5">
                <a:extLst>
                  <a:ext uri="{FF2B5EF4-FFF2-40B4-BE49-F238E27FC236}">
                    <a16:creationId xmlns:a16="http://schemas.microsoft.com/office/drawing/2014/main" id="{F06C464B-8B15-4F1A-8A33-F140A7D49916}"/>
                  </a:ext>
                </a:extLst>
              </p:cNvPr>
              <p:cNvPicPr>
                <a:picLocks noChangeAspect="1" noChangeArrowheads="1"/>
              </p:cNvPicPr>
              <p:nvPr/>
            </p:nvPicPr>
            <p:blipFill>
              <a:blip r:embed="rId17" cstate="email"/>
              <a:srcRect/>
              <a:stretch>
                <a:fillRect/>
              </a:stretch>
            </p:blipFill>
            <p:spPr bwMode="auto">
              <a:xfrm>
                <a:off x="6384315" y="3418520"/>
                <a:ext cx="589807" cy="364220"/>
              </a:xfrm>
              <a:prstGeom prst="rect">
                <a:avLst/>
              </a:prstGeom>
              <a:noFill/>
              <a:ln w="9525">
                <a:solidFill>
                  <a:schemeClr val="tx1"/>
                </a:solidFill>
                <a:miter lim="800000"/>
                <a:headEnd/>
                <a:tailEnd/>
              </a:ln>
            </p:spPr>
          </p:pic>
          <p:pic>
            <p:nvPicPr>
              <p:cNvPr id="325" name="Picture 324">
                <a:extLst>
                  <a:ext uri="{FF2B5EF4-FFF2-40B4-BE49-F238E27FC236}">
                    <a16:creationId xmlns:a16="http://schemas.microsoft.com/office/drawing/2014/main" id="{D6A870DD-B436-4DB9-82BF-29CC97F02D85}"/>
                  </a:ext>
                </a:extLst>
              </p:cNvPr>
              <p:cNvPicPr>
                <a:picLocks noChangeAspect="1"/>
              </p:cNvPicPr>
              <p:nvPr/>
            </p:nvPicPr>
            <p:blipFill>
              <a:blip r:embed="rId18"/>
              <a:stretch>
                <a:fillRect/>
              </a:stretch>
            </p:blipFill>
            <p:spPr>
              <a:xfrm>
                <a:off x="6333795" y="4381586"/>
                <a:ext cx="610566" cy="409438"/>
              </a:xfrm>
              <a:prstGeom prst="rect">
                <a:avLst/>
              </a:prstGeom>
            </p:spPr>
          </p:pic>
          <p:pic>
            <p:nvPicPr>
              <p:cNvPr id="326" name="Picture 4">
                <a:extLst>
                  <a:ext uri="{FF2B5EF4-FFF2-40B4-BE49-F238E27FC236}">
                    <a16:creationId xmlns:a16="http://schemas.microsoft.com/office/drawing/2014/main" id="{D707EFFF-2F47-437D-9E1D-711DD0235955}"/>
                  </a:ext>
                </a:extLst>
              </p:cNvPr>
              <p:cNvPicPr>
                <a:picLocks noChangeAspect="1" noChangeArrowheads="1"/>
              </p:cNvPicPr>
              <p:nvPr/>
            </p:nvPicPr>
            <p:blipFill>
              <a:blip r:embed="rId19" cstate="email"/>
              <a:srcRect/>
              <a:stretch>
                <a:fillRect/>
              </a:stretch>
            </p:blipFill>
            <p:spPr bwMode="auto">
              <a:xfrm>
                <a:off x="6383694" y="5344005"/>
                <a:ext cx="601981" cy="396225"/>
              </a:xfrm>
              <a:prstGeom prst="rect">
                <a:avLst/>
              </a:prstGeom>
              <a:noFill/>
              <a:ln w="9525">
                <a:solidFill>
                  <a:schemeClr val="tx1"/>
                </a:solidFill>
                <a:miter lim="800000"/>
                <a:headEnd/>
                <a:tailEnd/>
              </a:ln>
            </p:spPr>
          </p:pic>
        </p:grpSp>
      </p:grpSp>
    </p:spTree>
    <p:extLst>
      <p:ext uri="{BB962C8B-B14F-4D97-AF65-F5344CB8AC3E}">
        <p14:creationId xmlns:p14="http://schemas.microsoft.com/office/powerpoint/2010/main" val="16351236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17987" y="335778"/>
            <a:ext cx="9574653" cy="646331"/>
          </a:xfrm>
          <a:prstGeom prst="rect">
            <a:avLst/>
          </a:prstGeom>
          <a:ln w="12700" cap="sq">
            <a:miter lim="800000"/>
            <a:headEnd type="none" w="sm" len="sm"/>
            <a:tailEnd type="none" w="sm" len="sm"/>
          </a:ln>
        </p:spPr>
        <p:txBody>
          <a:bodyPr wrap="square">
            <a:spAutoFit/>
          </a:bodyPr>
          <a:lstStyle/>
          <a:p>
            <a:pPr lvl="0" algn="ctr" fontAlgn="auto">
              <a:spcBef>
                <a:spcPct val="50000"/>
              </a:spcBef>
              <a:spcAft>
                <a:spcPts val="0"/>
              </a:spcAft>
              <a:defRPr/>
            </a:pPr>
            <a:r>
              <a:rPr lang="en-US" sz="3600" b="1" dirty="0">
                <a:solidFill>
                  <a:srgbClr val="0070C0"/>
                </a:solidFill>
                <a:latin typeface="+mj-lt"/>
                <a:ea typeface="Arial"/>
                <a:cs typeface="Times New Roman" charset="0"/>
                <a:sym typeface="Arial"/>
              </a:rPr>
              <a:t>ICG/IOTWMS Warning and Dissemination Highlights</a:t>
            </a:r>
            <a:endParaRPr kumimoji="0" lang="en-US" sz="3600" b="1" i="0" u="none" strike="noStrike" kern="1200" cap="none" spc="0" normalizeH="0" baseline="0" noProof="0" dirty="0">
              <a:ln>
                <a:noFill/>
              </a:ln>
              <a:solidFill>
                <a:srgbClr val="0070C0"/>
              </a:solidFill>
              <a:uLnTx/>
              <a:uFillTx/>
              <a:latin typeface="+mj-lt"/>
              <a:ea typeface="Arial"/>
              <a:cs typeface="Times New Roman" charset="0"/>
              <a:sym typeface="Arial"/>
            </a:endParaRPr>
          </a:p>
        </p:txBody>
      </p:sp>
      <p:sp>
        <p:nvSpPr>
          <p:cNvPr id="15" name="Title 1">
            <a:extLst>
              <a:ext uri="{FF2B5EF4-FFF2-40B4-BE49-F238E27FC236}">
                <a16:creationId xmlns:a16="http://schemas.microsoft.com/office/drawing/2014/main" id="{D9BD3E63-D503-4864-9544-D0AD9CDFBAAA}"/>
              </a:ext>
            </a:extLst>
          </p:cNvPr>
          <p:cNvSpPr txBox="1">
            <a:spLocks/>
          </p:cNvSpPr>
          <p:nvPr/>
        </p:nvSpPr>
        <p:spPr>
          <a:xfrm>
            <a:off x="5566037" y="3462260"/>
            <a:ext cx="4184852" cy="90931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n-GB" sz="2000" b="1" dirty="0">
                <a:solidFill>
                  <a:schemeClr val="accent5">
                    <a:lumMod val="50000"/>
                  </a:schemeClr>
                </a:solidFill>
                <a:latin typeface="Arial" panose="020B0604020202020204" pitchFamily="34" charset="0"/>
                <a:cs typeface="Arial" panose="020B0604020202020204" pitchFamily="34" charset="0"/>
              </a:rPr>
              <a:t>Event Database, KPI Generator, </a:t>
            </a:r>
          </a:p>
          <a:p>
            <a:pPr fontAlgn="auto">
              <a:spcAft>
                <a:spcPts val="0"/>
              </a:spcAft>
            </a:pPr>
            <a:r>
              <a:rPr lang="en-GB" sz="2000" b="1" dirty="0">
                <a:solidFill>
                  <a:schemeClr val="accent5">
                    <a:lumMod val="50000"/>
                  </a:schemeClr>
                </a:solidFill>
                <a:latin typeface="Arial" panose="020B0604020202020204" pitchFamily="34" charset="0"/>
                <a:cs typeface="Arial" panose="020B0604020202020204" pitchFamily="34" charset="0"/>
              </a:rPr>
              <a:t>WRS notification, &amp; Mobile App</a:t>
            </a:r>
            <a:endParaRPr lang="en-AU" sz="2000" b="1" dirty="0">
              <a:solidFill>
                <a:schemeClr val="accent5">
                  <a:lumMod val="50000"/>
                </a:schemeClr>
              </a:solidFill>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F02BA003-1DDD-4289-8348-5ECC043E82FB}"/>
              </a:ext>
            </a:extLst>
          </p:cNvPr>
          <p:cNvGrpSpPr/>
          <p:nvPr/>
        </p:nvGrpSpPr>
        <p:grpSpPr>
          <a:xfrm>
            <a:off x="4999638" y="1449993"/>
            <a:ext cx="4403875" cy="5211362"/>
            <a:chOff x="5996299" y="1472478"/>
            <a:chExt cx="4679623" cy="5321878"/>
          </a:xfrm>
        </p:grpSpPr>
        <p:pic>
          <p:nvPicPr>
            <p:cNvPr id="10" name="Picture 9">
              <a:extLst>
                <a:ext uri="{FF2B5EF4-FFF2-40B4-BE49-F238E27FC236}">
                  <a16:creationId xmlns:a16="http://schemas.microsoft.com/office/drawing/2014/main" id="{1749C3A3-54F8-4539-9BD2-850ABAD0D16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b="-1"/>
            <a:stretch/>
          </p:blipFill>
          <p:spPr>
            <a:xfrm>
              <a:off x="5996299" y="1475528"/>
              <a:ext cx="3167449" cy="1956521"/>
            </a:xfrm>
            <a:prstGeom prst="rect">
              <a:avLst/>
            </a:prstGeom>
          </p:spPr>
        </p:pic>
        <p:grpSp>
          <p:nvGrpSpPr>
            <p:cNvPr id="11" name="Group 15">
              <a:extLst>
                <a:ext uri="{FF2B5EF4-FFF2-40B4-BE49-F238E27FC236}">
                  <a16:creationId xmlns:a16="http://schemas.microsoft.com/office/drawing/2014/main" id="{3FF77522-D88D-449B-A900-51097AD37502}"/>
                </a:ext>
              </a:extLst>
            </p:cNvPr>
            <p:cNvGrpSpPr/>
            <p:nvPr/>
          </p:nvGrpSpPr>
          <p:grpSpPr>
            <a:xfrm>
              <a:off x="9025155" y="1472478"/>
              <a:ext cx="1650767" cy="1956522"/>
              <a:chOff x="485128" y="3690059"/>
              <a:chExt cx="3035032" cy="3200400"/>
            </a:xfrm>
          </p:grpSpPr>
          <p:pic>
            <p:nvPicPr>
              <p:cNvPr id="12" name="Picture 11">
                <a:extLst>
                  <a:ext uri="{FF2B5EF4-FFF2-40B4-BE49-F238E27FC236}">
                    <a16:creationId xmlns:a16="http://schemas.microsoft.com/office/drawing/2014/main" id="{BA7A39C9-CCEB-403B-A3C7-F66BB71D18A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5128" y="3690059"/>
                <a:ext cx="1502337" cy="3200400"/>
              </a:xfrm>
              <a:prstGeom prst="rect">
                <a:avLst/>
              </a:prstGeom>
            </p:spPr>
          </p:pic>
          <p:pic>
            <p:nvPicPr>
              <p:cNvPr id="14" name="Picture 13">
                <a:extLst>
                  <a:ext uri="{FF2B5EF4-FFF2-40B4-BE49-F238E27FC236}">
                    <a16:creationId xmlns:a16="http://schemas.microsoft.com/office/drawing/2014/main" id="{B9A41E0B-BA7E-4086-A622-E922194B1E5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74039" y="3690059"/>
                <a:ext cx="1446121" cy="3167941"/>
              </a:xfrm>
              <a:prstGeom prst="rect">
                <a:avLst/>
              </a:prstGeom>
            </p:spPr>
          </p:pic>
        </p:grpSp>
        <p:pic>
          <p:nvPicPr>
            <p:cNvPr id="5" name="Picture 4">
              <a:extLst>
                <a:ext uri="{FF2B5EF4-FFF2-40B4-BE49-F238E27FC236}">
                  <a16:creationId xmlns:a16="http://schemas.microsoft.com/office/drawing/2014/main" id="{0D66CD95-AD50-4CBB-A164-BB8734FD17D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134100" y="4134147"/>
              <a:ext cx="4403875" cy="2660209"/>
            </a:xfrm>
            <a:prstGeom prst="rect">
              <a:avLst/>
            </a:prstGeom>
          </p:spPr>
        </p:pic>
      </p:grpSp>
      <p:graphicFrame>
        <p:nvGraphicFramePr>
          <p:cNvPr id="17" name="Content Placeholder 3">
            <a:extLst>
              <a:ext uri="{FF2B5EF4-FFF2-40B4-BE49-F238E27FC236}">
                <a16:creationId xmlns:a16="http://schemas.microsoft.com/office/drawing/2014/main" id="{0FBA3695-A59E-4A5B-9D17-A953B33F7FF3}"/>
              </a:ext>
            </a:extLst>
          </p:cNvPr>
          <p:cNvGraphicFramePr/>
          <p:nvPr>
            <p:extLst>
              <p:ext uri="{D42A27DB-BD31-4B8C-83A1-F6EECF244321}">
                <p14:modId xmlns:p14="http://schemas.microsoft.com/office/powerpoint/2010/main" val="3910967742"/>
              </p:ext>
            </p:extLst>
          </p:nvPr>
        </p:nvGraphicFramePr>
        <p:xfrm>
          <a:off x="306637" y="487004"/>
          <a:ext cx="4403875" cy="610552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3" name="Picture 12">
            <a:extLst>
              <a:ext uri="{FF2B5EF4-FFF2-40B4-BE49-F238E27FC236}">
                <a16:creationId xmlns:a16="http://schemas.microsoft.com/office/drawing/2014/main" id="{2647DDF7-5473-45A2-8A3A-F301A75CF750}"/>
              </a:ext>
            </a:extLst>
          </p:cNvPr>
          <p:cNvPicPr>
            <a:picLocks noChangeAspect="1"/>
          </p:cNvPicPr>
          <p:nvPr/>
        </p:nvPicPr>
        <p:blipFill>
          <a:blip r:embed="rId12"/>
          <a:stretch>
            <a:fillRect/>
          </a:stretch>
        </p:blipFill>
        <p:spPr>
          <a:xfrm>
            <a:off x="10239375" y="-21471"/>
            <a:ext cx="1952625" cy="1876425"/>
          </a:xfrm>
          <a:prstGeom prst="rect">
            <a:avLst/>
          </a:prstGeom>
        </p:spPr>
      </p:pic>
      <p:pic>
        <p:nvPicPr>
          <p:cNvPr id="16" name="Picture 21">
            <a:extLst>
              <a:ext uri="{FF2B5EF4-FFF2-40B4-BE49-F238E27FC236}">
                <a16:creationId xmlns:a16="http://schemas.microsoft.com/office/drawing/2014/main" id="{2930CC58-08E8-4042-AC6B-25BEC375B903}"/>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bwMode="auto">
          <a:xfrm>
            <a:off x="9523235" y="2519409"/>
            <a:ext cx="2600840" cy="253581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8439F09C-AA2C-45B0-A0DC-20CDF7926514}"/>
              </a:ext>
            </a:extLst>
          </p:cNvPr>
          <p:cNvSpPr txBox="1"/>
          <p:nvPr/>
        </p:nvSpPr>
        <p:spPr>
          <a:xfrm>
            <a:off x="9996892" y="5156741"/>
            <a:ext cx="2127183" cy="646331"/>
          </a:xfrm>
          <a:prstGeom prst="rect">
            <a:avLst/>
          </a:prstGeom>
          <a:noFill/>
        </p:spPr>
        <p:txBody>
          <a:bodyPr wrap="square" rtlCol="0">
            <a:spAutoFit/>
          </a:bodyPr>
          <a:lstStyle/>
          <a:p>
            <a:r>
              <a:rPr lang="en-US" dirty="0"/>
              <a:t>TSPs: Australia, India, Indonesia</a:t>
            </a:r>
          </a:p>
        </p:txBody>
      </p:sp>
    </p:spTree>
    <p:extLst>
      <p:ext uri="{BB962C8B-B14F-4D97-AF65-F5344CB8AC3E}">
        <p14:creationId xmlns:p14="http://schemas.microsoft.com/office/powerpoint/2010/main" val="3838842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99F1FFA9-D672-408C-9220-ADEEC6ABD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p:cNvSpPr txBox="1">
            <a:spLocks/>
          </p:cNvSpPr>
          <p:nvPr/>
        </p:nvSpPr>
        <p:spPr>
          <a:xfrm>
            <a:off x="613143" y="1481198"/>
            <a:ext cx="3816095" cy="1938076"/>
          </a:xfrm>
          <a:prstGeom prst="rect">
            <a:avLst/>
          </a:prstGeom>
        </p:spPr>
        <p:txBody>
          <a:bodyPr vert="horz" lIns="91440" tIns="45720" rIns="91440" bIns="45720" rtlCol="0" anchor="ctr">
            <a:normAutofit/>
          </a:bodyPr>
          <a:lstStyle/>
          <a:p>
            <a:pPr marL="0" marR="0" lvl="0" indent="0" algn="ctr" fontAlgn="auto">
              <a:lnSpc>
                <a:spcPct val="90000"/>
              </a:lnSpc>
              <a:spcBef>
                <a:spcPct val="0"/>
              </a:spcBef>
              <a:spcAft>
                <a:spcPts val="600"/>
              </a:spcAft>
              <a:buClrTx/>
              <a:buSzTx/>
              <a:tabLst/>
              <a:defRPr/>
            </a:pPr>
            <a:r>
              <a:rPr kumimoji="0" lang="en-US" sz="3600" b="1" i="0" u="none" strike="noStrike" kern="1200" cap="none" spc="0" normalizeH="0" noProof="0" dirty="0">
                <a:ln>
                  <a:noFill/>
                </a:ln>
                <a:solidFill>
                  <a:srgbClr val="0070C0"/>
                </a:solidFill>
                <a:uLnTx/>
                <a:uFillTx/>
                <a:latin typeface="+mj-lt"/>
                <a:ea typeface="+mj-ea"/>
                <a:cs typeface="+mj-cs"/>
                <a:sym typeface="Arial"/>
              </a:rPr>
              <a:t>Tsunami Events</a:t>
            </a:r>
          </a:p>
          <a:p>
            <a:pPr marL="0" marR="0" lvl="0" indent="0" algn="ctr" fontAlgn="auto">
              <a:lnSpc>
                <a:spcPct val="90000"/>
              </a:lnSpc>
              <a:spcBef>
                <a:spcPct val="0"/>
              </a:spcBef>
              <a:spcAft>
                <a:spcPts val="600"/>
              </a:spcAft>
              <a:buClrTx/>
              <a:buSzTx/>
              <a:tabLst/>
              <a:defRPr/>
            </a:pPr>
            <a:r>
              <a:rPr lang="en-US" sz="3600" b="1" dirty="0">
                <a:solidFill>
                  <a:srgbClr val="0070C0"/>
                </a:solidFill>
                <a:latin typeface="+mj-lt"/>
                <a:ea typeface="+mj-ea"/>
                <a:cs typeface="+mj-cs"/>
                <a:sym typeface="Arial"/>
              </a:rPr>
              <a:t>IOTWMS 2021/22</a:t>
            </a:r>
            <a:r>
              <a:rPr kumimoji="0" lang="en-US" sz="3600" b="1" i="0" u="none" strike="noStrike" kern="1200" cap="none" spc="0" normalizeH="0" noProof="0" dirty="0">
                <a:ln>
                  <a:noFill/>
                </a:ln>
                <a:solidFill>
                  <a:srgbClr val="0070C0"/>
                </a:solidFill>
                <a:uLnTx/>
                <a:uFillTx/>
                <a:latin typeface="+mj-lt"/>
                <a:ea typeface="+mj-ea"/>
                <a:cs typeface="+mj-cs"/>
                <a:sym typeface="Arial"/>
              </a:rPr>
              <a:t> </a:t>
            </a:r>
            <a:endParaRPr kumimoji="0" lang="en-US" sz="3600" b="1" i="0" u="none" strike="noStrike" kern="1200" cap="none" spc="0" normalizeH="0" baseline="0" noProof="0" dirty="0">
              <a:ln>
                <a:noFill/>
              </a:ln>
              <a:solidFill>
                <a:srgbClr val="0070C0"/>
              </a:solidFill>
              <a:uLnTx/>
              <a:uFillTx/>
              <a:latin typeface="+mj-lt"/>
              <a:ea typeface="+mj-ea"/>
              <a:cs typeface="+mj-cs"/>
              <a:sym typeface="Arial"/>
            </a:endParaRPr>
          </a:p>
        </p:txBody>
      </p:sp>
      <p:sp>
        <p:nvSpPr>
          <p:cNvPr id="4" name="Content Placeholder 3"/>
          <p:cNvSpPr txBox="1">
            <a:spLocks/>
          </p:cNvSpPr>
          <p:nvPr/>
        </p:nvSpPr>
        <p:spPr>
          <a:xfrm>
            <a:off x="525780" y="3184941"/>
            <a:ext cx="3816096" cy="3694373"/>
          </a:xfrm>
          <a:prstGeom prst="rect">
            <a:avLst/>
          </a:prstGeom>
        </p:spPr>
        <p:txBody>
          <a:bodyPr vert="horz" lIns="91440" tIns="45720" rIns="91440" bIns="45720" rtlCol="0">
            <a:normAutofit/>
          </a:bodyPr>
          <a:lstStyle/>
          <a:p>
            <a:pPr marL="228600" marR="0" lvl="0" indent="-228600" fontAlgn="auto">
              <a:lnSpc>
                <a:spcPct val="90000"/>
              </a:lnSpc>
              <a:spcBef>
                <a:spcPts val="1000"/>
              </a:spcBef>
              <a:spcAft>
                <a:spcPts val="0"/>
              </a:spcAft>
              <a:buClrTx/>
              <a:buSzTx/>
              <a:buFont typeface="Arial" panose="020B0604020202020204" pitchFamily="34" charset="0"/>
              <a:buChar char="•"/>
              <a:tabLst/>
              <a:defRPr/>
            </a:pPr>
            <a:r>
              <a:rPr lang="en-US" sz="1900" dirty="0"/>
              <a:t>Four tsunami warning events in 2021/22 in Indian Ocean, 2 of which noteworthy:</a:t>
            </a:r>
          </a:p>
          <a:p>
            <a:pPr marL="571500" lvl="0" indent="-228600" fontAlgn="auto">
              <a:lnSpc>
                <a:spcPct val="90000"/>
              </a:lnSpc>
              <a:spcBef>
                <a:spcPts val="1000"/>
              </a:spcBef>
              <a:spcAft>
                <a:spcPts val="0"/>
              </a:spcAft>
              <a:buFont typeface="Arial" panose="020B0604020202020204" pitchFamily="34" charset="0"/>
              <a:buChar char="•"/>
              <a:defRPr/>
            </a:pPr>
            <a:r>
              <a:rPr lang="en-US" sz="1900" dirty="0"/>
              <a:t>M 6.7 on 14-May-2021 at 06:33 </a:t>
            </a:r>
            <a:r>
              <a:rPr lang="en-US" sz="1900" dirty="0" err="1"/>
              <a:t>hrs</a:t>
            </a:r>
            <a:r>
              <a:rPr lang="en-US" sz="1900" dirty="0"/>
              <a:t> at Off West Coast of Northern Sumatra, Indonesia</a:t>
            </a:r>
          </a:p>
          <a:p>
            <a:pPr marL="571500" lvl="0" indent="-228600" fontAlgn="auto">
              <a:lnSpc>
                <a:spcPct val="90000"/>
              </a:lnSpc>
              <a:spcBef>
                <a:spcPts val="1000"/>
              </a:spcBef>
              <a:spcAft>
                <a:spcPts val="0"/>
              </a:spcAft>
              <a:buFont typeface="Arial" panose="020B0604020202020204" pitchFamily="34" charset="0"/>
              <a:buChar char="•"/>
              <a:defRPr/>
            </a:pPr>
            <a:r>
              <a:rPr lang="en-US" sz="1900" dirty="0"/>
              <a:t>M 6.6 on 14-Jan-2022 at 09:05 </a:t>
            </a:r>
            <a:r>
              <a:rPr lang="en-US" sz="1900" dirty="0" err="1"/>
              <a:t>hrs</a:t>
            </a:r>
            <a:r>
              <a:rPr lang="en-US" sz="1900" dirty="0"/>
              <a:t> at </a:t>
            </a:r>
            <a:r>
              <a:rPr lang="en-US" sz="1900" dirty="0" err="1"/>
              <a:t>Sunda</a:t>
            </a:r>
            <a:r>
              <a:rPr lang="en-US" sz="1900" dirty="0"/>
              <a:t> Strait, Indonesia</a:t>
            </a:r>
          </a:p>
          <a:p>
            <a:pPr marL="228600" marR="0" lvl="0" indent="-228600" fontAlgn="auto">
              <a:lnSpc>
                <a:spcPct val="90000"/>
              </a:lnSpc>
              <a:spcBef>
                <a:spcPts val="1000"/>
              </a:spcBef>
              <a:spcAft>
                <a:spcPts val="0"/>
              </a:spcAft>
              <a:buClrTx/>
              <a:buSzTx/>
              <a:buFont typeface="Arial" panose="020B0604020202020204" pitchFamily="34" charset="0"/>
              <a:buChar char="•"/>
              <a:tabLst/>
              <a:defRPr/>
            </a:pPr>
            <a:r>
              <a:rPr kumimoji="0" lang="en-US" sz="1900" b="0" i="0" u="none" strike="noStrike" cap="none" spc="0" normalizeH="0" baseline="0" noProof="0" dirty="0">
                <a:ln>
                  <a:noFill/>
                </a:ln>
                <a:effectLst/>
                <a:uLnTx/>
                <a:uFillTx/>
              </a:rPr>
              <a:t>For both events, TSPs issued </a:t>
            </a:r>
            <a:r>
              <a:rPr lang="en-US" sz="1900" dirty="0"/>
              <a:t>     </a:t>
            </a:r>
            <a:r>
              <a:rPr kumimoji="0" lang="en-US" sz="1900" b="0" i="0" u="none" strike="noStrike" cap="none" spc="0" normalizeH="0" baseline="0" noProof="0" dirty="0">
                <a:ln>
                  <a:noFill/>
                </a:ln>
                <a:effectLst/>
                <a:uLnTx/>
                <a:uFillTx/>
              </a:rPr>
              <a:t>No-Threat bulletins to </a:t>
            </a:r>
            <a:r>
              <a:rPr lang="en-US" sz="1900" dirty="0"/>
              <a:t>MS</a:t>
            </a:r>
            <a:r>
              <a:rPr kumimoji="0" lang="en-US" sz="1900" b="0" i="0" u="none" strike="noStrike" cap="none" spc="0" normalizeH="0" baseline="0" noProof="0" dirty="0">
                <a:ln>
                  <a:noFill/>
                </a:ln>
                <a:effectLst/>
                <a:uLnTx/>
                <a:uFillTx/>
              </a:rPr>
              <a:t>        Indian Ocean Region</a:t>
            </a:r>
          </a:p>
          <a:p>
            <a:pPr marL="228600" marR="0" lvl="0" indent="-228600" fontAlgn="auto">
              <a:lnSpc>
                <a:spcPct val="90000"/>
              </a:lnSpc>
              <a:spcBef>
                <a:spcPts val="1000"/>
              </a:spcBef>
              <a:spcAft>
                <a:spcPts val="0"/>
              </a:spcAft>
              <a:buClrTx/>
              <a:buSzTx/>
              <a:buFont typeface="Arial" panose="020B0604020202020204" pitchFamily="34" charset="0"/>
              <a:buChar char="•"/>
              <a:tabLst/>
              <a:defRPr/>
            </a:pPr>
            <a:endParaRPr kumimoji="0" lang="en-US" sz="1900" b="0" i="0" u="none" strike="noStrike" cap="none" spc="0" normalizeH="0" baseline="0" noProof="0" dirty="0">
              <a:ln>
                <a:noFill/>
              </a:ln>
              <a:effectLst/>
              <a:uLnTx/>
              <a:uFillTx/>
            </a:endParaRPr>
          </a:p>
        </p:txBody>
      </p:sp>
      <p:pic>
        <p:nvPicPr>
          <p:cNvPr id="13" name="Picture 12">
            <a:extLst>
              <a:ext uri="{FF2B5EF4-FFF2-40B4-BE49-F238E27FC236}">
                <a16:creationId xmlns:a16="http://schemas.microsoft.com/office/drawing/2014/main" id="{99BEA008-92E3-49BD-872E-8F2D231E0F5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1"/>
          <a:stretch/>
        </p:blipFill>
        <p:spPr>
          <a:xfrm>
            <a:off x="4904316" y="-4"/>
            <a:ext cx="7287684" cy="3694372"/>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p:spPr>
      </p:pic>
      <p:pic>
        <p:nvPicPr>
          <p:cNvPr id="6" name="Picture 5" descr="Map&#10;&#10;Description automatically generated">
            <a:extLst>
              <a:ext uri="{FF2B5EF4-FFF2-40B4-BE49-F238E27FC236}">
                <a16:creationId xmlns:a16="http://schemas.microsoft.com/office/drawing/2014/main" id="{0812E475-98E1-4D51-8CD0-CF1A7EED137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726728" y="3802961"/>
            <a:ext cx="7472381" cy="3055043"/>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pic>
      <p:sp>
        <p:nvSpPr>
          <p:cNvPr id="2" name="AutoShape 2">
            <a:extLst>
              <a:ext uri="{FF2B5EF4-FFF2-40B4-BE49-F238E27FC236}">
                <a16:creationId xmlns:a16="http://schemas.microsoft.com/office/drawing/2014/main" id="{E9B832C5-5A0C-4755-99B7-3E3F2F84E0A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 name="Picture 10">
            <a:extLst>
              <a:ext uri="{FF2B5EF4-FFF2-40B4-BE49-F238E27FC236}">
                <a16:creationId xmlns:a16="http://schemas.microsoft.com/office/drawing/2014/main" id="{A5E86649-F325-41C7-9C53-E948438D591D}"/>
              </a:ext>
            </a:extLst>
          </p:cNvPr>
          <p:cNvPicPr>
            <a:picLocks noChangeAspect="1"/>
          </p:cNvPicPr>
          <p:nvPr/>
        </p:nvPicPr>
        <p:blipFill>
          <a:blip r:embed="rId4"/>
          <a:stretch>
            <a:fillRect/>
          </a:stretch>
        </p:blipFill>
        <p:spPr>
          <a:xfrm>
            <a:off x="-48136" y="42199"/>
            <a:ext cx="1952625" cy="1876425"/>
          </a:xfrm>
          <a:prstGeom prst="rect">
            <a:avLst/>
          </a:prstGeom>
        </p:spPr>
      </p:pic>
    </p:spTree>
    <p:extLst>
      <p:ext uri="{BB962C8B-B14F-4D97-AF65-F5344CB8AC3E}">
        <p14:creationId xmlns:p14="http://schemas.microsoft.com/office/powerpoint/2010/main" val="1737105225"/>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B451252-4BAD-482E-86B6-4580CEC49554}"/>
              </a:ext>
            </a:extLst>
          </p:cNvPr>
          <p:cNvSpPr txBox="1">
            <a:spLocks/>
          </p:cNvSpPr>
          <p:nvPr/>
        </p:nvSpPr>
        <p:spPr>
          <a:xfrm>
            <a:off x="361579" y="1489665"/>
            <a:ext cx="5712824" cy="1325563"/>
          </a:xfrm>
          <a:prstGeom prst="rect">
            <a:avLst/>
          </a:prstGeom>
        </p:spPr>
        <p:txBody>
          <a:bodyPr vert="horz" lIns="91440" tIns="45720" rIns="91440" bIns="45720" rtlCol="0" anchor="ctr">
            <a:normAutofit/>
          </a:bodyPr>
          <a:lstStyle>
            <a:defPPr>
              <a:defRPr lang="en-US"/>
            </a:defPPr>
            <a:lvl1pPr marL="0" algn="l" defTabSz="489784" rtl="0" eaLnBrk="1" latinLnBrk="0" hangingPunct="1">
              <a:defRPr sz="1929" kern="1200">
                <a:solidFill>
                  <a:schemeClr val="tx1"/>
                </a:solidFill>
                <a:latin typeface="+mn-lt"/>
                <a:ea typeface="+mn-ea"/>
                <a:cs typeface="+mn-cs"/>
              </a:defRPr>
            </a:lvl1pPr>
            <a:lvl2pPr marL="489784" algn="l" defTabSz="489784" rtl="0" eaLnBrk="1" latinLnBrk="0" hangingPunct="1">
              <a:defRPr sz="1929" kern="1200">
                <a:solidFill>
                  <a:schemeClr val="tx1"/>
                </a:solidFill>
                <a:latin typeface="+mn-lt"/>
                <a:ea typeface="+mn-ea"/>
                <a:cs typeface="+mn-cs"/>
              </a:defRPr>
            </a:lvl2pPr>
            <a:lvl3pPr marL="979568" algn="l" defTabSz="489784" rtl="0" eaLnBrk="1" latinLnBrk="0" hangingPunct="1">
              <a:defRPr sz="1929" kern="1200">
                <a:solidFill>
                  <a:schemeClr val="tx1"/>
                </a:solidFill>
                <a:latin typeface="+mn-lt"/>
                <a:ea typeface="+mn-ea"/>
                <a:cs typeface="+mn-cs"/>
              </a:defRPr>
            </a:lvl3pPr>
            <a:lvl4pPr marL="1469351" algn="l" defTabSz="489784" rtl="0" eaLnBrk="1" latinLnBrk="0" hangingPunct="1">
              <a:defRPr sz="1929" kern="1200">
                <a:solidFill>
                  <a:schemeClr val="tx1"/>
                </a:solidFill>
                <a:latin typeface="+mn-lt"/>
                <a:ea typeface="+mn-ea"/>
                <a:cs typeface="+mn-cs"/>
              </a:defRPr>
            </a:lvl4pPr>
            <a:lvl5pPr marL="1959135" algn="l" defTabSz="489784" rtl="0" eaLnBrk="1" latinLnBrk="0" hangingPunct="1">
              <a:defRPr sz="1929" kern="1200">
                <a:solidFill>
                  <a:schemeClr val="tx1"/>
                </a:solidFill>
                <a:latin typeface="+mn-lt"/>
                <a:ea typeface="+mn-ea"/>
                <a:cs typeface="+mn-cs"/>
              </a:defRPr>
            </a:lvl5pPr>
            <a:lvl6pPr marL="2448919" algn="l" defTabSz="489784" rtl="0" eaLnBrk="1" latinLnBrk="0" hangingPunct="1">
              <a:defRPr sz="1929" kern="1200">
                <a:solidFill>
                  <a:schemeClr val="tx1"/>
                </a:solidFill>
                <a:latin typeface="+mn-lt"/>
                <a:ea typeface="+mn-ea"/>
                <a:cs typeface="+mn-cs"/>
              </a:defRPr>
            </a:lvl6pPr>
            <a:lvl7pPr marL="2938703" algn="l" defTabSz="489784" rtl="0" eaLnBrk="1" latinLnBrk="0" hangingPunct="1">
              <a:defRPr sz="1929" kern="1200">
                <a:solidFill>
                  <a:schemeClr val="tx1"/>
                </a:solidFill>
                <a:latin typeface="+mn-lt"/>
                <a:ea typeface="+mn-ea"/>
                <a:cs typeface="+mn-cs"/>
              </a:defRPr>
            </a:lvl7pPr>
            <a:lvl8pPr marL="3428488" algn="l" defTabSz="489784" rtl="0" eaLnBrk="1" latinLnBrk="0" hangingPunct="1">
              <a:defRPr sz="1929" kern="1200">
                <a:solidFill>
                  <a:schemeClr val="tx1"/>
                </a:solidFill>
                <a:latin typeface="+mn-lt"/>
                <a:ea typeface="+mn-ea"/>
                <a:cs typeface="+mn-cs"/>
              </a:defRPr>
            </a:lvl8pPr>
            <a:lvl9pPr marL="3918272" algn="l" defTabSz="489784" rtl="0" eaLnBrk="1" latinLnBrk="0" hangingPunct="1">
              <a:defRPr sz="1929" kern="1200">
                <a:solidFill>
                  <a:schemeClr val="tx1"/>
                </a:solidFill>
                <a:latin typeface="+mn-lt"/>
                <a:ea typeface="+mn-ea"/>
                <a:cs typeface="+mn-cs"/>
              </a:defRPr>
            </a:lvl9pPr>
          </a:lstStyle>
          <a:p>
            <a:pPr algn="ctr" defTabSz="914400">
              <a:lnSpc>
                <a:spcPct val="90000"/>
              </a:lnSpc>
              <a:spcBef>
                <a:spcPct val="0"/>
              </a:spcBef>
              <a:spcAft>
                <a:spcPts val="600"/>
              </a:spcAft>
            </a:pPr>
            <a:r>
              <a:rPr lang="en-US" sz="4400" kern="1200" dirty="0">
                <a:solidFill>
                  <a:schemeClr val="tx1"/>
                </a:solidFill>
                <a:latin typeface="+mj-lt"/>
                <a:ea typeface="+mj-ea"/>
                <a:cs typeface="+mj-cs"/>
              </a:rPr>
              <a:t>Lessons Learnt from IOWave20 Evaluation</a:t>
            </a:r>
          </a:p>
        </p:txBody>
      </p:sp>
      <p:sp>
        <p:nvSpPr>
          <p:cNvPr id="5" name="Rectangle 4"/>
          <p:cNvSpPr/>
          <p:nvPr/>
        </p:nvSpPr>
        <p:spPr>
          <a:xfrm>
            <a:off x="0" y="2815994"/>
            <a:ext cx="5931408" cy="3650200"/>
          </a:xfrm>
          <a:prstGeom prst="rect">
            <a:avLst/>
          </a:prstGeom>
        </p:spPr>
        <p:txBody>
          <a:bodyPr vert="horz" lIns="91440" tIns="45720" rIns="91440" bIns="45720" rtlCol="0" anchor="t">
            <a:normAutofit fontScale="77500" lnSpcReduction="20000"/>
          </a:bodyPr>
          <a:lstStyle>
            <a:defPPr>
              <a:defRPr lang="en-US"/>
            </a:defPPr>
            <a:lvl1pPr marL="0" algn="l" defTabSz="489784" rtl="0" eaLnBrk="1" latinLnBrk="0" hangingPunct="1">
              <a:defRPr sz="1929" kern="1200">
                <a:solidFill>
                  <a:schemeClr val="tx1"/>
                </a:solidFill>
                <a:latin typeface="+mn-lt"/>
                <a:ea typeface="+mn-ea"/>
                <a:cs typeface="+mn-cs"/>
              </a:defRPr>
            </a:lvl1pPr>
            <a:lvl2pPr marL="489784" algn="l" defTabSz="489784" rtl="0" eaLnBrk="1" latinLnBrk="0" hangingPunct="1">
              <a:defRPr sz="1929" kern="1200">
                <a:solidFill>
                  <a:schemeClr val="tx1"/>
                </a:solidFill>
                <a:latin typeface="+mn-lt"/>
                <a:ea typeface="+mn-ea"/>
                <a:cs typeface="+mn-cs"/>
              </a:defRPr>
            </a:lvl2pPr>
            <a:lvl3pPr marL="979568" algn="l" defTabSz="489784" rtl="0" eaLnBrk="1" latinLnBrk="0" hangingPunct="1">
              <a:defRPr sz="1929" kern="1200">
                <a:solidFill>
                  <a:schemeClr val="tx1"/>
                </a:solidFill>
                <a:latin typeface="+mn-lt"/>
                <a:ea typeface="+mn-ea"/>
                <a:cs typeface="+mn-cs"/>
              </a:defRPr>
            </a:lvl3pPr>
            <a:lvl4pPr marL="1469351" algn="l" defTabSz="489784" rtl="0" eaLnBrk="1" latinLnBrk="0" hangingPunct="1">
              <a:defRPr sz="1929" kern="1200">
                <a:solidFill>
                  <a:schemeClr val="tx1"/>
                </a:solidFill>
                <a:latin typeface="+mn-lt"/>
                <a:ea typeface="+mn-ea"/>
                <a:cs typeface="+mn-cs"/>
              </a:defRPr>
            </a:lvl4pPr>
            <a:lvl5pPr marL="1959135" algn="l" defTabSz="489784" rtl="0" eaLnBrk="1" latinLnBrk="0" hangingPunct="1">
              <a:defRPr sz="1929" kern="1200">
                <a:solidFill>
                  <a:schemeClr val="tx1"/>
                </a:solidFill>
                <a:latin typeface="+mn-lt"/>
                <a:ea typeface="+mn-ea"/>
                <a:cs typeface="+mn-cs"/>
              </a:defRPr>
            </a:lvl5pPr>
            <a:lvl6pPr marL="2448919" algn="l" defTabSz="489784" rtl="0" eaLnBrk="1" latinLnBrk="0" hangingPunct="1">
              <a:defRPr sz="1929" kern="1200">
                <a:solidFill>
                  <a:schemeClr val="tx1"/>
                </a:solidFill>
                <a:latin typeface="+mn-lt"/>
                <a:ea typeface="+mn-ea"/>
                <a:cs typeface="+mn-cs"/>
              </a:defRPr>
            </a:lvl6pPr>
            <a:lvl7pPr marL="2938703" algn="l" defTabSz="489784" rtl="0" eaLnBrk="1" latinLnBrk="0" hangingPunct="1">
              <a:defRPr sz="1929" kern="1200">
                <a:solidFill>
                  <a:schemeClr val="tx1"/>
                </a:solidFill>
                <a:latin typeface="+mn-lt"/>
                <a:ea typeface="+mn-ea"/>
                <a:cs typeface="+mn-cs"/>
              </a:defRPr>
            </a:lvl7pPr>
            <a:lvl8pPr marL="3428488" algn="l" defTabSz="489784" rtl="0" eaLnBrk="1" latinLnBrk="0" hangingPunct="1">
              <a:defRPr sz="1929" kern="1200">
                <a:solidFill>
                  <a:schemeClr val="tx1"/>
                </a:solidFill>
                <a:latin typeface="+mn-lt"/>
                <a:ea typeface="+mn-ea"/>
                <a:cs typeface="+mn-cs"/>
              </a:defRPr>
            </a:lvl8pPr>
            <a:lvl9pPr marL="3918272" algn="l" defTabSz="489784" rtl="0" eaLnBrk="1" latinLnBrk="0" hangingPunct="1">
              <a:defRPr sz="1929" kern="1200">
                <a:solidFill>
                  <a:schemeClr val="tx1"/>
                </a:solidFill>
                <a:latin typeface="+mn-lt"/>
                <a:ea typeface="+mn-ea"/>
                <a:cs typeface="+mn-cs"/>
              </a:defRPr>
            </a:lvl9pPr>
          </a:lstStyle>
          <a:p>
            <a:pPr marL="342904" indent="-228600" defTabSz="914400">
              <a:lnSpc>
                <a:spcPct val="90000"/>
              </a:lnSpc>
              <a:spcAft>
                <a:spcPts val="801"/>
              </a:spcAft>
              <a:buFont typeface="Arial" panose="020B0604020202020204" pitchFamily="34" charset="0"/>
              <a:buChar char="•"/>
            </a:pPr>
            <a:r>
              <a:rPr lang="en-US" sz="2600" b="1" dirty="0">
                <a:solidFill>
                  <a:schemeClr val="accent2">
                    <a:lumMod val="60000"/>
                    <a:lumOff val="40000"/>
                  </a:schemeClr>
                </a:solidFill>
              </a:rPr>
              <a:t>Need technical guide/manual </a:t>
            </a:r>
            <a:r>
              <a:rPr lang="en-US" sz="2600" dirty="0"/>
              <a:t>for exercises in </a:t>
            </a:r>
            <a:r>
              <a:rPr lang="en-US" sz="2600" b="1" dirty="0">
                <a:solidFill>
                  <a:schemeClr val="accent2">
                    <a:lumMod val="60000"/>
                    <a:lumOff val="40000"/>
                  </a:schemeClr>
                </a:solidFill>
              </a:rPr>
              <a:t>pandemic situation</a:t>
            </a:r>
            <a:r>
              <a:rPr lang="en-US" sz="2600" b="1" dirty="0"/>
              <a:t>;</a:t>
            </a:r>
            <a:endParaRPr lang="en-US" sz="2600" dirty="0"/>
          </a:p>
          <a:p>
            <a:pPr marL="342904" indent="-228600" defTabSz="914400">
              <a:lnSpc>
                <a:spcPct val="90000"/>
              </a:lnSpc>
              <a:spcAft>
                <a:spcPts val="801"/>
              </a:spcAft>
              <a:buFont typeface="Arial" panose="020B0604020202020204" pitchFamily="34" charset="0"/>
              <a:buChar char="•"/>
            </a:pPr>
            <a:r>
              <a:rPr lang="en-US" sz="2600" b="1" dirty="0">
                <a:solidFill>
                  <a:schemeClr val="accent2">
                    <a:lumMod val="60000"/>
                    <a:lumOff val="40000"/>
                  </a:schemeClr>
                </a:solidFill>
              </a:rPr>
              <a:t>Virtual exercise </a:t>
            </a:r>
            <a:r>
              <a:rPr lang="en-US" sz="2600" dirty="0"/>
              <a:t>due COVID proved to be effective in in fulfilling exercise objectives, but less effective in terms of number participants and technical difficulties.</a:t>
            </a:r>
          </a:p>
          <a:p>
            <a:pPr marL="342904" indent="-228600" defTabSz="914400">
              <a:lnSpc>
                <a:spcPct val="90000"/>
              </a:lnSpc>
              <a:spcAft>
                <a:spcPts val="801"/>
              </a:spcAft>
              <a:buFont typeface="Arial" panose="020B0604020202020204" pitchFamily="34" charset="0"/>
              <a:buChar char="•"/>
            </a:pPr>
            <a:r>
              <a:rPr lang="en-US" sz="2600" b="1" dirty="0" err="1">
                <a:solidFill>
                  <a:schemeClr val="accent2">
                    <a:lumMod val="60000"/>
                    <a:lumOff val="40000"/>
                  </a:schemeClr>
                </a:solidFill>
              </a:rPr>
              <a:t>IOWave</a:t>
            </a:r>
            <a:r>
              <a:rPr lang="en-US" sz="2600" b="1" dirty="0">
                <a:solidFill>
                  <a:schemeClr val="accent2">
                    <a:lumMod val="60000"/>
                    <a:lumOff val="40000"/>
                  </a:schemeClr>
                </a:solidFill>
              </a:rPr>
              <a:t> should be integrated within the implementation of Tsunami Ready Program in local communities</a:t>
            </a:r>
            <a:r>
              <a:rPr lang="en-US" sz="2600" dirty="0"/>
              <a:t>;</a:t>
            </a:r>
          </a:p>
          <a:p>
            <a:pPr marL="342904" indent="-228600" defTabSz="914400">
              <a:lnSpc>
                <a:spcPct val="90000"/>
              </a:lnSpc>
              <a:spcAft>
                <a:spcPts val="801"/>
              </a:spcAft>
              <a:buFont typeface="Arial" panose="020B0604020202020204" pitchFamily="34" charset="0"/>
              <a:buChar char="•"/>
            </a:pPr>
            <a:r>
              <a:rPr lang="en-US" sz="2600" b="1" dirty="0">
                <a:solidFill>
                  <a:schemeClr val="accent2">
                    <a:lumMod val="60000"/>
                    <a:lumOff val="40000"/>
                  </a:schemeClr>
                </a:solidFill>
              </a:rPr>
              <a:t>Pre and post </a:t>
            </a:r>
            <a:r>
              <a:rPr lang="en-US" sz="2600" b="1" dirty="0" err="1">
                <a:solidFill>
                  <a:schemeClr val="accent2">
                    <a:lumMod val="60000"/>
                    <a:lumOff val="40000"/>
                  </a:schemeClr>
                </a:solidFill>
              </a:rPr>
              <a:t>IOWave</a:t>
            </a:r>
            <a:r>
              <a:rPr lang="en-US" sz="2600" b="1" dirty="0">
                <a:solidFill>
                  <a:schemeClr val="accent2">
                    <a:lumMod val="60000"/>
                    <a:lumOff val="40000"/>
                  </a:schemeClr>
                </a:solidFill>
              </a:rPr>
              <a:t> evaluations should inform capacity development required for each country </a:t>
            </a:r>
            <a:r>
              <a:rPr lang="en-US" sz="2600" dirty="0"/>
              <a:t>and </a:t>
            </a:r>
            <a:r>
              <a:rPr lang="en-US" sz="2600" b="1" dirty="0"/>
              <a:t> </a:t>
            </a:r>
            <a:r>
              <a:rPr lang="en-US" sz="2600" b="1" dirty="0">
                <a:solidFill>
                  <a:schemeClr val="accent2">
                    <a:lumMod val="60000"/>
                    <a:lumOff val="40000"/>
                  </a:schemeClr>
                </a:solidFill>
              </a:rPr>
              <a:t>inform design of future </a:t>
            </a:r>
            <a:r>
              <a:rPr lang="en-US" sz="2600" b="1" dirty="0" err="1">
                <a:solidFill>
                  <a:schemeClr val="accent2">
                    <a:lumMod val="60000"/>
                    <a:lumOff val="40000"/>
                  </a:schemeClr>
                </a:solidFill>
              </a:rPr>
              <a:t>IOWave</a:t>
            </a:r>
            <a:r>
              <a:rPr lang="en-US" sz="2600" b="1" dirty="0">
                <a:solidFill>
                  <a:schemeClr val="accent2">
                    <a:lumMod val="60000"/>
                    <a:lumOff val="40000"/>
                  </a:schemeClr>
                </a:solidFill>
              </a:rPr>
              <a:t> exercises </a:t>
            </a:r>
            <a:r>
              <a:rPr lang="en-US" sz="2600" dirty="0"/>
              <a:t>(objectives may also in future specifically refer to 12 Tsunami Ready indicators)</a:t>
            </a:r>
          </a:p>
          <a:p>
            <a:pPr marL="342904" indent="-228600" defTabSz="914400">
              <a:lnSpc>
                <a:spcPct val="90000"/>
              </a:lnSpc>
              <a:spcAft>
                <a:spcPts val="801"/>
              </a:spcAft>
              <a:buFont typeface="Arial" panose="020B0604020202020204" pitchFamily="34" charset="0"/>
              <a:buChar char="•"/>
            </a:pPr>
            <a:endParaRPr lang="en-US" sz="1300" dirty="0"/>
          </a:p>
        </p:txBody>
      </p:sp>
      <p:sp>
        <p:nvSpPr>
          <p:cNvPr id="60" name="Oval 14">
            <a:extLst>
              <a:ext uri="{FF2B5EF4-FFF2-40B4-BE49-F238E27FC236}">
                <a16:creationId xmlns:a16="http://schemas.microsoft.com/office/drawing/2014/main" id="{C99A8FB7-A79B-4BC9-9D56-B79587F6A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04761" y="2650637"/>
            <a:ext cx="3118104" cy="311810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Freeform: Shape 16">
            <a:extLst>
              <a:ext uri="{FF2B5EF4-FFF2-40B4-BE49-F238E27FC236}">
                <a16:creationId xmlns:a16="http://schemas.microsoft.com/office/drawing/2014/main" id="{B23893E2-3349-46D7-A7AA-B9E447957F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96859" y="0"/>
            <a:ext cx="4198060" cy="3650200"/>
          </a:xfrm>
          <a:custGeom>
            <a:avLst/>
            <a:gdLst>
              <a:gd name="connsiteX0" fmla="*/ 262846 w 4198060"/>
              <a:gd name="connsiteY0" fmla="*/ 0 h 3650200"/>
              <a:gd name="connsiteX1" fmla="*/ 4198060 w 4198060"/>
              <a:gd name="connsiteY1" fmla="*/ 0 h 3650200"/>
              <a:gd name="connsiteX2" fmla="*/ 4198060 w 4198060"/>
              <a:gd name="connsiteY2" fmla="*/ 3021648 h 3650200"/>
              <a:gd name="connsiteX3" fmla="*/ 4142653 w 4198060"/>
              <a:gd name="connsiteY3" fmla="*/ 3072005 h 3650200"/>
              <a:gd name="connsiteX4" fmla="*/ 2532040 w 4198060"/>
              <a:gd name="connsiteY4" fmla="*/ 3650200 h 3650200"/>
              <a:gd name="connsiteX5" fmla="*/ 0 w 4198060"/>
              <a:gd name="connsiteY5" fmla="*/ 1118160 h 3650200"/>
              <a:gd name="connsiteX6" fmla="*/ 198981 w 4198060"/>
              <a:gd name="connsiteY6" fmla="*/ 132576 h 365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98060" h="3650200">
                <a:moveTo>
                  <a:pt x="262846" y="0"/>
                </a:moveTo>
                <a:lnTo>
                  <a:pt x="4198060" y="0"/>
                </a:lnTo>
                <a:lnTo>
                  <a:pt x="4198060" y="3021648"/>
                </a:lnTo>
                <a:lnTo>
                  <a:pt x="4142653" y="3072005"/>
                </a:lnTo>
                <a:cubicBezTo>
                  <a:pt x="3704967" y="3433216"/>
                  <a:pt x="3143843" y="3650200"/>
                  <a:pt x="2532040" y="3650200"/>
                </a:cubicBezTo>
                <a:cubicBezTo>
                  <a:pt x="1133633" y="3650200"/>
                  <a:pt x="0" y="2516567"/>
                  <a:pt x="0" y="1118160"/>
                </a:cubicBezTo>
                <a:cubicBezTo>
                  <a:pt x="0" y="768558"/>
                  <a:pt x="70852" y="435505"/>
                  <a:pt x="198981" y="132576"/>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Diagram&#10;&#10;Description automatically generated">
            <a:extLst>
              <a:ext uri="{FF2B5EF4-FFF2-40B4-BE49-F238E27FC236}">
                <a16:creationId xmlns:a16="http://schemas.microsoft.com/office/drawing/2014/main" id="{41C84CAD-7665-4C14-B624-7AFB3871612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2"/>
          <a:stretch/>
        </p:blipFill>
        <p:spPr>
          <a:xfrm>
            <a:off x="5969353" y="2815228"/>
            <a:ext cx="2788920" cy="2788920"/>
          </a:xfrm>
          <a:custGeom>
            <a:avLst/>
            <a:gdLst/>
            <a:ahLst/>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p:spPr>
      </p:pic>
      <p:pic>
        <p:nvPicPr>
          <p:cNvPr id="10" name="Picture 9" descr="A screen shot of a person&#10;&#10;Description automatically generated with low confidence"/>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160603" y="2"/>
            <a:ext cx="4034316" cy="3486455"/>
          </a:xfrm>
          <a:custGeom>
            <a:avLst/>
            <a:gdLst/>
            <a:ahLst/>
            <a:cxnLst/>
            <a:rect l="l" t="t" r="r" b="b"/>
            <a:pathLst>
              <a:path w="4034316" h="3486455">
                <a:moveTo>
                  <a:pt x="280681" y="0"/>
                </a:moveTo>
                <a:lnTo>
                  <a:pt x="4034316" y="0"/>
                </a:lnTo>
                <a:lnTo>
                  <a:pt x="4034316" y="2800630"/>
                </a:lnTo>
                <a:lnTo>
                  <a:pt x="3874752" y="2945652"/>
                </a:lnTo>
                <a:cubicBezTo>
                  <a:pt x="3465371" y="3283503"/>
                  <a:pt x="2940535" y="3486455"/>
                  <a:pt x="2368296" y="3486455"/>
                </a:cubicBezTo>
                <a:cubicBezTo>
                  <a:pt x="1060322" y="3486455"/>
                  <a:pt x="0" y="2426133"/>
                  <a:pt x="0" y="1118159"/>
                </a:cubicBezTo>
                <a:cubicBezTo>
                  <a:pt x="0" y="791166"/>
                  <a:pt x="66270" y="479650"/>
                  <a:pt x="186113" y="196311"/>
                </a:cubicBezTo>
                <a:close/>
              </a:path>
            </a:pathLst>
          </a:custGeom>
        </p:spPr>
      </p:pic>
      <p:sp>
        <p:nvSpPr>
          <p:cNvPr id="62" name="Freeform: Shape 18">
            <a:extLst>
              <a:ext uri="{FF2B5EF4-FFF2-40B4-BE49-F238E27FC236}">
                <a16:creationId xmlns:a16="http://schemas.microsoft.com/office/drawing/2014/main" id="{2B7592FE-10D1-4664-B623-353F47C8D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88132" y="4032250"/>
            <a:ext cx="3303868" cy="2825750"/>
          </a:xfrm>
          <a:custGeom>
            <a:avLst/>
            <a:gdLst>
              <a:gd name="connsiteX0" fmla="*/ 1888600 w 3303868"/>
              <a:gd name="connsiteY0" fmla="*/ 0 h 2825750"/>
              <a:gd name="connsiteX1" fmla="*/ 3224042 w 3303868"/>
              <a:gd name="connsiteY1" fmla="*/ 553158 h 2825750"/>
              <a:gd name="connsiteX2" fmla="*/ 3303868 w 3303868"/>
              <a:gd name="connsiteY2" fmla="*/ 640989 h 2825750"/>
              <a:gd name="connsiteX3" fmla="*/ 3303868 w 3303868"/>
              <a:gd name="connsiteY3" fmla="*/ 2825750 h 2825750"/>
              <a:gd name="connsiteX4" fmla="*/ 250380 w 3303868"/>
              <a:gd name="connsiteY4" fmla="*/ 2825750 h 2825750"/>
              <a:gd name="connsiteX5" fmla="*/ 227944 w 3303868"/>
              <a:gd name="connsiteY5" fmla="*/ 2788819 h 2825750"/>
              <a:gd name="connsiteX6" fmla="*/ 0 w 3303868"/>
              <a:gd name="connsiteY6" fmla="*/ 1888600 h 2825750"/>
              <a:gd name="connsiteX7" fmla="*/ 1888600 w 3303868"/>
              <a:gd name="connsiteY7" fmla="*/ 0 h 282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3868" h="2825750">
                <a:moveTo>
                  <a:pt x="1888600" y="0"/>
                </a:moveTo>
                <a:cubicBezTo>
                  <a:pt x="2410123" y="0"/>
                  <a:pt x="2882273" y="211389"/>
                  <a:pt x="3224042" y="553158"/>
                </a:cubicBezTo>
                <a:lnTo>
                  <a:pt x="3303868" y="640989"/>
                </a:lnTo>
                <a:lnTo>
                  <a:pt x="3303868" y="2825750"/>
                </a:lnTo>
                <a:lnTo>
                  <a:pt x="250380" y="2825750"/>
                </a:lnTo>
                <a:lnTo>
                  <a:pt x="227944" y="2788819"/>
                </a:lnTo>
                <a:cubicBezTo>
                  <a:pt x="82574" y="2521217"/>
                  <a:pt x="0" y="2214552"/>
                  <a:pt x="0" y="1888600"/>
                </a:cubicBezTo>
                <a:cubicBezTo>
                  <a:pt x="0" y="845555"/>
                  <a:pt x="845555" y="0"/>
                  <a:pt x="188860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22D8BF74-4E68-4DC7-9C7D-23EBCF6FB2F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3" b="-2"/>
          <a:stretch/>
        </p:blipFill>
        <p:spPr>
          <a:xfrm>
            <a:off x="9053088" y="4197217"/>
            <a:ext cx="3138912" cy="2660795"/>
          </a:xfrm>
          <a:custGeom>
            <a:avLst/>
            <a:gdLst/>
            <a:ahLst/>
            <a:cxnLst/>
            <a:rect l="l" t="t" r="r" b="b"/>
            <a:pathLst>
              <a:path w="3138912" h="2660795">
                <a:moveTo>
                  <a:pt x="1723644" y="0"/>
                </a:moveTo>
                <a:cubicBezTo>
                  <a:pt x="2259111" y="0"/>
                  <a:pt x="2737550" y="244172"/>
                  <a:pt x="3053691" y="627247"/>
                </a:cubicBezTo>
                <a:lnTo>
                  <a:pt x="3138912" y="741211"/>
                </a:lnTo>
                <a:lnTo>
                  <a:pt x="3138912" y="2660795"/>
                </a:lnTo>
                <a:lnTo>
                  <a:pt x="278239" y="2660795"/>
                </a:lnTo>
                <a:lnTo>
                  <a:pt x="208035" y="2545235"/>
                </a:lnTo>
                <a:cubicBezTo>
                  <a:pt x="75362" y="2301006"/>
                  <a:pt x="0" y="2021126"/>
                  <a:pt x="0" y="1723644"/>
                </a:cubicBezTo>
                <a:cubicBezTo>
                  <a:pt x="0" y="771702"/>
                  <a:pt x="771702" y="0"/>
                  <a:pt x="1723644" y="0"/>
                </a:cubicBezTo>
                <a:close/>
              </a:path>
            </a:pathLst>
          </a:custGeom>
        </p:spPr>
      </p:pic>
      <p:pic>
        <p:nvPicPr>
          <p:cNvPr id="59" name="Picture 58">
            <a:extLst>
              <a:ext uri="{FF2B5EF4-FFF2-40B4-BE49-F238E27FC236}">
                <a16:creationId xmlns:a16="http://schemas.microsoft.com/office/drawing/2014/main" id="{63D580F3-2266-48F7-95AD-4905E832000B}"/>
              </a:ext>
            </a:extLst>
          </p:cNvPr>
          <p:cNvPicPr>
            <a:picLocks noChangeAspect="1"/>
          </p:cNvPicPr>
          <p:nvPr/>
        </p:nvPicPr>
        <p:blipFill>
          <a:blip r:embed="rId5"/>
          <a:stretch>
            <a:fillRect/>
          </a:stretch>
        </p:blipFill>
        <p:spPr>
          <a:xfrm>
            <a:off x="1" y="1"/>
            <a:ext cx="1572768" cy="1511392"/>
          </a:xfrm>
          <a:prstGeom prst="rect">
            <a:avLst/>
          </a:prstGeom>
        </p:spPr>
      </p:pic>
      <p:pic>
        <p:nvPicPr>
          <p:cNvPr id="11" name="Picture 10">
            <a:extLst>
              <a:ext uri="{FF2B5EF4-FFF2-40B4-BE49-F238E27FC236}">
                <a16:creationId xmlns:a16="http://schemas.microsoft.com/office/drawing/2014/main" id="{C9D80D95-E962-4C7A-8525-1B0AF7A0301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439764" y="755697"/>
            <a:ext cx="924049" cy="921870"/>
          </a:xfrm>
          <a:prstGeom prst="rect">
            <a:avLst/>
          </a:prstGeom>
        </p:spPr>
      </p:pic>
    </p:spTree>
    <p:extLst>
      <p:ext uri="{BB962C8B-B14F-4D97-AF65-F5344CB8AC3E}">
        <p14:creationId xmlns:p14="http://schemas.microsoft.com/office/powerpoint/2010/main" val="2744164053"/>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6E4CBFF-A3DF-479D-8CB3-33BCDD04925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22660"/>
            <a:ext cx="9174212" cy="6880660"/>
          </a:xfrm>
          <a:prstGeom prst="rect">
            <a:avLst/>
          </a:prstGeom>
        </p:spPr>
      </p:pic>
      <p:sp>
        <p:nvSpPr>
          <p:cNvPr id="2" name="TextBox 1">
            <a:extLst>
              <a:ext uri="{FF2B5EF4-FFF2-40B4-BE49-F238E27FC236}">
                <a16:creationId xmlns:a16="http://schemas.microsoft.com/office/drawing/2014/main" id="{12CB6F86-FD0E-4DC6-AC78-77A18769D5AF}"/>
              </a:ext>
            </a:extLst>
          </p:cNvPr>
          <p:cNvSpPr txBox="1"/>
          <p:nvPr/>
        </p:nvSpPr>
        <p:spPr>
          <a:xfrm>
            <a:off x="0" y="-26270"/>
            <a:ext cx="4200525" cy="923330"/>
          </a:xfrm>
          <a:prstGeom prst="rect">
            <a:avLst/>
          </a:prstGeom>
          <a:solidFill>
            <a:schemeClr val="accent1">
              <a:lumMod val="40000"/>
              <a:lumOff val="60000"/>
            </a:schemeClr>
          </a:solidFill>
        </p:spPr>
        <p:txBody>
          <a:bodyPr wrap="square" rtlCol="0">
            <a:spAutoFit/>
          </a:bodyPr>
          <a:lstStyle/>
          <a:p>
            <a:pPr algn="ctr"/>
            <a:r>
              <a:rPr lang="en-US" dirty="0">
                <a:latin typeface="Arial Black" panose="020B0A04020102020204" pitchFamily="34" charset="0"/>
              </a:rPr>
              <a:t>Indian Ocean Tsunami Information Centre</a:t>
            </a:r>
          </a:p>
          <a:p>
            <a:pPr algn="ctr"/>
            <a:r>
              <a:rPr lang="en-US" dirty="0">
                <a:latin typeface="Arial Black" panose="020B0A04020102020204" pitchFamily="34" charset="0"/>
              </a:rPr>
              <a:t>(IOTIC) Roles</a:t>
            </a:r>
          </a:p>
        </p:txBody>
      </p:sp>
    </p:spTree>
    <p:extLst>
      <p:ext uri="{BB962C8B-B14F-4D97-AF65-F5344CB8AC3E}">
        <p14:creationId xmlns:p14="http://schemas.microsoft.com/office/powerpoint/2010/main" val="19240260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9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46709</TotalTime>
  <Words>3905</Words>
  <Application>Microsoft Office PowerPoint</Application>
  <PresentationFormat>Widescreen</PresentationFormat>
  <Paragraphs>474</Paragraphs>
  <Slides>26</Slides>
  <Notes>6</Notes>
  <HiddenSlides>0</HiddenSlides>
  <MMClips>0</MMClips>
  <ScaleCrop>false</ScaleCrop>
  <HeadingPairs>
    <vt:vector size="8" baseType="variant">
      <vt:variant>
        <vt:lpstr>Fonts Used</vt:lpstr>
      </vt:variant>
      <vt:variant>
        <vt:i4>8</vt:i4>
      </vt:variant>
      <vt:variant>
        <vt:lpstr>Theme</vt:lpstr>
      </vt:variant>
      <vt:variant>
        <vt:i4>10</vt:i4>
      </vt:variant>
      <vt:variant>
        <vt:lpstr>Embedded OLE Servers</vt:lpstr>
      </vt:variant>
      <vt:variant>
        <vt:i4>1</vt:i4>
      </vt:variant>
      <vt:variant>
        <vt:lpstr>Slide Titles</vt:lpstr>
      </vt:variant>
      <vt:variant>
        <vt:i4>26</vt:i4>
      </vt:variant>
    </vt:vector>
  </HeadingPairs>
  <TitlesOfParts>
    <vt:vector size="45" baseType="lpstr">
      <vt:lpstr>Arial</vt:lpstr>
      <vt:lpstr>Arial Black</vt:lpstr>
      <vt:lpstr>Arial Nova</vt:lpstr>
      <vt:lpstr>Calibri</vt:lpstr>
      <vt:lpstr>Calibri Light</vt:lpstr>
      <vt:lpstr>Roboto</vt:lpstr>
      <vt:lpstr>Times New Roman</vt:lpstr>
      <vt:lpstr>Wingdings</vt:lpstr>
      <vt:lpstr>Office Theme</vt:lpstr>
      <vt:lpstr>9_Custom Design</vt:lpstr>
      <vt:lpstr>Office Theme</vt:lpstr>
      <vt:lpstr>Office Theme</vt:lpstr>
      <vt:lpstr>1_Office Theme</vt:lpstr>
      <vt:lpstr>Blank Presentation</vt:lpstr>
      <vt:lpstr>Office Theme</vt:lpstr>
      <vt:lpstr>Office Theme</vt:lpstr>
      <vt:lpstr>Office Theme</vt:lpstr>
      <vt:lpstr>Office Theme</vt:lpstr>
      <vt:lpstr>ｸﾘｯﾌﾟ</vt:lpstr>
      <vt:lpstr>PowerPoint Presentation</vt:lpstr>
      <vt:lpstr>PowerPoint Presentation</vt:lpstr>
      <vt:lpstr>COVID-19 Guidelines</vt:lpstr>
      <vt:lpstr>Support for 27 IOTWMS Member States</vt:lpstr>
      <vt:lpstr> Modus Operandum Tsunami Detection, Warning and Dissemination IOTWMS </vt:lpstr>
      <vt:lpstr>PowerPoint Presentation</vt:lpstr>
      <vt:lpstr>PowerPoint Presentation</vt:lpstr>
      <vt:lpstr>PowerPoint Presentation</vt:lpstr>
      <vt:lpstr>PowerPoint Presentation</vt:lpstr>
      <vt:lpstr>PowerPoint Presentation</vt:lpstr>
      <vt:lpstr>1. Progress on Activities </vt:lpstr>
      <vt:lpstr>1. Progress on Activities </vt:lpstr>
      <vt:lpstr>PowerPoint Presentation</vt:lpstr>
      <vt:lpstr>PowerPoint Presentation</vt:lpstr>
      <vt:lpstr>PowerPoint Presentation</vt:lpstr>
      <vt:lpstr>PowerPoint Presentation</vt:lpstr>
      <vt:lpstr>2. IOTIC BMKG Programme</vt:lpstr>
      <vt:lpstr>UNESCAP Project Objectives</vt:lpstr>
      <vt:lpstr> </vt:lpstr>
      <vt:lpstr>Lessons Learnt  on Project Modality</vt:lpstr>
      <vt:lpstr> </vt:lpstr>
      <vt:lpstr>PowerPoint Presentation</vt:lpstr>
      <vt:lpstr>ICG/IOTWMS Strategic Pathway in Context UN Ocean Decade </vt:lpstr>
      <vt:lpstr>The Pathway</vt:lpstr>
      <vt:lpstr>Opportunities</vt:lpstr>
      <vt:lpstr>ICG/IOTWMS Plans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Bailey, Richard</dc:creator>
  <cp:lastModifiedBy>Haidar, Angelos</cp:lastModifiedBy>
  <cp:revision>104</cp:revision>
  <dcterms:created xsi:type="dcterms:W3CDTF">2021-11-04T20:51:46Z</dcterms:created>
  <dcterms:modified xsi:type="dcterms:W3CDTF">2022-02-23T16:41:57Z</dcterms:modified>
</cp:coreProperties>
</file>