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  <p:sldMasterId id="2147484182" r:id="rId2"/>
    <p:sldMasterId id="2147484187" r:id="rId3"/>
    <p:sldMasterId id="2147484193" r:id="rId4"/>
    <p:sldMasterId id="2147484197" r:id="rId5"/>
    <p:sldMasterId id="2147484207" r:id="rId6"/>
    <p:sldMasterId id="2147484211" r:id="rId7"/>
  </p:sldMasterIdLst>
  <p:notesMasterIdLst>
    <p:notesMasterId r:id="rId27"/>
  </p:notesMasterIdLst>
  <p:handoutMasterIdLst>
    <p:handoutMasterId r:id="rId28"/>
  </p:handoutMasterIdLst>
  <p:sldIdLst>
    <p:sldId id="2271" r:id="rId8"/>
    <p:sldId id="2278" r:id="rId9"/>
    <p:sldId id="2300" r:id="rId10"/>
    <p:sldId id="2298" r:id="rId11"/>
    <p:sldId id="2299" r:id="rId12"/>
    <p:sldId id="2268" r:id="rId13"/>
    <p:sldId id="2256" r:id="rId14"/>
    <p:sldId id="2265" r:id="rId15"/>
    <p:sldId id="2295" r:id="rId16"/>
    <p:sldId id="2277" r:id="rId17"/>
    <p:sldId id="2274" r:id="rId18"/>
    <p:sldId id="2269" r:id="rId19"/>
    <p:sldId id="2267" r:id="rId20"/>
    <p:sldId id="2276" r:id="rId21"/>
    <p:sldId id="2275" r:id="rId22"/>
    <p:sldId id="2266" r:id="rId23"/>
    <p:sldId id="2257" r:id="rId24"/>
    <p:sldId id="263" r:id="rId25"/>
    <p:sldId id="2297" r:id="rId2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5493"/>
    <a:srgbClr val="0096FF"/>
    <a:srgbClr val="BFFFF9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6"/>
    <p:restoredTop sz="86519"/>
  </p:normalViewPr>
  <p:slideViewPr>
    <p:cSldViewPr>
      <p:cViewPr>
        <p:scale>
          <a:sx n="80" d="100"/>
          <a:sy n="80" d="100"/>
        </p:scale>
        <p:origin x="2704" y="1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5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9B38B4-A8E0-1E42-8345-CFAC0A30BF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A365A-074E-C344-B1FC-BF82F2DF2E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1F35190-3549-FD44-895E-1CDAC5329081}" type="datetimeFigureOut">
              <a:rPr lang="en-US"/>
              <a:pPr>
                <a:defRPr/>
              </a:pPr>
              <a:t>11/30/21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852CA-4080-6F42-8A15-6E76BA0535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0BE38-61AE-A94A-BC87-DC20BCC5C0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482FD41-4CF2-9D4B-A3C3-E95D886D7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2780D-38BD-044F-82C1-93E0BCDA71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84076-83E2-654E-8858-870E435B78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1707BA2-E127-084A-BBE4-CB6D410BF55C}" type="datetimeFigureOut">
              <a:rPr lang="en-US"/>
              <a:pPr>
                <a:defRPr/>
              </a:pPr>
              <a:t>11/30/21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30C804B-1762-7743-9FDE-3484C1D330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E551B5-E9BB-F34C-AC2A-7C6ED94EA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24AAB-15F9-9343-BA74-202E46A659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96742-3895-6F45-81CB-2349454E0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50F7D33-A6BC-1C4F-8EE5-7CE9DB4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>
            <a:extLst>
              <a:ext uri="{FF2B5EF4-FFF2-40B4-BE49-F238E27FC236}">
                <a16:creationId xmlns:a16="http://schemas.microsoft.com/office/drawing/2014/main" id="{A8F194A7-9EBC-8B44-96F0-327E9CF20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62818" name="Notes Placeholder 2">
            <a:extLst>
              <a:ext uri="{FF2B5EF4-FFF2-40B4-BE49-F238E27FC236}">
                <a16:creationId xmlns:a16="http://schemas.microsoft.com/office/drawing/2014/main" id="{38355747-0AA3-8F49-A9B9-0D8878C22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162819" name="Slide Number Placeholder 3">
            <a:extLst>
              <a:ext uri="{FF2B5EF4-FFF2-40B4-BE49-F238E27FC236}">
                <a16:creationId xmlns:a16="http://schemas.microsoft.com/office/drawing/2014/main" id="{C15C26D1-35C5-7E4B-A822-60D16ABA7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88E67-5DB3-9448-B7EF-E1ADF2A355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140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>
            <a:extLst>
              <a:ext uri="{FF2B5EF4-FFF2-40B4-BE49-F238E27FC236}">
                <a16:creationId xmlns:a16="http://schemas.microsoft.com/office/drawing/2014/main" id="{8D0F686E-481A-444B-B7C6-71262E337F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7874" name="Notes Placeholder 2">
            <a:extLst>
              <a:ext uri="{FF2B5EF4-FFF2-40B4-BE49-F238E27FC236}">
                <a16:creationId xmlns:a16="http://schemas.microsoft.com/office/drawing/2014/main" id="{F1A1EFCD-165B-5F4C-B6A0-0744EB3F0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07875" name="Slide Number Placeholder 3">
            <a:extLst>
              <a:ext uri="{FF2B5EF4-FFF2-40B4-BE49-F238E27FC236}">
                <a16:creationId xmlns:a16="http://schemas.microsoft.com/office/drawing/2014/main" id="{0F537EB5-11E7-E045-8D59-F647A738C2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F2374-1669-CA4D-A360-DED1D3DD78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39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Slide Image Placeholder 1">
            <a:extLst>
              <a:ext uri="{FF2B5EF4-FFF2-40B4-BE49-F238E27FC236}">
                <a16:creationId xmlns:a16="http://schemas.microsoft.com/office/drawing/2014/main" id="{BC1CA99A-D7F4-8D41-A519-6B459541CD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2210" name="Notes Placeholder 2">
            <a:extLst>
              <a:ext uri="{FF2B5EF4-FFF2-40B4-BE49-F238E27FC236}">
                <a16:creationId xmlns:a16="http://schemas.microsoft.com/office/drawing/2014/main" id="{F9FD2335-798D-5D45-879E-698AA4025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22211" name="Slide Number Placeholder 3">
            <a:extLst>
              <a:ext uri="{FF2B5EF4-FFF2-40B4-BE49-F238E27FC236}">
                <a16:creationId xmlns:a16="http://schemas.microsoft.com/office/drawing/2014/main" id="{914C40E1-0FD8-474B-B129-C9C66EA727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B75464-6FB8-224C-9402-732BB44B42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894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2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2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>
            <a:extLst>
              <a:ext uri="{FF2B5EF4-FFF2-40B4-BE49-F238E27FC236}">
                <a16:creationId xmlns:a16="http://schemas.microsoft.com/office/drawing/2014/main" id="{852B383E-16AC-E742-996C-FEF1A784D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6066" name="Notes Placeholder 2">
            <a:extLst>
              <a:ext uri="{FF2B5EF4-FFF2-40B4-BE49-F238E27FC236}">
                <a16:creationId xmlns:a16="http://schemas.microsoft.com/office/drawing/2014/main" id="{AEFF76FA-9AF3-CF41-863F-D7E420A9E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16067" name="Slide Number Placeholder 3">
            <a:extLst>
              <a:ext uri="{FF2B5EF4-FFF2-40B4-BE49-F238E27FC236}">
                <a16:creationId xmlns:a16="http://schemas.microsoft.com/office/drawing/2014/main" id="{63517108-1054-8A4D-99AE-BDA99FA1D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A74B5-9D4A-1A4B-9817-7615FC6C34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21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>
            <a:extLst>
              <a:ext uri="{FF2B5EF4-FFF2-40B4-BE49-F238E27FC236}">
                <a16:creationId xmlns:a16="http://schemas.microsoft.com/office/drawing/2014/main" id="{2A32163C-204F-244D-9FE0-B8FC529AE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8114" name="Notes Placeholder 2">
            <a:extLst>
              <a:ext uri="{FF2B5EF4-FFF2-40B4-BE49-F238E27FC236}">
                <a16:creationId xmlns:a16="http://schemas.microsoft.com/office/drawing/2014/main" id="{FAA09537-4B4D-EE45-A3E5-F0B0AABD8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18115" name="Slide Number Placeholder 3">
            <a:extLst>
              <a:ext uri="{FF2B5EF4-FFF2-40B4-BE49-F238E27FC236}">
                <a16:creationId xmlns:a16="http://schemas.microsoft.com/office/drawing/2014/main" id="{E23B6CDD-F077-8448-9B59-FC1950CB5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0661ED-810A-244A-9799-ED4B78F392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4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25b6b1dbd_0_2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100"/>
              <a:t>Implemented with TypeScript, React, and the latest ArcGIS API for JavaScript.</a:t>
            </a:r>
            <a:endParaRPr sz="500"/>
          </a:p>
        </p:txBody>
      </p:sp>
      <p:sp>
        <p:nvSpPr>
          <p:cNvPr id="132" name="Google Shape;132;gf25b6b1dbd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70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>
            <a:extLst>
              <a:ext uri="{FF2B5EF4-FFF2-40B4-BE49-F238E27FC236}">
                <a16:creationId xmlns:a16="http://schemas.microsoft.com/office/drawing/2014/main" id="{A8F194A7-9EBC-8B44-96F0-327E9CF20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62818" name="Notes Placeholder 2">
            <a:extLst>
              <a:ext uri="{FF2B5EF4-FFF2-40B4-BE49-F238E27FC236}">
                <a16:creationId xmlns:a16="http://schemas.microsoft.com/office/drawing/2014/main" id="{38355747-0AA3-8F49-A9B9-0D8878C22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162819" name="Slide Number Placeholder 3">
            <a:extLst>
              <a:ext uri="{FF2B5EF4-FFF2-40B4-BE49-F238E27FC236}">
                <a16:creationId xmlns:a16="http://schemas.microsoft.com/office/drawing/2014/main" id="{C15C26D1-35C5-7E4B-A822-60D16ABA7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88E67-5DB3-9448-B7EF-E1ADF2A355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4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DFFA350E-CD33-8140-AD3A-CBA0ABF59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AC1C3-6858-DF47-BC6E-F9ACDA8B6D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85613DBB-773F-A649-BA00-AB906D0089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09E8AA3-5AE1-6845-843F-618DB45C5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marL="223838" indent="-223838" defTabSz="454367" eaLnBrk="1" hangingPunct="1"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6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6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>
            <a:extLst>
              <a:ext uri="{FF2B5EF4-FFF2-40B4-BE49-F238E27FC236}">
                <a16:creationId xmlns:a16="http://schemas.microsoft.com/office/drawing/2014/main" id="{927C97D0-D5AB-0B48-B02B-DBFBB9139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6306" name="Notes Placeholder 2">
            <a:extLst>
              <a:ext uri="{FF2B5EF4-FFF2-40B4-BE49-F238E27FC236}">
                <a16:creationId xmlns:a16="http://schemas.microsoft.com/office/drawing/2014/main" id="{FD782E24-9E52-9E42-874F-01D445E0E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226307" name="Slide Number Placeholder 3">
            <a:extLst>
              <a:ext uri="{FF2B5EF4-FFF2-40B4-BE49-F238E27FC236}">
                <a16:creationId xmlns:a16="http://schemas.microsoft.com/office/drawing/2014/main" id="{7A4C47DF-8BE8-9549-971C-D9CF431261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96C2A-004E-D844-B23A-D8E7022F29E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7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>
            <a:extLst>
              <a:ext uri="{FF2B5EF4-FFF2-40B4-BE49-F238E27FC236}">
                <a16:creationId xmlns:a16="http://schemas.microsoft.com/office/drawing/2014/main" id="{1A36B2ED-FD47-3444-B349-722F35622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7394" name="Notes Placeholder 2">
            <a:extLst>
              <a:ext uri="{FF2B5EF4-FFF2-40B4-BE49-F238E27FC236}">
                <a16:creationId xmlns:a16="http://schemas.microsoft.com/office/drawing/2014/main" id="{4C9A49A8-BECA-5040-B1A5-0D89C213C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87395" name="Slide Number Placeholder 3">
            <a:extLst>
              <a:ext uri="{FF2B5EF4-FFF2-40B4-BE49-F238E27FC236}">
                <a16:creationId xmlns:a16="http://schemas.microsoft.com/office/drawing/2014/main" id="{C16C2E5A-3FD2-8F42-B35A-6D14614D4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94BB1-4C95-164F-8F31-78FA658740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4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>
            <a:extLst>
              <a:ext uri="{FF2B5EF4-FFF2-40B4-BE49-F238E27FC236}">
                <a16:creationId xmlns:a16="http://schemas.microsoft.com/office/drawing/2014/main" id="{A7D11885-A922-684A-80F0-6FAD109A3D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3538" name="Notes Placeholder 2">
            <a:extLst>
              <a:ext uri="{FF2B5EF4-FFF2-40B4-BE49-F238E27FC236}">
                <a16:creationId xmlns:a16="http://schemas.microsoft.com/office/drawing/2014/main" id="{303BF319-2656-1C40-90F9-789CF77B3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93539" name="Slide Number Placeholder 3">
            <a:extLst>
              <a:ext uri="{FF2B5EF4-FFF2-40B4-BE49-F238E27FC236}">
                <a16:creationId xmlns:a16="http://schemas.microsoft.com/office/drawing/2014/main" id="{12AC1C7D-0A63-D840-B329-3D63BFA9E1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B0403-FFDC-244D-A93E-FB69E94B40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8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51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8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66" y="915566"/>
            <a:ext cx="8610600" cy="3744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 smtClean="0"/>
            </a:lvl1pPr>
          </a:lstStyle>
          <a:p>
            <a:pPr>
              <a:defRPr/>
            </a:pPr>
            <a:fld id="{506F9CE7-2428-3045-B413-0488F8BB3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0990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C0881-94B8-ED46-9024-BB54D96A7B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F9725FE6-CB1B-CF4C-8C2C-5F5876CCE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0811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DDA874-0199-D04B-B633-589BC1FE52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 defTabSz="341253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E7C3A-7638-6349-93F5-9F7BC4B9DB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34873398-6190-2445-920F-B79912DB7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22187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5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759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0438EB39-7C6D-424B-A68F-D2EE07C73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4352"/>
            <a:ext cx="7770812" cy="682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pPr>
              <a:defRPr/>
            </a:pPr>
            <a:endParaRPr lang="en-US" sz="751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CA3FBF21-AF80-2A4E-A3C8-EDBB0D3B86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63688" y="267494"/>
            <a:ext cx="2446895" cy="719137"/>
            <a:chOff x="2293554" y="327660"/>
            <a:chExt cx="2576292" cy="762000"/>
          </a:xfrm>
        </p:grpSpPr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D1BB75A9-BDC1-2C49-90B0-C7DFC4D2559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93554" y="327660"/>
              <a:ext cx="2576292" cy="762000"/>
              <a:chOff x="1841484" y="457200"/>
              <a:chExt cx="2066595" cy="611576"/>
            </a:xfrm>
          </p:grpSpPr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id="{2CEF5F66-C374-7D4E-A97E-57AE0E3952D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1484" y="477586"/>
                <a:ext cx="571169" cy="57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ITIC_logo_bw_20130809.png">
                <a:extLst>
                  <a:ext uri="{FF2B5EF4-FFF2-40B4-BE49-F238E27FC236}">
                    <a16:creationId xmlns:a16="http://schemas.microsoft.com/office/drawing/2014/main" id="{7618961B-5688-684C-AD42-A99D9A5A180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600" y="457200"/>
                <a:ext cx="595479" cy="61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" descr="10cm">
              <a:extLst>
                <a:ext uri="{FF2B5EF4-FFF2-40B4-BE49-F238E27FC236}">
                  <a16:creationId xmlns:a16="http://schemas.microsoft.com/office/drawing/2014/main" id="{AC2D28C2-644C-8040-A779-7B5B29FF530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347473"/>
              <a:ext cx="722375" cy="72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1" descr="ITICbanner2.gif">
            <a:extLst>
              <a:ext uri="{FF2B5EF4-FFF2-40B4-BE49-F238E27FC236}">
                <a16:creationId xmlns:a16="http://schemas.microsoft.com/office/drawing/2014/main" id="{B3958B49-E89F-0943-833F-F0D9567220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9110268B-4623-E040-9C46-EAC071EF01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13" name="Picture 1" descr="ITIC_logo_300dpi_20130806.png">
            <a:extLst>
              <a:ext uri="{FF2B5EF4-FFF2-40B4-BE49-F238E27FC236}">
                <a16:creationId xmlns:a16="http://schemas.microsoft.com/office/drawing/2014/main" id="{BD374969-9668-F64C-AD83-4688D0E4CD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22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36FCAAA-62A0-0447-B197-6D0F8621D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A93DA2C0-0026-3D4A-AC72-EDD617543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BEB36367-666B-854E-8E1D-39800943BED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EC5AF107-03CA-9442-8752-3968AE0209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3925" y="267494"/>
            <a:ext cx="4410075" cy="58078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87488" tIns="43743" rIns="87488" bIns="4374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ngsana New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9pPr>
          </a:lstStyle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ICG/PTWS-XXIX</a:t>
            </a:r>
          </a:p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1, 2, 7, 8 December 2021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Virtual</a:t>
            </a:r>
          </a:p>
          <a:p>
            <a:pPr algn="ctr" eaLnBrk="1" hangingPunct="1">
              <a:defRPr/>
            </a:pPr>
            <a:endParaRPr lang="en-US" sz="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45B1DB-6490-E440-A09F-DD5147A8E4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9502"/>
            <a:ext cx="1027909" cy="9647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863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BDC09DD5-328A-4E12-98AC-32EFFA4E3094}"/>
              </a:ext>
            </a:extLst>
          </p:cNvPr>
          <p:cNvSpPr/>
          <p:nvPr userDrawn="1"/>
        </p:nvSpPr>
        <p:spPr>
          <a:xfrm>
            <a:off x="571" y="0"/>
            <a:ext cx="9143524" cy="51435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wrap="square" lIns="0" tIns="0" rIns="0" bIns="0" rtlCol="0"/>
          <a:lstStyle/>
          <a:p>
            <a:endParaRPr sz="751" dirty="0"/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C4B79F20-07DE-43BD-B1F0-2D569890257D}"/>
              </a:ext>
            </a:extLst>
          </p:cNvPr>
          <p:cNvSpPr/>
          <p:nvPr userDrawn="1"/>
        </p:nvSpPr>
        <p:spPr>
          <a:xfrm>
            <a:off x="8286755" y="68480"/>
            <a:ext cx="676655" cy="5030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1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25F146-ADD9-4761-836C-B50E27AFD2E9}"/>
              </a:ext>
            </a:extLst>
          </p:cNvPr>
          <p:cNvGrpSpPr/>
          <p:nvPr userDrawn="1"/>
        </p:nvGrpSpPr>
        <p:grpSpPr>
          <a:xfrm>
            <a:off x="228601" y="4639342"/>
            <a:ext cx="8448668" cy="447008"/>
            <a:chOff x="304801" y="6185789"/>
            <a:chExt cx="11264890" cy="5960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846C6-9C77-4127-A850-E60EFAC230A0}"/>
                </a:ext>
              </a:extLst>
            </p:cNvPr>
            <p:cNvSpPr txBox="1"/>
            <p:nvPr userDrawn="1"/>
          </p:nvSpPr>
          <p:spPr>
            <a:xfrm>
              <a:off x="3146302" y="6243934"/>
              <a:ext cx="6378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bg2">
                      <a:lumMod val="75000"/>
                    </a:schemeClr>
                  </a:solidFill>
                </a:rPr>
                <a:t>UNESCO IOC - ITIC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758870-943D-4D99-AA08-AA280BF1F35D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0" i="1" dirty="0">
                  <a:solidFill>
                    <a:schemeClr val="bg2">
                      <a:lumMod val="75000"/>
                    </a:schemeClr>
                  </a:solidFill>
                </a:rPr>
                <a:t>April 2021</a:t>
              </a:r>
            </a:p>
          </p:txBody>
        </p:sp>
        <p:pic>
          <p:nvPicPr>
            <p:cNvPr id="21" name="Picture 20" descr="Text, logo&#10;&#10;Description automatically generated">
              <a:extLst>
                <a:ext uri="{FF2B5EF4-FFF2-40B4-BE49-F238E27FC236}">
                  <a16:creationId xmlns:a16="http://schemas.microsoft.com/office/drawing/2014/main" id="{E8C76DC7-2468-4EC7-A52B-8EE11B1CC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1" y="6185789"/>
              <a:ext cx="1143000" cy="59601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2661DA-16C2-4C76-A835-A85AF61C00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B6F918-01BF-4D5A-B021-5669AA615D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286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TR"/>
              <a:buChar char="–"/>
              <a:defRPr>
                <a:solidFill>
                  <a:schemeClr val="lt1"/>
                </a:solidFill>
              </a:defRPr>
            </a:lvl2pPr>
            <a:lvl3pPr marL="1028700" lvl="2" indent="-257175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urier New"/>
              <a:buChar char="o"/>
              <a:defRPr>
                <a:solidFill>
                  <a:schemeClr val="lt1"/>
                </a:solidFill>
              </a:defRPr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579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F2F2F2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813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458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709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174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503096" cy="3744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B11A9-F917-464F-B849-DD170A2036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25F57145-8DAA-0A4E-9B7E-6DE5B33A7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1421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2400">
                <a:solidFill>
                  <a:schemeClr val="lt1"/>
                </a:solidFill>
              </a:defRPr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226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1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solidFill>
                  <a:schemeClr val="lt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71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9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5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0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B8DEB-7218-A042-852D-814E5A58F4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CCACD011-0BBA-F341-B1FC-D9628AABC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271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12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5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24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740D-02C0-8649-84EB-A7B79A862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8E752-B62E-F041-808A-5C2B15FCE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4DDD5-5007-9841-89E6-8C2F9D0D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9664-59FF-B44A-87D8-93E0EC995DE4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7B416-430A-394B-94D6-6AE89483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DF6A-C87C-EE44-A43A-046AB16B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BAF1-7BC3-3C4C-90A0-F7801C29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6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93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1"/>
            <a:ext cx="6815138" cy="571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3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 </a:t>
            </a:r>
          </a:p>
        </p:txBody>
      </p:sp>
      <p:sp>
        <p:nvSpPr>
          <p:cNvPr id="74756" name="AutoShape 4"/>
          <p:cNvSpPr>
            <a:spLocks noChangeArrowheads="1"/>
          </p:cNvSpPr>
          <p:nvPr/>
        </p:nvSpPr>
        <p:spPr bwMode="auto">
          <a:xfrm>
            <a:off x="592143" y="742951"/>
            <a:ext cx="7958137" cy="82154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90929" tIns="45467" rIns="90929" bIns="45467"/>
          <a:lstStyle/>
          <a:p>
            <a:endParaRPr lang="en-US"/>
          </a:p>
        </p:txBody>
      </p:sp>
      <p:pic>
        <p:nvPicPr>
          <p:cNvPr id="74757" name="Picture 11" descr="ITICbanner2.gif"/>
          <p:cNvPicPr>
            <a:picLocks noChangeAspect="1"/>
          </p:cNvPicPr>
          <p:nvPr userDrawn="1"/>
        </p:nvPicPr>
        <p:blipFill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1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/>
          <p:cNvSpPr>
            <a:spLocks noChangeArrowheads="1"/>
          </p:cNvSpPr>
          <p:nvPr userDrawn="1"/>
        </p:nvSpPr>
        <p:spPr bwMode="auto">
          <a:xfrm>
            <a:off x="984252" y="4774408"/>
            <a:ext cx="3232008" cy="47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88" tIns="43743" rIns="87488" bIns="43743">
            <a:spAutoFit/>
          </a:bodyPr>
          <a:lstStyle/>
          <a:p>
            <a:pPr eaLnBrk="0" hangingPunct="0"/>
            <a:r>
              <a:rPr lang="en-US" sz="1100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 eaLnBrk="0" hangingPunct="0"/>
            <a:r>
              <a:rPr lang="en-US" sz="1400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3061D007-02EC-114E-81E2-0AD557B43E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52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454695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909392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364090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818781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464482" indent="-46448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o"/>
        <a:defRPr sz="30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00529" indent="-43129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295494" indent="-3902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o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82566" indent="-38231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080695" indent="-39339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2537143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2991840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3446533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3901233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95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92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090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781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483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177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878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568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414350F-CB5B-B74A-93BC-A231241DA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C574BD08-91A2-A24F-B09C-C284A5317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44E1B6E1-1F69-484C-AE68-E196D5E3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82949" name="Picture 11" descr="ITICbanner2.gif">
            <a:extLst>
              <a:ext uri="{FF2B5EF4-FFF2-40B4-BE49-F238E27FC236}">
                <a16:creationId xmlns:a16="http://schemas.microsoft.com/office/drawing/2014/main" id="{204500D2-27C4-6D49-BB00-E26D97E798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>
            <a:extLst>
              <a:ext uri="{FF2B5EF4-FFF2-40B4-BE49-F238E27FC236}">
                <a16:creationId xmlns:a16="http://schemas.microsoft.com/office/drawing/2014/main" id="{38FD6703-84DB-2A47-8AAB-5DA4B83C5D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65616" tIns="32807" rIns="65616" bIns="32807">
            <a:spAutoFit/>
          </a:bodyPr>
          <a:lstStyle/>
          <a:p>
            <a:pPr>
              <a:defRPr/>
            </a:pPr>
            <a:r>
              <a:rPr lang="en-US" sz="825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>
              <a:defRPr/>
            </a:pPr>
            <a:r>
              <a:rPr lang="en-US" sz="1051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2951" name="Picture 1" descr="ITIC_logo_300dpi_20130806.png">
            <a:extLst>
              <a:ext uri="{FF2B5EF4-FFF2-40B4-BE49-F238E27FC236}">
                <a16:creationId xmlns:a16="http://schemas.microsoft.com/office/drawing/2014/main" id="{C555DFBE-F43B-364C-9B60-5E0D484ABC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781552"/>
            <a:ext cx="457200" cy="42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6" r:id="rId3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0474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D0169C8-29A5-934F-9335-D12C94496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81A1EDA-A0AF-654F-960E-FD397BA29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BD75D929-124B-9346-8B9F-A7EBDCB48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86021" name="Picture 11" descr="ITICbanner2.gif">
            <a:extLst>
              <a:ext uri="{FF2B5EF4-FFF2-40B4-BE49-F238E27FC236}">
                <a16:creationId xmlns:a16="http://schemas.microsoft.com/office/drawing/2014/main" id="{9A93E9BC-2F24-E243-A9FD-4FA08E67A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>
            <a:extLst>
              <a:ext uri="{FF2B5EF4-FFF2-40B4-BE49-F238E27FC236}">
                <a16:creationId xmlns:a16="http://schemas.microsoft.com/office/drawing/2014/main" id="{2D456D34-1292-CE41-8EBF-CEB3C7B10B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65616" tIns="32807" rIns="65616" bIns="32807">
            <a:spAutoFit/>
          </a:bodyPr>
          <a:lstStyle/>
          <a:p>
            <a:pPr>
              <a:defRPr/>
            </a:pPr>
            <a:r>
              <a:rPr lang="en-US" sz="825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>
              <a:defRPr/>
            </a:pPr>
            <a:r>
              <a:rPr lang="en-US" sz="1051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144C3D54-BB71-D644-93B6-77031901FB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8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1" r:id="rId3"/>
    <p:sldLayoutId id="2147484192" r:id="rId4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0474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630A8A5E-DE10-2347-8104-C502EF08D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A5E0A4E2-2969-3840-A60A-954A8D9A8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21508" name="AutoShape 4">
            <a:extLst>
              <a:ext uri="{FF2B5EF4-FFF2-40B4-BE49-F238E27FC236}">
                <a16:creationId xmlns:a16="http://schemas.microsoft.com/office/drawing/2014/main" id="{6B5F3029-EA11-F14A-9CF3-941B887E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75781" name="Picture 11" descr="ITICbanner2.gif">
            <a:extLst>
              <a:ext uri="{FF2B5EF4-FFF2-40B4-BE49-F238E27FC236}">
                <a16:creationId xmlns:a16="http://schemas.microsoft.com/office/drawing/2014/main" id="{EE5ED563-9D85-D44A-9DF9-80FD9C20D7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13">
            <a:extLst>
              <a:ext uri="{FF2B5EF4-FFF2-40B4-BE49-F238E27FC236}">
                <a16:creationId xmlns:a16="http://schemas.microsoft.com/office/drawing/2014/main" id="{F15C472F-C138-054A-95EF-30257727B3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>
                <a:solidFill>
                  <a:srgbClr val="F2F2F2"/>
                </a:solidFill>
                <a:latin typeface="VAG Rounded Std Light" panose="020F0502020204020204" pitchFamily="34" charset="0"/>
              </a:rPr>
              <a:t>UNESCO/IOC-NOAA </a:t>
            </a:r>
          </a:p>
          <a:p>
            <a:pPr>
              <a:defRPr/>
            </a:pPr>
            <a:r>
              <a:rPr lang="en-US" altLang="en-US" sz="1051">
                <a:solidFill>
                  <a:srgbClr val="F2F2F2"/>
                </a:solidFill>
                <a:latin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E83545A8-B7D0-1D4C-BB51-4515A3A95E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8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6" r:id="rId2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0506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886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72D7A2FB-9AF4-8742-9503-9725D348F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47809024-715A-6D4C-94F5-56F714D18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A2B75621-3288-F049-A368-4F2324DB2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148485" name="Picture 11" descr="ITICbanner2.gif">
            <a:extLst>
              <a:ext uri="{FF2B5EF4-FFF2-40B4-BE49-F238E27FC236}">
                <a16:creationId xmlns:a16="http://schemas.microsoft.com/office/drawing/2014/main" id="{9A33DA76-E7E5-8E4F-A89F-4D22A21B58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>
            <a:extLst>
              <a:ext uri="{FF2B5EF4-FFF2-40B4-BE49-F238E27FC236}">
                <a16:creationId xmlns:a16="http://schemas.microsoft.com/office/drawing/2014/main" id="{142CFFA3-EB2E-6D44-8E17-E686958360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65616" tIns="32807" rIns="65616" bIns="32807">
            <a:spAutoFit/>
          </a:bodyPr>
          <a:lstStyle/>
          <a:p>
            <a:pPr>
              <a:defRPr/>
            </a:pPr>
            <a:r>
              <a:rPr lang="en-US" sz="825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>
              <a:defRPr/>
            </a:pPr>
            <a:r>
              <a:rPr lang="en-US" sz="1051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864A8DDC-2A43-1B40-AE96-1716063D4F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0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201" r:id="rId2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0474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8B6CEF43-4009-F841-8582-B3BF7D812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F8BF8AE-C374-3A49-9118-44F2E7D4D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340CA19C-CCE0-AB45-AF54-76F14E37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9935288C-EA3C-C34B-88EE-2319699404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</a:t>
            </a:r>
          </a:p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80902" name="Picture 11" descr="ITICbanner2.gif">
            <a:extLst>
              <a:ext uri="{FF2B5EF4-FFF2-40B4-BE49-F238E27FC236}">
                <a16:creationId xmlns:a16="http://schemas.microsoft.com/office/drawing/2014/main" id="{BFFAD4F6-B51E-C449-AC5C-C3602DCE03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B8E41C75-B8AE-B940-B573-008BA138FF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9" name="Picture 1" descr="ITIC_logo_300dpi_20130806.png">
            <a:extLst>
              <a:ext uri="{FF2B5EF4-FFF2-40B4-BE49-F238E27FC236}">
                <a16:creationId xmlns:a16="http://schemas.microsoft.com/office/drawing/2014/main" id="{AB4839A9-FF7D-2248-942D-52A936DCB7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62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0506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886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/>
          <p:nvPr/>
        </p:nvSpPr>
        <p:spPr>
          <a:xfrm>
            <a:off x="-3" y="0"/>
            <a:ext cx="9144004" cy="5157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15038"/>
            <a:ext cx="8743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6"/>
          <p:cNvSpPr txBox="1"/>
          <p:nvPr/>
        </p:nvSpPr>
        <p:spPr>
          <a:xfrm>
            <a:off x="8521365" y="4832250"/>
            <a:ext cx="622636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05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‹#›</a:t>
            </a:fld>
            <a:endParaRPr sz="105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22;p6"/>
          <p:cNvGrpSpPr/>
          <p:nvPr/>
        </p:nvGrpSpPr>
        <p:grpSpPr>
          <a:xfrm>
            <a:off x="81623" y="4584031"/>
            <a:ext cx="500630" cy="500630"/>
            <a:chOff x="310960" y="5520595"/>
            <a:chExt cx="1239704" cy="1239704"/>
          </a:xfrm>
        </p:grpSpPr>
        <p:sp>
          <p:nvSpPr>
            <p:cNvPr id="23" name="Google Shape;23;p6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" name="Google Shape;24;p6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6"/>
          <p:cNvSpPr/>
          <p:nvPr/>
        </p:nvSpPr>
        <p:spPr>
          <a:xfrm>
            <a:off x="0" y="0"/>
            <a:ext cx="9144000" cy="240030"/>
          </a:xfrm>
          <a:prstGeom prst="rect">
            <a:avLst/>
          </a:prstGeom>
          <a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75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hyperlink" Target="https://vimeo.com/192771669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hyperlink" Target="http://www.tsunamiready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tic.ioc-unesco.org/index.php?option=com_content&amp;view=article&amp;id=2070&amp;Itemid=2927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://itic.ioc-unesco.org/index.php?option=com_content&amp;view=article&amp;id=2071&amp;Itemid=292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itic.ioc-unesco.org/index.php?option=com_content&amp;view=category&amp;layout=blog&amp;id=1075&amp;Itemid=1075" TargetMode="Externa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itic.ioc-unesco.org/index.php?option=com_content&amp;view=category&amp;layout=blog&amp;id=1075&amp;Itemid=1075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gif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namiwav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hyperlink" Target="http://itic.ioc-unesco.org/index.php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www.ioc-tsunami.org/index.php?option=com_oe&amp;task=viewEventAgenda&amp;eventID=2995" TargetMode="External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w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eg"/><Relationship Id="rId11" Type="http://schemas.openxmlformats.org/officeDocument/2006/relationships/image" Target="../media/image23.png"/><Relationship Id="rId5" Type="http://schemas.openxmlformats.org/officeDocument/2006/relationships/image" Target="../media/image33.jpeg"/><Relationship Id="rId10" Type="http://schemas.openxmlformats.org/officeDocument/2006/relationships/hyperlink" Target="mailto:tsunami_bb@list.woc.noaa.gov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showcase/895602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1B3774BC-97D3-9641-ABC2-0654E1AE73B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39552" y="1563638"/>
            <a:ext cx="7632848" cy="1363663"/>
          </a:xfrm>
        </p:spPr>
        <p:txBody>
          <a:bodyPr vert="horz" wrap="square" lIns="68404" tIns="34204" rIns="68404" bIns="34204" numCol="1" anchor="b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900"/>
              </a:spcBef>
              <a:defRPr/>
            </a:pP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Agenda 3.4</a:t>
            </a:r>
            <a:b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International Tsunami </a:t>
            </a:r>
            <a:b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Information Center (ITIC) Report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577CF5E-E423-F54B-8CBE-7BACEAE3AA28}"/>
              </a:ext>
            </a:extLst>
          </p:cNvPr>
          <p:cNvSpPr txBox="1">
            <a:spLocks/>
          </p:cNvSpPr>
          <p:nvPr/>
        </p:nvSpPr>
        <p:spPr bwMode="auto">
          <a:xfrm>
            <a:off x="467544" y="3219822"/>
            <a:ext cx="5998096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7" tIns="34100" rIns="68197" bIns="34100"/>
          <a:lstStyle>
            <a:lvl1pPr marL="0" indent="0" algn="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None/>
              <a:defRPr sz="2100" b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900113" indent="-430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400" indent="-3889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10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9625" indent="-392113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207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915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6619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30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Dr. Laura Kong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1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Director, ITIC, USA NOAA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endParaRPr lang="en-US" altLang="en-US" sz="1000" kern="0" dirty="0">
              <a:solidFill>
                <a:srgbClr val="000000"/>
              </a:solidFill>
              <a:latin typeface="Arial"/>
              <a:cs typeface="Angsana New"/>
            </a:endParaRP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Cdr. Carlos Zuniga		       </a:t>
            </a:r>
            <a:r>
              <a:rPr lang="en-US" altLang="en-US" sz="20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Christa von </a:t>
            </a:r>
            <a:r>
              <a:rPr lang="en-US" altLang="en-US" sz="2000" kern="0" dirty="0" err="1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Hillebrandt</a:t>
            </a:r>
            <a:endParaRPr lang="en-US" altLang="en-US" sz="2000" kern="0" dirty="0">
              <a:solidFill>
                <a:srgbClr val="000000"/>
              </a:solidFill>
              <a:latin typeface="Arial"/>
              <a:ea typeface="ＭＳ Ｐゴシック" panose="020B0600070205080204" pitchFamily="34" charset="-128"/>
              <a:cs typeface="Angsana New"/>
            </a:endParaRP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100" kern="0" dirty="0">
                <a:solidFill>
                  <a:srgbClr val="000000"/>
                </a:solidFill>
                <a:latin typeface="Arial"/>
                <a:cs typeface="Angsana New"/>
              </a:rPr>
              <a:t>Associate Director, ITIC, Chile SHOA                                    Deputy Director, ITIC, USA NOAA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100" kern="0" dirty="0">
                <a:solidFill>
                  <a:srgbClr val="000000"/>
                </a:solidFill>
                <a:latin typeface="Arial"/>
                <a:cs typeface="Angsana New"/>
              </a:rPr>
              <a:t>Manager, </a:t>
            </a:r>
            <a:r>
              <a:rPr lang="en-US" altLang="en-US" sz="11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ITIC Caribbean Office</a:t>
            </a:r>
            <a:r>
              <a:rPr lang="en-US" altLang="en-US" sz="1100" kern="0" dirty="0">
                <a:solidFill>
                  <a:srgbClr val="000000"/>
                </a:solidFill>
                <a:latin typeface="Arial"/>
                <a:cs typeface="Angsana New"/>
              </a:rPr>
              <a:t> 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endParaRPr lang="en-US" altLang="en-US" sz="2000" kern="0" dirty="0">
              <a:solidFill>
                <a:srgbClr val="000000"/>
              </a:solidFill>
              <a:latin typeface="Arial"/>
              <a:ea typeface="ＭＳ Ｐゴシック" panose="020B0600070205080204" pitchFamily="34" charset="-128"/>
              <a:cs typeface="Angsana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DD909-FCB6-7D46-BC88-8A2B5309A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280" y="3075806"/>
            <a:ext cx="1674912" cy="941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C4B426-15AD-C541-8A17-F2A79B69CFA9}"/>
              </a:ext>
            </a:extLst>
          </p:cNvPr>
          <p:cNvSpPr/>
          <p:nvPr/>
        </p:nvSpPr>
        <p:spPr>
          <a:xfrm>
            <a:off x="7166995" y="4073305"/>
            <a:ext cx="16979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/>
                <a:cs typeface="Angsana New"/>
                <a:hlinkClick r:id="rId5"/>
              </a:rPr>
              <a:t>https://</a:t>
            </a:r>
            <a:r>
              <a:rPr lang="en-US" sz="900" dirty="0" err="1">
                <a:solidFill>
                  <a:srgbClr val="000000"/>
                </a:solidFill>
                <a:latin typeface="Arial"/>
                <a:cs typeface="Angsana New"/>
                <a:hlinkClick r:id="rId5"/>
              </a:rPr>
              <a:t>vimeo.com</a:t>
            </a:r>
            <a:r>
              <a:rPr lang="en-US" sz="900" dirty="0">
                <a:solidFill>
                  <a:srgbClr val="000000"/>
                </a:solidFill>
                <a:latin typeface="Arial"/>
                <a:cs typeface="Angsana New"/>
                <a:hlinkClick r:id="rId5"/>
              </a:rPr>
              <a:t>/192771669</a:t>
            </a:r>
            <a:endParaRPr lang="en-US" sz="900" dirty="0">
              <a:solidFill>
                <a:srgbClr val="000000"/>
              </a:solidFill>
              <a:latin typeface="Arial"/>
              <a:cs typeface="Angsana New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0BBE66-F722-4141-998E-C2A23C8E66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2067694"/>
            <a:ext cx="1648207" cy="938867"/>
          </a:xfrm>
          <a:prstGeom prst="rect">
            <a:avLst/>
          </a:prstGeom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4AF5589C-96F5-AE48-A5DD-8D79B5486101}"/>
              </a:ext>
            </a:extLst>
          </p:cNvPr>
          <p:cNvSpPr/>
          <p:nvPr/>
        </p:nvSpPr>
        <p:spPr bwMode="auto">
          <a:xfrm>
            <a:off x="8244408" y="2499742"/>
            <a:ext cx="144016" cy="232792"/>
          </a:xfrm>
          <a:prstGeom prst="down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ngsana New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C62B66-9D4F-6540-A952-781A3D269D68}"/>
              </a:ext>
            </a:extLst>
          </p:cNvPr>
          <p:cNvSpPr/>
          <p:nvPr/>
        </p:nvSpPr>
        <p:spPr>
          <a:xfrm>
            <a:off x="7884368" y="2427734"/>
            <a:ext cx="4267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rgbClr val="B90000"/>
                </a:solidFill>
                <a:latin typeface="Arial"/>
                <a:cs typeface="Angsana New"/>
              </a:rPr>
              <a:t>ITIC</a:t>
            </a:r>
            <a:endParaRPr lang="en-US" sz="1000" dirty="0">
              <a:solidFill>
                <a:srgbClr val="000000"/>
              </a:solidFill>
              <a:latin typeface="Arial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80662438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IOC Wave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15566"/>
            <a:ext cx="4248472" cy="4032448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1080"/>
              </a:spcBef>
            </a:pPr>
            <a:r>
              <a:rPr lang="es-PR" sz="2000" dirty="0"/>
              <a:t>PACWAVE                                 </a:t>
            </a:r>
            <a:r>
              <a:rPr lang="es-PR" sz="2000" b="0" dirty="0"/>
              <a:t>Task Team, Host web site:  pacwave.info</a:t>
            </a:r>
          </a:p>
          <a:p>
            <a:pPr>
              <a:spcBef>
                <a:spcPts val="1080"/>
              </a:spcBef>
            </a:pPr>
            <a:r>
              <a:rPr lang="es-PR" sz="2000" dirty="0"/>
              <a:t>CARIBE WAVE                          </a:t>
            </a:r>
            <a:r>
              <a:rPr lang="es-PR" sz="2000" b="0" dirty="0"/>
              <a:t>Task Team, Host web site: caribewave.org</a:t>
            </a:r>
          </a:p>
          <a:p>
            <a:pPr>
              <a:spcBef>
                <a:spcPts val="1080"/>
              </a:spcBef>
            </a:pPr>
            <a:r>
              <a:rPr lang="es-PR" sz="2000" dirty="0"/>
              <a:t>Exercise Pacific Wave          2006-2020    </a:t>
            </a:r>
            <a:r>
              <a:rPr lang="es-PR" sz="2000" b="0" dirty="0"/>
              <a:t>UN Decade  Special Issue (ECO magazine)</a:t>
            </a:r>
          </a:p>
          <a:p>
            <a:pPr>
              <a:spcBef>
                <a:spcPts val="1080"/>
              </a:spcBef>
            </a:pPr>
            <a:r>
              <a:rPr lang="es-PR" sz="2000" dirty="0"/>
              <a:t>Global harmonization of        post-exercise evaluations,          </a:t>
            </a:r>
            <a:r>
              <a:rPr lang="es-PR" sz="1800" b="0" dirty="0"/>
              <a:t>TOWS Task Team Disaster Management Preparedness</a:t>
            </a:r>
            <a:endParaRPr lang="es-PR" sz="2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443" y="915566"/>
            <a:ext cx="1736021" cy="144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8304" y="235572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R" sz="1200" dirty="0"/>
              <a:t>CW 2019 </a:t>
            </a:r>
            <a:r>
              <a:rPr lang="es-PR" sz="1200" dirty="0" err="1"/>
              <a:t>Activities</a:t>
            </a:r>
            <a:endParaRPr lang="es-PR" sz="1200" dirty="0"/>
          </a:p>
          <a:p>
            <a:endParaRPr lang="es-PR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22A0D-0E91-B945-ABC8-8656A449E2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3" y="2355726"/>
            <a:ext cx="1256866" cy="1626534"/>
          </a:xfrm>
          <a:prstGeom prst="rect">
            <a:avLst/>
          </a:prstGeom>
          <a:ln w="317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49599B-B26A-2F4E-B451-37DC2133A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2355726"/>
            <a:ext cx="1256867" cy="1626534"/>
          </a:xfrm>
          <a:prstGeom prst="rect">
            <a:avLst/>
          </a:prstGeom>
          <a:ln w="317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6D26D-8894-A045-863B-499BAF96C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3003798"/>
            <a:ext cx="1208266" cy="1563638"/>
          </a:xfrm>
          <a:prstGeom prst="rect">
            <a:avLst/>
          </a:prstGeom>
          <a:ln w="317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1B9038-29AD-AA43-8E5E-44252127C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3003798"/>
            <a:ext cx="1224136" cy="1584176"/>
          </a:xfrm>
          <a:prstGeom prst="rect">
            <a:avLst/>
          </a:prstGeom>
          <a:ln w="317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086E01-119F-144E-BCD4-02FA64AA7A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39502"/>
            <a:ext cx="1314729" cy="1779662"/>
          </a:xfrm>
          <a:prstGeom prst="rect">
            <a:avLst/>
          </a:prstGeom>
          <a:ln>
            <a:solidFill>
              <a:srgbClr val="00549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714EB6-19D7-CD43-9C59-83B56380B0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63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92B0-36CE-0D4D-BE70-484D69953756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195486"/>
            <a:ext cx="8363269" cy="74295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r>
              <a:rPr lang="en-US" altLang="en-US" sz="2400" kern="0" dirty="0">
                <a:ea typeface="ＭＳ Ｐゴシック" panose="020B0600070205080204" pitchFamily="34" charset="-128"/>
              </a:rPr>
              <a:t>UN Decade Support - Pacific, Caribbean, 2021-2023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D8499-91CB-B74E-8D26-3862F0725E67}"/>
              </a:ext>
            </a:extLst>
          </p:cNvPr>
          <p:cNvSpPr txBox="1">
            <a:spLocks/>
          </p:cNvSpPr>
          <p:nvPr/>
        </p:nvSpPr>
        <p:spPr>
          <a:xfrm>
            <a:off x="395536" y="916732"/>
            <a:ext cx="8064896" cy="422793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7654" indent="-34765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74671" indent="-3222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26" indent="-29209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43" indent="-28574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0474" indent="-293681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2858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3880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84899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5926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kern="0" dirty="0"/>
              <a:t>Reduce time and increase certainty of forecasts for Local Tsunami Warning  </a:t>
            </a:r>
            <a:r>
              <a:rPr lang="en-US" sz="1600" kern="0" dirty="0">
                <a:solidFill>
                  <a:srgbClr val="0432FF"/>
                </a:solidFill>
              </a:rPr>
              <a:t>Advancing Tsunami Detection and support cable initiatives and SMART pilots </a:t>
            </a:r>
            <a:r>
              <a:rPr lang="en-US" sz="1600" kern="0" dirty="0"/>
              <a:t>- - </a:t>
            </a:r>
            <a:r>
              <a:rPr lang="en-US" sz="1400" b="0" kern="0" dirty="0"/>
              <a:t>Vanuatu/NC (ITIC lead for training), Indonesia CBT, NZ-Antarctica, Portugal CAM2, Mediterranean MEDUSA, Caribbean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kern="0" dirty="0"/>
              <a:t>100% at risk communities are prepared and resilient (Pacific, Caribbean) –      </a:t>
            </a:r>
            <a:r>
              <a:rPr lang="en-US" sz="1600" b="0" kern="0" dirty="0"/>
              <a:t>Facilitate, participate Tsunami Ready Board, Training, Awareness materials, </a:t>
            </a:r>
            <a:r>
              <a:rPr lang="en-US" sz="1600" b="0" kern="0" dirty="0" err="1"/>
              <a:t>etc</a:t>
            </a:r>
            <a:r>
              <a:rPr lang="en-US" sz="1600" b="0" kern="0" dirty="0"/>
              <a:t>) and execute TR Pilots – </a:t>
            </a:r>
            <a:r>
              <a:rPr lang="en-US" sz="1600" kern="0" dirty="0">
                <a:solidFill>
                  <a:srgbClr val="0432FF"/>
                </a:solidFill>
              </a:rPr>
              <a:t>2021-2023 funding (USAID).  </a:t>
            </a:r>
            <a:r>
              <a:rPr lang="en-US" sz="1600" b="0" kern="0" dirty="0">
                <a:solidFill>
                  <a:srgbClr val="0432FF"/>
                </a:solidFill>
              </a:rPr>
              <a:t>Explore partner with SPC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432FF"/>
                </a:solidFill>
              </a:rPr>
              <a:t>Pacific – Fiji, Marshall Islands (Majuro), Micronesia (</a:t>
            </a:r>
            <a:r>
              <a:rPr lang="en-US" sz="1400" b="1" kern="0" dirty="0" err="1">
                <a:solidFill>
                  <a:srgbClr val="0432FF"/>
                </a:solidFill>
              </a:rPr>
              <a:t>Pohnpei</a:t>
            </a:r>
            <a:r>
              <a:rPr lang="en-US" sz="1400" b="1" kern="0" dirty="0">
                <a:solidFill>
                  <a:srgbClr val="0432FF"/>
                </a:solidFill>
              </a:rPr>
              <a:t>, Chuuk, Yap), Palau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432FF"/>
                </a:solidFill>
              </a:rPr>
              <a:t>Caribbean – Dominica, St Lucia, Barbados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kern="0" dirty="0">
                <a:solidFill>
                  <a:srgbClr val="0432FF"/>
                </a:solidFill>
              </a:rPr>
              <a:t>Capacity Building:  Create online / hybrid training</a:t>
            </a:r>
            <a:r>
              <a:rPr lang="en-US" sz="1600" b="0" kern="0" dirty="0">
                <a:solidFill>
                  <a:srgbClr val="0432FF"/>
                </a:solidFill>
              </a:rPr>
              <a:t> </a:t>
            </a:r>
            <a:r>
              <a:rPr lang="en-US" sz="1600" kern="0" dirty="0">
                <a:solidFill>
                  <a:srgbClr val="0432FF"/>
                </a:solidFill>
              </a:rPr>
              <a:t>through OTGA             </a:t>
            </a:r>
            <a:r>
              <a:rPr lang="en-US" sz="1600" b="0" kern="0" dirty="0"/>
              <a:t>Courses:  </a:t>
            </a:r>
            <a:r>
              <a:rPr lang="en-US" sz="1400" b="0" kern="0" dirty="0"/>
              <a:t>Tsunami Awareness, Tsunami Ready (Indonesia BMKG/IOTIC), TEMPP, TEWS, TWC/TER SOPs, NTWC Competencies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0" kern="0" dirty="0"/>
              <a:t>Collaborations and partnerships with other stakeholders to advance </a:t>
            </a:r>
            <a:r>
              <a:rPr lang="en-US" sz="1600" kern="0" dirty="0" err="1"/>
              <a:t>Multihazard</a:t>
            </a:r>
            <a:r>
              <a:rPr lang="en-US" sz="1600" kern="0" dirty="0"/>
              <a:t> Early Warning Systems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kern="0" dirty="0"/>
              <a:t>Tropical Americas and Caribbean Regional Decade Planning Group and lead for Safe Ocean Working Group.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6B50E-384E-BD4D-B096-1434E3881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4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33AEF78-8144-5B45-ADC7-DEAA7569B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-164554"/>
            <a:ext cx="9067800" cy="742951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ITIC Services:  UNESCO IOC Tsunami Ready web site </a:t>
            </a:r>
          </a:p>
        </p:txBody>
      </p:sp>
      <p:pic>
        <p:nvPicPr>
          <p:cNvPr id="206853" name="Picture 8">
            <a:extLst>
              <a:ext uri="{FF2B5EF4-FFF2-40B4-BE49-F238E27FC236}">
                <a16:creationId xmlns:a16="http://schemas.microsoft.com/office/drawing/2014/main" id="{D0E06CEE-5F3A-8846-AFEF-1B46B7ABC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896" y="1860549"/>
            <a:ext cx="2292464" cy="328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A70D8-4CD8-1F49-B34F-26F3D1D332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419622"/>
            <a:ext cx="2204601" cy="3880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C2B0F-D18A-1B44-8CA7-AB868E2463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1563638"/>
            <a:ext cx="1432560" cy="220401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883B6-6067-5440-998A-4588456FD9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3291830"/>
            <a:ext cx="1458910" cy="23814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A58520-3285-E44C-89B4-5727DE851220}"/>
              </a:ext>
            </a:extLst>
          </p:cNvPr>
          <p:cNvSpPr txBox="1">
            <a:spLocks/>
          </p:cNvSpPr>
          <p:nvPr/>
        </p:nvSpPr>
        <p:spPr bwMode="auto">
          <a:xfrm>
            <a:off x="251520" y="915566"/>
            <a:ext cx="6192688" cy="151216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  <a:noAutofit/>
          </a:bodyPr>
          <a:lstStyle>
            <a:lvl1pPr marL="347654" indent="-34765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74671" indent="-3222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26" indent="-29209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43" indent="-28574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0474" indent="-293681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2858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3880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84899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5926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  <a:spcBef>
                <a:spcPts val="600"/>
              </a:spcBef>
            </a:pPr>
            <a:r>
              <a:rPr lang="en-US" sz="2000" kern="0" dirty="0"/>
              <a:t>PTWS, CARIBE-EWS, IOTWMS, NEAMTWS recognized communities</a:t>
            </a:r>
          </a:p>
          <a:p>
            <a:pPr>
              <a:lnSpc>
                <a:spcPct val="98000"/>
              </a:lnSpc>
              <a:spcBef>
                <a:spcPts val="600"/>
              </a:spcBef>
            </a:pPr>
            <a:r>
              <a:rPr lang="en-US" sz="2000" kern="0" dirty="0"/>
              <a:t>Facilitated by TICs</a:t>
            </a:r>
          </a:p>
          <a:p>
            <a:pPr>
              <a:lnSpc>
                <a:spcPct val="98000"/>
              </a:lnSpc>
              <a:spcBef>
                <a:spcPts val="600"/>
              </a:spcBef>
            </a:pPr>
            <a:r>
              <a:rPr lang="en-US" sz="2000" kern="0" dirty="0">
                <a:solidFill>
                  <a:srgbClr val="0432FF"/>
                </a:solidFill>
              </a:rPr>
              <a:t>Interactive Map (live Dec 2021)</a:t>
            </a:r>
          </a:p>
          <a:p>
            <a:pPr>
              <a:lnSpc>
                <a:spcPct val="98000"/>
              </a:lnSpc>
              <a:spcBef>
                <a:spcPts val="600"/>
              </a:spcBef>
            </a:pPr>
            <a:endParaRPr lang="en-US" sz="2000" kern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01D722-1D00-DA4A-9A3A-24D3E37E7A2E}"/>
              </a:ext>
            </a:extLst>
          </p:cNvPr>
          <p:cNvSpPr txBox="1">
            <a:spLocks/>
          </p:cNvSpPr>
          <p:nvPr/>
        </p:nvSpPr>
        <p:spPr bwMode="auto">
          <a:xfrm>
            <a:off x="6084168" y="987574"/>
            <a:ext cx="2808312" cy="43204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  <a:noAutofit/>
          </a:bodyPr>
          <a:lstStyle>
            <a:lvl1pPr marL="347654" indent="-34765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74671" indent="-3222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26" indent="-29209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43" indent="-28574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0474" indent="-293681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2858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3880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84899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5926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8000"/>
              </a:lnSpc>
              <a:spcBef>
                <a:spcPts val="451"/>
              </a:spcBef>
              <a:buFont typeface="Wingdings" pitchFamily="2" charset="2"/>
              <a:buNone/>
              <a:defRPr/>
            </a:pPr>
            <a:r>
              <a:rPr lang="en-US" sz="2000" b="0" kern="0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www.tsunamiready.org</a:t>
            </a:r>
            <a:endParaRPr lang="en-US" sz="2000" b="0" kern="0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1EC607-3043-6E42-B868-FDD3C2FEA830}"/>
              </a:ext>
            </a:extLst>
          </p:cNvPr>
          <p:cNvSpPr/>
          <p:nvPr/>
        </p:nvSpPr>
        <p:spPr bwMode="auto">
          <a:xfrm>
            <a:off x="755576" y="2427734"/>
            <a:ext cx="2736304" cy="2592288"/>
          </a:xfrm>
          <a:prstGeom prst="rect">
            <a:avLst/>
          </a:prstGeom>
          <a:solidFill>
            <a:srgbClr val="0096FF"/>
          </a:solidFill>
          <a:ln w="9525" cap="flat" cmpd="sng" algn="ctr">
            <a:solidFill>
              <a:srgbClr val="0054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20FEE2-72D2-074E-BA92-256278BEE8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499742"/>
            <a:ext cx="2572935" cy="1277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C70925-FF28-7146-84F9-FDD35E35E4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867894"/>
            <a:ext cx="2288599" cy="1110988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07703897-AD67-2544-9331-10BEE786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23478"/>
            <a:ext cx="1144588" cy="82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821715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itle 1">
            <a:extLst>
              <a:ext uri="{FF2B5EF4-FFF2-40B4-BE49-F238E27FC236}">
                <a16:creationId xmlns:a16="http://schemas.microsoft.com/office/drawing/2014/main" id="{492B8A0C-5B0F-A94E-88BF-F74D745A2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-92546"/>
            <a:ext cx="8363269" cy="742951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ITIC Services – Compile, Share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930279"/>
            <a:ext cx="3078163" cy="387371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98000"/>
              </a:lnSpc>
              <a:spcBef>
                <a:spcPts val="451"/>
              </a:spcBef>
              <a:defRPr/>
            </a:pPr>
            <a:r>
              <a:rPr lang="en-US" sz="1600" b="0" dirty="0"/>
              <a:t>PTWS and TOWS actions</a:t>
            </a:r>
          </a:p>
          <a:p>
            <a:pPr>
              <a:lnSpc>
                <a:spcPct val="98000"/>
              </a:lnSpc>
              <a:spcBef>
                <a:spcPts val="451"/>
              </a:spcBef>
              <a:defRPr/>
            </a:pPr>
            <a:r>
              <a:rPr lang="en-US" sz="1600" b="0" dirty="0"/>
              <a:t>Request Member States to share guidance, building codes, examples</a:t>
            </a:r>
            <a:endParaRPr lang="en-US" sz="600" dirty="0"/>
          </a:p>
          <a:p>
            <a:pPr>
              <a:lnSpc>
                <a:spcPct val="98000"/>
              </a:lnSpc>
              <a:spcBef>
                <a:spcPts val="451"/>
              </a:spcBef>
              <a:defRPr/>
            </a:pPr>
            <a:r>
              <a:rPr lang="en-US" sz="1800" dirty="0">
                <a:solidFill>
                  <a:srgbClr val="0432FF"/>
                </a:solidFill>
              </a:rPr>
              <a:t>Vertical Evacuation</a:t>
            </a:r>
          </a:p>
          <a:p>
            <a:pPr marL="327036" lvl="1" indent="0">
              <a:lnSpc>
                <a:spcPct val="98000"/>
              </a:lnSpc>
              <a:spcBef>
                <a:spcPts val="0"/>
              </a:spcBef>
              <a:buNone/>
              <a:defRPr/>
            </a:pPr>
            <a:r>
              <a:rPr lang="en-US" sz="1500" dirty="0"/>
              <a:t>117 refs from Pacific, IO, NEAMTWS </a:t>
            </a:r>
          </a:p>
          <a:p>
            <a:pPr marL="327036" lvl="1" indent="0">
              <a:lnSpc>
                <a:spcPct val="98000"/>
              </a:lnSpc>
              <a:spcBef>
                <a:spcPts val="451"/>
              </a:spcBef>
              <a:buNone/>
              <a:defRPr/>
            </a:pPr>
            <a:r>
              <a:rPr lang="en-US" sz="1051" dirty="0">
                <a:hlinkClick r:id="rId3"/>
              </a:rPr>
              <a:t>http://itic.ioc-unesco.org/index.php?option=com_content&amp;view=article&amp;id=2070&amp;Itemid=2927</a:t>
            </a:r>
            <a:endParaRPr lang="en-US" sz="1051" dirty="0"/>
          </a:p>
          <a:p>
            <a:pPr marL="327036" lvl="1" indent="0">
              <a:lnSpc>
                <a:spcPct val="98000"/>
              </a:lnSpc>
              <a:spcBef>
                <a:spcPts val="451"/>
              </a:spcBef>
              <a:buNone/>
              <a:defRPr/>
            </a:pPr>
            <a:endParaRPr lang="en-US" sz="200" dirty="0"/>
          </a:p>
          <a:p>
            <a:pPr>
              <a:lnSpc>
                <a:spcPct val="98000"/>
              </a:lnSpc>
              <a:spcBef>
                <a:spcPts val="451"/>
              </a:spcBef>
              <a:defRPr/>
            </a:pPr>
            <a:r>
              <a:rPr lang="en-US" sz="1800" dirty="0">
                <a:solidFill>
                  <a:srgbClr val="0432FF"/>
                </a:solidFill>
              </a:rPr>
              <a:t>Marine Preparedness – Ports and Harbors</a:t>
            </a:r>
          </a:p>
          <a:p>
            <a:pPr marL="327036" lvl="1" indent="0">
              <a:lnSpc>
                <a:spcPct val="98000"/>
              </a:lnSpc>
              <a:spcBef>
                <a:spcPts val="0"/>
              </a:spcBef>
              <a:buNone/>
              <a:defRPr/>
            </a:pPr>
            <a:r>
              <a:rPr lang="en-US" sz="1500" dirty="0"/>
              <a:t>100 refs from Pacific, IO </a:t>
            </a:r>
          </a:p>
          <a:p>
            <a:pPr marL="327036" lvl="1" indent="0">
              <a:lnSpc>
                <a:spcPct val="98000"/>
              </a:lnSpc>
              <a:spcBef>
                <a:spcPts val="451"/>
              </a:spcBef>
              <a:buNone/>
              <a:defRPr/>
            </a:pPr>
            <a:r>
              <a:rPr lang="en-US" sz="1051" dirty="0">
                <a:hlinkClick r:id="rId4"/>
              </a:rPr>
              <a:t>http://itic.ioc-unesco.org/index.php?option=com_content&amp;view=article&amp;id=2071&amp;Itemid=2926</a:t>
            </a:r>
            <a:endParaRPr lang="en-US" sz="1051" dirty="0"/>
          </a:p>
          <a:p>
            <a:pPr marL="327036" lvl="1" indent="0">
              <a:lnSpc>
                <a:spcPct val="98000"/>
              </a:lnSpc>
              <a:spcBef>
                <a:spcPts val="451"/>
              </a:spcBef>
              <a:buNone/>
              <a:defRPr/>
            </a:pPr>
            <a:endParaRPr lang="en-US" sz="1051" dirty="0"/>
          </a:p>
        </p:txBody>
      </p:sp>
      <p:pic>
        <p:nvPicPr>
          <p:cNvPr id="221187" name="Picture 3">
            <a:extLst>
              <a:ext uri="{FF2B5EF4-FFF2-40B4-BE49-F238E27FC236}">
                <a16:creationId xmlns:a16="http://schemas.microsoft.com/office/drawing/2014/main" id="{CFE5407E-6DA8-2B4C-B212-F025D7EC8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9001" y="971550"/>
            <a:ext cx="276446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8" name="Picture 6">
            <a:extLst>
              <a:ext uri="{FF2B5EF4-FFF2-40B4-BE49-F238E27FC236}">
                <a16:creationId xmlns:a16="http://schemas.microsoft.com/office/drawing/2014/main" id="{C54F546D-E696-204E-A987-A26DAFDBF3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676343"/>
            <a:ext cx="2667000" cy="34735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DDDF92-2FDF-2B43-9929-4702F6560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5740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7AA1-EAEB-F048-884B-929048E1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22958"/>
            <a:ext cx="6480720" cy="682030"/>
          </a:xfrm>
        </p:spPr>
        <p:txBody>
          <a:bodyPr/>
          <a:lstStyle/>
          <a:p>
            <a:r>
              <a:rPr lang="en-US" sz="2800" dirty="0"/>
              <a:t>ITIC Services – Community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9582"/>
            <a:ext cx="6048672" cy="403244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s-PR" sz="2400" b="0" dirty="0"/>
              <a:t>IOC Manual and Guides 86 </a:t>
            </a:r>
          </a:p>
          <a:p>
            <a:pPr marL="436047" lvl="1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Multi-Annual Community Tsunami Exercise </a:t>
            </a:r>
            <a:r>
              <a:rPr lang="en-US" sz="2000" b="1" dirty="0" err="1">
                <a:solidFill>
                  <a:srgbClr val="0432FF"/>
                </a:solidFill>
              </a:rPr>
              <a:t>Programme</a:t>
            </a:r>
            <a:r>
              <a:rPr lang="en-US" sz="2000" b="1" dirty="0">
                <a:solidFill>
                  <a:srgbClr val="0432FF"/>
                </a:solidFill>
              </a:rPr>
              <a:t> Guidelines  </a:t>
            </a:r>
            <a:r>
              <a:rPr lang="en-US" sz="2000" b="0" dirty="0"/>
              <a:t>for the Tsunami and other Coastal Hazards Warning System for the Caribbean and Adjacent Regions</a:t>
            </a:r>
            <a:endParaRPr lang="es-PR" sz="2000" b="0" dirty="0"/>
          </a:p>
          <a:p>
            <a:pPr>
              <a:spcBef>
                <a:spcPts val="1200"/>
              </a:spcBef>
            </a:pPr>
            <a:r>
              <a:rPr lang="en-US" sz="2400" b="0" dirty="0"/>
              <a:t>With Collaboration of EMIZA (French Emergency Management Agency-original manual) and  National University of Costa Rica (Formatting)</a:t>
            </a:r>
          </a:p>
          <a:p>
            <a:pPr>
              <a:spcBef>
                <a:spcPts val="600"/>
              </a:spcBef>
            </a:pPr>
            <a:r>
              <a:rPr lang="en-US" sz="2400" b="0" dirty="0"/>
              <a:t>English</a:t>
            </a:r>
          </a:p>
          <a:p>
            <a:pPr marL="436048" lvl="1" indent="0">
              <a:lnSpc>
                <a:spcPct val="98000"/>
              </a:lnSpc>
              <a:spcBef>
                <a:spcPts val="60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Link coming soon!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20401"/>
            <a:ext cx="2213483" cy="2857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127826"/>
            <a:ext cx="2774171" cy="201567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13138-B6BC-3D40-AF53-A36979BAF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4682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7AA1-EAEB-F048-884B-929048E1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72008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/>
              <a:t>ITIC Awareness materials – update, new, </a:t>
            </a:r>
            <a:r>
              <a:rPr lang="en-US" sz="2400" dirty="0">
                <a:solidFill>
                  <a:srgbClr val="0432FF"/>
                </a:solidFill>
              </a:rPr>
              <a:t>printed, EN, SP </a:t>
            </a:r>
            <a:br>
              <a:rPr lang="en-US" sz="1600" dirty="0"/>
            </a:br>
            <a:r>
              <a:rPr lang="en-US" sz="1200" b="0" dirty="0">
                <a:solidFill>
                  <a:schemeClr val="tx1"/>
                </a:solidFill>
              </a:rPr>
              <a:t>http://</a:t>
            </a:r>
            <a:r>
              <a:rPr lang="en-US" sz="1200" b="0" dirty="0" err="1">
                <a:solidFill>
                  <a:schemeClr val="tx1"/>
                </a:solidFill>
              </a:rPr>
              <a:t>itic.ioc-unesco.org</a:t>
            </a:r>
            <a:r>
              <a:rPr lang="en-US" sz="1200" b="0" dirty="0">
                <a:solidFill>
                  <a:schemeClr val="tx1"/>
                </a:solidFill>
              </a:rPr>
              <a:t>/</a:t>
            </a:r>
            <a:r>
              <a:rPr lang="en-US" sz="1200" b="0" dirty="0" err="1">
                <a:solidFill>
                  <a:schemeClr val="tx1"/>
                </a:solidFill>
              </a:rPr>
              <a:t>index.php?option</a:t>
            </a:r>
            <a:r>
              <a:rPr lang="en-US" sz="1200" b="0" dirty="0">
                <a:solidFill>
                  <a:schemeClr val="tx1"/>
                </a:solidFill>
              </a:rPr>
              <a:t>=</a:t>
            </a:r>
            <a:r>
              <a:rPr lang="en-US" sz="1200" b="0" dirty="0" err="1">
                <a:solidFill>
                  <a:schemeClr val="tx1"/>
                </a:solidFill>
              </a:rPr>
              <a:t>com_content&amp;view</a:t>
            </a:r>
            <a:r>
              <a:rPr lang="en-US" sz="1200" b="0" dirty="0">
                <a:solidFill>
                  <a:schemeClr val="tx1"/>
                </a:solidFill>
              </a:rPr>
              <a:t>=</a:t>
            </a:r>
            <a:r>
              <a:rPr lang="en-US" sz="1200" b="0" dirty="0" err="1">
                <a:solidFill>
                  <a:schemeClr val="tx1"/>
                </a:solidFill>
              </a:rPr>
              <a:t>category&amp;layout</a:t>
            </a:r>
            <a:r>
              <a:rPr lang="en-US" sz="1200" b="0" dirty="0">
                <a:solidFill>
                  <a:schemeClr val="tx1"/>
                </a:solidFill>
              </a:rPr>
              <a:t>=</a:t>
            </a:r>
            <a:r>
              <a:rPr lang="en-US" sz="1200" b="0" dirty="0" err="1">
                <a:solidFill>
                  <a:schemeClr val="tx1"/>
                </a:solidFill>
              </a:rPr>
              <a:t>blog&amp;id</a:t>
            </a:r>
            <a:r>
              <a:rPr lang="en-US" sz="1200" b="0" dirty="0">
                <a:solidFill>
                  <a:schemeClr val="tx1"/>
                </a:solidFill>
              </a:rPr>
              <a:t>=1075&amp;Itemid=1075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15566"/>
            <a:ext cx="9036496" cy="2016224"/>
          </a:xfrm>
          <a:noFill/>
        </p:spPr>
        <p:txBody>
          <a:bodyPr>
            <a:noAutofit/>
          </a:bodyPr>
          <a:lstStyle/>
          <a:p>
            <a:pPr marL="469232" lvl="1" indent="0">
              <a:spcBef>
                <a:spcPts val="900"/>
              </a:spcBef>
              <a:buNone/>
            </a:pPr>
            <a:endParaRPr lang="en-US" sz="400" dirty="0"/>
          </a:p>
          <a:p>
            <a:pPr>
              <a:spcBef>
                <a:spcPts val="900"/>
              </a:spcBef>
            </a:pPr>
            <a:r>
              <a:rPr lang="en-US" sz="1800" dirty="0"/>
              <a:t>Tsunami Glossary 2019 (printed </a:t>
            </a:r>
            <a:r>
              <a:rPr lang="en-US" sz="1800" dirty="0" err="1"/>
              <a:t>En</a:t>
            </a:r>
            <a:r>
              <a:rPr lang="en-US" sz="1800" dirty="0"/>
              <a:t>, </a:t>
            </a:r>
            <a:r>
              <a:rPr lang="en-US" sz="1800" dirty="0" err="1"/>
              <a:t>Sp</a:t>
            </a:r>
            <a:r>
              <a:rPr lang="en-US" sz="1800" dirty="0"/>
              <a:t>)  </a:t>
            </a:r>
            <a:r>
              <a:rPr lang="en-US" sz="1800" b="0" dirty="0">
                <a:solidFill>
                  <a:srgbClr val="0432FF"/>
                </a:solidFill>
              </a:rPr>
              <a:t>=&gt; updating 2022</a:t>
            </a:r>
          </a:p>
          <a:p>
            <a:pPr>
              <a:spcBef>
                <a:spcPts val="900"/>
              </a:spcBef>
            </a:pPr>
            <a:r>
              <a:rPr lang="en-US" sz="1800" dirty="0">
                <a:solidFill>
                  <a:srgbClr val="0432FF"/>
                </a:solidFill>
              </a:rPr>
              <a:t>Tsunami Warning! Comic                                                                                   </a:t>
            </a:r>
            <a:r>
              <a:rPr lang="en-US" sz="1800" b="0" dirty="0" err="1">
                <a:solidFill>
                  <a:srgbClr val="0432FF"/>
                </a:solidFill>
              </a:rPr>
              <a:t>Amer</a:t>
            </a:r>
            <a:r>
              <a:rPr lang="en-US" sz="1800" b="0" dirty="0">
                <a:solidFill>
                  <a:srgbClr val="0432FF"/>
                </a:solidFill>
              </a:rPr>
              <a:t> Samoa (</a:t>
            </a:r>
            <a:r>
              <a:rPr lang="en-US" sz="1800" b="0" dirty="0" err="1">
                <a:solidFill>
                  <a:srgbClr val="0432FF"/>
                </a:solidFill>
              </a:rPr>
              <a:t>en</a:t>
            </a:r>
            <a:r>
              <a:rPr lang="en-US" sz="1800" b="0" dirty="0">
                <a:solidFill>
                  <a:srgbClr val="0432FF"/>
                </a:solidFill>
              </a:rPr>
              <a:t>) (IOC/INF1223) </a:t>
            </a:r>
            <a:r>
              <a:rPr lang="en-US" sz="1800" b="0" u="sng" dirty="0">
                <a:solidFill>
                  <a:srgbClr val="0432FF"/>
                </a:solidFill>
              </a:rPr>
              <a:t>and</a:t>
            </a:r>
            <a:r>
              <a:rPr lang="en-US" sz="1800" b="0" dirty="0">
                <a:solidFill>
                  <a:srgbClr val="0432FF"/>
                </a:solidFill>
              </a:rPr>
              <a:t> English (update 2020)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Tsunami Great Waves, Surviving Tsunamis Lessons Learned </a:t>
            </a:r>
            <a:r>
              <a:rPr lang="en-US" sz="1600" b="0" dirty="0"/>
              <a:t>(1960, 2010 Chile</a:t>
            </a:r>
            <a:r>
              <a:rPr lang="en-US" sz="1600" dirty="0"/>
              <a:t>) </a:t>
            </a:r>
            <a:r>
              <a:rPr lang="en-US" sz="1800" dirty="0"/>
              <a:t>Where the First Wave Arrives in Minutes </a:t>
            </a:r>
            <a:r>
              <a:rPr lang="en-US" sz="1600" b="0" dirty="0"/>
              <a:t>(2004, 2006 Indonesia</a:t>
            </a:r>
            <a:r>
              <a:rPr lang="en-US" sz="1600" b="0" dirty="0">
                <a:solidFill>
                  <a:srgbClr val="0432FF"/>
                </a:solidFill>
              </a:rPr>
              <a:t>)                           </a:t>
            </a:r>
            <a:r>
              <a:rPr lang="en-US" sz="1800" dirty="0"/>
              <a:t>Tsunamis on the Move, Sensing a Tsunami </a:t>
            </a:r>
            <a:endParaRPr lang="en-US" sz="1800" dirty="0">
              <a:solidFill>
                <a:srgbClr val="0432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24931-1ADB-104B-968E-F0147AD6F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3075806"/>
            <a:ext cx="1056117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3AB800-2FF8-9D40-9AC4-7209D857F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3075806"/>
            <a:ext cx="1015980" cy="144016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E9E9D-8C09-9B4E-A065-3D311B500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7" y="4135388"/>
            <a:ext cx="1440160" cy="1018900"/>
          </a:xfrm>
          <a:prstGeom prst="rect">
            <a:avLst/>
          </a:prstGeom>
          <a:ln w="31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53538-2AEB-BA4D-B3B2-CE2DB841D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075806"/>
            <a:ext cx="1140754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D4381-ED9F-8A44-A74C-537BC2B1D8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3075806"/>
            <a:ext cx="1116824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35FC20-E3D3-944B-ACEE-33C2EA2003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7" y="3055267"/>
            <a:ext cx="1418503" cy="10008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1250617-C1EC-0446-856E-D006945083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5" y="3055267"/>
            <a:ext cx="1280802" cy="10027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28F045-E8E7-0A48-AB95-274353D99B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3075806"/>
            <a:ext cx="1031918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B85C87-1340-054E-846C-E258558803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135388"/>
            <a:ext cx="1304616" cy="1008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B51BF-6AC5-324B-941C-E49D1B027D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26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>
            <a:extLst>
              <a:ext uri="{FF2B5EF4-FFF2-40B4-BE49-F238E27FC236}">
                <a16:creationId xmlns:a16="http://schemas.microsoft.com/office/drawing/2014/main" id="{5169293B-4D3E-0642-9137-036274928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7731965" cy="843558"/>
          </a:xfrm>
          <a:noFill/>
        </p:spPr>
        <p:txBody>
          <a:bodyPr anchor="t"/>
          <a:lstStyle/>
          <a:p>
            <a:r>
              <a:rPr lang="en-US" altLang="en-US" sz="2700" dirty="0">
                <a:ea typeface="ＭＳ Ｐゴシック" panose="020B0600070205080204" pitchFamily="34" charset="-128"/>
              </a:rPr>
              <a:t>ITIC Awareness materials – update - </a:t>
            </a:r>
            <a:r>
              <a:rPr lang="en-US" altLang="en-US" sz="27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printed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1051" b="0" dirty="0">
                <a:solidFill>
                  <a:schemeClr val="tx1"/>
                </a:solidFill>
                <a:ea typeface="ＭＳ Ｐゴシック" panose="020B0600070205080204" pitchFamily="34" charset="-128"/>
                <a:hlinkClick r:id="rId3"/>
              </a:rPr>
              <a:t>http://itic.ioc-unesco.org/index.php?option=com_content&amp;view=category&amp;layout=blog&amp;id=1075&amp;Itemid=1075</a:t>
            </a:r>
            <a:endParaRPr lang="en-US" altLang="en-US" sz="2400" b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042" name="Content Placeholder 2">
            <a:extLst>
              <a:ext uri="{FF2B5EF4-FFF2-40B4-BE49-F238E27FC236}">
                <a16:creationId xmlns:a16="http://schemas.microsoft.com/office/drawing/2014/main" id="{9ECD8A6A-D920-4C4E-AC80-5947E6AF6A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2" y="915567"/>
            <a:ext cx="6097587" cy="1368151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1351"/>
              </a:spcBef>
              <a:buNone/>
            </a:pPr>
            <a:r>
              <a:rPr lang="en-US" altLang="en-US" sz="20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ITIC-NCEI Hazard Posters  - </a:t>
            </a:r>
            <a:r>
              <a:rPr lang="en-US" altLang="en-US" sz="2000" b="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updated to 2020 (no print) / 2021 (to print in 2022)                                                          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ea typeface="ＭＳ Ｐゴシック" panose="020B0600070205080204" pitchFamily="34" charset="-128"/>
              </a:rPr>
              <a:t>Global Tsunami Sources – poster, icosahedron                                      </a:t>
            </a:r>
          </a:p>
          <a:p>
            <a:pPr>
              <a:spcBef>
                <a:spcPts val="600"/>
              </a:spcBef>
            </a:pPr>
            <a:r>
              <a:rPr lang="en-US" altLang="en-US" sz="1800" dirty="0"/>
              <a:t>Significant Earthquakes</a:t>
            </a:r>
          </a:p>
          <a:p>
            <a:pPr>
              <a:spcBef>
                <a:spcPts val="600"/>
              </a:spcBef>
            </a:pPr>
            <a:r>
              <a:rPr lang="en-US" altLang="en-US" sz="1800" dirty="0"/>
              <a:t>Significant Volcanic Eruptions </a:t>
            </a:r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</p:txBody>
      </p:sp>
      <p:pic>
        <p:nvPicPr>
          <p:cNvPr id="215043" name="Picture 15">
            <a:extLst>
              <a:ext uri="{FF2B5EF4-FFF2-40B4-BE49-F238E27FC236}">
                <a16:creationId xmlns:a16="http://schemas.microsoft.com/office/drawing/2014/main" id="{84D7A3B0-E0F9-E94F-9C1D-850EBC213D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643758"/>
            <a:ext cx="3719630" cy="261689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4" name="Picture 7">
            <a:extLst>
              <a:ext uri="{FF2B5EF4-FFF2-40B4-BE49-F238E27FC236}">
                <a16:creationId xmlns:a16="http://schemas.microsoft.com/office/drawing/2014/main" id="{372FDF6D-9A23-2D48-9793-6B6599B1CCA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643758"/>
            <a:ext cx="2189999" cy="1447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1CC60-F3D5-5146-8214-5EA80B25AD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123952"/>
            <a:ext cx="2362200" cy="1602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8391D9-D10B-5648-ACAA-E38BD2FFA2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3" y="2800351"/>
            <a:ext cx="2331037" cy="1555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083CF-AA29-4D4B-9DA5-0B938D5CB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6472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>
            <a:extLst>
              <a:ext uri="{FF2B5EF4-FFF2-40B4-BE49-F238E27FC236}">
                <a16:creationId xmlns:a16="http://schemas.microsoft.com/office/drawing/2014/main" id="{5093B0D3-DA93-DA46-A6CA-3E99AC4AF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4714"/>
            <a:ext cx="8215061" cy="710205"/>
          </a:xfrm>
          <a:noFill/>
        </p:spPr>
        <p:txBody>
          <a:bodyPr anchor="t"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ITIC Awareness materials – update, new, 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some printed </a:t>
            </a:r>
            <a:br>
              <a:rPr lang="en-US" altLang="en-US" sz="1500" dirty="0">
                <a:ea typeface="ＭＳ Ｐゴシック" panose="020B0600070205080204" pitchFamily="34" charset="-128"/>
              </a:rPr>
            </a:br>
            <a:r>
              <a:rPr lang="en-US" altLang="en-US" sz="1051" b="0" dirty="0">
                <a:solidFill>
                  <a:schemeClr val="tx1"/>
                </a:solidFill>
                <a:ea typeface="ＭＳ Ｐゴシック" panose="020B0600070205080204" pitchFamily="34" charset="-128"/>
                <a:hlinkClick r:id="rId3"/>
              </a:rPr>
              <a:t>http://itic.ioc-unesco.org/index.php?option=com_content&amp;view=category&amp;layout=blog&amp;id=1075&amp;Itemid=1075</a:t>
            </a:r>
            <a:endParaRPr lang="en-US" altLang="en-US" sz="2400" b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43558"/>
            <a:ext cx="6097587" cy="16002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1351"/>
              </a:spcBef>
              <a:defRPr/>
            </a:pPr>
            <a:r>
              <a:rPr lang="en-US" sz="1800" dirty="0"/>
              <a:t>ITIC – NCEI posters                                                              Regional Historical Tsunami Effects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800" b="1" dirty="0">
                <a:solidFill>
                  <a:srgbClr val="0432FF"/>
                </a:solidFill>
              </a:rPr>
              <a:t>Caribbean, Central America, Mexico                       (update 2020, EN SP) - printed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500" dirty="0"/>
              <a:t>Tonga Trench (update 2017)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500" dirty="0"/>
              <a:t>Papua New Guinea/</a:t>
            </a:r>
            <a:r>
              <a:rPr lang="en-US" sz="1500" dirty="0" err="1"/>
              <a:t>Solomons</a:t>
            </a:r>
            <a:r>
              <a:rPr lang="en-US" sz="1500" dirty="0"/>
              <a:t> (2019) - printed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800" b="1" dirty="0">
                <a:solidFill>
                  <a:srgbClr val="0432FF"/>
                </a:solidFill>
              </a:rPr>
              <a:t>Vanuatu / New Caledonia, New Hebrides                                  (draft 2021)</a:t>
            </a:r>
          </a:p>
          <a:p>
            <a:pPr marL="351925" lvl="1" indent="0">
              <a:spcBef>
                <a:spcPts val="451"/>
              </a:spcBef>
              <a:buNone/>
              <a:defRPr/>
            </a:pPr>
            <a:endParaRPr lang="en-US" sz="375" dirty="0"/>
          </a:p>
        </p:txBody>
      </p:sp>
      <p:pic>
        <p:nvPicPr>
          <p:cNvPr id="217091" name="Picture 3">
            <a:extLst>
              <a:ext uri="{FF2B5EF4-FFF2-40B4-BE49-F238E27FC236}">
                <a16:creationId xmlns:a16="http://schemas.microsoft.com/office/drawing/2014/main" id="{AC536C45-8243-FD45-9EBA-3BE03969C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1" y="3105153"/>
            <a:ext cx="2808179" cy="19432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2" name="Picture 12">
            <a:extLst>
              <a:ext uri="{FF2B5EF4-FFF2-40B4-BE49-F238E27FC236}">
                <a16:creationId xmlns:a16="http://schemas.microsoft.com/office/drawing/2014/main" id="{5BAF4C54-44D5-104B-B641-D2A2FFF67D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1" y="3105150"/>
            <a:ext cx="2812259" cy="192560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B0DFC-ABD5-5C41-8723-831568ED29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2" y="3105153"/>
            <a:ext cx="2933123" cy="1955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6FE1FB-B5D9-3241-84FC-31196DEDE7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2" y="1047750"/>
            <a:ext cx="2784275" cy="19812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2AFBE-2683-7547-B641-69AD642A08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93702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8;gf25b6b1dbd_0_119">
            <a:extLst>
              <a:ext uri="{FF2B5EF4-FFF2-40B4-BE49-F238E27FC236}">
                <a16:creationId xmlns:a16="http://schemas.microsoft.com/office/drawing/2014/main" id="{1F2563FE-04B6-0B4C-83DF-A992F37EA09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261103" cy="515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6;gf25b6b1dbd_0_119">
            <a:extLst>
              <a:ext uri="{FF2B5EF4-FFF2-40B4-BE49-F238E27FC236}">
                <a16:creationId xmlns:a16="http://schemas.microsoft.com/office/drawing/2014/main" id="{E0364857-E739-2949-B690-34382DCC30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115" y="-4898"/>
            <a:ext cx="1872188" cy="174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66;gf25b6b1dbd_0_119">
            <a:extLst>
              <a:ext uri="{FF2B5EF4-FFF2-40B4-BE49-F238E27FC236}">
                <a16:creationId xmlns:a16="http://schemas.microsoft.com/office/drawing/2014/main" id="{744D9892-BB94-504A-985C-611FD89399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4515" y="147502"/>
            <a:ext cx="1872188" cy="174195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5;gf25b6b1dbd_0_257">
            <a:extLst>
              <a:ext uri="{FF2B5EF4-FFF2-40B4-BE49-F238E27FC236}">
                <a16:creationId xmlns:a16="http://schemas.microsoft.com/office/drawing/2014/main" id="{D4E24A03-BA58-7142-B7F8-E00FE1B7648E}"/>
              </a:ext>
            </a:extLst>
          </p:cNvPr>
          <p:cNvSpPr txBox="1">
            <a:spLocks/>
          </p:cNvSpPr>
          <p:nvPr/>
        </p:nvSpPr>
        <p:spPr>
          <a:xfrm>
            <a:off x="251520" y="699542"/>
            <a:ext cx="5204966" cy="41764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5717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5717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57175" algn="l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buClr>
                <a:srgbClr val="0432FF"/>
              </a:buClr>
              <a:buSzPct val="88000"/>
              <a:buFont typeface="Arial"/>
              <a:buNone/>
            </a:pPr>
            <a:r>
              <a:rPr lang="en-US" sz="2400" b="1" kern="0" dirty="0">
                <a:solidFill>
                  <a:srgbClr val="0432FF"/>
                </a:solidFill>
              </a:rPr>
              <a:t>Educational</a:t>
            </a:r>
          </a:p>
          <a:p>
            <a:pPr marL="0" indent="0" eaLnBrk="1" fontAlgn="auto" hangingPunct="1">
              <a:spcBef>
                <a:spcPts val="0"/>
              </a:spcBef>
              <a:buClr>
                <a:srgbClr val="0432FF"/>
              </a:buClr>
              <a:buSzPct val="88000"/>
              <a:buFont typeface="Arial"/>
              <a:buNone/>
            </a:pPr>
            <a:r>
              <a:rPr lang="en-US" sz="2400" b="1" kern="0" dirty="0">
                <a:solidFill>
                  <a:srgbClr val="0432FF"/>
                </a:solidFill>
              </a:rPr>
              <a:t>Interactive</a:t>
            </a:r>
          </a:p>
          <a:p>
            <a:pPr indent="-233363" eaLnBrk="1" fontAlgn="auto" hangingPunct="1">
              <a:spcBef>
                <a:spcPts val="0"/>
              </a:spcBef>
              <a:buClr>
                <a:srgbClr val="0432FF"/>
              </a:buClr>
              <a:buSzPct val="88000"/>
            </a:pPr>
            <a:r>
              <a:rPr lang="en-US" sz="1600" kern="0" dirty="0">
                <a:solidFill>
                  <a:srgbClr val="0432FF"/>
                </a:solidFill>
              </a:rPr>
              <a:t>clickable events</a:t>
            </a:r>
          </a:p>
          <a:p>
            <a:pPr indent="-233363" eaLnBrk="1" fontAlgn="auto" hangingPunct="1">
              <a:spcBef>
                <a:spcPts val="0"/>
              </a:spcBef>
              <a:buClr>
                <a:srgbClr val="0432FF"/>
              </a:buClr>
              <a:buSzPct val="88000"/>
            </a:pPr>
            <a:r>
              <a:rPr lang="en-US" sz="1600" kern="0" dirty="0">
                <a:solidFill>
                  <a:srgbClr val="0432FF"/>
                </a:solidFill>
              </a:rPr>
              <a:t>timeline (timeline slider)</a:t>
            </a:r>
          </a:p>
          <a:p>
            <a:pPr indent="-233363" eaLnBrk="1" fontAlgn="auto" hangingPunct="1">
              <a:spcBef>
                <a:spcPts val="0"/>
              </a:spcBef>
              <a:buClr>
                <a:srgbClr val="0432FF"/>
              </a:buClr>
              <a:buSzPct val="88000"/>
            </a:pPr>
            <a:r>
              <a:rPr lang="en-US" sz="1600" kern="0" dirty="0">
                <a:solidFill>
                  <a:srgbClr val="0432FF"/>
                </a:solidFill>
              </a:rPr>
              <a:t>map (zoomable, moveable)</a:t>
            </a:r>
          </a:p>
          <a:p>
            <a:pPr marL="0" indent="0" eaLnBrk="1" fontAlgn="auto" hangingPunct="1">
              <a:buClr>
                <a:srgbClr val="0432FF"/>
              </a:buClr>
              <a:buSzPct val="88000"/>
              <a:buFont typeface="Arial"/>
              <a:buNone/>
            </a:pPr>
            <a:r>
              <a:rPr lang="en-US" sz="2400" b="1" kern="0" dirty="0">
                <a:solidFill>
                  <a:srgbClr val="0432FF"/>
                </a:solidFill>
              </a:rPr>
              <a:t>Time range: 1850 to present</a:t>
            </a:r>
          </a:p>
          <a:p>
            <a:pPr marL="390525" indent="-285750" eaLnBrk="1" fontAlgn="auto" hangingPunct="1">
              <a:spcBef>
                <a:spcPts val="0"/>
              </a:spcBef>
              <a:buClr>
                <a:srgbClr val="0432FF"/>
              </a:buClr>
              <a:buSzPct val="88000"/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432FF"/>
                </a:solidFill>
              </a:rPr>
              <a:t>global distribution of data</a:t>
            </a:r>
          </a:p>
          <a:p>
            <a:pPr marL="390525" indent="-285750" eaLnBrk="1" fontAlgn="auto" hangingPunct="1">
              <a:spcBef>
                <a:spcPts val="0"/>
              </a:spcBef>
              <a:buClr>
                <a:srgbClr val="0432FF"/>
              </a:buClr>
              <a:buSzPct val="88000"/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432FF"/>
                </a:solidFill>
              </a:rPr>
              <a:t>more accurate reporting of event details</a:t>
            </a:r>
          </a:p>
          <a:p>
            <a:pPr marL="390525" indent="-285750" eaLnBrk="1" fontAlgn="auto" hangingPunct="1">
              <a:spcBef>
                <a:spcPts val="0"/>
              </a:spcBef>
              <a:buClr>
                <a:srgbClr val="0432FF"/>
              </a:buClr>
              <a:buSzPct val="88000"/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rgbClr val="0432FF"/>
                </a:solidFill>
              </a:rPr>
              <a:t>reasonable time length for general public (2-3 min)</a:t>
            </a:r>
          </a:p>
          <a:p>
            <a:pPr marL="0" indent="0" eaLnBrk="1" fontAlgn="auto" hangingPunct="1">
              <a:buClr>
                <a:srgbClr val="0432FF"/>
              </a:buClr>
              <a:buSzPct val="88000"/>
              <a:buFont typeface="Arial"/>
              <a:buNone/>
            </a:pPr>
            <a:r>
              <a:rPr lang="en-US" sz="2400" b="1" kern="0" dirty="0">
                <a:solidFill>
                  <a:srgbClr val="0432FF"/>
                </a:solidFill>
              </a:rPr>
              <a:t>All validities displayed</a:t>
            </a:r>
          </a:p>
          <a:p>
            <a:pPr marL="0" indent="0" eaLnBrk="1" fontAlgn="auto" hangingPunct="1">
              <a:buClr>
                <a:srgbClr val="0432FF"/>
              </a:buClr>
              <a:buSzPct val="88000"/>
              <a:buFont typeface="Arial"/>
              <a:buNone/>
            </a:pPr>
            <a:r>
              <a:rPr lang="en-US" sz="2400" b="1" kern="0" dirty="0">
                <a:solidFill>
                  <a:srgbClr val="0432FF"/>
                </a:solidFill>
              </a:rPr>
              <a:t>Linked to NCEI database</a:t>
            </a:r>
          </a:p>
          <a:p>
            <a:pPr indent="-238125" eaLnBrk="1" fontAlgn="auto" hangingPunct="1">
              <a:spcBef>
                <a:spcPts val="0"/>
              </a:spcBef>
              <a:buClr>
                <a:srgbClr val="0432FF"/>
              </a:buClr>
              <a:buSzPct val="88000"/>
            </a:pPr>
            <a:r>
              <a:rPr lang="en-US" sz="1600" kern="0" dirty="0">
                <a:solidFill>
                  <a:srgbClr val="0432FF"/>
                </a:solidFill>
              </a:rPr>
              <a:t>allows for updates</a:t>
            </a:r>
          </a:p>
          <a:p>
            <a:pPr indent="-238125" eaLnBrk="1" fontAlgn="auto" hangingPunct="1">
              <a:spcBef>
                <a:spcPts val="0"/>
              </a:spcBef>
              <a:buClr>
                <a:srgbClr val="0432FF"/>
              </a:buClr>
              <a:buSzPct val="88000"/>
            </a:pPr>
            <a:r>
              <a:rPr lang="en-US" sz="1600" kern="0" dirty="0">
                <a:solidFill>
                  <a:srgbClr val="0432FF"/>
                </a:solidFill>
              </a:rPr>
              <a:t>user to access for detailed information</a:t>
            </a:r>
          </a:p>
          <a:p>
            <a:pPr marL="0" indent="0" eaLnBrk="1" fontAlgn="auto" hangingPunct="1">
              <a:buClr>
                <a:srgbClr val="0432FF"/>
              </a:buClr>
              <a:buSzPct val="88000"/>
              <a:buFont typeface="Arial"/>
              <a:buNone/>
            </a:pPr>
            <a:r>
              <a:rPr lang="en-US" sz="2400" b="1" kern="0" dirty="0">
                <a:solidFill>
                  <a:srgbClr val="0432FF"/>
                </a:solidFill>
              </a:rPr>
              <a:t>Mobile Friendly </a:t>
            </a:r>
            <a:r>
              <a:rPr lang="en-US" sz="2400" kern="0" dirty="0">
                <a:solidFill>
                  <a:srgbClr val="0432FF"/>
                </a:solidFill>
              </a:rPr>
              <a:t>-&gt; </a:t>
            </a:r>
            <a:r>
              <a:rPr lang="en-US" sz="1600" kern="0" dirty="0">
                <a:solidFill>
                  <a:srgbClr val="0432FF"/>
                </a:solidFill>
              </a:rPr>
              <a:t>further improvements pending</a:t>
            </a:r>
          </a:p>
          <a:p>
            <a:pPr marL="171450" indent="0" eaLnBrk="1" fontAlgn="auto" hangingPunct="1">
              <a:buFont typeface="Arial"/>
              <a:buNone/>
            </a:pPr>
            <a:endParaRPr lang="en-US" sz="2400" b="1" kern="0" dirty="0">
              <a:solidFill>
                <a:srgbClr val="0432FF"/>
              </a:solidFill>
            </a:endParaRPr>
          </a:p>
        </p:txBody>
      </p:sp>
      <p:pic>
        <p:nvPicPr>
          <p:cNvPr id="137" name="Google Shape;137;gf25b6b1dbd_0_257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347614"/>
            <a:ext cx="3963994" cy="23762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39" name="Google Shape;139;gf25b6b1dbd_0_257"/>
          <p:cNvSpPr txBox="1"/>
          <p:nvPr/>
        </p:nvSpPr>
        <p:spPr>
          <a:xfrm>
            <a:off x="5292080" y="1419622"/>
            <a:ext cx="1326374" cy="38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kern="0" dirty="0">
                <a:solidFill>
                  <a:srgbClr val="FFC000"/>
                </a:solidFill>
                <a:latin typeface="Average"/>
                <a:ea typeface="Average"/>
                <a:cs typeface="Average"/>
                <a:sym typeface="Average"/>
              </a:rPr>
              <a:t>Event info</a:t>
            </a:r>
            <a:endParaRPr sz="1600" kern="0" dirty="0">
              <a:solidFill>
                <a:srgbClr val="FFC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8" name="Google Shape;136;gf25b6b1dbd_0_257">
            <a:extLst>
              <a:ext uri="{FF2B5EF4-FFF2-40B4-BE49-F238E27FC236}">
                <a16:creationId xmlns:a16="http://schemas.microsoft.com/office/drawing/2014/main" id="{9E258464-2488-BF4C-A814-B42E3ABB6F39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2355726"/>
            <a:ext cx="1152128" cy="23764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38" name="Google Shape;138;gf25b6b1dbd_0_257"/>
          <p:cNvSpPr txBox="1"/>
          <p:nvPr/>
        </p:nvSpPr>
        <p:spPr>
          <a:xfrm>
            <a:off x="6228184" y="4155926"/>
            <a:ext cx="1320743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kern="0" dirty="0">
                <a:solidFill>
                  <a:srgbClr val="FFC000"/>
                </a:solidFill>
                <a:latin typeface="Average"/>
                <a:ea typeface="Average"/>
                <a:cs typeface="Average"/>
                <a:sym typeface="Average"/>
              </a:rPr>
              <a:t>Mobile view (Android phone)</a:t>
            </a:r>
            <a:endParaRPr sz="1200" kern="0" dirty="0">
              <a:solidFill>
                <a:srgbClr val="FFC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5" name="Google Shape;134;gf25b6b1dbd_0_257">
            <a:extLst>
              <a:ext uri="{FF2B5EF4-FFF2-40B4-BE49-F238E27FC236}">
                <a16:creationId xmlns:a16="http://schemas.microsoft.com/office/drawing/2014/main" id="{9B3B25CC-D25F-F94C-9D30-C2E5B7D420AA}"/>
              </a:ext>
            </a:extLst>
          </p:cNvPr>
          <p:cNvSpPr txBox="1">
            <a:spLocks/>
          </p:cNvSpPr>
          <p:nvPr/>
        </p:nvSpPr>
        <p:spPr>
          <a:xfrm>
            <a:off x="0" y="123478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/>
            <a:r>
              <a:rPr lang="en-US" sz="3600" b="1" kern="0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Tsunami Events Time-Lapse Animation</a:t>
            </a:r>
            <a:r>
              <a:rPr lang="en-US" sz="2800" b="1" kern="0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200" b="1" kern="0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(1850 to Present)</a:t>
            </a:r>
            <a:endParaRPr lang="en-US" sz="2200" b="1" kern="0" dirty="0">
              <a:solidFill>
                <a:schemeClr val="bg1"/>
              </a:solidFill>
            </a:endParaRPr>
          </a:p>
        </p:txBody>
      </p:sp>
      <p:pic>
        <p:nvPicPr>
          <p:cNvPr id="12" name="Google Shape;67;gf25b6b1dbd_0_119">
            <a:extLst>
              <a:ext uri="{FF2B5EF4-FFF2-40B4-BE49-F238E27FC236}">
                <a16:creationId xmlns:a16="http://schemas.microsoft.com/office/drawing/2014/main" id="{3FD8D3D2-C45F-784A-A9AC-12C56954EA17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4659982"/>
            <a:ext cx="720080" cy="3404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5;p6">
            <a:extLst>
              <a:ext uri="{FF2B5EF4-FFF2-40B4-BE49-F238E27FC236}">
                <a16:creationId xmlns:a16="http://schemas.microsoft.com/office/drawing/2014/main" id="{344A72D6-C365-0442-9CDD-AC4B5E7D74E7}"/>
              </a:ext>
            </a:extLst>
          </p:cNvPr>
          <p:cNvSpPr txBox="1"/>
          <p:nvPr/>
        </p:nvSpPr>
        <p:spPr>
          <a:xfrm>
            <a:off x="5536" y="4858837"/>
            <a:ext cx="8843641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Oceanic and Atmospheric Administration  ⎸National Centers for Environmental Information</a:t>
            </a:r>
            <a:endParaRPr sz="3600" b="1" dirty="0"/>
          </a:p>
        </p:txBody>
      </p:sp>
      <p:pic>
        <p:nvPicPr>
          <p:cNvPr id="14" name="Google Shape;60;gf25b6b1dbd_0_119">
            <a:extLst>
              <a:ext uri="{FF2B5EF4-FFF2-40B4-BE49-F238E27FC236}">
                <a16:creationId xmlns:a16="http://schemas.microsoft.com/office/drawing/2014/main" id="{9C6FD6C7-B074-204D-BD05-FE94105CF1AC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4443958"/>
            <a:ext cx="57606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55DCC59-C926-4643-9A71-EA07D8357171}"/>
              </a:ext>
            </a:extLst>
          </p:cNvPr>
          <p:cNvSpPr/>
          <p:nvPr/>
        </p:nvSpPr>
        <p:spPr>
          <a:xfrm>
            <a:off x="2915816" y="771550"/>
            <a:ext cx="4611712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https://</a:t>
            </a:r>
            <a:r>
              <a:rPr lang="en-US" b="1" dirty="0" err="1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www.ncei.noaa.gov</a:t>
            </a:r>
            <a:r>
              <a:rPr lang="en-US" b="1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/maps/tsunami-events/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B0CAF4-969C-7242-9B88-334B5D3A2E24}"/>
              </a:ext>
            </a:extLst>
          </p:cNvPr>
          <p:cNvSpPr/>
          <p:nvPr/>
        </p:nvSpPr>
        <p:spPr>
          <a:xfrm>
            <a:off x="7585560" y="771550"/>
            <a:ext cx="1558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kern="0" dirty="0">
                <a:solidFill>
                  <a:srgbClr val="0432FF"/>
                </a:solidFill>
              </a:rPr>
              <a:t>September 2021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8885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2577CF5E-E423-F54B-8CBE-7BACEAE3AA28}"/>
              </a:ext>
            </a:extLst>
          </p:cNvPr>
          <p:cNvSpPr txBox="1">
            <a:spLocks/>
          </p:cNvSpPr>
          <p:nvPr/>
        </p:nvSpPr>
        <p:spPr bwMode="auto">
          <a:xfrm>
            <a:off x="2483768" y="3147814"/>
            <a:ext cx="5998096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7" tIns="34100" rIns="68197" bIns="34100"/>
          <a:lstStyle>
            <a:lvl1pPr marL="0" indent="0" algn="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None/>
              <a:defRPr sz="2100" b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900113" indent="-430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400" indent="-3889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10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9625" indent="-392113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207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915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6619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30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Dr. Laura Kong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Director, ITIC, USA NOAA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ngsana New"/>
            </a:endParaRP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Cdr. Carlos Zuniga		      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Christa von </a:t>
            </a:r>
            <a:r>
              <a:rPr kumimoji="0" lang="en-US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Hillebrandt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Angsana New"/>
            </a:endParaRP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Associate Director, ITIC, Chile SHOA                                    Deputy Director, ITIC, USA NOAA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Manager,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ITIC Caribbean Office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 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Angsana New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AB39043-D2A4-2B4B-9D85-16E90CDE0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563638"/>
            <a:ext cx="58293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7" tIns="34100" rIns="68197" bIns="34100" anchor="b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454707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90941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36412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818827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defTabSz="685783">
              <a:defRPr/>
            </a:pPr>
            <a:r>
              <a:rPr lang="en-US" altLang="en-US" sz="3600" kern="0" dirty="0">
                <a:solidFill>
                  <a:srgbClr val="CC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Thank You</a:t>
            </a:r>
            <a:br>
              <a:rPr lang="en-US" altLang="en-US" sz="3600" kern="0" dirty="0">
                <a:solidFill>
                  <a:srgbClr val="CC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</a:br>
            <a:r>
              <a:rPr lang="en-US" altLang="en-US" sz="3600" kern="0" dirty="0" err="1">
                <a:solidFill>
                  <a:srgbClr val="0432FF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Muchas</a:t>
            </a:r>
            <a:r>
              <a:rPr lang="en-US" altLang="en-US" sz="3600" kern="0" dirty="0">
                <a:solidFill>
                  <a:srgbClr val="0432FF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 Gracias</a:t>
            </a:r>
            <a:endParaRPr lang="en-US" altLang="en-US" sz="3200" kern="0" dirty="0">
              <a:solidFill>
                <a:srgbClr val="0432FF"/>
              </a:solidFill>
              <a:latin typeface="Arial"/>
              <a:ea typeface="ＭＳ Ｐゴシック" panose="020B0600070205080204" pitchFamily="34" charset="-128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414633611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000A8867-36BC-4F4A-B9B5-215D9DC68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72" y="923947"/>
            <a:ext cx="8686800" cy="4248151"/>
          </a:xfrm>
          <a:solidFill>
            <a:schemeClr val="bg1"/>
          </a:solidFill>
          <a:extLst/>
        </p:spPr>
        <p:txBody>
          <a:bodyPr/>
          <a:lstStyle/>
          <a:p>
            <a:pPr marL="349086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sz="2000" dirty="0"/>
              <a:t>ITIC - established 1965 (IOC-IV.6), USA agreed to host</a:t>
            </a:r>
          </a:p>
          <a:p>
            <a:pPr marL="349086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sz="2000" dirty="0"/>
              <a:t>Support Member States </a:t>
            </a:r>
            <a:r>
              <a:rPr lang="en-US" sz="2000" b="0" dirty="0"/>
              <a:t>(Technical improve TW (timely accurate),           Capacity Building, Awareness, Event / Post-Tsunami data </a:t>
            </a:r>
            <a:r>
              <a:rPr lang="en-US" sz="2000" b="0" dirty="0" err="1"/>
              <a:t>coll</a:t>
            </a:r>
            <a:r>
              <a:rPr lang="en-US" sz="2000" b="0" dirty="0"/>
              <a:t>)</a:t>
            </a:r>
          </a:p>
          <a:p>
            <a:pPr marL="327036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1800" dirty="0"/>
              <a:t>OFFICE - US NOAA NWS </a:t>
            </a:r>
            <a:endParaRPr lang="en-US" sz="1400" dirty="0">
              <a:solidFill>
                <a:srgbClr val="0432FF"/>
              </a:solidFill>
            </a:endParaRP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Director – Dr. Laura Kong 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charset="0"/>
              <a:buChar char="o"/>
              <a:defRPr/>
            </a:pPr>
            <a:r>
              <a:rPr lang="en-US" dirty="0">
                <a:solidFill>
                  <a:srgbClr val="0432FF"/>
                </a:solidFill>
              </a:rPr>
              <a:t>Deputy Director, ITIC Caribbean Office - Christa von </a:t>
            </a:r>
            <a:r>
              <a:rPr lang="en-US" dirty="0" err="1">
                <a:solidFill>
                  <a:srgbClr val="0432FF"/>
                </a:solidFill>
              </a:rPr>
              <a:t>Hillebrandt</a:t>
            </a:r>
            <a:r>
              <a:rPr lang="en-US" dirty="0">
                <a:solidFill>
                  <a:srgbClr val="0432FF"/>
                </a:solidFill>
              </a:rPr>
              <a:t>-Andrade</a:t>
            </a:r>
          </a:p>
          <a:p>
            <a:pPr marL="622072" lvl="2" indent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>
                <a:solidFill>
                  <a:srgbClr val="0432FF"/>
                </a:solidFill>
              </a:rPr>
              <a:t>	 </a:t>
            </a:r>
            <a:r>
              <a:rPr lang="en-US" sz="1300" dirty="0"/>
              <a:t>Support CTIC, CARIBE-EWS (eff Sept 1 2021, former Caribbean Tsunami Warning Prog, est. 2010)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>
                <a:solidFill>
                  <a:srgbClr val="0432FF"/>
                </a:solidFill>
              </a:rPr>
              <a:t>Scientist (Oceanographer) – Carolina </a:t>
            </a:r>
            <a:r>
              <a:rPr lang="en-US" dirty="0" err="1">
                <a:solidFill>
                  <a:srgbClr val="0432FF"/>
                </a:solidFill>
              </a:rPr>
              <a:t>Hincapie</a:t>
            </a:r>
            <a:r>
              <a:rPr lang="en-US" dirty="0">
                <a:solidFill>
                  <a:srgbClr val="0432FF"/>
                </a:solidFill>
              </a:rPr>
              <a:t>-Cardenas 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Technical Information Specialist - </a:t>
            </a:r>
            <a:r>
              <a:rPr lang="en-US" sz="1400" dirty="0"/>
              <a:t>vacant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Information Technology Specialist – Tammy </a:t>
            </a:r>
            <a:r>
              <a:rPr lang="en-US" dirty="0" err="1"/>
              <a:t>Fukuji</a:t>
            </a:r>
            <a:r>
              <a:rPr lang="en-US" dirty="0"/>
              <a:t> 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Admin Support Assistant – Art </a:t>
            </a:r>
            <a:r>
              <a:rPr lang="en-US" dirty="0" err="1"/>
              <a:t>Sonen</a:t>
            </a:r>
            <a:endParaRPr lang="en-US" dirty="0"/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Student interns (part, full-time): 1-2 year-round, 2-4 Summer  </a:t>
            </a:r>
          </a:p>
          <a:p>
            <a:pPr marL="325217" lvl="1" indent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/>
              <a:t>ASSOCIATE DIRECTOR – established 1974( IOC/ITSU-IV.1, non-USA)</a:t>
            </a:r>
          </a:p>
          <a:p>
            <a:pPr marL="971158" lvl="2" indent="-349086" eaLnBrk="1" hangingPunct="1"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Cdr. Carlos Zuniga (Chile, SHOA Navy), 2013 (Chile since 1998) </a:t>
            </a:r>
          </a:p>
        </p:txBody>
      </p:sp>
      <p:sp>
        <p:nvSpPr>
          <p:cNvPr id="169987" name="Title 3">
            <a:extLst>
              <a:ext uri="{FF2B5EF4-FFF2-40B4-BE49-F238E27FC236}">
                <a16:creationId xmlns:a16="http://schemas.microsoft.com/office/drawing/2014/main" id="{891CB4B9-E320-3E43-B3D3-249333FC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3478"/>
            <a:ext cx="6708775" cy="569913"/>
          </a:xfrm>
        </p:spPr>
        <p:txBody>
          <a:bodyPr/>
          <a:lstStyle/>
          <a:p>
            <a:pPr eaLnBrk="1" hangingPunct="1">
              <a:defRPr/>
            </a:pPr>
            <a:r>
              <a:rPr lang="en-US" sz="3075" dirty="0"/>
              <a:t>ITIC – Who we are</a:t>
            </a:r>
          </a:p>
        </p:txBody>
      </p:sp>
      <p:pic>
        <p:nvPicPr>
          <p:cNvPr id="174084" name="Picture 3" descr="10cm.jpg">
            <a:extLst>
              <a:ext uri="{FF2B5EF4-FFF2-40B4-BE49-F238E27FC236}">
                <a16:creationId xmlns:a16="http://schemas.microsoft.com/office/drawing/2014/main" id="{B3DB20F7-2A2C-764F-A947-C5A531044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4443958"/>
            <a:ext cx="604839" cy="60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4">
            <a:extLst>
              <a:ext uri="{FF2B5EF4-FFF2-40B4-BE49-F238E27FC236}">
                <a16:creationId xmlns:a16="http://schemas.microsoft.com/office/drawing/2014/main" id="{E5BCE58D-952F-2C48-B6AA-ED88BE2E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1779662"/>
            <a:ext cx="590551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93566-C9E9-A04D-81CA-BDD6ADD39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2" y="4532586"/>
            <a:ext cx="537592" cy="520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2ED9C-476B-7D47-9475-F623649F8E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707654"/>
            <a:ext cx="576065" cy="57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A24E0-54EB-C142-87D0-AB2793A69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2" y="3427738"/>
            <a:ext cx="576064" cy="5164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12A76A-332D-AA4C-9D03-1B0229C50F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2" y="3986964"/>
            <a:ext cx="537809" cy="504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25"/>
          <a:stretch/>
        </p:blipFill>
        <p:spPr>
          <a:xfrm>
            <a:off x="172840" y="2317141"/>
            <a:ext cx="580824" cy="516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1B3A83-0539-844C-B147-11F96A5987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840" y="2872070"/>
            <a:ext cx="561588" cy="516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AEE2D7-5DAF-0144-9754-9A6E85EE4D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658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CFE36C6-EC2F-0F44-ADF0-E63040FAA26F}"/>
              </a:ext>
            </a:extLst>
          </p:cNvPr>
          <p:cNvSpPr txBox="1">
            <a:spLocks/>
          </p:cNvSpPr>
          <p:nvPr/>
        </p:nvSpPr>
        <p:spPr>
          <a:xfrm>
            <a:off x="539552" y="123478"/>
            <a:ext cx="8424936" cy="5699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/>
              <a:t>ITIC Mandate (1977) – Intersessional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D4666-CCF5-7C49-ADBC-90D07179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9582"/>
            <a:ext cx="8568952" cy="3528392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>
                <a:solidFill>
                  <a:srgbClr val="0432FF"/>
                </a:solidFill>
              </a:rPr>
              <a:t>Monitor, recommend improvements  </a:t>
            </a:r>
          </a:p>
          <a:p>
            <a:pPr lvl="1"/>
            <a:r>
              <a:rPr lang="en-US" sz="1800" dirty="0"/>
              <a:t>Events – improving warning and response</a:t>
            </a:r>
          </a:p>
          <a:p>
            <a:pPr lvl="1"/>
            <a:r>
              <a:rPr lang="en-US" sz="1800" dirty="0"/>
              <a:t>Tsunami Warning Decision Support Tools</a:t>
            </a:r>
          </a:p>
          <a:p>
            <a:r>
              <a:rPr lang="en-US" sz="1800" dirty="0">
                <a:solidFill>
                  <a:srgbClr val="0000FF"/>
                </a:solidFill>
              </a:rPr>
              <a:t>Assist in establishing national, regional systems  </a:t>
            </a:r>
          </a:p>
          <a:p>
            <a:pPr lvl="1"/>
            <a:r>
              <a:rPr lang="en-US" sz="1800" dirty="0"/>
              <a:t>Capacity Building, Training</a:t>
            </a:r>
          </a:p>
          <a:p>
            <a:pPr lvl="1"/>
            <a:r>
              <a:rPr lang="en-US" sz="1800" dirty="0"/>
              <a:t>IOC Wave Exercises</a:t>
            </a:r>
          </a:p>
          <a:p>
            <a:pPr lvl="1"/>
            <a:r>
              <a:rPr lang="en-US" sz="1800" dirty="0"/>
              <a:t>UN Decade for Ocean Science for Sustainable Development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</a:t>
            </a:r>
            <a:r>
              <a:rPr lang="en-US" sz="1800" dirty="0">
                <a:solidFill>
                  <a:srgbClr val="0000FF"/>
                </a:solidFill>
              </a:rPr>
              <a:t>preparedness / education (create, compile, share)</a:t>
            </a:r>
          </a:p>
          <a:p>
            <a:pPr lvl="1"/>
            <a:r>
              <a:rPr lang="en-US" sz="1800" dirty="0"/>
              <a:t>Guides, Manuals, Best Practices, Awareness materials  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historical tsunamis (collect, compile, share) </a:t>
            </a:r>
          </a:p>
          <a:p>
            <a:pPr lvl="1"/>
            <a:r>
              <a:rPr lang="en-US" sz="1800" dirty="0"/>
              <a:t>Database, global and regional hazard, post-event surveys</a:t>
            </a:r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2A3DD-2F2B-6840-BA86-ECB6CA2116CE}"/>
              </a:ext>
            </a:extLst>
          </p:cNvPr>
          <p:cNvSpPr/>
          <p:nvPr/>
        </p:nvSpPr>
        <p:spPr>
          <a:xfrm>
            <a:off x="5652120" y="699542"/>
            <a:ext cx="3299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www.tsunamiwave.org</a:t>
            </a:r>
            <a:endParaRPr lang="en-US" sz="1600" dirty="0">
              <a:solidFill>
                <a:schemeClr val="accent6"/>
              </a:solidFill>
            </a:endParaRPr>
          </a:p>
          <a:p>
            <a:pPr algn="r"/>
            <a:r>
              <a:rPr lang="en-US" sz="16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http://itic.ioc-unesco.org/index.php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0D932-1C77-E742-9F5E-B5A4DD75C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419622"/>
            <a:ext cx="120470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37363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9F9D-5185-3741-A29E-B2C5116E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5486"/>
            <a:ext cx="8352928" cy="571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6"/>
                </a:solidFill>
              </a:rPr>
              <a:t>Improving TW:  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4 March 2021 – </a:t>
            </a:r>
            <a:r>
              <a:rPr lang="en-US" sz="2400" dirty="0" err="1">
                <a:solidFill>
                  <a:schemeClr val="accent6"/>
                </a:solidFill>
              </a:rPr>
              <a:t>Kermadec</a:t>
            </a:r>
            <a:r>
              <a:rPr lang="en-US" sz="2400" dirty="0">
                <a:solidFill>
                  <a:schemeClr val="accent6"/>
                </a:solidFill>
              </a:rPr>
              <a:t> Islands – Debrief </a:t>
            </a:r>
            <a:r>
              <a:rPr lang="en-US" sz="2400" dirty="0" err="1">
                <a:solidFill>
                  <a:schemeClr val="accent6"/>
                </a:solidFill>
              </a:rPr>
              <a:t>Hotwash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BDC73-B8A1-BA44-A2AF-B3ABDCB6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36" y="987574"/>
            <a:ext cx="5328592" cy="405266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3 shallow EQs Tonga-</a:t>
            </a:r>
            <a:r>
              <a:rPr lang="en-US" sz="1600" dirty="0" err="1"/>
              <a:t>Kermadec</a:t>
            </a:r>
            <a:r>
              <a:rPr lang="en-US" sz="1600" dirty="0"/>
              <a:t> Trench, north of NZ </a:t>
            </a:r>
            <a:r>
              <a:rPr lang="en-US" sz="1600" b="0" dirty="0"/>
              <a:t>(M7.3, M7.4, M 8.1, @ 13:27, 17:41, 19:28 UTC) 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M8.1 EQ  triggered tsunami observed                  locally and across Pacific Basin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Debrief - 17 March 2021 – virtual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67 persons, 14 expert panelists representing 27 countries and 1 regional organization.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u="sng" dirty="0">
                <a:hlinkClick r:id="rId3"/>
              </a:rPr>
              <a:t>http://www.ioc-tsunami.org/index.php?option=com_oe&amp;task=viewEventAgenda&amp;eventID=2995</a:t>
            </a:r>
            <a:r>
              <a:rPr lang="en-US" sz="1400" dirty="0"/>
              <a:t>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Video / Audio recordings, translation and subtitles in English and Spanish for the PTWC and NZ briefs.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Response, Lessons learned </a:t>
            </a:r>
            <a:r>
              <a:rPr lang="en-US" sz="1600" dirty="0"/>
              <a:t>- </a:t>
            </a:r>
            <a:r>
              <a:rPr lang="en-US" sz="1600" b="0" dirty="0"/>
              <a:t>TSP PTWC, NZ, PICT, Southeast Pacific, Central America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432FF"/>
                </a:solidFill>
              </a:rPr>
              <a:t>Feedback – Actions Forward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31A85-33EE-0245-811C-652EA30C57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3579862"/>
            <a:ext cx="1751630" cy="1224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CD45D9-1CF7-924B-8F45-97A5BF99C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283718"/>
            <a:ext cx="2915816" cy="1275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B5BE87-D591-F040-8AE4-E9AC16F66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3651870"/>
            <a:ext cx="1946862" cy="11521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6B080F-2B51-1D46-B967-52898F064F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771550"/>
            <a:ext cx="1728192" cy="1440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B242E0-3DC6-9C41-B586-5BD47EF658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0" b="-1096"/>
          <a:stretch/>
        </p:blipFill>
        <p:spPr>
          <a:xfrm>
            <a:off x="7072183" y="771550"/>
            <a:ext cx="1917385" cy="144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277837-97E7-8C46-A93F-813ED6381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7"/>
    </mc:Choice>
    <mc:Fallback xmlns="">
      <p:transition spd="slow" advTm="4381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F0B1CF-8A4F-7C4B-B6ED-45ED44C94EF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3558"/>
            <a:ext cx="9252520" cy="4457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14114-DE91-404B-8C6F-BEB09BC98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3478"/>
            <a:ext cx="6815138" cy="571500"/>
          </a:xfrm>
        </p:spPr>
        <p:txBody>
          <a:bodyPr/>
          <a:lstStyle/>
          <a:p>
            <a:r>
              <a:rPr lang="en-US" dirty="0"/>
              <a:t>Debrief Feedback – Actions Forward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6A429-2228-FC40-9080-D8F2F7CB1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0922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>
            <a:extLst>
              <a:ext uri="{FF2B5EF4-FFF2-40B4-BE49-F238E27FC236}">
                <a16:creationId xmlns:a16="http://schemas.microsoft.com/office/drawing/2014/main" id="{FF9576D8-AB04-F349-A0A6-42DBED6D6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817" y="1"/>
            <a:ext cx="6002337" cy="839788"/>
          </a:xfrm>
          <a:noFill/>
        </p:spPr>
        <p:txBody>
          <a:bodyPr anchor="t"/>
          <a:lstStyle/>
          <a:p>
            <a:pPr algn="ctr"/>
            <a:r>
              <a:rPr lang="en-US" altLang="en-US" sz="2200" dirty="0">
                <a:solidFill>
                  <a:srgbClr val="B90000"/>
                </a:solidFill>
                <a:ea typeface="ＭＳ Ｐゴシック" panose="020B0600070205080204" pitchFamily="34" charset="-128"/>
              </a:rPr>
              <a:t>Tsunami Warning Decision Support Tools</a:t>
            </a:r>
            <a:br>
              <a:rPr lang="en-US" altLang="en-US" sz="2200" dirty="0">
                <a:solidFill>
                  <a:srgbClr val="B90000"/>
                </a:solidFill>
                <a:ea typeface="ＭＳ Ｐゴシック" panose="020B0600070205080204" pitchFamily="34" charset="-128"/>
              </a:rPr>
            </a:br>
            <a:r>
              <a:rPr lang="en-US" altLang="en-US" sz="1900" b="0" dirty="0">
                <a:solidFill>
                  <a:srgbClr val="B90000"/>
                </a:solidFill>
                <a:ea typeface="ＭＳ Ｐゴシック" panose="020B0600070205080204" pitchFamily="34" charset="-128"/>
              </a:rPr>
              <a:t>ITIC-distributed, supported</a:t>
            </a:r>
          </a:p>
        </p:txBody>
      </p:sp>
      <p:pic>
        <p:nvPicPr>
          <p:cNvPr id="7" name="Picture 26" descr="NOAA">
            <a:extLst>
              <a:ext uri="{FF2B5EF4-FFF2-40B4-BE49-F238E27FC236}">
                <a16:creationId xmlns:a16="http://schemas.microsoft.com/office/drawing/2014/main" id="{33F8D1C8-227C-9147-A607-91FFD0EB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3478"/>
            <a:ext cx="419100" cy="420687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pic>
        <p:nvPicPr>
          <p:cNvPr id="225285" name="Picture 17" descr="ttt_Pacific_mu_woGrid_web.gif">
            <a:extLst>
              <a:ext uri="{FF2B5EF4-FFF2-40B4-BE49-F238E27FC236}">
                <a16:creationId xmlns:a16="http://schemas.microsoft.com/office/drawing/2014/main" id="{7222E272-57A5-6841-B711-EE34B7BA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659982"/>
            <a:ext cx="884239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286" name="Group 381">
            <a:extLst>
              <a:ext uri="{FF2B5EF4-FFF2-40B4-BE49-F238E27FC236}">
                <a16:creationId xmlns:a16="http://schemas.microsoft.com/office/drawing/2014/main" id="{760299C6-B857-4C46-AC52-4C5F3D65CB7B}"/>
              </a:ext>
            </a:extLst>
          </p:cNvPr>
          <p:cNvGrpSpPr>
            <a:grpSpLocks/>
          </p:cNvGrpSpPr>
          <p:nvPr/>
        </p:nvGrpSpPr>
        <p:grpSpPr bwMode="auto">
          <a:xfrm>
            <a:off x="1132283" y="4578126"/>
            <a:ext cx="4730751" cy="1274763"/>
            <a:chOff x="0" y="6211715"/>
            <a:chExt cx="6726343" cy="1851719"/>
          </a:xfrm>
        </p:grpSpPr>
        <p:pic>
          <p:nvPicPr>
            <p:cNvPr id="225288" name="Picture 36" descr="DSC01957_RANETalert">
              <a:extLst>
                <a:ext uri="{FF2B5EF4-FFF2-40B4-BE49-F238E27FC236}">
                  <a16:creationId xmlns:a16="http://schemas.microsoft.com/office/drawing/2014/main" id="{7A9C5AEB-6F4C-FA42-BB8A-7480517D3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298109"/>
              <a:ext cx="625027" cy="1658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89" name="Picture 7" descr="CISN">
              <a:extLst>
                <a:ext uri="{FF2B5EF4-FFF2-40B4-BE49-F238E27FC236}">
                  <a16:creationId xmlns:a16="http://schemas.microsoft.com/office/drawing/2014/main" id="{6A4D30EE-A633-764C-AD4A-8E2BB6A9A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900" y="6346491"/>
              <a:ext cx="1840872" cy="1117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90" name="Picture 18" descr="TideTool.gif">
              <a:extLst>
                <a:ext uri="{FF2B5EF4-FFF2-40B4-BE49-F238E27FC236}">
                  <a16:creationId xmlns:a16="http://schemas.microsoft.com/office/drawing/2014/main" id="{E2608F5A-261B-1949-A7BE-BCC385CE0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230" y="6311368"/>
              <a:ext cx="2275099" cy="1752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291" name="Picture 20" descr="UDig.gif">
              <a:extLst>
                <a:ext uri="{FF2B5EF4-FFF2-40B4-BE49-F238E27FC236}">
                  <a16:creationId xmlns:a16="http://schemas.microsoft.com/office/drawing/2014/main" id="{F0DD2A19-2E14-BC46-87D7-6ED4D766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2500" y="6211715"/>
              <a:ext cx="2143843" cy="1831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287" name="Content Placeholder 5">
            <a:extLst>
              <a:ext uri="{FF2B5EF4-FFF2-40B4-BE49-F238E27FC236}">
                <a16:creationId xmlns:a16="http://schemas.microsoft.com/office/drawing/2014/main" id="{998ECC4F-448A-3E43-9222-E50CFA43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4659982"/>
            <a:ext cx="1173163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CE42D5-2589-B747-98A2-2E15DA19B4EE}"/>
              </a:ext>
            </a:extLst>
          </p:cNvPr>
          <p:cNvSpPr txBox="1">
            <a:spLocks/>
          </p:cNvSpPr>
          <p:nvPr/>
        </p:nvSpPr>
        <p:spPr bwMode="auto">
          <a:xfrm>
            <a:off x="503040" y="915566"/>
            <a:ext cx="8640960" cy="4032448"/>
          </a:xfrm>
          <a:prstGeom prst="rect">
            <a:avLst/>
          </a:prstGeom>
          <a:solidFill>
            <a:schemeClr val="bg2"/>
          </a:solidFill>
          <a:ln w="3175" cmpd="sng"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lIns="67889" tIns="33947" rIns="67889" bIns="33947"/>
          <a:lstStyle>
            <a:lvl1pPr marL="461496" indent="-461496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o"/>
              <a:defRPr sz="30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896539" indent="-427692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0429" indent="-38654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2558" indent="-379192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9390" indent="-389492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098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8814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1529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49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114" indent="-346114" defTabSz="685783">
              <a:spcBef>
                <a:spcPct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en-US" sz="1800" kern="0" dirty="0">
                <a:solidFill>
                  <a:srgbClr val="0000FF"/>
                </a:solidFill>
                <a:latin typeface="Arial"/>
                <a:cs typeface="ＭＳ Ｐゴシック" charset="0"/>
              </a:rPr>
              <a:t>Listserv (IOC TWFP, NTWC, TNC) – TSP </a:t>
            </a:r>
            <a:r>
              <a:rPr lang="en-US" sz="1800" kern="0" dirty="0" err="1">
                <a:solidFill>
                  <a:srgbClr val="0000FF"/>
                </a:solidFill>
                <a:latin typeface="Arial"/>
                <a:cs typeface="ＭＳ Ｐゴシック" charset="0"/>
              </a:rPr>
              <a:t>emerg</a:t>
            </a:r>
            <a:r>
              <a:rPr lang="en-US" sz="1800" kern="0" dirty="0">
                <a:solidFill>
                  <a:srgbClr val="0000FF"/>
                </a:solidFill>
                <a:latin typeface="Arial"/>
                <a:cs typeface="ＭＳ Ｐゴシック" charset="0"/>
              </a:rPr>
              <a:t> broadcast, Other needs  </a:t>
            </a:r>
          </a:p>
          <a:p>
            <a:pPr marL="346114" indent="-346114" defTabSz="685783">
              <a:spcBef>
                <a:spcPct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Tsunami Bull Board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(ITIC, 1995) 507 science/</a:t>
            </a:r>
            <a:r>
              <a:rPr lang="en-US" sz="1500" kern="0" dirty="0" err="1">
                <a:solidFill>
                  <a:srgbClr val="000000"/>
                </a:solidFill>
                <a:latin typeface="Arial"/>
                <a:cs typeface="ＭＳ Ｐゴシック" charset="0"/>
              </a:rPr>
              <a:t>tsu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/govt </a:t>
            </a:r>
            <a:r>
              <a:rPr lang="en-US" sz="1100" b="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(Sept 2021)</a:t>
            </a:r>
          </a:p>
          <a:p>
            <a:pPr marL="0" indent="0" defTabSz="685783">
              <a:spcBef>
                <a:spcPts val="200"/>
              </a:spcBef>
              <a:spcAft>
                <a:spcPts val="675"/>
              </a:spcAft>
              <a:buClr>
                <a:srgbClr val="CC0000"/>
              </a:buClr>
              <a:buNone/>
              <a:defRPr/>
            </a:pPr>
            <a:r>
              <a:rPr lang="en-US" sz="1100" b="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          </a:t>
            </a:r>
            <a:r>
              <a:rPr lang="en-US" sz="1400" b="0" kern="0" dirty="0">
                <a:solidFill>
                  <a:srgbClr val="000000"/>
                </a:solidFill>
                <a:latin typeface="+mj-lt"/>
                <a:cs typeface="ＭＳ Ｐゴシック" charset="0"/>
              </a:rPr>
              <a:t>Since 1 April 2021, new server.  NEW ADDR FOR POSTING: </a:t>
            </a:r>
            <a:r>
              <a:rPr lang="en-US" sz="1400" b="0" dirty="0">
                <a:latin typeface="+mj-lt"/>
                <a:hlinkClick r:id="rId10"/>
              </a:rPr>
              <a:t>tsunami_bb@list.woc.noaa.gov</a:t>
            </a:r>
            <a:endParaRPr lang="en-US" sz="1100" b="0" kern="0" dirty="0">
              <a:solidFill>
                <a:srgbClr val="000000"/>
              </a:solidFill>
              <a:latin typeface="+mj-lt"/>
              <a:cs typeface="ＭＳ Ｐゴシック" charset="0"/>
            </a:endParaRPr>
          </a:p>
          <a:p>
            <a:pPr marL="346114" indent="-346114" defTabSz="685783">
              <a:spcBef>
                <a:spcPts val="500"/>
              </a:spcBef>
              <a:spcAft>
                <a:spcPts val="675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Real time EQ Display </a:t>
            </a:r>
            <a:r>
              <a:rPr lang="en-US" sz="1500" kern="0" dirty="0">
                <a:latin typeface="Arial"/>
                <a:cs typeface="ＭＳ Ｐゴシック" charset="0"/>
              </a:rPr>
              <a:t>(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CISN, USGS / NTHMP, 2005), </a:t>
            </a:r>
            <a:r>
              <a:rPr lang="en-US" sz="1351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346   </a:t>
            </a:r>
            <a:r>
              <a:rPr lang="en-US" sz="1500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v2.0.238 </a:t>
            </a:r>
            <a:r>
              <a:rPr lang="en-US" sz="1100" b="0" kern="0" dirty="0">
                <a:solidFill>
                  <a:srgbClr val="000000"/>
                </a:solidFill>
                <a:cs typeface="ＭＳ Ｐゴシック" charset="0"/>
              </a:rPr>
              <a:t>(Sept 2021)</a:t>
            </a:r>
            <a:endParaRPr lang="en-US" sz="1100" kern="0" dirty="0">
              <a:solidFill>
                <a:srgbClr val="B90000"/>
              </a:solidFill>
              <a:latin typeface="Arial"/>
              <a:cs typeface="ＭＳ Ｐゴシック" charset="0"/>
            </a:endParaRPr>
          </a:p>
          <a:p>
            <a:pPr marL="346114" indent="-346114" defTabSz="685783">
              <a:spcBef>
                <a:spcPts val="500"/>
              </a:spcBef>
              <a:spcAft>
                <a:spcPts val="675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Real-time Sea Level monitoring</a:t>
            </a:r>
          </a:p>
          <a:p>
            <a:pPr marL="672387" lvl="1" indent="-320761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Courier New" charset="0"/>
              <a:buChar char="o"/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Tide Tool – TWC operations monitoring (PTWC, 2005)  </a:t>
            </a:r>
            <a:r>
              <a:rPr lang="en-US" sz="1500" b="1" kern="0" dirty="0">
                <a:solidFill>
                  <a:srgbClr val="B90000"/>
                </a:solidFill>
                <a:latin typeface="Arial"/>
                <a:ea typeface="ＭＳ Ｐゴシック" charset="0"/>
                <a:cs typeface="ＭＳ Ｐゴシック" charset="0"/>
              </a:rPr>
              <a:t>v10.68</a:t>
            </a:r>
          </a:p>
          <a:p>
            <a:pPr marL="672387" lvl="1" indent="-320761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Courier New" charset="0"/>
              <a:buChar char="o"/>
              <a:defRPr/>
            </a:pPr>
            <a:r>
              <a:rPr lang="en-US" sz="15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IOC Sea Level Monitoring web site (IOC, 2008)</a:t>
            </a:r>
            <a:endParaRPr lang="en-US" sz="1800" kern="0" dirty="0">
              <a:solidFill>
                <a:srgbClr val="0000FF"/>
              </a:solidFill>
              <a:latin typeface="Arial"/>
              <a:ea typeface="ＭＳ Ｐゴシック" charset="0"/>
              <a:cs typeface="ＭＳ Ｐゴシック" charset="0"/>
            </a:endParaRPr>
          </a:p>
          <a:p>
            <a:pPr marL="346114" indent="-346114" defTabSz="685783">
              <a:spcBef>
                <a:spcPts val="5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Tsunami Travel Time Software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(ITIC, NGDC, 2007) – </a:t>
            </a:r>
            <a:r>
              <a:rPr lang="en-US" sz="1500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SDK4.0.1</a:t>
            </a:r>
          </a:p>
          <a:p>
            <a:pPr marL="346114" indent="-346114" defTabSz="685783">
              <a:spcBef>
                <a:spcPts val="5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Tsunami Historical Database </a:t>
            </a:r>
            <a:r>
              <a:rPr lang="en-US" altLang="ja-JP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Online (WDS-NCEI),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Offline (</a:t>
            </a:r>
            <a:r>
              <a:rPr lang="en-US" sz="1500" kern="0" dirty="0" err="1">
                <a:solidFill>
                  <a:srgbClr val="000000"/>
                </a:solidFill>
                <a:latin typeface="Arial"/>
                <a:cs typeface="ＭＳ Ｐゴシック" charset="0"/>
              </a:rPr>
              <a:t>TsuDig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, NCEI, ITIC, 2009)</a:t>
            </a:r>
            <a:endParaRPr lang="en-US" sz="2251" kern="0" dirty="0">
              <a:solidFill>
                <a:srgbClr val="0000FF"/>
              </a:solidFill>
              <a:latin typeface="Arial"/>
              <a:cs typeface="ＭＳ Ｐゴシック" charset="0"/>
            </a:endParaRPr>
          </a:p>
          <a:p>
            <a:pPr marL="346114" indent="-346114" defTabSz="685783">
              <a:spcBef>
                <a:spcPts val="5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en-US" sz="1800" kern="0" dirty="0">
                <a:solidFill>
                  <a:srgbClr val="0000FF"/>
                </a:solidFill>
                <a:latin typeface="Arial"/>
                <a:cs typeface="ＭＳ Ｐゴシック" charset="0"/>
              </a:rPr>
              <a:t>Tsunami Hazard Assessment Tools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(2017) – PMEL, ITIC</a:t>
            </a:r>
          </a:p>
          <a:p>
            <a:pPr marL="672387" lvl="1" indent="-320761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Wingdings" charset="2"/>
              <a:buChar char="q"/>
              <a:defRPr/>
            </a:pPr>
            <a:r>
              <a:rPr lang="en-US" sz="1651" b="1" kern="0" dirty="0" err="1">
                <a:solidFill>
                  <a:srgbClr val="0432FF"/>
                </a:solidFill>
                <a:latin typeface="Arial"/>
                <a:cs typeface="ＭＳ Ｐゴシック" charset="0"/>
              </a:rPr>
              <a:t>ComMIT</a:t>
            </a:r>
            <a:r>
              <a:rPr lang="en-US" sz="1651" b="1" kern="0" dirty="0">
                <a:solidFill>
                  <a:srgbClr val="0432FF"/>
                </a:solidFill>
                <a:latin typeface="Arial"/>
                <a:cs typeface="ＭＳ Ｐゴシック" charset="0"/>
              </a:rPr>
              <a:t>/MOST </a:t>
            </a:r>
            <a:r>
              <a:rPr lang="en-US" sz="1651" b="1" kern="0" dirty="0">
                <a:solidFill>
                  <a:srgbClr val="00B0F0"/>
                </a:solidFill>
                <a:latin typeface="Arial"/>
                <a:cs typeface="ＭＳ Ｐゴシック" charset="0"/>
              </a:rPr>
              <a:t>-  =&gt; </a:t>
            </a:r>
            <a:r>
              <a:rPr lang="en-US" sz="1500" b="1" kern="0" dirty="0">
                <a:solidFill>
                  <a:srgbClr val="C00000"/>
                </a:solidFill>
                <a:latin typeface="Arial"/>
                <a:cs typeface="ＭＳ Ｐゴシック" charset="0"/>
              </a:rPr>
              <a:t>OTGA TEMPP hybrid </a:t>
            </a:r>
            <a:r>
              <a:rPr lang="en-US" sz="1500" b="1" u="sng" kern="0" dirty="0">
                <a:solidFill>
                  <a:srgbClr val="C00000"/>
                </a:solidFill>
                <a:latin typeface="Arial"/>
                <a:cs typeface="ＭＳ Ｐゴシック" charset="0"/>
              </a:rPr>
              <a:t>2022-2023</a:t>
            </a:r>
          </a:p>
          <a:p>
            <a:pPr marL="672387" lvl="1" indent="-320761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Wingdings" charset="2"/>
              <a:buChar char="q"/>
              <a:defRPr/>
            </a:pPr>
            <a:r>
              <a:rPr lang="en-US" sz="1651" b="1" kern="0" dirty="0" err="1">
                <a:solidFill>
                  <a:srgbClr val="0432FF"/>
                </a:solidFill>
                <a:latin typeface="Arial"/>
                <a:cs typeface="ＭＳ Ｐゴシック" charset="0"/>
              </a:rPr>
              <a:t>Tsu</a:t>
            </a:r>
            <a:r>
              <a:rPr lang="en-US" sz="1651" b="1" kern="0" dirty="0">
                <a:solidFill>
                  <a:srgbClr val="0432FF"/>
                </a:solidFill>
                <a:latin typeface="Arial"/>
                <a:cs typeface="ＭＳ Ｐゴシック" charset="0"/>
              </a:rPr>
              <a:t> Coastal Assessment Tool </a:t>
            </a:r>
            <a:r>
              <a:rPr lang="en-US" sz="1500" b="1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(</a:t>
            </a:r>
            <a:r>
              <a:rPr lang="en-US" sz="1500" b="1" kern="0" dirty="0" err="1">
                <a:solidFill>
                  <a:srgbClr val="B90000"/>
                </a:solidFill>
                <a:latin typeface="Arial"/>
                <a:cs typeface="ＭＳ Ｐゴシック" charset="0"/>
              </a:rPr>
              <a:t>TsuCAT</a:t>
            </a:r>
            <a:r>
              <a:rPr lang="en-US" sz="1651" b="1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 v4.3) – </a:t>
            </a:r>
            <a:r>
              <a:rPr lang="en-US" sz="1651" b="1" kern="0" dirty="0">
                <a:solidFill>
                  <a:srgbClr val="00B0F0"/>
                </a:solidFill>
                <a:latin typeface="Arial"/>
                <a:cs typeface="ＭＳ Ｐゴシック" charset="0"/>
              </a:rPr>
              <a:t>=&gt; </a:t>
            </a:r>
            <a:r>
              <a:rPr lang="en-US" sz="1400" b="1" u="sng" kern="0" dirty="0">
                <a:solidFill>
                  <a:srgbClr val="00B0F0"/>
                </a:solidFill>
                <a:latin typeface="Arial"/>
                <a:cs typeface="ＭＳ Ｐゴシック" charset="0"/>
              </a:rPr>
              <a:t>2022 TR Community Exercises</a:t>
            </a:r>
            <a:endParaRPr lang="en-US" sz="1651" b="1" u="sng" kern="0" dirty="0">
              <a:solidFill>
                <a:srgbClr val="00B0F0"/>
              </a:solidFill>
              <a:latin typeface="Arial"/>
              <a:cs typeface="ＭＳ Ｐゴシック" charset="0"/>
            </a:endParaRPr>
          </a:p>
          <a:p>
            <a:pPr marL="346114" indent="-346114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Courier New" charset="0"/>
              <a:buChar char="o"/>
              <a:defRPr/>
            </a:pPr>
            <a:endParaRPr lang="en-US" sz="1651" kern="0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97DCCE-F1F9-3348-AAAE-CC38BD1AF4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8435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363648-A368-6E41-8618-B58C0036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4" y="0"/>
            <a:ext cx="9001000" cy="44627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xtLst/>
        </p:spPr>
        <p:txBody>
          <a:bodyPr wrap="square">
            <a:spAutoFit/>
          </a:bodyPr>
          <a:lstStyle>
            <a:lvl1pPr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ITIC - IOC TSUNAMI CAPACITY BUILDING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(2005-2021, &gt;130 trainings)</a:t>
            </a:r>
          </a:p>
        </p:txBody>
      </p:sp>
      <p:pic>
        <p:nvPicPr>
          <p:cNvPr id="32" name="Picture 31" descr="C:\Users\seism\OneDrive\Imágenes\Screenshots\2021-11-15 (4).png">
            <a:extLst>
              <a:ext uri="{FF2B5EF4-FFF2-40B4-BE49-F238E27FC236}">
                <a16:creationId xmlns:a16="http://schemas.microsoft.com/office/drawing/2014/main" id="{BA481396-771A-374E-AD2B-3478F31B6E0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7355" y="4227934"/>
            <a:ext cx="1379157" cy="99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Rectangle 18">
            <a:extLst>
              <a:ext uri="{FF2B5EF4-FFF2-40B4-BE49-F238E27FC236}">
                <a16:creationId xmlns:a16="http://schemas.microsoft.com/office/drawing/2014/main" id="{93761C43-D96A-194F-BB75-BB76A4F12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1064" y="4914901"/>
            <a:ext cx="1447800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TWC &amp; TWC SOPs, SOLOMONS, 2021</a:t>
            </a:r>
            <a:endParaRPr kumimoji="0" lang="en-US" altLang="en-US" sz="5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ngsana New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746D15-4D0C-9C48-AA5F-CBFC7C6F7D6D}"/>
              </a:ext>
            </a:extLst>
          </p:cNvPr>
          <p:cNvSpPr/>
          <p:nvPr/>
        </p:nvSpPr>
        <p:spPr bwMode="auto">
          <a:xfrm>
            <a:off x="99881" y="4152901"/>
            <a:ext cx="8983276" cy="990600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ngsana New"/>
            </a:endParaRPr>
          </a:p>
        </p:txBody>
      </p:sp>
      <p:grpSp>
        <p:nvGrpSpPr>
          <p:cNvPr id="35" name="Group 11">
            <a:extLst>
              <a:ext uri="{FF2B5EF4-FFF2-40B4-BE49-F238E27FC236}">
                <a16:creationId xmlns:a16="http://schemas.microsoft.com/office/drawing/2014/main" id="{E096EBC2-B0E5-0D42-A381-DC3B5693B9A5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4227934"/>
            <a:ext cx="7848479" cy="993968"/>
            <a:chOff x="76200" y="3787584"/>
            <a:chExt cx="7848622" cy="993972"/>
          </a:xfrm>
        </p:grpSpPr>
        <p:grpSp>
          <p:nvGrpSpPr>
            <p:cNvPr id="36" name="Group 2">
              <a:extLst>
                <a:ext uri="{FF2B5EF4-FFF2-40B4-BE49-F238E27FC236}">
                  <a16:creationId xmlns:a16="http://schemas.microsoft.com/office/drawing/2014/main" id="{DEE6B08B-32E7-BC43-95C1-54FFB584A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54" y="4075615"/>
              <a:ext cx="1737438" cy="694196"/>
              <a:chOff x="3813504" y="3952470"/>
              <a:chExt cx="1895475" cy="748114"/>
            </a:xfrm>
          </p:grpSpPr>
          <p:pic>
            <p:nvPicPr>
              <p:cNvPr id="52" name="Picture 14">
                <a:extLst>
                  <a:ext uri="{FF2B5EF4-FFF2-40B4-BE49-F238E27FC236}">
                    <a16:creationId xmlns:a16="http://schemas.microsoft.com/office/drawing/2014/main" id="{48F15A11-DE38-9D4C-9286-5885FF8D9B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3504" y="3952470"/>
                <a:ext cx="1895475" cy="748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Rectangle 17">
                <a:extLst>
                  <a:ext uri="{FF2B5EF4-FFF2-40B4-BE49-F238E27FC236}">
                    <a16:creationId xmlns:a16="http://schemas.microsoft.com/office/drawing/2014/main" id="{96081091-6B34-EE43-9F99-3CF651A78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2902" y="4466878"/>
                <a:ext cx="916192" cy="174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2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ngsana New"/>
                  </a:rPr>
                  <a:t>ITP-FIJI, 2017</a:t>
                </a:r>
                <a:endParaRPr kumimoji="0" lang="en-US" altLang="en-US" sz="5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ngsana New"/>
                </a:endParaRPr>
              </a:p>
            </p:txBody>
          </p:sp>
        </p:grpSp>
        <p:grpSp>
          <p:nvGrpSpPr>
            <p:cNvPr id="37" name="Group 3">
              <a:extLst>
                <a:ext uri="{FF2B5EF4-FFF2-40B4-BE49-F238E27FC236}">
                  <a16:creationId xmlns:a16="http://schemas.microsoft.com/office/drawing/2014/main" id="{81D372D2-E7C7-354D-AC4F-7D2A371DE4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7276" y="4003607"/>
              <a:ext cx="1981237" cy="768413"/>
              <a:chOff x="5038893" y="3874870"/>
              <a:chExt cx="2161450" cy="828096"/>
            </a:xfrm>
          </p:grpSpPr>
          <p:pic>
            <p:nvPicPr>
              <p:cNvPr id="50" name="Picture 15">
                <a:extLst>
                  <a:ext uri="{FF2B5EF4-FFF2-40B4-BE49-F238E27FC236}">
                    <a16:creationId xmlns:a16="http://schemas.microsoft.com/office/drawing/2014/main" id="{405F267F-1D57-824A-9F17-227170EDFA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8893" y="3874870"/>
                <a:ext cx="2161450" cy="828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ectangle 18">
                <a:extLst>
                  <a:ext uri="{FF2B5EF4-FFF2-40B4-BE49-F238E27FC236}">
                    <a16:creationId xmlns:a16="http://schemas.microsoft.com/office/drawing/2014/main" id="{D63E7221-A646-A048-99F9-611B4A04E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2886" y="4509649"/>
                <a:ext cx="917923" cy="172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2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ngsana New"/>
                  </a:rPr>
                  <a:t>ITP-PNG, 2018</a:t>
                </a:r>
                <a:endParaRPr kumimoji="0" lang="en-US" altLang="en-US" sz="5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ngsana New"/>
                </a:endParaRPr>
              </a:p>
            </p:txBody>
          </p:sp>
        </p:grpSp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3C09F6CB-5FEB-984F-9084-97D41DEE1A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38899" y="4075619"/>
              <a:ext cx="961807" cy="705937"/>
              <a:chOff x="6897481" y="3953418"/>
              <a:chExt cx="1039728" cy="763128"/>
            </a:xfrm>
          </p:grpSpPr>
          <p:pic>
            <p:nvPicPr>
              <p:cNvPr id="48" name="Picture 20">
                <a:extLst>
                  <a:ext uri="{FF2B5EF4-FFF2-40B4-BE49-F238E27FC236}">
                    <a16:creationId xmlns:a16="http://schemas.microsoft.com/office/drawing/2014/main" id="{26BE5D8A-E54D-1F4B-BD57-51412EE0DB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932097" y="3953418"/>
                <a:ext cx="1005112" cy="763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angle 21">
                <a:extLst>
                  <a:ext uri="{FF2B5EF4-FFF2-40B4-BE49-F238E27FC236}">
                    <a16:creationId xmlns:a16="http://schemas.microsoft.com/office/drawing/2014/main" id="{F12F68F4-10CE-6047-83C6-D1B82FC4F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97481" y="4469424"/>
                <a:ext cx="918138" cy="173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2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ngsana New"/>
                  </a:rPr>
                  <a:t>ITP-TONGA, 2019</a:t>
                </a:r>
                <a:endParaRPr kumimoji="0" lang="en-US" altLang="en-US" sz="5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ngsana New"/>
                </a:endParaRPr>
              </a:p>
            </p:txBody>
          </p:sp>
        </p:grpSp>
        <p:grpSp>
          <p:nvGrpSpPr>
            <p:cNvPr id="39" name="Group 10">
              <a:extLst>
                <a:ext uri="{FF2B5EF4-FFF2-40B4-BE49-F238E27FC236}">
                  <a16:creationId xmlns:a16="http://schemas.microsoft.com/office/drawing/2014/main" id="{5452A258-480E-774D-A64E-B9B282DB22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" y="4075616"/>
              <a:ext cx="2295448" cy="680901"/>
              <a:chOff x="76200" y="4003494"/>
              <a:chExt cx="2295448" cy="690651"/>
            </a:xfrm>
          </p:grpSpPr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05F533C2-40A7-D745-A1F5-E9FCEC32EF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7757" y="4003494"/>
                <a:ext cx="1343891" cy="690651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6" name="Picture 2" descr="http://www.shoa.net/fotos/images/2018/08%2001%20curso%20ITP%20Chile%202018/DIA%2001%20MIERCOLES%2001%2008%202018/01%20inicio%20de%20curso%20ITP%202018/_FOT4692.JPG">
                <a:extLst>
                  <a:ext uri="{FF2B5EF4-FFF2-40B4-BE49-F238E27FC236}">
                    <a16:creationId xmlns:a16="http://schemas.microsoft.com/office/drawing/2014/main" id="{1D585EC4-E639-8C47-9D68-6ABC9B3BA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4003494"/>
                <a:ext cx="1143021" cy="6870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ectangle 16">
                <a:extLst>
                  <a:ext uri="{FF2B5EF4-FFF2-40B4-BE49-F238E27FC236}">
                    <a16:creationId xmlns:a16="http://schemas.microsoft.com/office/drawing/2014/main" id="{AC2AE5E0-8686-A343-865F-1DCC674A5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8214" y="4487662"/>
                <a:ext cx="1054119" cy="172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ngsana New"/>
                  </a:rPr>
                  <a:t>ITP-HAWAII IN CHILE, 2018</a:t>
                </a:r>
                <a:endParaRPr kumimoji="0" lang="en-US" altLang="en-US" sz="525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ngsana New"/>
                </a:endParaRPr>
              </a:p>
            </p:txBody>
          </p:sp>
        </p:grpSp>
        <p:grpSp>
          <p:nvGrpSpPr>
            <p:cNvPr id="40" name="Group 1">
              <a:extLst>
                <a:ext uri="{FF2B5EF4-FFF2-40B4-BE49-F238E27FC236}">
                  <a16:creationId xmlns:a16="http://schemas.microsoft.com/office/drawing/2014/main" id="{973B7C8F-6DF1-604B-99E0-8E9D0981C0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9839" y="4003609"/>
              <a:ext cx="1066821" cy="777940"/>
              <a:chOff x="2874848" y="3928420"/>
              <a:chExt cx="1163858" cy="838364"/>
            </a:xfrm>
          </p:grpSpPr>
          <p:pic>
            <p:nvPicPr>
              <p:cNvPr id="43" name="Picture 13">
                <a:extLst>
                  <a:ext uri="{FF2B5EF4-FFF2-40B4-BE49-F238E27FC236}">
                    <a16:creationId xmlns:a16="http://schemas.microsoft.com/office/drawing/2014/main" id="{0846B912-CE07-0D46-995C-B29F9CA68E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874848" y="3928420"/>
                <a:ext cx="1163858" cy="838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tangle 16">
                <a:extLst>
                  <a:ext uri="{FF2B5EF4-FFF2-40B4-BE49-F238E27FC236}">
                    <a16:creationId xmlns:a16="http://schemas.microsoft.com/office/drawing/2014/main" id="{49C80CFB-032D-0F42-A5EB-22F82F439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848" y="4520429"/>
                <a:ext cx="997592" cy="186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l" defTabSz="6858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25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ngsana New"/>
                  </a:rPr>
                  <a:t>PEACE CORPS, SUVA</a:t>
                </a:r>
                <a:endParaRPr kumimoji="0" lang="en-US" altLang="en-US" sz="52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ngsana New"/>
                </a:endParaRPr>
              </a:p>
            </p:txBody>
          </p:sp>
        </p:grpSp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1C46FC5F-2ECA-1C4B-B815-63F70720BE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57038" y="3787584"/>
              <a:ext cx="1367784" cy="97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7243E0F3-F1A4-9D4E-AA47-56FDD907A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318" y="4552950"/>
              <a:ext cx="1066819" cy="173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25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ngsana New"/>
                </a:rPr>
                <a:t>ITP-INDONESIA, 2020</a:t>
              </a:r>
              <a:endParaRPr kumimoji="0" lang="en-US" altLang="en-US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endParaRPr>
            </a:p>
          </p:txBody>
        </p:sp>
      </p:grp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E6D34C6-150C-CC46-B295-BB3044FACF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11510"/>
            <a:ext cx="6948264" cy="4320480"/>
          </a:xfrm>
          <a:solidFill>
            <a:schemeClr val="bg1"/>
          </a:solidFill>
        </p:spPr>
        <p:txBody>
          <a:bodyPr/>
          <a:lstStyle/>
          <a:p>
            <a:pPr marL="411470" lvl="1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400" b="1" dirty="0"/>
              <a:t>2019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400" dirty="0"/>
              <a:t>Caribbean,  SOPS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Colombia, End-to-end, SOPs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Hawaii (global, 2-week), End-to-end, SOPs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Papua New Guinea, End-to-end, SOPs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PICT, TEMP 1 - Inundation Model / Map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Tonga (2-week), NTWC Competency pilot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en-US" altLang="en-US" sz="700" dirty="0"/>
          </a:p>
          <a:p>
            <a:pPr marL="411470" lvl="1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451"/>
              </a:spcAft>
              <a:defRPr/>
            </a:pPr>
            <a:r>
              <a:rPr lang="en-US" altLang="en-US" sz="1600" b="1" dirty="0">
                <a:solidFill>
                  <a:schemeClr val="accent6"/>
                </a:solidFill>
              </a:rPr>
              <a:t>2020:  January, </a:t>
            </a:r>
            <a:r>
              <a:rPr lang="en-US" altLang="en-US" sz="1600" dirty="0" err="1">
                <a:solidFill>
                  <a:schemeClr val="accent6"/>
                </a:solidFill>
              </a:rPr>
              <a:t>Indpnesia</a:t>
            </a:r>
            <a:r>
              <a:rPr lang="en-US" altLang="en-US" sz="1600" dirty="0">
                <a:solidFill>
                  <a:schemeClr val="accent6"/>
                </a:solidFill>
              </a:rPr>
              <a:t>, TWC ops</a:t>
            </a:r>
          </a:p>
          <a:p>
            <a:pPr marL="411470" lvl="1" indent="-342891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0432FF"/>
                </a:solidFill>
              </a:rPr>
              <a:t>2021:  </a:t>
            </a:r>
          </a:p>
          <a:p>
            <a:pPr marL="708325" lvl="2" indent="-34289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0432FF"/>
                </a:solidFill>
              </a:rPr>
              <a:t>IOC Ocean Teacher Global Academy (OTGA)                                                        </a:t>
            </a:r>
            <a:r>
              <a:rPr lang="en-US" altLang="en-US" sz="1600" dirty="0">
                <a:solidFill>
                  <a:srgbClr val="0432FF"/>
                </a:solidFill>
              </a:rPr>
              <a:t>ITIC, Indonesia BMKG Specialized Training </a:t>
            </a:r>
            <a:r>
              <a:rPr lang="en-US" altLang="en-US" sz="1600" dirty="0" err="1">
                <a:solidFill>
                  <a:srgbClr val="0432FF"/>
                </a:solidFill>
              </a:rPr>
              <a:t>Centres</a:t>
            </a:r>
            <a:endParaRPr lang="en-US" altLang="en-US" sz="1600" dirty="0">
              <a:solidFill>
                <a:srgbClr val="0432FF"/>
              </a:solidFill>
            </a:endParaRPr>
          </a:p>
          <a:p>
            <a:pPr marL="708325" lvl="2" indent="-34289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0432FF"/>
                </a:solidFill>
              </a:rPr>
              <a:t>Support IOC UN Decade Tsunami </a:t>
            </a:r>
            <a:r>
              <a:rPr lang="en-US" altLang="en-US" sz="1600" b="1" dirty="0" err="1">
                <a:solidFill>
                  <a:srgbClr val="0432FF"/>
                </a:solidFill>
              </a:rPr>
              <a:t>Programms</a:t>
            </a:r>
            <a:endParaRPr lang="en-US" altLang="en-US" sz="1600" b="1" dirty="0">
              <a:solidFill>
                <a:srgbClr val="0432FF"/>
              </a:solidFill>
            </a:endParaRPr>
          </a:p>
          <a:p>
            <a:pPr marL="708325" lvl="2" indent="-34289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0432FF"/>
                </a:solidFill>
              </a:rPr>
              <a:t>Transition in-person to online/hybrid training</a:t>
            </a:r>
          </a:p>
          <a:p>
            <a:pPr marL="708325" lvl="2" indent="-34289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0432FF"/>
                </a:solidFill>
              </a:rPr>
              <a:t>November, Hybrid – live remote, in-person review / discussion</a:t>
            </a:r>
          </a:p>
          <a:p>
            <a:pPr marL="940101" lvl="3" indent="-285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0432FF"/>
                </a:solidFill>
              </a:rPr>
              <a:t>Review and Update of SOPs – training workshop</a:t>
            </a:r>
          </a:p>
          <a:p>
            <a:pPr marL="940101" lvl="3" indent="-285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>
                <a:solidFill>
                  <a:srgbClr val="0432FF"/>
                </a:solidFill>
              </a:rPr>
              <a:t>4 days each:  Solomon Islands, Fiji, Vanuatu</a:t>
            </a:r>
          </a:p>
          <a:p>
            <a:pPr marL="411470" lvl="1" indent="-342891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1600" b="1" dirty="0">
                <a:solidFill>
                  <a:srgbClr val="0432FF"/>
                </a:solidFill>
              </a:rPr>
              <a:t>2022: </a:t>
            </a:r>
            <a:r>
              <a:rPr lang="en-US" altLang="en-US" sz="1600" dirty="0">
                <a:solidFill>
                  <a:srgbClr val="0432FF"/>
                </a:solidFill>
              </a:rPr>
              <a:t>Sept?, ITP-Hawaii in New Zealand – postponed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4F45F6-D0BE-9A4F-ADE9-84132CC86F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555526"/>
            <a:ext cx="3652763" cy="224454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F8DA43-429E-7D44-A59B-F4FEF3C11784}"/>
              </a:ext>
            </a:extLst>
          </p:cNvPr>
          <p:cNvSpPr/>
          <p:nvPr/>
        </p:nvSpPr>
        <p:spPr>
          <a:xfrm>
            <a:off x="6948264" y="2427734"/>
            <a:ext cx="2088232" cy="116185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Courses </a:t>
            </a:r>
          </a:p>
          <a:p>
            <a:pPr marL="164592" marR="0" lvl="0" indent="-16459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Awareness (1 day) </a:t>
            </a:r>
          </a:p>
          <a:p>
            <a:pPr marL="160020" marR="0" lvl="0" indent="-1600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TEWS (1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wk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)</a:t>
            </a:r>
          </a:p>
          <a:p>
            <a:pPr marL="160020" marR="0" lvl="0" indent="-1600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TWC &amp; TER SOPs (1wk)</a:t>
            </a:r>
          </a:p>
          <a:p>
            <a:pPr marL="160020" marR="0" lvl="0" indent="-1600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TEMPP (5 1-wk)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87D7A77-D100-624F-981D-D2BD468F18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6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>
            <a:extLst>
              <a:ext uri="{FF2B5EF4-FFF2-40B4-BE49-F238E27FC236}">
                <a16:creationId xmlns:a16="http://schemas.microsoft.com/office/drawing/2014/main" id="{A6F12B60-9AF6-C34D-A58C-422A06541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672" y="0"/>
            <a:ext cx="9310936" cy="365349"/>
          </a:xfrm>
        </p:spPr>
        <p:txBody>
          <a:bodyPr/>
          <a:lstStyle/>
          <a:p>
            <a:pPr lvl="2">
              <a:spcBef>
                <a:spcPts val="500"/>
              </a:spcBef>
            </a:pPr>
            <a:r>
              <a:rPr lang="en-US" altLang="en-US" sz="19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OTGA work plan (2021-2023):  ITIC and Indonesia BMKG, work with other TICs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E47FBDE-49FC-CD4B-98AE-0D1B1D893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826381"/>
              </p:ext>
            </p:extLst>
          </p:nvPr>
        </p:nvGraphicFramePr>
        <p:xfrm>
          <a:off x="107504" y="411510"/>
          <a:ext cx="9143999" cy="49023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7943">
                  <a:extLst>
                    <a:ext uri="{9D8B030D-6E8A-4147-A177-3AD203B41FA5}">
                      <a16:colId xmlns:a16="http://schemas.microsoft.com/office/drawing/2014/main" val="212875732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374706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12072193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815126014"/>
                    </a:ext>
                  </a:extLst>
                </a:gridCol>
                <a:gridCol w="532767">
                  <a:extLst>
                    <a:ext uri="{9D8B030D-6E8A-4147-A177-3AD203B41FA5}">
                      <a16:colId xmlns:a16="http://schemas.microsoft.com/office/drawing/2014/main" val="2155316869"/>
                    </a:ext>
                  </a:extLst>
                </a:gridCol>
                <a:gridCol w="2023009">
                  <a:extLst>
                    <a:ext uri="{9D8B030D-6E8A-4147-A177-3AD203B41FA5}">
                      <a16:colId xmlns:a16="http://schemas.microsoft.com/office/drawing/2014/main" val="108939297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en-US" sz="1100" dirty="0"/>
                        <a:t>Course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Length (</a:t>
                      </a:r>
                      <a:r>
                        <a:rPr lang="en-US" sz="1100" dirty="0" err="1"/>
                        <a:t>hrs</a:t>
                      </a:r>
                      <a:r>
                        <a:rPr lang="en-US" sz="1100" dirty="0"/>
                        <a:t>)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Date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Audience - </a:t>
                      </a:r>
                      <a:r>
                        <a:rPr lang="en-US" sz="1100" b="0" dirty="0"/>
                        <a:t>TWM </a:t>
                      </a:r>
                      <a:r>
                        <a:rPr lang="en-US" sz="900" b="0" dirty="0"/>
                        <a:t>tsunami warning and mitigation</a:t>
                      </a:r>
                      <a:endParaRPr lang="en-US" sz="1100" b="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Language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Comments</a:t>
                      </a:r>
                    </a:p>
                    <a:p>
                      <a:pPr marL="0" marR="0" lvl="0" indent="0" algn="l" defTabSz="341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* </a:t>
                      </a:r>
                      <a:r>
                        <a:rPr lang="en-US" sz="900" b="0" i="0" u="none" strike="noStrike" dirty="0">
                          <a:effectLst/>
                        </a:rPr>
                        <a:t>Interest by other RTCs to teach</a:t>
                      </a:r>
                      <a:endParaRPr lang="en-US" sz="1100" b="0" i="0" u="none" strike="noStrike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36357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ITIC:  Tsunami Awareness </a:t>
                      </a:r>
                      <a:r>
                        <a:rPr lang="en-US" sz="1200" u="none" strike="noStrike" dirty="0">
                          <a:solidFill>
                            <a:srgbClr val="0432FF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overview covering hazard assessment, warning, preparedness, mitigation, response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4-8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Q4. 2021</a:t>
                      </a:r>
                      <a:endParaRPr lang="en-US" sz="1200" b="1" i="0" u="none" strike="noStrike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All levels, no background necessary.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 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482007"/>
                  </a:ext>
                </a:extLst>
              </a:tr>
              <a:tr h="57380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BMKG/IOTIC:  Tsunami Ready </a:t>
                      </a:r>
                      <a:r>
                        <a:rPr lang="en-US" sz="1200" u="none" strike="noStrike" dirty="0">
                          <a:solidFill>
                            <a:srgbClr val="0432FF"/>
                          </a:solidFill>
                          <a:effectLst/>
                        </a:rPr>
                        <a:t>(IOC MG 74) 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Overview of guidelines, process for establishing TR </a:t>
                      </a:r>
                      <a:r>
                        <a:rPr lang="en-US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Programmes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and recognizing TR communities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4-8 </a:t>
                      </a:r>
                      <a:r>
                        <a:rPr lang="en-US" sz="1100" b="0" dirty="0" err="1"/>
                        <a:t>hrs</a:t>
                      </a:r>
                      <a:endParaRPr lang="en-US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Q4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2021</a:t>
                      </a:r>
                      <a:endParaRPr lang="en-US" sz="1200" b="1" i="0" u="none" strike="noStrike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Govt and NGOs responsible or interested in preparedness, in TR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34646958"/>
                  </a:ext>
                </a:extLst>
              </a:tr>
              <a:tr h="4464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ITIC:  Tsunami Early Warning Systems (TEWS)  </a:t>
                      </a:r>
                      <a:r>
                        <a:rPr lang="en-US" sz="12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effectLst/>
                        </a:rPr>
                        <a:t>components of, requirements for robust, reliable, effective TWS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2022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Agencies responsible  for TWM in country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47347465"/>
                  </a:ext>
                </a:extLst>
              </a:tr>
              <a:tr h="738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TEMPP (Tsunami Evacuation Maps, Plans, and Procedures</a:t>
                      </a:r>
                      <a:r>
                        <a:rPr lang="en-US" sz="12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, IOC MG 82)  </a:t>
                      </a:r>
                      <a:r>
                        <a:rPr lang="en-US" sz="1100" u="none" strike="noStrike" dirty="0">
                          <a:effectLst/>
                        </a:rPr>
                        <a:t>1.  Identifying Inundation Areas, 2. Developing Evacuation Maps, 3. Developing Response Plans and Standard Operating Procedures, 4. Exercising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 40-hr module, Tot 160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2022 - </a:t>
                      </a:r>
                      <a:r>
                        <a:rPr lang="en-US" sz="1200" b="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 </a:t>
                      </a:r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2023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Scientists, govt, and NGOs involved in preparedness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(*) Sequential training and product development with outcome community recognized UNESCO IOC Tsunami Ready.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24060366"/>
                  </a:ext>
                </a:extLst>
              </a:tr>
              <a:tr h="59255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ITIC:  Tsunami Warning and Emergency Response Standard Operating Procedures (SOPs) </a:t>
                      </a:r>
                      <a:r>
                        <a:rPr lang="en-US" sz="12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(IOC MG 76) </a:t>
                      </a:r>
                      <a:r>
                        <a:rPr lang="en-US" sz="11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effectLst/>
                        </a:rPr>
                        <a:t>procedures and protocols used successful tsunami warning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2022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Agencies involved in  TW and 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content. 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79037841"/>
                  </a:ext>
                </a:extLst>
              </a:tr>
              <a:tr h="738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ITIC:  TWC Staff Basic Competencies 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effectLst/>
                        </a:rPr>
                        <a:t>Information and skill requirements for TWC staff.  Topics:  science of earthquakes and tsunamis, analysis methods, tools and techniques for monitoring, assessing tsunami threat, issuing alerts, cancelling tsunami warnings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120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2023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TWC staff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 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89018920"/>
                  </a:ext>
                </a:extLst>
              </a:tr>
              <a:tr h="4464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BMKG/IOTIC: Tsunami Hazard and Risk Assessment </a:t>
                      </a:r>
                      <a:r>
                        <a:rPr lang="en-US" sz="1100" u="none" strike="noStrike" dirty="0">
                          <a:effectLst/>
                        </a:rPr>
                        <a:t>(IOC MG 49 Japan example, IOC MG 52 Indian Ocean)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 </a:t>
                      </a:r>
                      <a:r>
                        <a:rPr lang="en-US" sz="1100" dirty="0" err="1"/>
                        <a:t>hrs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2022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Scientists, </a:t>
                      </a:r>
                      <a:r>
                        <a:rPr lang="en-US" sz="1100" u="none" strike="noStrike" dirty="0" err="1">
                          <a:effectLst/>
                        </a:rPr>
                        <a:t>univ</a:t>
                      </a:r>
                      <a:r>
                        <a:rPr lang="en-US" sz="1100" u="none" strike="noStrike" dirty="0">
                          <a:effectLst/>
                        </a:rPr>
                        <a:t>, agency </a:t>
                      </a:r>
                      <a:r>
                        <a:rPr lang="en-US" sz="1100" u="none" strike="noStrike" dirty="0" err="1">
                          <a:effectLst/>
                        </a:rPr>
                        <a:t>resp</a:t>
                      </a:r>
                      <a:r>
                        <a:rPr lang="en-US" sz="1100" u="none" strike="noStrike" dirty="0">
                          <a:effectLst/>
                        </a:rPr>
                        <a:t> for TWM in country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   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38243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55213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9F9D-5185-3741-A29E-B2C5116E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51470"/>
            <a:ext cx="7494984" cy="5715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Training and Informational Videos – </a:t>
            </a:r>
            <a:r>
              <a:rPr lang="en-US" dirty="0">
                <a:solidFill>
                  <a:srgbClr val="0432FF"/>
                </a:solidFill>
              </a:rPr>
              <a:t>2021</a:t>
            </a:r>
            <a:r>
              <a:rPr lang="en-US" dirty="0">
                <a:solidFill>
                  <a:schemeClr val="accent6"/>
                </a:solidFill>
              </a:rPr>
              <a:t>-</a:t>
            </a:r>
            <a:r>
              <a:rPr lang="en-US" dirty="0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BDC73-B8A1-BA44-A2AF-B3ABDCB6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43558"/>
            <a:ext cx="8915400" cy="4464496"/>
          </a:xfrm>
          <a:solidFill>
            <a:schemeClr val="bg1"/>
          </a:solidFill>
        </p:spPr>
        <p:txBody>
          <a:bodyPr/>
          <a:lstStyle/>
          <a:p>
            <a:pPr marL="365760" indent="-36576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>
                <a:solidFill>
                  <a:srgbClr val="0432FF"/>
                </a:solidFill>
              </a:rPr>
              <a:t>PTWC Enhanced Products, Staging (Pacific,                                Caribbean) (EN-SP-FR)</a:t>
            </a:r>
            <a:r>
              <a:rPr lang="en-US" sz="2000" dirty="0"/>
              <a:t>  </a:t>
            </a:r>
            <a:r>
              <a:rPr lang="en-US" sz="1800" b="0" dirty="0"/>
              <a:t>22,15 min each – Oct-Dec 2021</a:t>
            </a:r>
            <a:endParaRPr lang="en-US" sz="2000" b="0" dirty="0"/>
          </a:p>
          <a:p>
            <a:pPr marL="327017" lvl="1" indent="0">
              <a:buNone/>
            </a:pPr>
            <a:r>
              <a:rPr lang="en-US" sz="1700" b="0" dirty="0"/>
              <a:t> Link:  </a:t>
            </a:r>
            <a:r>
              <a:rPr lang="en-US" sz="1700" b="0" dirty="0">
                <a:hlinkClick r:id="rId3"/>
              </a:rPr>
              <a:t>https://vimeo.com/showcase/8956022</a:t>
            </a:r>
            <a:endParaRPr lang="en-US" sz="1700" b="0" dirty="0"/>
          </a:p>
          <a:p>
            <a:pPr marL="327017" lvl="1" indent="0">
              <a:buNone/>
            </a:pPr>
            <a:r>
              <a:rPr lang="en-US" sz="1700" b="0" dirty="0"/>
              <a:t> Password: </a:t>
            </a:r>
            <a:r>
              <a:rPr lang="en-US" sz="1700" b="0" dirty="0" err="1"/>
              <a:t>T$unamiVideos</a:t>
            </a:r>
            <a:r>
              <a:rPr lang="en-US" sz="1700" b="0" dirty="0"/>
              <a:t>    (password protect since products not public)</a:t>
            </a:r>
            <a:endParaRPr lang="en-US" sz="2000" b="0" dirty="0"/>
          </a:p>
          <a:p>
            <a:pPr marL="365760" indent="-36576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TWC Operations – What happens at PTWC during an event?  (EN)              </a:t>
            </a:r>
            <a:r>
              <a:rPr lang="en-US" sz="1800" b="0" dirty="0"/>
              <a:t>45-60 min in 2-3 parts – Jan 2022</a:t>
            </a:r>
          </a:p>
          <a:p>
            <a:pPr marL="365760" indent="-36576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Tsunami Forecasting (EN) </a:t>
            </a:r>
            <a:r>
              <a:rPr lang="en-US" sz="2000" b="0" dirty="0"/>
              <a:t>(request from 4 Mar 2021 debrief)    </a:t>
            </a:r>
            <a:r>
              <a:rPr lang="en-US" sz="2000" dirty="0"/>
              <a:t>                          </a:t>
            </a:r>
            <a:r>
              <a:rPr lang="en-US" sz="1800" b="0" dirty="0"/>
              <a:t>30 min – Feb 2022</a:t>
            </a:r>
          </a:p>
          <a:p>
            <a:pPr marL="365760" indent="-36576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sz="2000" dirty="0"/>
              <a:t>Exercise Informational Videos (EN, SP, FR): 3 min each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700" b="1" dirty="0">
                <a:solidFill>
                  <a:srgbClr val="0432FF"/>
                </a:solidFill>
              </a:rPr>
              <a:t>Get Pacific Tsunami Ready Shout-out                                                              (Western, PICT, Eastern) – WTAD 2021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700" b="1" dirty="0">
                <a:solidFill>
                  <a:srgbClr val="0432FF"/>
                </a:solidFill>
              </a:rPr>
              <a:t>Exercise Pacific Wave – Dec 2021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700" dirty="0"/>
              <a:t>Exercise Caribbean Wave </a:t>
            </a:r>
            <a:r>
              <a:rPr lang="en-US" sz="1700" b="0" dirty="0"/>
              <a:t>– Jan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A3013-C34C-8348-8F4D-33E44FE10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4083918"/>
            <a:ext cx="1824088" cy="987574"/>
          </a:xfrm>
          <a:prstGeom prst="rect">
            <a:avLst/>
          </a:prstGeom>
          <a:ln w="12700">
            <a:solidFill>
              <a:srgbClr val="FAE153"/>
            </a:solidFill>
            <a:prstDash val="sysDash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C8E619-2990-F447-A9EF-C8D69240E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627534"/>
            <a:ext cx="1800200" cy="1008790"/>
          </a:xfrm>
          <a:prstGeom prst="rect">
            <a:avLst/>
          </a:prstGeom>
          <a:ln>
            <a:solidFill>
              <a:srgbClr val="00549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A855E-9019-D94D-8EF6-42374F5E9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7"/>
    </mc:Choice>
    <mc:Fallback xmlns="">
      <p:transition spd="slow" advTm="43817"/>
    </mc:Fallback>
  </mc:AlternateContent>
</p:sld>
</file>

<file path=ppt/theme/theme1.xml><?xml version="1.0" encoding="utf-8"?>
<a:theme xmlns:a="http://schemas.openxmlformats.org/drawingml/2006/main" name="6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3149</TotalTime>
  <Words>2232</Words>
  <Application>Microsoft Macintosh PowerPoint</Application>
  <PresentationFormat>On-screen Show (16:9)</PresentationFormat>
  <Paragraphs>252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ＭＳ Ｐゴシック</vt:lpstr>
      <vt:lpstr>Angsana New</vt:lpstr>
      <vt:lpstr>Arial</vt:lpstr>
      <vt:lpstr>Arial Narrow</vt:lpstr>
      <vt:lpstr>Average</vt:lpstr>
      <vt:lpstr>Calibri</vt:lpstr>
      <vt:lpstr>Comic Sans MS</vt:lpstr>
      <vt:lpstr>Courier New</vt:lpstr>
      <vt:lpstr>NTR</vt:lpstr>
      <vt:lpstr>Times New Roman</vt:lpstr>
      <vt:lpstr>VAG Rounded Std Light</vt:lpstr>
      <vt:lpstr>Verdana</vt:lpstr>
      <vt:lpstr>Wingdings</vt:lpstr>
      <vt:lpstr>6_ITTI.McKinnie</vt:lpstr>
      <vt:lpstr>12_ITTI.McKinnie</vt:lpstr>
      <vt:lpstr>14_ITTI.McKinnie</vt:lpstr>
      <vt:lpstr>8_ITTI.McKinnie</vt:lpstr>
      <vt:lpstr>11_ITTI.McKinnie</vt:lpstr>
      <vt:lpstr>10_ITTI.McKinnie</vt:lpstr>
      <vt:lpstr>Office Theme</vt:lpstr>
      <vt:lpstr>Agenda 3.4 International Tsunami  Information Center (ITIC) Report</vt:lpstr>
      <vt:lpstr>ITIC – Who we are</vt:lpstr>
      <vt:lpstr>PowerPoint Presentation</vt:lpstr>
      <vt:lpstr>Improving TW:   4 March 2021 – Kermadec Islands – Debrief Hotwash </vt:lpstr>
      <vt:lpstr>Debrief Feedback – Actions Forward</vt:lpstr>
      <vt:lpstr>Tsunami Warning Decision Support Tools ITIC-distributed, supported</vt:lpstr>
      <vt:lpstr>PowerPoint Presentation</vt:lpstr>
      <vt:lpstr>OTGA work plan (2021-2023):  ITIC and Indonesia BMKG, work with other TICs</vt:lpstr>
      <vt:lpstr>Training and Informational Videos – 2021-2022</vt:lpstr>
      <vt:lpstr>IOC Wave Exercises</vt:lpstr>
      <vt:lpstr>PowerPoint Presentation</vt:lpstr>
      <vt:lpstr>ITIC Services:  UNESCO IOC Tsunami Ready web site </vt:lpstr>
      <vt:lpstr>ITIC Services – Compile, Share Best Practices</vt:lpstr>
      <vt:lpstr>ITIC Services – Community Guide</vt:lpstr>
      <vt:lpstr>ITIC Awareness materials – update, new, printed, EN, SP  http://itic.ioc-unesco.org/index.php?option=com_content&amp;view=category&amp;layout=blog&amp;id=1075&amp;Itemid=1075</vt:lpstr>
      <vt:lpstr>ITIC Awareness materials – update - printed http://itic.ioc-unesco.org/index.php?option=com_content&amp;view=category&amp;layout=blog&amp;id=1075&amp;Itemid=1075</vt:lpstr>
      <vt:lpstr>ITIC Awareness materials – update, new, some printed  http://itic.ioc-unesco.org/index.php?option=com_content&amp;view=category&amp;layout=blog&amp;id=1075&amp;Itemid=1075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Tsunami  Information Center (ITIC)  Report</dc:title>
  <dc:subject/>
  <dc:creator>Christa Von Hillebrandt-Andrade</dc:creator>
  <cp:keywords/>
  <dc:description/>
  <cp:lastModifiedBy>Laura Kong</cp:lastModifiedBy>
  <cp:revision>284</cp:revision>
  <cp:lastPrinted>2021-09-20T15:08:57Z</cp:lastPrinted>
  <dcterms:created xsi:type="dcterms:W3CDTF">2015-03-11T22:48:23Z</dcterms:created>
  <dcterms:modified xsi:type="dcterms:W3CDTF">2021-11-30T20:17:33Z</dcterms:modified>
  <cp:category/>
</cp:coreProperties>
</file>