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1192" r:id="rId6"/>
    <p:sldId id="257" r:id="rId7"/>
    <p:sldId id="1191" r:id="rId8"/>
    <p:sldId id="1198" r:id="rId9"/>
    <p:sldId id="1195" r:id="rId10"/>
    <p:sldId id="1188" r:id="rId11"/>
    <p:sldId id="1196" r:id="rId12"/>
    <p:sldId id="1197" r:id="rId13"/>
    <p:sldId id="118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F92"/>
    <a:srgbClr val="CAA696"/>
    <a:srgbClr val="83B5CE"/>
    <a:srgbClr val="F0871A"/>
    <a:srgbClr val="019746"/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D6D9C-AF6A-44E3-997E-D35BCF6ACE85}" v="41" dt="2021-11-29T00:51:39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0844" autoAdjust="0"/>
  </p:normalViewPr>
  <p:slideViewPr>
    <p:cSldViewPr snapToGrid="0">
      <p:cViewPr varScale="1">
        <p:scale>
          <a:sx n="162" d="100"/>
          <a:sy n="162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315E6-0960-4CA4-B77E-D034E90A15BD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E248F-5A3A-4786-82D8-62F2C675F28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0316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243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2974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654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505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07059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624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8250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2461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18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248F-5A3A-4786-82D8-62F2C675F281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9804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369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819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17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5452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3322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4604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459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597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5589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331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1439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6351-6C8C-440C-8AD1-E6398E0DE518}" type="datetimeFigureOut">
              <a:rPr lang="en-NZ" smtClean="0"/>
              <a:t>30/11/21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B5E4-D238-4B75-9F76-76946C24B5A2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EBB92-39E1-4A6D-8848-D404B0DB45E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110800" y="6705600"/>
            <a:ext cx="7667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NZ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68737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88CA3E-F3A6-46F7-801C-C4F79729CB12}"/>
              </a:ext>
            </a:extLst>
          </p:cNvPr>
          <p:cNvSpPr/>
          <p:nvPr/>
        </p:nvSpPr>
        <p:spPr>
          <a:xfrm>
            <a:off x="-10588" y="2578677"/>
            <a:ext cx="9144000" cy="1972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19427AF4-DBC4-4D51-AED4-D712F79E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160" y="193674"/>
            <a:ext cx="26860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E9768-51FE-4ABC-BFFA-61DF7EE56F15}"/>
              </a:ext>
            </a:extLst>
          </p:cNvPr>
          <p:cNvSpPr txBox="1"/>
          <p:nvPr/>
        </p:nvSpPr>
        <p:spPr>
          <a:xfrm>
            <a:off x="242385" y="5647509"/>
            <a:ext cx="329202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rgbClr val="002060"/>
                </a:solidFill>
              </a:rPr>
              <a:t>SARAH-JAYNE MCCURRACH (NZ)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ICG/PTWS WG1 CO-CHAIR</a:t>
            </a:r>
          </a:p>
          <a:p>
            <a:r>
              <a:rPr lang="en-GB" sz="1400" dirty="0">
                <a:solidFill>
                  <a:srgbClr val="002060"/>
                </a:solidFill>
              </a:rPr>
              <a:t>ICG/PTWS TT CHAIR PTWS KPI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DC696E-F818-4798-9608-B5A896569DC9}"/>
              </a:ext>
            </a:extLst>
          </p:cNvPr>
          <p:cNvCxnSpPr/>
          <p:nvPr/>
        </p:nvCxnSpPr>
        <p:spPr>
          <a:xfrm>
            <a:off x="264160" y="1210491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5D6B80-9820-47AD-A426-3F640B157B1A}"/>
              </a:ext>
            </a:extLst>
          </p:cNvPr>
          <p:cNvSpPr txBox="1"/>
          <p:nvPr/>
        </p:nvSpPr>
        <p:spPr>
          <a:xfrm>
            <a:off x="264160" y="2737139"/>
            <a:ext cx="861568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002060"/>
                </a:solidFill>
              </a:rPr>
              <a:t>PTWS Working Group 1</a:t>
            </a:r>
          </a:p>
          <a:p>
            <a:r>
              <a:rPr lang="en-NZ" sz="3200" b="1" dirty="0">
                <a:solidFill>
                  <a:srgbClr val="002060"/>
                </a:solidFill>
              </a:rPr>
              <a:t>Understanding Tsunami Hazard</a:t>
            </a:r>
          </a:p>
          <a:p>
            <a:pPr>
              <a:spcBef>
                <a:spcPts val="1800"/>
              </a:spcBef>
            </a:pPr>
            <a:endParaRPr lang="en-NZ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1B37A-206D-4F6A-AC59-7B0C2C99421D}"/>
              </a:ext>
            </a:extLst>
          </p:cNvPr>
          <p:cNvSpPr txBox="1"/>
          <p:nvPr/>
        </p:nvSpPr>
        <p:spPr>
          <a:xfrm>
            <a:off x="3425339" y="5647509"/>
            <a:ext cx="329202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rgbClr val="002060"/>
                </a:solidFill>
              </a:rPr>
              <a:t>Diego Arcas (USA)</a:t>
            </a:r>
          </a:p>
          <a:p>
            <a:r>
              <a:rPr lang="en-NZ" sz="1400" dirty="0">
                <a:solidFill>
                  <a:srgbClr val="002060"/>
                </a:solidFill>
              </a:rPr>
              <a:t>New Zealand Focal Point for PTWS</a:t>
            </a:r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dirty="0">
                <a:solidFill>
                  <a:srgbClr val="002060"/>
                </a:solidFill>
              </a:rPr>
              <a:t>ICG/PTWS WG1 CO-CHAIR</a:t>
            </a:r>
          </a:p>
        </p:txBody>
      </p:sp>
    </p:spTree>
    <p:extLst>
      <p:ext uri="{BB962C8B-B14F-4D97-AF65-F5344CB8AC3E}">
        <p14:creationId xmlns:p14="http://schemas.microsoft.com/office/powerpoint/2010/main" val="296082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887E12-5DA5-425C-A4AC-E9D308D63125}"/>
              </a:ext>
            </a:extLst>
          </p:cNvPr>
          <p:cNvSpPr txBox="1"/>
          <p:nvPr/>
        </p:nvSpPr>
        <p:spPr>
          <a:xfrm>
            <a:off x="150518" y="324609"/>
            <a:ext cx="838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</a:t>
            </a:r>
            <a:r>
              <a:rPr lang="en-NZ" sz="2400" b="1" dirty="0"/>
              <a:t>Working Group 1 Recommendations to the ICG/PTWS-XXIX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1AD4D-273E-4BC8-A04A-607E0D7DFF22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78C500-63FB-4E8B-8DC3-14B88E992386}"/>
              </a:ext>
            </a:extLst>
          </p:cNvPr>
          <p:cNvSpPr txBox="1"/>
          <p:nvPr/>
        </p:nvSpPr>
        <p:spPr>
          <a:xfrm>
            <a:off x="231911" y="1310692"/>
            <a:ext cx="8624088" cy="3219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 to support two scientific meeting of experts on:</a:t>
            </a:r>
          </a:p>
          <a:p>
            <a:pPr marL="800100" lvl="1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Hebrides Trench; and </a:t>
            </a:r>
          </a:p>
          <a:p>
            <a:pPr marL="800100" lvl="1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Chile-Perú subduction zone.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above Recommendation is agreed, ICG/PTWS-WG1 recommend the ICG/PTWS- XXIX, agree one of these workshops be held in the next ICG/PTWS biennium.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the small number of official country nominations to ICG/PTWS-WG 1 and promote further nominations through the Steering Committee.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Endorse the proposed planned activities in Section 3 of this report.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9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1A64BF-8B62-4839-907A-7659779B041A}"/>
              </a:ext>
            </a:extLst>
          </p:cNvPr>
          <p:cNvSpPr txBox="1"/>
          <p:nvPr/>
        </p:nvSpPr>
        <p:spPr>
          <a:xfrm>
            <a:off x="143890" y="336122"/>
            <a:ext cx="861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OVERVIEW OF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ICG/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n-GB" sz="2400" b="1" dirty="0">
                <a:solidFill>
                  <a:schemeClr val="accent1"/>
                </a:solidFill>
              </a:rPr>
              <a:t>TWS-WG1</a:t>
            </a:r>
            <a:endParaRPr lang="en-NZ" sz="24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C403D-CE18-4054-8BFF-ACE69CBF7B4C}"/>
              </a:ext>
            </a:extLst>
          </p:cNvPr>
          <p:cNvSpPr/>
          <p:nvPr/>
        </p:nvSpPr>
        <p:spPr>
          <a:xfrm>
            <a:off x="636105" y="1399578"/>
            <a:ext cx="8289234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500" b="1" dirty="0">
                <a:latin typeface="Calibri" panose="020F0502020204030204" pitchFamily="34" charset="0"/>
                <a:ea typeface="Calibri" panose="020F0502020204030204" pitchFamily="34" charset="0"/>
              </a:rPr>
              <a:t>Develop</a:t>
            </a: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 and promote best practice tsunami risk reduction material, programmes, standards, and tools for understanding tsunami risk, to support emergency management and early warning, including but not limited to: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hazard assessment and coastal inundation models and products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risk assessment methodology and risk forecasting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scenario assessments including maximum credible and most likely events to understand likely exposure, vulnerability, and event frequency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forecast and threat models 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evacuation and inundation modelling</a:t>
            </a: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use of new and improved data including digital elevation modelling (DEM), GNSS and paleotsunami information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NZ" sz="1500" b="1" dirty="0">
                <a:latin typeface="Calibri" panose="020F0502020204030204" pitchFamily="34" charset="0"/>
                <a:ea typeface="Calibri" panose="020F0502020204030204" pitchFamily="34" charset="0"/>
              </a:rPr>
              <a:t>Work </a:t>
            </a: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with scientific experts to support Member State tsunami risk assessment and risk reduction.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NZ" sz="1500" b="1" dirty="0">
                <a:latin typeface="Calibri" panose="020F0502020204030204" pitchFamily="34" charset="0"/>
                <a:ea typeface="Calibri" panose="020F0502020204030204" pitchFamily="34" charset="0"/>
              </a:rPr>
              <a:t>Improve</a:t>
            </a: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 best practice for assessing and reducing risk of local source and non-seismic tsunami sources.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NZ" sz="1500" b="1" dirty="0">
                <a:latin typeface="Calibri" panose="020F0502020204030204" pitchFamily="34" charset="0"/>
                <a:ea typeface="Calibri" panose="020F0502020204030204" pitchFamily="34" charset="0"/>
              </a:rPr>
              <a:t>Develop</a:t>
            </a:r>
            <a:r>
              <a:rPr lang="en-NZ" sz="1500" dirty="0">
                <a:latin typeface="Calibri" panose="020F0502020204030204" pitchFamily="34" charset="0"/>
                <a:ea typeface="Calibri" panose="020F0502020204030204" pitchFamily="34" charset="0"/>
              </a:rPr>
              <a:t> projects to address gaps or areas for improvement in tsunami risk assessment and risk reduction, this may include land-use planning, vertical evacuation or supporting early warning improvements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208DA-ACB5-4E8A-A16C-3EAFE8A7143F}"/>
              </a:ext>
            </a:extLst>
          </p:cNvPr>
          <p:cNvSpPr/>
          <p:nvPr/>
        </p:nvSpPr>
        <p:spPr>
          <a:xfrm>
            <a:off x="407690" y="139257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1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43E4D-B49A-43B3-9451-9532334DBA0F}"/>
              </a:ext>
            </a:extLst>
          </p:cNvPr>
          <p:cNvSpPr/>
          <p:nvPr/>
        </p:nvSpPr>
        <p:spPr>
          <a:xfrm>
            <a:off x="403006" y="45123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2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8DA19-DC57-4558-BAF1-F56D1F5888EF}"/>
              </a:ext>
            </a:extLst>
          </p:cNvPr>
          <p:cNvSpPr/>
          <p:nvPr/>
        </p:nvSpPr>
        <p:spPr>
          <a:xfrm>
            <a:off x="403006" y="493465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3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4BF14-378A-4A00-9892-1452D8540B75}"/>
              </a:ext>
            </a:extLst>
          </p:cNvPr>
          <p:cNvSpPr/>
          <p:nvPr/>
        </p:nvSpPr>
        <p:spPr>
          <a:xfrm>
            <a:off x="403006" y="540526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4</a:t>
            </a:r>
            <a:endParaRPr lang="en-NZ" dirty="0">
              <a:solidFill>
                <a:srgbClr val="014F9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62B2DF-9181-4D50-9C04-21ECDBE47E10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0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1A64BF-8B62-4839-907A-7659779B041A}"/>
              </a:ext>
            </a:extLst>
          </p:cNvPr>
          <p:cNvSpPr txBox="1"/>
          <p:nvPr/>
        </p:nvSpPr>
        <p:spPr>
          <a:xfrm>
            <a:off x="170398" y="342748"/>
            <a:ext cx="701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SOME KEY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INTERSESSIONAL ACTIVITITES</a:t>
            </a:r>
            <a:endParaRPr lang="en-NZ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DAF1C-A89A-4389-A76D-E8DD5FB161EF}"/>
              </a:ext>
            </a:extLst>
          </p:cNvPr>
          <p:cNvSpPr/>
          <p:nvPr/>
        </p:nvSpPr>
        <p:spPr>
          <a:xfrm>
            <a:off x="234435" y="137813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1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3CD7C8-782A-45E4-BB17-A9291517516A}"/>
              </a:ext>
            </a:extLst>
          </p:cNvPr>
          <p:cNvSpPr/>
          <p:nvPr/>
        </p:nvSpPr>
        <p:spPr>
          <a:xfrm>
            <a:off x="234435" y="19725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2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5EC9F3-DA27-4704-9D46-05B7B83D3A09}"/>
              </a:ext>
            </a:extLst>
          </p:cNvPr>
          <p:cNvSpPr/>
          <p:nvPr/>
        </p:nvSpPr>
        <p:spPr>
          <a:xfrm>
            <a:off x="231031" y="366607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4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097D6-585A-4B80-97FF-B69684836184}"/>
              </a:ext>
            </a:extLst>
          </p:cNvPr>
          <p:cNvSpPr/>
          <p:nvPr/>
        </p:nvSpPr>
        <p:spPr>
          <a:xfrm>
            <a:off x="234435" y="27805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3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333448-EF79-4745-BC55-D231E5C7F99C}"/>
              </a:ext>
            </a:extLst>
          </p:cNvPr>
          <p:cNvSpPr/>
          <p:nvPr/>
        </p:nvSpPr>
        <p:spPr>
          <a:xfrm>
            <a:off x="231031" y="42853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5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E219F-4B70-42C3-B8AA-7B648FB2E7A0}"/>
              </a:ext>
            </a:extLst>
          </p:cNvPr>
          <p:cNvSpPr txBox="1"/>
          <p:nvPr/>
        </p:nvSpPr>
        <p:spPr>
          <a:xfrm>
            <a:off x="536121" y="1381674"/>
            <a:ext cx="84955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Assessment of implications for ICG/PTWS-WG1 from the New PTWS Strategy.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Assessment of implications for ICG/PTWS-WG1 from outcomes for the ICG/PTWS XXIX Future Goals and Performance Monitoring Report.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Workshop of experts in Tsunami Sources and Risks in the Colombia/Ecuador Subduction Zone (Guayaquil, </a:t>
            </a:r>
            <a:r>
              <a:rPr lang="en-NZ" dirty="0" err="1"/>
              <a:t>Eucador</a:t>
            </a:r>
            <a:r>
              <a:rPr lang="en-NZ" dirty="0"/>
              <a:t> 2019). IOC Report No. 295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DART Buoys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Update - Tsunami Vertical Evacuation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TsuCat Version 4.2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dirty="0"/>
              <a:t>Assessment of implications for ICG/PTWS-WG1 UN Decade of Ocean Sciences for Sustainable Development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190A66-496D-4AA2-B703-19E4A3D4D0F7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3FD9B05-830E-4437-81FD-24E5A8C031CA}"/>
              </a:ext>
            </a:extLst>
          </p:cNvPr>
          <p:cNvSpPr/>
          <p:nvPr/>
        </p:nvSpPr>
        <p:spPr>
          <a:xfrm>
            <a:off x="234435" y="4869135"/>
            <a:ext cx="298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6</a:t>
            </a:r>
            <a:endParaRPr lang="en-NZ" dirty="0">
              <a:solidFill>
                <a:srgbClr val="014F9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59D8F-E11D-544B-A730-AA14A4FCA28A}"/>
              </a:ext>
            </a:extLst>
          </p:cNvPr>
          <p:cNvSpPr/>
          <p:nvPr/>
        </p:nvSpPr>
        <p:spPr>
          <a:xfrm>
            <a:off x="287999" y="547632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14F92"/>
                </a:solidFill>
              </a:rPr>
              <a:t>7</a:t>
            </a:r>
            <a:endParaRPr lang="en-NZ" dirty="0">
              <a:solidFill>
                <a:srgbClr val="014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1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1A64BF-8B62-4839-907A-7659779B041A}"/>
              </a:ext>
            </a:extLst>
          </p:cNvPr>
          <p:cNvSpPr txBox="1"/>
          <p:nvPr/>
        </p:nvSpPr>
        <p:spPr>
          <a:xfrm>
            <a:off x="87453" y="174834"/>
            <a:ext cx="891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Workshop of Experts on Tsunami Sources Colombia/Ecuador Margin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83C28-FC9B-49F0-B0EE-C47617B8A072}"/>
              </a:ext>
            </a:extLst>
          </p:cNvPr>
          <p:cNvCxnSpPr/>
          <p:nvPr/>
        </p:nvCxnSpPr>
        <p:spPr>
          <a:xfrm>
            <a:off x="287999" y="700534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0670DB-B6C0-4E00-96C1-385765E415EF}"/>
              </a:ext>
            </a:extLst>
          </p:cNvPr>
          <p:cNvSpPr txBox="1"/>
          <p:nvPr/>
        </p:nvSpPr>
        <p:spPr>
          <a:xfrm>
            <a:off x="-358215" y="837633"/>
            <a:ext cx="9214214" cy="1285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A total of six rupture segments were identified </a:t>
            </a:r>
            <a:r>
              <a:rPr lang="en-NZ" sz="1600" dirty="0">
                <a:solidFill>
                  <a:srgbClr val="000000"/>
                </a:solidFill>
                <a:ea typeface="Noto Sans Symbols"/>
                <a:cs typeface="Noto Sans Symbols"/>
              </a:rPr>
              <a:t>with Magnitude varying </a:t>
            </a: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between 7.9 and 8.7.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Sources were parametrized and recorded in IOC Report No. 295, </a:t>
            </a:r>
            <a:r>
              <a:rPr lang="en-NZ" sz="1600" dirty="0" err="1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TsuCat</a:t>
            </a: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 and NCEI database.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a typeface="Noto Sans Symbols"/>
                <a:cs typeface="Noto Sans Symbols"/>
              </a:rPr>
              <a:t>Preliminary tsunami impacts from each source were computed in deep water and reflected in the report.</a:t>
            </a:r>
            <a:endParaRPr lang="en-NZ" sz="1600" dirty="0">
              <a:solidFill>
                <a:srgbClr val="000000"/>
              </a:solidFill>
              <a:effectLst/>
              <a:ea typeface="Noto Sans Symbols"/>
              <a:cs typeface="Noto Sans Symbol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BBE6F-910F-C34F-8BB9-D73A5F2D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172" y="1956271"/>
            <a:ext cx="2652270" cy="2621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7FE76-7E1C-CA49-A9B8-15A48AF8D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7" y="6420248"/>
            <a:ext cx="1190266" cy="36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810FE-EA37-D84B-8781-4C00F83C8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0" y="4616905"/>
            <a:ext cx="9144000" cy="18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8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1A64BF-8B62-4839-907A-7659779B041A}"/>
              </a:ext>
            </a:extLst>
          </p:cNvPr>
          <p:cNvSpPr txBox="1"/>
          <p:nvPr/>
        </p:nvSpPr>
        <p:spPr>
          <a:xfrm>
            <a:off x="150518" y="324609"/>
            <a:ext cx="46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TsuCat Version 4.2 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83C28-FC9B-49F0-B0EE-C47617B8A072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0670DB-B6C0-4E00-96C1-385765E415EF}"/>
              </a:ext>
            </a:extLst>
          </p:cNvPr>
          <p:cNvSpPr txBox="1"/>
          <p:nvPr/>
        </p:nvSpPr>
        <p:spPr>
          <a:xfrm>
            <a:off x="-358215" y="1082000"/>
            <a:ext cx="9214214" cy="16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Updates to PTWC messages to include enhances graphical products, hill-shading and grouping of expected wave arrival times, by country.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New ability to download the entire tsunami source catalogue online.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Ability to now edit the dialog of the requested epicentre.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App improvements </a:t>
            </a:r>
            <a:r>
              <a:rPr lang="en-NZ" sz="1600" dirty="0">
                <a:solidFill>
                  <a:srgbClr val="000000"/>
                </a:solidFill>
                <a:ea typeface="Noto Sans Symbols"/>
                <a:cs typeface="Noto Sans Symbols"/>
              </a:rPr>
              <a:t>and </a:t>
            </a: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bug fixes including to show ‘best’ source in very large events.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7FE76-7E1C-CA49-A9B8-15A48AF8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8" y="6349303"/>
            <a:ext cx="1190266" cy="36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A5565C-0BBE-405E-84EF-B33DE61E8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304" y="3145752"/>
            <a:ext cx="6773009" cy="3712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49952-4FCD-440C-863E-DB54FC97D797}"/>
              </a:ext>
            </a:extLst>
          </p:cNvPr>
          <p:cNvSpPr txBox="1"/>
          <p:nvPr/>
        </p:nvSpPr>
        <p:spPr>
          <a:xfrm>
            <a:off x="956471" y="2892786"/>
            <a:ext cx="64448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600" b="1" dirty="0">
                <a:solidFill>
                  <a:schemeClr val="accent5">
                    <a:lumMod val="75000"/>
                  </a:schemeClr>
                </a:solidFill>
              </a:rPr>
              <a:t>Grouping ETA by Country</a:t>
            </a:r>
          </a:p>
        </p:txBody>
      </p:sp>
    </p:spTree>
    <p:extLst>
      <p:ext uri="{BB962C8B-B14F-4D97-AF65-F5344CB8AC3E}">
        <p14:creationId xmlns:p14="http://schemas.microsoft.com/office/powerpoint/2010/main" val="228160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1A64BF-8B62-4839-907A-7659779B041A}"/>
              </a:ext>
            </a:extLst>
          </p:cNvPr>
          <p:cNvSpPr txBox="1"/>
          <p:nvPr/>
        </p:nvSpPr>
        <p:spPr>
          <a:xfrm>
            <a:off x="150518" y="324609"/>
            <a:ext cx="46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TsuCat Version 4.2 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83C28-FC9B-49F0-B0EE-C47617B8A072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0670DB-B6C0-4E00-96C1-385765E415EF}"/>
              </a:ext>
            </a:extLst>
          </p:cNvPr>
          <p:cNvSpPr txBox="1"/>
          <p:nvPr/>
        </p:nvSpPr>
        <p:spPr>
          <a:xfrm>
            <a:off x="-358215" y="1082000"/>
            <a:ext cx="9214214" cy="16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Updates to PTWC messages to include enhances graphical products, hill-shading and grouping of expected wave arrival times, by country.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New ability to download the entire tsunami source catalogue online.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Ability to now edit the dialog of the requested epicentre.</a:t>
            </a:r>
          </a:p>
          <a:p>
            <a:pPr marL="893763" lvl="0" indent="-342900">
              <a:lnSpc>
                <a:spcPct val="115000"/>
              </a:lnSpc>
              <a:spcAft>
                <a:spcPts val="300"/>
              </a:spcAft>
              <a:buFont typeface="Arial" panose="020B0604020202020204" pitchFamily="34" charset="0"/>
              <a:buChar char="●"/>
            </a:pP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App improvements </a:t>
            </a:r>
            <a:r>
              <a:rPr lang="en-NZ" sz="1600" dirty="0">
                <a:solidFill>
                  <a:srgbClr val="000000"/>
                </a:solidFill>
                <a:ea typeface="Noto Sans Symbols"/>
                <a:cs typeface="Noto Sans Symbols"/>
              </a:rPr>
              <a:t>and </a:t>
            </a:r>
            <a:r>
              <a:rPr lang="en-NZ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bug fixes including to show ‘best’ source in very large events.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C843B-E336-F042-BE6C-BB28ACA7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300" y="2894242"/>
            <a:ext cx="6360444" cy="4053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7FE76-7E1C-CA49-A9B8-15A48AF8D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39" y="6281279"/>
            <a:ext cx="1190266" cy="368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34285F-9A48-4B0D-9A78-ECD8639702D8}"/>
              </a:ext>
            </a:extLst>
          </p:cNvPr>
          <p:cNvSpPr txBox="1"/>
          <p:nvPr/>
        </p:nvSpPr>
        <p:spPr>
          <a:xfrm>
            <a:off x="2683566" y="2704344"/>
            <a:ext cx="475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Actual Epicenter location vs. Requested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0289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BFD8F8-14D3-4A80-9A7C-5A357CB908DD}"/>
              </a:ext>
            </a:extLst>
          </p:cNvPr>
          <p:cNvSpPr txBox="1"/>
          <p:nvPr/>
        </p:nvSpPr>
        <p:spPr>
          <a:xfrm>
            <a:off x="150518" y="324609"/>
            <a:ext cx="46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DART 4G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F6A5FA-F5E1-4F2A-AD5C-1CEBA11C6530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F3BCA64-467B-CB41-9162-9AB7F4666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44" b="46700"/>
          <a:stretch/>
        </p:blipFill>
        <p:spPr>
          <a:xfrm>
            <a:off x="368489" y="2893986"/>
            <a:ext cx="4064021" cy="388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33AB4-F683-BC41-BB76-87AAA817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0"/>
          <a:stretch/>
        </p:blipFill>
        <p:spPr>
          <a:xfrm>
            <a:off x="4896189" y="2895599"/>
            <a:ext cx="4184832" cy="38824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437D22-3915-40A6-AFD1-BC2186682BDD}"/>
              </a:ext>
            </a:extLst>
          </p:cNvPr>
          <p:cNvSpPr txBox="1"/>
          <p:nvPr/>
        </p:nvSpPr>
        <p:spPr>
          <a:xfrm>
            <a:off x="287999" y="977405"/>
            <a:ext cx="8568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dirty="0"/>
              <a:t>WG1 worked with NZ to analyse data captured on their new DART network from the March 5, 2021, Kermadec Earthquakes. A series of tsunamigenic earthquakes ranging in magnitude from M7.2 to M8.1. The DART buoys enabled scientists to accurately predict wave forecasts.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dirty="0"/>
              <a:t>PMEL also continue to work with Chile and recently supported the Hydrographic and Oceanographic Service of the Chilean Navy, to acquire DART metadata as a proxy for the National DART Buoy Centre.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dirty="0"/>
              <a:t>Due to the increased use of DART, PMEL are working on setting up a Web Portal for DART metadata updates.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878DD-8A73-4A8C-85D9-DBA669E1E269}"/>
              </a:ext>
            </a:extLst>
          </p:cNvPr>
          <p:cNvSpPr txBox="1"/>
          <p:nvPr/>
        </p:nvSpPr>
        <p:spPr>
          <a:xfrm>
            <a:off x="368488" y="5909567"/>
            <a:ext cx="406402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PMEL inversion of NZ DART</a:t>
            </a:r>
            <a:endParaRPr lang="en-US" dirty="0"/>
          </a:p>
          <a:p>
            <a:r>
              <a:rPr lang="en-US" sz="1800" b="0" dirty="0">
                <a:solidFill>
                  <a:schemeClr val="tx1"/>
                </a:solidFill>
              </a:rPr>
              <a:t>available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 ~1-2 hours after event, pre-arrival in NZ</a:t>
            </a:r>
            <a:endParaRPr lang="en-N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AF51C-9B47-4A69-BA07-59DBF8D2EC5C}"/>
              </a:ext>
            </a:extLst>
          </p:cNvPr>
          <p:cNvSpPr txBox="1"/>
          <p:nvPr/>
        </p:nvSpPr>
        <p:spPr>
          <a:xfrm>
            <a:off x="6467062" y="2626538"/>
            <a:ext cx="2676938" cy="263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B0F0"/>
                </a:solidFill>
              </a:rPr>
              <a:t>IMAGES COURTESY OF DR BILL FRY – WG2</a:t>
            </a:r>
            <a:endParaRPr lang="en-NZ" sz="1100" dirty="0"/>
          </a:p>
        </p:txBody>
      </p:sp>
    </p:spTree>
    <p:extLst>
      <p:ext uri="{BB962C8B-B14F-4D97-AF65-F5344CB8AC3E}">
        <p14:creationId xmlns:p14="http://schemas.microsoft.com/office/powerpoint/2010/main" val="353059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BFD8F8-14D3-4A80-9A7C-5A357CB908DD}"/>
              </a:ext>
            </a:extLst>
          </p:cNvPr>
          <p:cNvSpPr txBox="1"/>
          <p:nvPr/>
        </p:nvSpPr>
        <p:spPr>
          <a:xfrm>
            <a:off x="150518" y="324609"/>
            <a:ext cx="46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DART 4G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F6A5FA-F5E1-4F2A-AD5C-1CEBA11C6530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5DD3B46-7295-C347-A942-73099E512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0" r="31264"/>
          <a:stretch/>
        </p:blipFill>
        <p:spPr>
          <a:xfrm>
            <a:off x="5947753" y="1184831"/>
            <a:ext cx="2510262" cy="2825728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FF44A9D-843C-D34A-9ED1-843821C54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8" r="33366"/>
          <a:stretch/>
        </p:blipFill>
        <p:spPr>
          <a:xfrm>
            <a:off x="3352705" y="1164968"/>
            <a:ext cx="2198107" cy="2825728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37496C3-9683-774F-A9BB-690F1E2C8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73" r="31574"/>
          <a:stretch/>
        </p:blipFill>
        <p:spPr>
          <a:xfrm>
            <a:off x="535142" y="1164968"/>
            <a:ext cx="2523636" cy="2825728"/>
          </a:xfrm>
          <a:prstGeom prst="rect">
            <a:avLst/>
          </a:prstGeom>
        </p:spPr>
      </p:pic>
      <p:pic>
        <p:nvPicPr>
          <p:cNvPr id="16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F2D9AADE-D202-074E-9085-04A4BE82B8FF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181" y="4079702"/>
            <a:ext cx="6222602" cy="152294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23106-FFE3-6D41-9248-EF81EB88081F}"/>
              </a:ext>
            </a:extLst>
          </p:cNvPr>
          <p:cNvSpPr>
            <a:spLocks noGrp="1"/>
          </p:cNvSpPr>
          <p:nvPr/>
        </p:nvSpPr>
        <p:spPr>
          <a:xfrm>
            <a:off x="44667" y="5885779"/>
            <a:ext cx="8981630" cy="7686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A9B"/>
                </a:solidFill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>
                <a:solidFill>
                  <a:schemeClr val="tx1"/>
                </a:solidFill>
              </a:rPr>
              <a:t>Forecasts predicted minor land threat. </a:t>
            </a:r>
            <a:r>
              <a:rPr lang="en-NZ" sz="2000" b="0" dirty="0">
                <a:solidFill>
                  <a:schemeClr val="tx1"/>
                </a:solidFill>
              </a:rPr>
              <a:t>Field measured tsunami runup (from post event analysis) was consistent with DART inversion forecasts.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4D66CC-B47E-4BFC-A7A2-D4D8434643C4}"/>
              </a:ext>
            </a:extLst>
          </p:cNvPr>
          <p:cNvSpPr txBox="1"/>
          <p:nvPr/>
        </p:nvSpPr>
        <p:spPr>
          <a:xfrm>
            <a:off x="6404083" y="901703"/>
            <a:ext cx="2676938" cy="263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B0F0"/>
                </a:solidFill>
              </a:rPr>
              <a:t>IMAGES COURTESY OF DR BILL FRY – WG2</a:t>
            </a:r>
            <a:endParaRPr lang="en-NZ" sz="1100" dirty="0"/>
          </a:p>
        </p:txBody>
      </p:sp>
    </p:spTree>
    <p:extLst>
      <p:ext uri="{BB962C8B-B14F-4D97-AF65-F5344CB8AC3E}">
        <p14:creationId xmlns:p14="http://schemas.microsoft.com/office/powerpoint/2010/main" val="61115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BFD8F8-14D3-4A80-9A7C-5A357CB908DD}"/>
              </a:ext>
            </a:extLst>
          </p:cNvPr>
          <p:cNvSpPr txBox="1"/>
          <p:nvPr/>
        </p:nvSpPr>
        <p:spPr>
          <a:xfrm>
            <a:off x="150518" y="324609"/>
            <a:ext cx="46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DART 4G</a:t>
            </a:r>
            <a:endParaRPr lang="en-NZ" sz="2400" b="1" dirty="0">
              <a:solidFill>
                <a:srgbClr val="DAC1B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F6A5FA-F5E1-4F2A-AD5C-1CEBA11C6530}"/>
              </a:ext>
            </a:extLst>
          </p:cNvPr>
          <p:cNvCxnSpPr/>
          <p:nvPr/>
        </p:nvCxnSpPr>
        <p:spPr>
          <a:xfrm>
            <a:off x="287999" y="881839"/>
            <a:ext cx="8568000" cy="0"/>
          </a:xfrm>
          <a:prstGeom prst="line">
            <a:avLst/>
          </a:prstGeom>
          <a:ln w="22225">
            <a:solidFill>
              <a:srgbClr val="014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water, outdoor, sky, beach&#10;&#10;Description automatically generated">
            <a:extLst>
              <a:ext uri="{FF2B5EF4-FFF2-40B4-BE49-F238E27FC236}">
                <a16:creationId xmlns:a16="http://schemas.microsoft.com/office/drawing/2014/main" id="{B4759249-926E-4BDA-B31C-F278A30917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6734" r="10106"/>
          <a:stretch/>
        </p:blipFill>
        <p:spPr>
          <a:xfrm>
            <a:off x="150518" y="1673519"/>
            <a:ext cx="3215534" cy="3125855"/>
          </a:xfrm>
          <a:prstGeom prst="rect">
            <a:avLst/>
          </a:prstGeom>
        </p:spPr>
      </p:pic>
      <p:pic>
        <p:nvPicPr>
          <p:cNvPr id="4" name="MARCH 5 TSUNAMI">
            <a:hlinkClick r:id="" action="ppaction://media"/>
            <a:extLst>
              <a:ext uri="{FF2B5EF4-FFF2-40B4-BE49-F238E27FC236}">
                <a16:creationId xmlns:a16="http://schemas.microsoft.com/office/drawing/2014/main" id="{2F3F9CA8-2961-4F8B-AF57-D3683A33C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1876" y="1673520"/>
            <a:ext cx="5626541" cy="3125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63600-0831-424A-9F80-FD3F9CE12D7A}"/>
              </a:ext>
            </a:extLst>
          </p:cNvPr>
          <p:cNvSpPr txBox="1"/>
          <p:nvPr/>
        </p:nvSpPr>
        <p:spPr>
          <a:xfrm>
            <a:off x="150517" y="5976161"/>
            <a:ext cx="87946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B0F0"/>
                </a:solidFill>
              </a:rPr>
              <a:t>IMAGES COURTESY OF DR BILL FRY – WG2 AND NGUNGURU SCHOOL, </a:t>
            </a:r>
            <a:r>
              <a:rPr lang="en-US" sz="1100" b="1" dirty="0" err="1">
                <a:solidFill>
                  <a:srgbClr val="00B0F0"/>
                </a:solidFill>
              </a:rPr>
              <a:t>Whangārei</a:t>
            </a:r>
            <a:r>
              <a:rPr lang="en-US" sz="1100" b="1" dirty="0">
                <a:solidFill>
                  <a:srgbClr val="00B0F0"/>
                </a:solidFill>
              </a:rPr>
              <a:t>, NZ </a:t>
            </a:r>
            <a:endParaRPr lang="en-NZ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E4DFF-1DEC-46EA-867F-629073F5DA64}"/>
              </a:ext>
            </a:extLst>
          </p:cNvPr>
          <p:cNvSpPr txBox="1"/>
          <p:nvPr/>
        </p:nvSpPr>
        <p:spPr>
          <a:xfrm>
            <a:off x="174649" y="1183738"/>
            <a:ext cx="8794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MARCH 5 KERMADEC TSUNAMI, TUTUKAKA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077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9DC4636204274989E293FED671D6D7" ma:contentTypeVersion="16" ma:contentTypeDescription="Create a new document." ma:contentTypeScope="" ma:versionID="7ac1c64106999aafb9b306e8fb9e0db9">
  <xsd:schema xmlns:xsd="http://www.w3.org/2001/XMLSchema" xmlns:xs="http://www.w3.org/2001/XMLSchema" xmlns:p="http://schemas.microsoft.com/office/2006/metadata/properties" xmlns:ns1="http://schemas.microsoft.com/sharepoint/v3" xmlns:ns3="e13be073-6f39-4087-a24f-871a68131d49" xmlns:ns4="d0b4d9c1-5a5a-478a-8044-eb1207dd2bc0" targetNamespace="http://schemas.microsoft.com/office/2006/metadata/properties" ma:root="true" ma:fieldsID="2762690b25071f4d3cbbbdd30575b42b" ns1:_="" ns3:_="" ns4:_="">
    <xsd:import namespace="http://schemas.microsoft.com/sharepoint/v3"/>
    <xsd:import namespace="e13be073-6f39-4087-a24f-871a68131d49"/>
    <xsd:import namespace="d0b4d9c1-5a5a-478a-8044-eb1207dd2b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be073-6f39-4087-a24f-871a68131d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4d9c1-5a5a-478a-8044-eb1207dd2b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0C20C2-1BED-47F1-A878-ECAE21A96F56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d0b4d9c1-5a5a-478a-8044-eb1207dd2bc0"/>
    <ds:schemaRef ds:uri="e13be073-6f39-4087-a24f-871a68131d4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FA1930-7AE3-400E-BAA3-B5193F32EE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2F5B1B-907F-44D6-A960-2B8E49EDB9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13be073-6f39-4087-a24f-871a68131d49"/>
    <ds:schemaRef ds:uri="d0b4d9c1-5a5a-478a-8044-eb1207dd2b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7875</TotalTime>
  <Words>797</Words>
  <Application>Microsoft Macintosh PowerPoint</Application>
  <PresentationFormat>On-screen Show (4:3)</PresentationFormat>
  <Paragraphs>85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Sarah-Jayne McCurrach</dc:creator>
  <cp:lastModifiedBy>Microsoft Office User</cp:lastModifiedBy>
  <cp:revision>8</cp:revision>
  <dcterms:created xsi:type="dcterms:W3CDTF">2021-05-30T22:06:54Z</dcterms:created>
  <dcterms:modified xsi:type="dcterms:W3CDTF">2021-11-30T22:15:23Z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0x010100209DC4636204274989E293FED671D6D7</vt:lpwstr>
  </property>
  <property fmtid="{D5CDD505-2E9C-101B-9397-08002B2CF9AE}" pid="3" name="MSIP_Label_299236d7-adcf-4cf8-854c-57c43edd57a5_Enabled">
    <vt:lpwstr>true</vt:lpwstr>
  </property>
  <property fmtid="{D5CDD505-2E9C-101B-9397-08002B2CF9AE}" pid="4" name="MSIP_Label_299236d7-adcf-4cf8-854c-57c43edd57a5_SetDate">
    <vt:lpwstr>2021-11-28T21:50:13Z</vt:lpwstr>
  </property>
  <property fmtid="{D5CDD505-2E9C-101B-9397-08002B2CF9AE}" pid="5" name="MSIP_Label_299236d7-adcf-4cf8-854c-57c43edd57a5_Method">
    <vt:lpwstr>Privileged</vt:lpwstr>
  </property>
  <property fmtid="{D5CDD505-2E9C-101B-9397-08002B2CF9AE}" pid="6" name="MSIP_Label_299236d7-adcf-4cf8-854c-57c43edd57a5_Name">
    <vt:lpwstr>UNCLASSIFIED</vt:lpwstr>
  </property>
  <property fmtid="{D5CDD505-2E9C-101B-9397-08002B2CF9AE}" pid="7" name="MSIP_Label_299236d7-adcf-4cf8-854c-57c43edd57a5_SiteId">
    <vt:lpwstr>86a6f104-40bb-42f9-80b8-db92c7ff68b2</vt:lpwstr>
  </property>
  <property fmtid="{D5CDD505-2E9C-101B-9397-08002B2CF9AE}" pid="8" name="MSIP_Label_299236d7-adcf-4cf8-854c-57c43edd57a5_ActionId">
    <vt:lpwstr>8368cfec-2b7d-4358-b3c1-962dce2105db</vt:lpwstr>
  </property>
  <property fmtid="{D5CDD505-2E9C-101B-9397-08002B2CF9AE}" pid="9" name="MSIP_Label_299236d7-adcf-4cf8-854c-57c43edd57a5_ContentBits">
    <vt:lpwstr>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UNCLASSIFIED</vt:lpwstr>
  </property>
</Properties>
</file>