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7" name="Shape 36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71544" y="216362"/>
            <a:ext cx="1999703" cy="95192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ctangle"/>
          <p:cNvSpPr/>
          <p:nvPr/>
        </p:nvSpPr>
        <p:spPr>
          <a:xfrm rot="5400000">
            <a:off x="1721007" y="3812568"/>
            <a:ext cx="1639617" cy="1104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7" name="Rectangle 10"/>
          <p:cNvSpPr/>
          <p:nvPr/>
        </p:nvSpPr>
        <p:spPr>
          <a:xfrm>
            <a:off x="0" y="-7429"/>
            <a:ext cx="12192000" cy="6858001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53543" y="1055353"/>
            <a:ext cx="4150548" cy="197580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ctangle"/>
          <p:cNvSpPr/>
          <p:nvPr/>
        </p:nvSpPr>
        <p:spPr>
          <a:xfrm>
            <a:off x="5176380" y="3421572"/>
            <a:ext cx="2018853" cy="1558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5535" y="-115614"/>
            <a:ext cx="1629171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Rectangle 2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solidFill>
              <a:srgbClr val="56BEEC"/>
            </a:solidFill>
            <a:miter/>
          </a:ln>
        </p:spPr>
        <p:txBody>
          <a:bodyPr lIns="45718" tIns="45718" rIns="45718" bIns="45718" anchor="ctr"/>
          <a:lstStyle/>
          <a:p>
            <a:pPr defTabSz="1300480">
              <a:defRPr sz="2400"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125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250" y="6169571"/>
            <a:ext cx="12205252" cy="688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61409" y="1881352"/>
            <a:ext cx="3490844" cy="3531476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5535" y="-115614"/>
            <a:ext cx="1629171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Rectangle 2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solidFill>
              <a:srgbClr val="56BEEC"/>
            </a:solidFill>
            <a:miter/>
          </a:ln>
        </p:spPr>
        <p:txBody>
          <a:bodyPr lIns="45718" tIns="45718" rIns="45718" bIns="45718" anchor="ctr"/>
          <a:lstStyle/>
          <a:p>
            <a:pPr defTabSz="1300480">
              <a:defRPr sz="2400"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136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250" y="6169571"/>
            <a:ext cx="12205252" cy="688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73985" y="1597601"/>
            <a:ext cx="3614657" cy="3940315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15151" y="6404289"/>
            <a:ext cx="273652" cy="269237"/>
          </a:xfrm>
          <a:prstGeom prst="rect">
            <a:avLst/>
          </a:prstGeom>
        </p:spPr>
        <p:txBody>
          <a:bodyPr/>
          <a:lstStyle>
            <a:lvl1pPr>
              <a:defRPr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6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pic>
        <p:nvPicPr>
          <p:cNvPr id="146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5535" y="-115614"/>
            <a:ext cx="1629171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Oval 8"/>
          <p:cNvSpPr/>
          <p:nvPr/>
        </p:nvSpPr>
        <p:spPr>
          <a:xfrm>
            <a:off x="917487" y="1546462"/>
            <a:ext cx="1001115" cy="997768"/>
          </a:xfrm>
          <a:prstGeom prst="ellipse">
            <a:avLst/>
          </a:prstGeom>
          <a:solidFill>
            <a:srgbClr val="0A42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300480">
              <a:defRPr>
                <a:solidFill>
                  <a:srgbClr val="41B7C8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sp>
        <p:nvSpPr>
          <p:cNvPr id="148" name="Oval 14"/>
          <p:cNvSpPr/>
          <p:nvPr/>
        </p:nvSpPr>
        <p:spPr>
          <a:xfrm>
            <a:off x="917487" y="3033341"/>
            <a:ext cx="1001115" cy="974978"/>
          </a:xfrm>
          <a:prstGeom prst="ellipse">
            <a:avLst/>
          </a:prstGeom>
          <a:solidFill>
            <a:srgbClr val="77CBF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300480"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sp>
        <p:nvSpPr>
          <p:cNvPr id="149" name="Oval 8"/>
          <p:cNvSpPr/>
          <p:nvPr/>
        </p:nvSpPr>
        <p:spPr>
          <a:xfrm>
            <a:off x="917487" y="4682690"/>
            <a:ext cx="1001115" cy="997773"/>
          </a:xfrm>
          <a:prstGeom prst="ellipse">
            <a:avLst/>
          </a:prstGeom>
          <a:solidFill>
            <a:srgbClr val="BBE5F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300480">
              <a:defRPr>
                <a:solidFill>
                  <a:srgbClr val="41B7C8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150" name="Picture 43" descr="Picture 4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250" y="6169571"/>
            <a:ext cx="12205252" cy="688431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6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pic>
        <p:nvPicPr>
          <p:cNvPr id="159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5535" y="-115614"/>
            <a:ext cx="1629171" cy="1629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43" descr="Picture 4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250" y="6169571"/>
            <a:ext cx="12205252" cy="68843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Oval 8"/>
          <p:cNvSpPr/>
          <p:nvPr/>
        </p:nvSpPr>
        <p:spPr>
          <a:xfrm>
            <a:off x="4585098" y="2105715"/>
            <a:ext cx="2976417" cy="3010383"/>
          </a:xfrm>
          <a:prstGeom prst="ellipse">
            <a:avLst/>
          </a:prstGeom>
          <a:solidFill>
            <a:srgbClr val="F2F2F2"/>
          </a:solidFill>
          <a:ln w="57150">
            <a:solidFill>
              <a:srgbClr val="1F4764"/>
            </a:solidFill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41B7C8"/>
                </a:solidFill>
              </a:defRPr>
            </a:pPr>
            <a:endParaRPr/>
          </a:p>
        </p:txBody>
      </p:sp>
      <p:sp>
        <p:nvSpPr>
          <p:cNvPr id="162" name="Oval 8"/>
          <p:cNvSpPr/>
          <p:nvPr/>
        </p:nvSpPr>
        <p:spPr>
          <a:xfrm>
            <a:off x="701291" y="2204005"/>
            <a:ext cx="2976417" cy="3010383"/>
          </a:xfrm>
          <a:prstGeom prst="ellipse">
            <a:avLst/>
          </a:prstGeom>
          <a:solidFill>
            <a:srgbClr val="F2F2F2"/>
          </a:solidFill>
          <a:ln w="57150">
            <a:solidFill>
              <a:srgbClr val="1F4764"/>
            </a:solidFill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41B7C8"/>
                </a:solidFill>
              </a:defRPr>
            </a:pPr>
            <a:endParaRPr/>
          </a:p>
        </p:txBody>
      </p:sp>
      <p:sp>
        <p:nvSpPr>
          <p:cNvPr id="163" name="Oval 8"/>
          <p:cNvSpPr/>
          <p:nvPr/>
        </p:nvSpPr>
        <p:spPr>
          <a:xfrm>
            <a:off x="8491952" y="2236266"/>
            <a:ext cx="2976417" cy="3010383"/>
          </a:xfrm>
          <a:prstGeom prst="ellipse">
            <a:avLst/>
          </a:prstGeom>
          <a:solidFill>
            <a:srgbClr val="F2F2F2"/>
          </a:solidFill>
          <a:ln w="57150">
            <a:solidFill>
              <a:srgbClr val="1F4764"/>
            </a:solidFill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41B7C8"/>
                </a:solidFill>
              </a:defRPr>
            </a:pPr>
            <a:endParaRPr/>
          </a:p>
        </p:txBody>
      </p:sp>
      <p:sp>
        <p:nvSpPr>
          <p:cNvPr id="164" name="Oval 8"/>
          <p:cNvSpPr/>
          <p:nvPr/>
        </p:nvSpPr>
        <p:spPr>
          <a:xfrm>
            <a:off x="10561169" y="1924230"/>
            <a:ext cx="1025591" cy="1024497"/>
          </a:xfrm>
          <a:prstGeom prst="ellipse">
            <a:avLst/>
          </a:prstGeom>
          <a:solidFill>
            <a:srgbClr val="2E75B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41B7C8"/>
                </a:solidFill>
              </a:defRPr>
            </a:pPr>
            <a:endParaRPr/>
          </a:p>
        </p:txBody>
      </p:sp>
      <p:sp>
        <p:nvSpPr>
          <p:cNvPr id="165" name="Oval 8"/>
          <p:cNvSpPr/>
          <p:nvPr/>
        </p:nvSpPr>
        <p:spPr>
          <a:xfrm>
            <a:off x="4731522" y="4539438"/>
            <a:ext cx="1025591" cy="1024497"/>
          </a:xfrm>
          <a:prstGeom prst="ellipse">
            <a:avLst/>
          </a:prstGeom>
          <a:solidFill>
            <a:srgbClr val="1F4E7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41B7C8"/>
                </a:solidFill>
              </a:defRPr>
            </a:pPr>
            <a:endParaRPr/>
          </a:p>
        </p:txBody>
      </p:sp>
      <p:sp>
        <p:nvSpPr>
          <p:cNvPr id="166" name="Oval 8"/>
          <p:cNvSpPr/>
          <p:nvPr/>
        </p:nvSpPr>
        <p:spPr>
          <a:xfrm>
            <a:off x="582902" y="1846396"/>
            <a:ext cx="1025588" cy="1024497"/>
          </a:xfrm>
          <a:prstGeom prst="ellipse">
            <a:avLst/>
          </a:prstGeom>
          <a:solidFill>
            <a:srgbClr val="8FAAD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41B7C8"/>
                </a:solidFill>
              </a:defRPr>
            </a:pPr>
            <a:endParaRPr/>
          </a:p>
        </p:txBody>
      </p:sp>
      <p:sp>
        <p:nvSpPr>
          <p:cNvPr id="1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6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pic>
        <p:nvPicPr>
          <p:cNvPr id="183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5535" y="-115614"/>
            <a:ext cx="1629171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Rectangle 57"/>
          <p:cNvSpPr/>
          <p:nvPr/>
        </p:nvSpPr>
        <p:spPr>
          <a:xfrm>
            <a:off x="8909763" y="3829970"/>
            <a:ext cx="1774528" cy="116159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Rectangle 59"/>
          <p:cNvSpPr/>
          <p:nvPr/>
        </p:nvSpPr>
        <p:spPr>
          <a:xfrm>
            <a:off x="5367337" y="3829970"/>
            <a:ext cx="1774528" cy="116159"/>
          </a:xfrm>
          <a:prstGeom prst="rect">
            <a:avLst/>
          </a:prstGeom>
          <a:solidFill>
            <a:srgbClr val="1F47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" name="Rectangle 60"/>
          <p:cNvSpPr/>
          <p:nvPr/>
        </p:nvSpPr>
        <p:spPr>
          <a:xfrm>
            <a:off x="7140606" y="3829970"/>
            <a:ext cx="1774527" cy="116159"/>
          </a:xfrm>
          <a:prstGeom prst="rect">
            <a:avLst/>
          </a:prstGeom>
          <a:solidFill>
            <a:srgbClr val="8FAAD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" name="Oval 62"/>
          <p:cNvSpPr/>
          <p:nvPr/>
        </p:nvSpPr>
        <p:spPr>
          <a:xfrm>
            <a:off x="2271202" y="2112578"/>
            <a:ext cx="848701" cy="794335"/>
          </a:xfrm>
          <a:prstGeom prst="ellipse">
            <a:avLst/>
          </a:prstGeom>
          <a:solidFill>
            <a:srgbClr val="41B7C8"/>
          </a:solidFill>
          <a:ln w="12700">
            <a:solidFill>
              <a:srgbClr val="41B7C8"/>
            </a:solidFill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41B7C8"/>
                </a:solidFill>
              </a:defRPr>
            </a:pPr>
            <a:endParaRPr/>
          </a:p>
        </p:txBody>
      </p:sp>
      <p:sp>
        <p:nvSpPr>
          <p:cNvPr id="188" name="Straight Connector 9"/>
          <p:cNvSpPr/>
          <p:nvPr/>
        </p:nvSpPr>
        <p:spPr>
          <a:xfrm flipV="1">
            <a:off x="2695549" y="2112577"/>
            <a:ext cx="5" cy="1724732"/>
          </a:xfrm>
          <a:prstGeom prst="line">
            <a:avLst/>
          </a:prstGeom>
          <a:ln w="25400">
            <a:solidFill>
              <a:srgbClr val="41B7C8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9" name="Oval 67"/>
          <p:cNvSpPr/>
          <p:nvPr/>
        </p:nvSpPr>
        <p:spPr>
          <a:xfrm>
            <a:off x="5823630" y="2112578"/>
            <a:ext cx="848703" cy="794335"/>
          </a:xfrm>
          <a:prstGeom prst="ellipse">
            <a:avLst/>
          </a:prstGeom>
          <a:solidFill>
            <a:srgbClr val="1F47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90" name="Straight Connector 68"/>
          <p:cNvCxnSpPr>
            <a:stCxn id="185" idx="0"/>
            <a:endCxn id="189" idx="0"/>
          </p:cNvCxnSpPr>
          <p:nvPr/>
        </p:nvCxnSpPr>
        <p:spPr>
          <a:xfrm flipH="1" flipV="1">
            <a:off x="6247981" y="2509745"/>
            <a:ext cx="6620" cy="1378305"/>
          </a:xfrm>
          <a:prstGeom prst="straightConnector1">
            <a:avLst/>
          </a:prstGeom>
          <a:ln w="25400">
            <a:solidFill>
              <a:srgbClr val="1F4764"/>
            </a:solidFill>
            <a:miter/>
          </a:ln>
        </p:spPr>
      </p:cxnSp>
      <p:sp>
        <p:nvSpPr>
          <p:cNvPr id="191" name="Oval 72"/>
          <p:cNvSpPr/>
          <p:nvPr/>
        </p:nvSpPr>
        <p:spPr>
          <a:xfrm>
            <a:off x="9335364" y="2112578"/>
            <a:ext cx="848703" cy="794335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92" name="Straight Connector 73"/>
          <p:cNvCxnSpPr>
            <a:stCxn id="184" idx="0"/>
            <a:endCxn id="191" idx="0"/>
          </p:cNvCxnSpPr>
          <p:nvPr/>
        </p:nvCxnSpPr>
        <p:spPr>
          <a:xfrm flipH="1" flipV="1">
            <a:off x="9759715" y="2509745"/>
            <a:ext cx="37312" cy="1378305"/>
          </a:xfrm>
          <a:prstGeom prst="straightConnector1">
            <a:avLst/>
          </a:prstGeom>
          <a:ln w="25400">
            <a:solidFill>
              <a:srgbClr val="41B7C8"/>
            </a:solidFill>
            <a:miter/>
          </a:ln>
        </p:spPr>
      </p:cxnSp>
      <p:sp>
        <p:nvSpPr>
          <p:cNvPr id="193" name="Oval 76"/>
          <p:cNvSpPr/>
          <p:nvPr/>
        </p:nvSpPr>
        <p:spPr>
          <a:xfrm>
            <a:off x="4049105" y="4859415"/>
            <a:ext cx="848703" cy="794335"/>
          </a:xfrm>
          <a:prstGeom prst="ellipse">
            <a:avLst/>
          </a:prstGeom>
          <a:solidFill>
            <a:srgbClr val="2E75B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4C646"/>
                </a:solidFill>
              </a:defRPr>
            </a:pPr>
            <a:endParaRPr/>
          </a:p>
        </p:txBody>
      </p:sp>
      <p:sp>
        <p:nvSpPr>
          <p:cNvPr id="194" name="Straight Connector 77"/>
          <p:cNvSpPr/>
          <p:nvPr/>
        </p:nvSpPr>
        <p:spPr>
          <a:xfrm flipV="1">
            <a:off x="4473453" y="3837307"/>
            <a:ext cx="4" cy="1022108"/>
          </a:xfrm>
          <a:prstGeom prst="line">
            <a:avLst/>
          </a:prstGeom>
          <a:ln w="25400">
            <a:solidFill>
              <a:srgbClr val="189ED9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5" name="Oval 80"/>
          <p:cNvSpPr/>
          <p:nvPr/>
        </p:nvSpPr>
        <p:spPr>
          <a:xfrm>
            <a:off x="7560836" y="4859415"/>
            <a:ext cx="848703" cy="794335"/>
          </a:xfrm>
          <a:prstGeom prst="ellipse">
            <a:avLst/>
          </a:prstGeom>
          <a:solidFill>
            <a:srgbClr val="8FAAD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96" name="Straight Connector 81"/>
          <p:cNvCxnSpPr>
            <a:stCxn id="195" idx="0"/>
            <a:endCxn id="186" idx="0"/>
          </p:cNvCxnSpPr>
          <p:nvPr/>
        </p:nvCxnSpPr>
        <p:spPr>
          <a:xfrm flipV="1">
            <a:off x="7985187" y="3888049"/>
            <a:ext cx="42683" cy="1368534"/>
          </a:xfrm>
          <a:prstGeom prst="straightConnector1">
            <a:avLst/>
          </a:prstGeom>
          <a:ln w="25400">
            <a:solidFill>
              <a:srgbClr val="8FAADC"/>
            </a:solidFill>
            <a:miter/>
          </a:ln>
        </p:spPr>
      </p:cxnSp>
      <p:sp>
        <p:nvSpPr>
          <p:cNvPr id="197" name="Rectangle 59"/>
          <p:cNvSpPr/>
          <p:nvPr/>
        </p:nvSpPr>
        <p:spPr>
          <a:xfrm>
            <a:off x="3594065" y="3829970"/>
            <a:ext cx="1774528" cy="116159"/>
          </a:xfrm>
          <a:prstGeom prst="rect">
            <a:avLst/>
          </a:prstGeom>
          <a:solidFill>
            <a:srgbClr val="189E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8" name="Rectangle 59"/>
          <p:cNvSpPr/>
          <p:nvPr/>
        </p:nvSpPr>
        <p:spPr>
          <a:xfrm>
            <a:off x="1818289" y="3829970"/>
            <a:ext cx="1774527" cy="116159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8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 8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8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pic>
        <p:nvPicPr>
          <p:cNvPr id="22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t="25347" b="47620"/>
          <a:stretch>
            <a:fillRect/>
          </a:stretch>
        </p:blipFill>
        <p:spPr>
          <a:xfrm>
            <a:off x="-3" y="1513552"/>
            <a:ext cx="12192004" cy="4397392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Rectangle 4"/>
          <p:cNvSpPr/>
          <p:nvPr/>
        </p:nvSpPr>
        <p:spPr>
          <a:xfrm>
            <a:off x="2151895" y="1812906"/>
            <a:ext cx="8128576" cy="3618811"/>
          </a:xfrm>
          <a:prstGeom prst="rect">
            <a:avLst/>
          </a:prstGeom>
          <a:solidFill>
            <a:srgbClr val="FFFFFF"/>
          </a:solidFill>
          <a:ln w="57150">
            <a:solidFill>
              <a:srgbClr val="41B7C8"/>
            </a:solidFill>
            <a:miter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sp>
        <p:nvSpPr>
          <p:cNvPr id="225" name="Oval 17"/>
          <p:cNvSpPr/>
          <p:nvPr/>
        </p:nvSpPr>
        <p:spPr>
          <a:xfrm>
            <a:off x="1495861" y="1170913"/>
            <a:ext cx="955433" cy="955433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6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45535" y="-115614"/>
            <a:ext cx="1629171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8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pic>
        <p:nvPicPr>
          <p:cNvPr id="23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t="54463" b="8303"/>
          <a:stretch>
            <a:fillRect/>
          </a:stretch>
        </p:blipFill>
        <p:spPr>
          <a:xfrm>
            <a:off x="0" y="1352637"/>
            <a:ext cx="12192000" cy="4539346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Rectangle 7"/>
          <p:cNvSpPr/>
          <p:nvPr/>
        </p:nvSpPr>
        <p:spPr>
          <a:xfrm>
            <a:off x="2151895" y="1812906"/>
            <a:ext cx="8128576" cy="3618811"/>
          </a:xfrm>
          <a:prstGeom prst="rect">
            <a:avLst/>
          </a:prstGeom>
          <a:solidFill>
            <a:srgbClr val="FFFFFF"/>
          </a:solidFill>
          <a:ln w="57150">
            <a:solidFill>
              <a:srgbClr val="41B7C8"/>
            </a:solidFill>
            <a:miter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sp>
        <p:nvSpPr>
          <p:cNvPr id="237" name="Oval 17"/>
          <p:cNvSpPr/>
          <p:nvPr/>
        </p:nvSpPr>
        <p:spPr>
          <a:xfrm>
            <a:off x="1495861" y="1170913"/>
            <a:ext cx="955433" cy="955433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8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45535" y="-115614"/>
            <a:ext cx="1629171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71544" y="216362"/>
            <a:ext cx="1999703" cy="951924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Rectangle"/>
          <p:cNvSpPr/>
          <p:nvPr/>
        </p:nvSpPr>
        <p:spPr>
          <a:xfrm rot="5400000">
            <a:off x="1721007" y="3812568"/>
            <a:ext cx="1639617" cy="1104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9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01947" y="362661"/>
            <a:ext cx="1692371" cy="805627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8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sp>
        <p:nvSpPr>
          <p:cNvPr id="247" name="Rectangle 5"/>
          <p:cNvSpPr/>
          <p:nvPr/>
        </p:nvSpPr>
        <p:spPr>
          <a:xfrm>
            <a:off x="0" y="1274226"/>
            <a:ext cx="12192000" cy="5325884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50" name="Picture Placeholder 2"/>
          <p:cNvGrpSpPr/>
          <p:nvPr/>
        </p:nvGrpSpPr>
        <p:grpSpPr>
          <a:xfrm>
            <a:off x="8733107" y="1274222"/>
            <a:ext cx="3458896" cy="5325892"/>
            <a:chOff x="0" y="0"/>
            <a:chExt cx="3458895" cy="5325891"/>
          </a:xfrm>
        </p:grpSpPr>
        <p:sp>
          <p:nvSpPr>
            <p:cNvPr id="248" name="Rectangle"/>
            <p:cNvSpPr/>
            <p:nvPr/>
          </p:nvSpPr>
          <p:spPr>
            <a:xfrm>
              <a:off x="0" y="-1"/>
              <a:ext cx="3458894" cy="5325892"/>
            </a:xfrm>
            <a:prstGeom prst="rect">
              <a:avLst/>
            </a:prstGeom>
            <a:solidFill>
              <a:srgbClr val="41B7C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249" name="image13.jpeg" descr="image1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4158" t="10599" r="38921" b="25724"/>
            <a:stretch>
              <a:fillRect/>
            </a:stretch>
          </p:blipFill>
          <p:spPr>
            <a:xfrm>
              <a:off x="-1" y="-1"/>
              <a:ext cx="3458896" cy="5325892"/>
            </a:xfrm>
            <a:prstGeom prst="rect">
              <a:avLst/>
            </a:prstGeom>
            <a:ln w="12700" cap="flat">
              <a:solidFill>
                <a:srgbClr val="41B7C8"/>
              </a:solidFill>
              <a:prstDash val="solid"/>
              <a:round/>
            </a:ln>
            <a:effectLst/>
          </p:spPr>
        </p:pic>
      </p:grpSp>
      <p:pic>
        <p:nvPicPr>
          <p:cNvPr id="251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45535" y="-115614"/>
            <a:ext cx="1629171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8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pic>
        <p:nvPicPr>
          <p:cNvPr id="260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01947" y="362661"/>
            <a:ext cx="1692371" cy="805627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Rectangle 4"/>
          <p:cNvSpPr/>
          <p:nvPr/>
        </p:nvSpPr>
        <p:spPr>
          <a:xfrm>
            <a:off x="5988818" y="0"/>
            <a:ext cx="6203185" cy="6962503"/>
          </a:xfrm>
          <a:prstGeom prst="rect">
            <a:avLst/>
          </a:prstGeom>
          <a:solidFill>
            <a:srgbClr val="1F4764"/>
          </a:solidFill>
          <a:ln w="12700">
            <a:solidFill>
              <a:srgbClr val="1F4764"/>
            </a:solidFill>
            <a:miter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pic>
        <p:nvPicPr>
          <p:cNvPr id="26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01947" y="362661"/>
            <a:ext cx="1692371" cy="805627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Rectangle 8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pic>
        <p:nvPicPr>
          <p:cNvPr id="271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01947" y="362661"/>
            <a:ext cx="1692371" cy="805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01947" y="362661"/>
            <a:ext cx="1692371" cy="805627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Date Placeholder 3"/>
          <p:cNvSpPr txBox="1"/>
          <p:nvPr/>
        </p:nvSpPr>
        <p:spPr>
          <a:xfrm>
            <a:off x="883919" y="6414758"/>
            <a:ext cx="26517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22/01/2021</a:t>
            </a:r>
          </a:p>
        </p:txBody>
      </p:sp>
      <p:sp>
        <p:nvSpPr>
          <p:cNvPr id="281" name="Rectangle 11"/>
          <p:cNvSpPr/>
          <p:nvPr/>
        </p:nvSpPr>
        <p:spPr>
          <a:xfrm>
            <a:off x="-2" y="0"/>
            <a:ext cx="2396840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2" name="Rectangle"/>
          <p:cNvSpPr/>
          <p:nvPr/>
        </p:nvSpPr>
        <p:spPr>
          <a:xfrm rot="5400000">
            <a:off x="1974074" y="3090727"/>
            <a:ext cx="1328399" cy="1257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83" name="Rectangle 15"/>
          <p:cNvSpPr/>
          <p:nvPr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4" name="Rectangle"/>
          <p:cNvSpPr/>
          <p:nvPr/>
        </p:nvSpPr>
        <p:spPr>
          <a:xfrm rot="5400000">
            <a:off x="1533162" y="3317837"/>
            <a:ext cx="1328399" cy="1257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85" name="Rectangle 1"/>
          <p:cNvSpPr txBox="1"/>
          <p:nvPr/>
        </p:nvSpPr>
        <p:spPr>
          <a:xfrm>
            <a:off x="2575560" y="2716521"/>
            <a:ext cx="7441473" cy="1078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1300480">
              <a:defRPr sz="7000" b="1">
                <a:solidFill>
                  <a:srgbClr val="41B7C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THANK YOU</a:t>
            </a:r>
          </a:p>
        </p:txBody>
      </p:sp>
      <p:pic>
        <p:nvPicPr>
          <p:cNvPr id="286" name="Picture 20" descr="Picture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20742" y="0"/>
            <a:ext cx="1629171" cy="1629168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"/>
          <p:cNvSpPr/>
          <p:nvPr/>
        </p:nvSpPr>
        <p:spPr>
          <a:xfrm rot="5400000">
            <a:off x="1974074" y="3090727"/>
            <a:ext cx="1328399" cy="1257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95" name="Rectangle 15"/>
          <p:cNvSpPr/>
          <p:nvPr/>
        </p:nvSpPr>
        <p:spPr>
          <a:xfrm>
            <a:off x="2396835" y="0"/>
            <a:ext cx="9826974" cy="6858000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6" name="Rectangle"/>
          <p:cNvSpPr/>
          <p:nvPr/>
        </p:nvSpPr>
        <p:spPr>
          <a:xfrm rot="5400000">
            <a:off x="1450716" y="3366115"/>
            <a:ext cx="1328399" cy="125774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97" name="Rectangle 1"/>
          <p:cNvSpPr txBox="1"/>
          <p:nvPr/>
        </p:nvSpPr>
        <p:spPr>
          <a:xfrm>
            <a:off x="2603042" y="2786402"/>
            <a:ext cx="7441473" cy="1078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1300480">
              <a:defRPr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THANK YOU</a:t>
            </a:r>
          </a:p>
        </p:txBody>
      </p:sp>
      <p:pic>
        <p:nvPicPr>
          <p:cNvPr id="298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rcRect t="24094"/>
          <a:stretch>
            <a:fillRect/>
          </a:stretch>
        </p:blipFill>
        <p:spPr>
          <a:xfrm>
            <a:off x="8255299" y="2786395"/>
            <a:ext cx="1143964" cy="868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Picture 18" descr="Picture 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0236" y="386004"/>
            <a:ext cx="1999703" cy="951927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30183" y="6414757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5535" y="-115614"/>
            <a:ext cx="1629172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Rectangle 2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solidFill>
              <a:srgbClr val="56BEEC"/>
            </a:solidFill>
            <a:miter/>
          </a:ln>
        </p:spPr>
        <p:txBody>
          <a:bodyPr lIns="45718" tIns="45718" rIns="45718" bIns="45718" anchor="ctr"/>
          <a:lstStyle/>
          <a:p>
            <a:pPr defTabSz="1300480">
              <a:defRPr sz="2400"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30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250" y="6169571"/>
            <a:ext cx="12205252" cy="688432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71544" y="216362"/>
            <a:ext cx="1999704" cy="951924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Rectangle"/>
          <p:cNvSpPr/>
          <p:nvPr/>
        </p:nvSpPr>
        <p:spPr>
          <a:xfrm rot="5400000">
            <a:off x="1721007" y="3812568"/>
            <a:ext cx="1639618" cy="1104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319" name="Rectangle 10"/>
          <p:cNvSpPr/>
          <p:nvPr/>
        </p:nvSpPr>
        <p:spPr>
          <a:xfrm>
            <a:off x="0" y="-7429"/>
            <a:ext cx="12192000" cy="6858001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20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8950" y="2025893"/>
            <a:ext cx="2920172" cy="2806214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Rectangle"/>
          <p:cNvSpPr/>
          <p:nvPr/>
        </p:nvSpPr>
        <p:spPr>
          <a:xfrm rot="5400000">
            <a:off x="4884289" y="3379880"/>
            <a:ext cx="2423426" cy="982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3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75486" y="152362"/>
            <a:ext cx="1495762" cy="1405712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Rectangle"/>
          <p:cNvSpPr/>
          <p:nvPr/>
        </p:nvSpPr>
        <p:spPr>
          <a:xfrm rot="10800000">
            <a:off x="518275" y="1074001"/>
            <a:ext cx="2423424" cy="98242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331" name="Rectangle 5"/>
          <p:cNvSpPr/>
          <p:nvPr/>
        </p:nvSpPr>
        <p:spPr>
          <a:xfrm>
            <a:off x="0" y="1990014"/>
            <a:ext cx="12192000" cy="4365645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34" name="Picture Placeholder 2"/>
          <p:cNvGrpSpPr/>
          <p:nvPr/>
        </p:nvGrpSpPr>
        <p:grpSpPr>
          <a:xfrm>
            <a:off x="8733104" y="1990012"/>
            <a:ext cx="3458900" cy="4365652"/>
            <a:chOff x="-1" y="0"/>
            <a:chExt cx="3458899" cy="4365651"/>
          </a:xfrm>
        </p:grpSpPr>
        <p:sp>
          <p:nvSpPr>
            <p:cNvPr id="332" name="Rectangle"/>
            <p:cNvSpPr/>
            <p:nvPr/>
          </p:nvSpPr>
          <p:spPr>
            <a:xfrm>
              <a:off x="-2" y="-1"/>
              <a:ext cx="3458900" cy="4365652"/>
            </a:xfrm>
            <a:prstGeom prst="rect">
              <a:avLst/>
            </a:prstGeom>
            <a:solidFill>
              <a:srgbClr val="41B7C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333" name="image12.png" descr="image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" y="-1"/>
              <a:ext cx="3458901" cy="4365652"/>
            </a:xfrm>
            <a:prstGeom prst="rect">
              <a:avLst/>
            </a:prstGeom>
            <a:ln w="12700" cap="flat">
              <a:solidFill>
                <a:srgbClr val="41B7C8"/>
              </a:solidFill>
              <a:prstDash val="solid"/>
              <a:round/>
            </a:ln>
            <a:effectLst/>
          </p:spPr>
        </p:pic>
      </p:grpSp>
      <p:sp>
        <p:nvSpPr>
          <p:cNvPr id="3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Rectangle"/>
          <p:cNvSpPr/>
          <p:nvPr/>
        </p:nvSpPr>
        <p:spPr>
          <a:xfrm rot="10800000">
            <a:off x="518275" y="1074001"/>
            <a:ext cx="2423424" cy="98242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34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75486" y="152362"/>
            <a:ext cx="1495762" cy="1405712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Rectangle 7"/>
          <p:cNvSpPr/>
          <p:nvPr/>
        </p:nvSpPr>
        <p:spPr>
          <a:xfrm>
            <a:off x="0" y="6148551"/>
            <a:ext cx="12192000" cy="709452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300480">
              <a:defRPr sz="2400"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345" name="Picture Placeholder 2" descr="Picture Placeholder 2"/>
          <p:cNvPicPr>
            <a:picLocks noChangeAspect="1"/>
          </p:cNvPicPr>
          <p:nvPr/>
        </p:nvPicPr>
        <p:blipFill>
          <a:blip r:embed="rId3">
            <a:extLst/>
          </a:blip>
          <a:srcRect l="47678" r="47701" b="5212"/>
          <a:stretch>
            <a:fillRect/>
          </a:stretch>
        </p:blipFill>
        <p:spPr>
          <a:xfrm rot="16200000">
            <a:off x="5717628" y="420412"/>
            <a:ext cx="756746" cy="12191999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Date Placeholder 3"/>
          <p:cNvSpPr txBox="1"/>
          <p:nvPr/>
        </p:nvSpPr>
        <p:spPr>
          <a:xfrm>
            <a:off x="883919" y="6414759"/>
            <a:ext cx="26517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12/09/2021</a:t>
            </a:r>
          </a:p>
        </p:txBody>
      </p:sp>
      <p:sp>
        <p:nvSpPr>
          <p:cNvPr id="354" name="Rectangle 11"/>
          <p:cNvSpPr/>
          <p:nvPr/>
        </p:nvSpPr>
        <p:spPr>
          <a:xfrm>
            <a:off x="-2" y="0"/>
            <a:ext cx="2396840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5" name="Rectangle"/>
          <p:cNvSpPr/>
          <p:nvPr/>
        </p:nvSpPr>
        <p:spPr>
          <a:xfrm rot="5400000">
            <a:off x="1974074" y="3090727"/>
            <a:ext cx="1328399" cy="1257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356" name="Rectangle 15"/>
          <p:cNvSpPr/>
          <p:nvPr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 w="12700">
            <a:solidFill>
              <a:srgbClr val="41B7C8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7" name="Rectangle 1"/>
          <p:cNvSpPr txBox="1"/>
          <p:nvPr/>
        </p:nvSpPr>
        <p:spPr>
          <a:xfrm>
            <a:off x="2575560" y="2716521"/>
            <a:ext cx="7441473" cy="1078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1300480">
              <a:defRPr sz="7000" b="1">
                <a:solidFill>
                  <a:srgbClr val="0069B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THANK YOU</a:t>
            </a:r>
          </a:p>
        </p:txBody>
      </p:sp>
      <p:sp>
        <p:nvSpPr>
          <p:cNvPr id="358" name="Rectangle"/>
          <p:cNvSpPr/>
          <p:nvPr/>
        </p:nvSpPr>
        <p:spPr>
          <a:xfrm rot="5400000">
            <a:off x="1001943" y="3379880"/>
            <a:ext cx="2423424" cy="982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359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75486" y="152362"/>
            <a:ext cx="1495762" cy="1405712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71544" y="216362"/>
            <a:ext cx="1999703" cy="951924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Rectangle"/>
          <p:cNvSpPr/>
          <p:nvPr/>
        </p:nvSpPr>
        <p:spPr>
          <a:xfrm rot="5400000">
            <a:off x="1721007" y="3812568"/>
            <a:ext cx="1639617" cy="1104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40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1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01947" y="362661"/>
            <a:ext cx="1692371" cy="805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Picture Placeholder 2" descr="Picture Placeholder 2"/>
          <p:cNvPicPr>
            <a:picLocks noChangeAspect="1"/>
          </p:cNvPicPr>
          <p:nvPr/>
        </p:nvPicPr>
        <p:blipFill>
          <a:blip r:embed="rId4">
            <a:extLst/>
          </a:blip>
          <a:srcRect l="26151" t="6791" r="23338" b="13838"/>
          <a:stretch>
            <a:fillRect/>
          </a:stretch>
        </p:blipFill>
        <p:spPr>
          <a:xfrm>
            <a:off x="6204856" y="-3"/>
            <a:ext cx="5987144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Rectangle 10"/>
          <p:cNvSpPr/>
          <p:nvPr/>
        </p:nvSpPr>
        <p:spPr>
          <a:xfrm>
            <a:off x="581084" y="1147263"/>
            <a:ext cx="2694554" cy="1438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pic>
        <p:nvPicPr>
          <p:cNvPr id="44" name="Picture 15" descr="Picture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01947" y="362661"/>
            <a:ext cx="1692371" cy="80562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71544" y="216362"/>
            <a:ext cx="1999703" cy="951924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Rectangle"/>
          <p:cNvSpPr/>
          <p:nvPr/>
        </p:nvSpPr>
        <p:spPr>
          <a:xfrm rot="5400000">
            <a:off x="1721007" y="3812568"/>
            <a:ext cx="1639617" cy="1104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54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5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01947" y="362661"/>
            <a:ext cx="1692371" cy="805627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Rectangle 6"/>
          <p:cNvSpPr/>
          <p:nvPr/>
        </p:nvSpPr>
        <p:spPr>
          <a:xfrm>
            <a:off x="-2" y="0"/>
            <a:ext cx="2396840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Rectangle"/>
          <p:cNvSpPr/>
          <p:nvPr/>
        </p:nvSpPr>
        <p:spPr>
          <a:xfrm rot="5400000">
            <a:off x="1974074" y="3090727"/>
            <a:ext cx="1328399" cy="1257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71544" y="216362"/>
            <a:ext cx="1999703" cy="951924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Rectangle"/>
          <p:cNvSpPr/>
          <p:nvPr/>
        </p:nvSpPr>
        <p:spPr>
          <a:xfrm rot="5400000">
            <a:off x="1721007" y="3812568"/>
            <a:ext cx="1639617" cy="1104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67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8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01947" y="362661"/>
            <a:ext cx="1692371" cy="805627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Rectangle 6"/>
          <p:cNvSpPr/>
          <p:nvPr/>
        </p:nvSpPr>
        <p:spPr>
          <a:xfrm>
            <a:off x="2445866" y="0"/>
            <a:ext cx="9746134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" name="Rectangle"/>
          <p:cNvSpPr/>
          <p:nvPr/>
        </p:nvSpPr>
        <p:spPr>
          <a:xfrm rot="5400000">
            <a:off x="1974074" y="3090727"/>
            <a:ext cx="1328399" cy="125774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71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45535" y="-115614"/>
            <a:ext cx="1629171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Rectangle 1"/>
          <p:cNvSpPr/>
          <p:nvPr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5535" y="-115614"/>
            <a:ext cx="1629171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Rectangle 2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solidFill>
              <a:srgbClr val="56BEEC"/>
            </a:solidFill>
            <a:miter/>
          </a:ln>
        </p:spPr>
        <p:txBody>
          <a:bodyPr lIns="45718" tIns="45718" rIns="45718" bIns="45718" anchor="ctr"/>
          <a:lstStyle/>
          <a:p>
            <a:pPr defTabSz="1300480">
              <a:defRPr sz="2400"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8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250" y="6169571"/>
            <a:ext cx="12205252" cy="688431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5535" y="-115614"/>
            <a:ext cx="1629171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Rectangle 2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solidFill>
              <a:srgbClr val="56BEEC"/>
            </a:solidFill>
            <a:miter/>
          </a:ln>
        </p:spPr>
        <p:txBody>
          <a:bodyPr lIns="45718" tIns="45718" rIns="45718" bIns="45718" anchor="ctr"/>
          <a:lstStyle/>
          <a:p>
            <a:pPr defTabSz="1300480">
              <a:defRPr sz="2400"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9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250" y="6169571"/>
            <a:ext cx="12205252" cy="688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icture Placeholder 3" descr="Picture Placeholder 3"/>
          <p:cNvPicPr>
            <a:picLocks noChangeAspect="1"/>
          </p:cNvPicPr>
          <p:nvPr/>
        </p:nvPicPr>
        <p:blipFill>
          <a:blip r:embed="rId4">
            <a:extLst/>
          </a:blip>
          <a:srcRect l="1241" t="77476" r="38087" b="1775"/>
          <a:stretch>
            <a:fillRect/>
          </a:stretch>
        </p:blipFill>
        <p:spPr>
          <a:xfrm>
            <a:off x="-2" y="6148551"/>
            <a:ext cx="12192002" cy="70945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5535" y="-115614"/>
            <a:ext cx="1629171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Rectangle 2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solidFill>
              <a:srgbClr val="56BEEC"/>
            </a:solidFill>
            <a:miter/>
          </a:ln>
        </p:spPr>
        <p:txBody>
          <a:bodyPr lIns="45718" tIns="45718" rIns="45718" bIns="45718" anchor="ctr"/>
          <a:lstStyle/>
          <a:p>
            <a:pPr defTabSz="1300480">
              <a:defRPr sz="2400"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10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250" y="6169571"/>
            <a:ext cx="12205252" cy="688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icture Placeholder 2" descr="Picture Placeholder 2"/>
          <p:cNvPicPr>
            <a:picLocks noChangeAspect="1"/>
          </p:cNvPicPr>
          <p:nvPr/>
        </p:nvPicPr>
        <p:blipFill>
          <a:blip r:embed="rId4">
            <a:extLst/>
          </a:blip>
          <a:srcRect l="2894" t="50353" r="5603" b="36487"/>
          <a:stretch>
            <a:fillRect/>
          </a:stretch>
        </p:blipFill>
        <p:spPr>
          <a:xfrm>
            <a:off x="-10512" y="6148550"/>
            <a:ext cx="12225131" cy="709451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5535" y="-115614"/>
            <a:ext cx="1629171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Rectangle 2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solidFill>
              <a:srgbClr val="56BEEC"/>
            </a:solidFill>
            <a:miter/>
          </a:ln>
        </p:spPr>
        <p:txBody>
          <a:bodyPr lIns="45718" tIns="45718" rIns="45718" bIns="45718" anchor="ctr"/>
          <a:lstStyle/>
          <a:p>
            <a:pPr defTabSz="1300480">
              <a:defRPr sz="2400"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11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250" y="6169571"/>
            <a:ext cx="12205252" cy="688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Placeholder 2" descr="Picture Placeholder 2"/>
          <p:cNvPicPr>
            <a:picLocks noChangeAspect="1"/>
          </p:cNvPicPr>
          <p:nvPr/>
        </p:nvPicPr>
        <p:blipFill>
          <a:blip r:embed="rId4">
            <a:extLst/>
          </a:blip>
          <a:srcRect l="47678" r="47701" b="5212"/>
          <a:stretch>
            <a:fillRect/>
          </a:stretch>
        </p:blipFill>
        <p:spPr>
          <a:xfrm rot="16200000">
            <a:off x="5717629" y="420412"/>
            <a:ext cx="756745" cy="12191999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557101" y="773611"/>
            <a:ext cx="2165078" cy="124716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pic>
        <p:nvPicPr>
          <p:cNvPr id="3" name="Picture 7" descr="Picture 7"/>
          <p:cNvPicPr>
            <a:picLocks noChangeAspect="1"/>
          </p:cNvPicPr>
          <p:nvPr/>
        </p:nvPicPr>
        <p:blipFill>
          <a:blip r:embed="rId31">
            <a:extLst/>
          </a:blip>
          <a:stretch>
            <a:fillRect/>
          </a:stretch>
        </p:blipFill>
        <p:spPr>
          <a:xfrm>
            <a:off x="10345535" y="-115614"/>
            <a:ext cx="1629171" cy="1629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43" descr="Picture 43"/>
          <p:cNvPicPr>
            <a:picLocks noChangeAspect="1"/>
          </p:cNvPicPr>
          <p:nvPr/>
        </p:nvPicPr>
        <p:blipFill>
          <a:blip r:embed="rId32">
            <a:extLst/>
          </a:blip>
          <a:stretch>
            <a:fillRect/>
          </a:stretch>
        </p:blipFill>
        <p:spPr>
          <a:xfrm>
            <a:off x="-13250" y="6169571"/>
            <a:ext cx="12205252" cy="68843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20"/>
          <p:cNvSpPr/>
          <p:nvPr/>
        </p:nvSpPr>
        <p:spPr>
          <a:xfrm>
            <a:off x="611531" y="1410647"/>
            <a:ext cx="11003527" cy="5103141"/>
          </a:xfrm>
          <a:prstGeom prst="rect">
            <a:avLst/>
          </a:prstGeom>
          <a:solidFill>
            <a:srgbClr val="FFFFFF"/>
          </a:solidFill>
          <a:ln w="28575">
            <a:solidFill>
              <a:srgbClr val="1F4764"/>
            </a:solidFill>
            <a:miter/>
          </a:ln>
        </p:spPr>
        <p:txBody>
          <a:bodyPr lIns="45718" tIns="45718" rIns="45718" bIns="45718" anchor="ctr"/>
          <a:lstStyle/>
          <a:p>
            <a:pPr defTabSz="1300480">
              <a:defRPr sz="2400"/>
            </a:pPr>
            <a:endParaRPr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nesdoc.unesco.org/ark:/48223/pf0000376755" TargetMode="Externa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Rectangle 3"/>
          <p:cNvSpPr txBox="1"/>
          <p:nvPr/>
        </p:nvSpPr>
        <p:spPr>
          <a:xfrm>
            <a:off x="6180647" y="812642"/>
            <a:ext cx="5939683" cy="4559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ctr">
              <a:defRPr sz="2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ctr"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AGENDA ITEM 6.1 </a:t>
            </a:r>
          </a:p>
          <a:p>
            <a:pPr algn="ctr"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ctr">
              <a:defRPr sz="3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PROGRESS OF THE GE-CD TASK TEAM RELATED TO THE REVISION OF THE </a:t>
            </a:r>
          </a:p>
          <a:p>
            <a:pPr algn="ctr">
              <a:defRPr sz="3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IOC CD STRATEGY</a:t>
            </a:r>
          </a:p>
        </p:txBody>
      </p:sp>
      <p:sp>
        <p:nvSpPr>
          <p:cNvPr id="370" name="Rectangle 4"/>
          <p:cNvSpPr txBox="1"/>
          <p:nvPr/>
        </p:nvSpPr>
        <p:spPr>
          <a:xfrm>
            <a:off x="4668049" y="5733212"/>
            <a:ext cx="285590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Luis </a:t>
            </a:r>
            <a:r>
              <a:rPr lang="pt-PT" dirty="0" smtClean="0"/>
              <a:t>Menezes </a:t>
            </a:r>
            <a:r>
              <a:rPr dirty="0" smtClean="0"/>
              <a:t>Pinheiro</a:t>
            </a:r>
            <a:endParaRPr dirty="0"/>
          </a:p>
          <a:p>
            <a:pPr algn="ctr">
              <a:defRPr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2 December 2021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extBox 1"/>
          <p:cNvSpPr txBox="1"/>
          <p:nvPr/>
        </p:nvSpPr>
        <p:spPr>
          <a:xfrm>
            <a:off x="496985" y="201732"/>
            <a:ext cx="10585270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defTabSz="1300480"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GE-CD TASK TEAM RELATED TO REVISION OF THE IOC CD STRATEGY</a:t>
            </a:r>
          </a:p>
        </p:txBody>
      </p:sp>
      <p:sp>
        <p:nvSpPr>
          <p:cNvPr id="373" name="What can be drawn from the survey results analysis is the strong expression of a need for capacity enhancement all across the board, as indicated by the few scores given below a weighted average of 4.0. Due to the relatively small sample size, especially"/>
          <p:cNvSpPr txBox="1"/>
          <p:nvPr/>
        </p:nvSpPr>
        <p:spPr>
          <a:xfrm>
            <a:off x="950618" y="1148879"/>
            <a:ext cx="10277516" cy="4414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lvl="6" indent="-285750" algn="just">
              <a:spcBef>
                <a:spcPts val="12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85750" lvl="6" indent="-285750" algn="just">
              <a:spcBef>
                <a:spcPts val="12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Established by the Task Team during its 2nd meeting (October 2020) to identify what changes may be needed and submit a report for the consideration of the IOC at this 31</a:t>
            </a:r>
            <a:r>
              <a:rPr sz="1600" baseline="40625"/>
              <a:t>st </a:t>
            </a:r>
            <a:r>
              <a:t>session of the Assembly </a:t>
            </a:r>
          </a:p>
          <a:p>
            <a:pPr algn="just">
              <a:spcBef>
                <a:spcPts val="12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85750" lvl="6" indent="-285750" algn="just">
              <a:spcBef>
                <a:spcPts val="12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Task Team composition:</a:t>
            </a:r>
          </a:p>
          <a:p>
            <a:pPr defTabSz="457200">
              <a:spcBef>
                <a:spcPts val="1200"/>
              </a:spcBef>
              <a:defRPr sz="1866">
                <a:solidFill>
                  <a:srgbClr val="02677B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  <a:p>
            <a:pPr defTabSz="457200">
              <a:spcBef>
                <a:spcPts val="12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spcBef>
                <a:spcPts val="12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140367" indent="-140367" defTabSz="457200">
              <a:spcBef>
                <a:spcPts val="1200"/>
              </a:spcBef>
              <a:buSzPct val="1000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  <a:p>
            <a:pPr marL="285750" lvl="6" indent="-285750" algn="just">
              <a:spcBef>
                <a:spcPts val="12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374" name="Survey results made available online at https://surveys.ioc-cd.org/…"/>
          <p:cNvSpPr txBox="1"/>
          <p:nvPr/>
        </p:nvSpPr>
        <p:spPr>
          <a:xfrm>
            <a:off x="1613135" y="3611589"/>
            <a:ext cx="10771953" cy="3008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numCol="3" spcCol="538597"/>
          <a:lstStyle/>
          <a:p>
            <a:pPr defTabSz="457200">
              <a:spcBef>
                <a:spcPts val="12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GE-CD Members: </a:t>
            </a:r>
          </a:p>
          <a:p>
            <a:pPr defTabSz="4572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Aidy, Muslim - Malaysia </a:t>
            </a:r>
          </a:p>
          <a:p>
            <a:pPr defTabSz="4572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Bax, Nic - Australia </a:t>
            </a:r>
          </a:p>
          <a:p>
            <a:pPr defTabSz="4572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Brown, Bradford - USA</a:t>
            </a:r>
            <a:br>
              <a:rPr dirty="0"/>
            </a:br>
            <a:r>
              <a:rPr dirty="0"/>
              <a:t>Zhu, Xuan - China</a:t>
            </a:r>
            <a:br>
              <a:rPr dirty="0"/>
            </a:br>
            <a:r>
              <a:rPr dirty="0" err="1"/>
              <a:t>Totani</a:t>
            </a:r>
            <a:r>
              <a:rPr dirty="0"/>
              <a:t>, Gen - Japan</a:t>
            </a:r>
            <a:br>
              <a:rPr dirty="0"/>
            </a:br>
            <a:r>
              <a:rPr dirty="0"/>
              <a:t>Andi E Sakya - Indonesia González-</a:t>
            </a:r>
            <a:r>
              <a:rPr dirty="0" err="1"/>
              <a:t>Quirós</a:t>
            </a:r>
            <a:r>
              <a:rPr dirty="0"/>
              <a:t>, Rafael - Spain </a:t>
            </a:r>
          </a:p>
          <a:p>
            <a:pPr defTabSz="457200">
              <a:spcBef>
                <a:spcPts val="12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457200">
              <a:spcBef>
                <a:spcPts val="12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457200">
              <a:spcBef>
                <a:spcPts val="12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IOC CD National Focal Points: </a:t>
            </a:r>
          </a:p>
          <a:p>
            <a:pPr defTabSz="4572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Suzan Kholeif - Egypt</a:t>
            </a:r>
            <a:br>
              <a:rPr dirty="0"/>
            </a:br>
            <a:r>
              <a:rPr dirty="0"/>
              <a:t>Pinheiro, Luis - Portugal</a:t>
            </a:r>
            <a:br>
              <a:rPr dirty="0"/>
            </a:br>
            <a:r>
              <a:rPr dirty="0"/>
              <a:t>Sohou, Zacharie - Benin</a:t>
            </a:r>
            <a:br>
              <a:rPr dirty="0"/>
            </a:br>
            <a:r>
              <a:rPr dirty="0"/>
              <a:t>Koffi Yao - Côte d‘Ivoire </a:t>
            </a:r>
          </a:p>
          <a:p>
            <a:pPr defTabSz="4572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Frederico </a:t>
            </a:r>
            <a:r>
              <a:rPr dirty="0" err="1"/>
              <a:t>Nogueira</a:t>
            </a:r>
            <a:r>
              <a:rPr dirty="0"/>
              <a:t> - Brazil </a:t>
            </a:r>
          </a:p>
          <a:p>
            <a:pPr defTabSz="4572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Carlos Torres Navarrete - Mexico</a:t>
            </a:r>
          </a:p>
          <a:p>
            <a:pPr defTabSz="457200">
              <a:spcBef>
                <a:spcPts val="12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457200">
              <a:spcBef>
                <a:spcPts val="12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457200">
              <a:spcBef>
                <a:spcPts val="12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457200">
              <a:spcBef>
                <a:spcPts val="12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IOC-UNESCO: </a:t>
            </a:r>
          </a:p>
          <a:p>
            <a:pPr defTabSz="4572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Aliaga, Bernardo </a:t>
            </a:r>
          </a:p>
          <a:p>
            <a:pPr defTabSz="4572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Diwa, Johanna </a:t>
            </a:r>
          </a:p>
          <a:p>
            <a:pPr defTabSz="4572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Pissierssens, Peter </a:t>
            </a:r>
          </a:p>
          <a:p>
            <a:pPr>
              <a:defRPr sz="16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Box 1"/>
          <p:cNvSpPr txBox="1"/>
          <p:nvPr/>
        </p:nvSpPr>
        <p:spPr>
          <a:xfrm>
            <a:off x="496984" y="201732"/>
            <a:ext cx="10585271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defTabSz="1300480"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GE-CD TASK TEAM RELATED TO REVISION OF THE IOC CD STRATEGY</a:t>
            </a:r>
          </a:p>
        </p:txBody>
      </p:sp>
      <p:sp>
        <p:nvSpPr>
          <p:cNvPr id="377" name="Elements examined by the task team included:…"/>
          <p:cNvSpPr txBox="1"/>
          <p:nvPr/>
        </p:nvSpPr>
        <p:spPr>
          <a:xfrm>
            <a:off x="536434" y="1289578"/>
            <a:ext cx="11136506" cy="4832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457200">
              <a:spcBef>
                <a:spcPts val="12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sz="1600" dirty="0"/>
              <a:t>Elements examined by the task team included:</a:t>
            </a:r>
            <a:endParaRPr sz="1600" i="1" dirty="0"/>
          </a:p>
          <a:p>
            <a:pPr defTabSz="457200">
              <a:spcBef>
                <a:spcPts val="12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1600" dirty="0"/>
              <a:t>(i) Capacity Development Chapter of the UN Decade of Ocean Science for Sustainable Development (2021–2030) Implementation Plan (IP); </a:t>
            </a:r>
          </a:p>
          <a:p>
            <a:pPr defTabSz="457200">
              <a:spcBef>
                <a:spcPts val="12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1600" dirty="0"/>
              <a:t>(ii) outcomes of the 2nd IOC Capacity Development Survey (September 2020–January 2021);</a:t>
            </a:r>
          </a:p>
          <a:p>
            <a:pPr defTabSz="457200">
              <a:spcBef>
                <a:spcPts val="12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1600" dirty="0"/>
              <a:t>(iii) input of consultations with IOC global and regional </a:t>
            </a:r>
            <a:r>
              <a:rPr sz="1600" dirty="0" err="1"/>
              <a:t>programmes</a:t>
            </a:r>
            <a:r>
              <a:rPr sz="1600" dirty="0"/>
              <a:t> related to Capacity Development; </a:t>
            </a:r>
          </a:p>
          <a:p>
            <a:pPr defTabSz="457200">
              <a:spcBef>
                <a:spcPts val="12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1600" dirty="0"/>
              <a:t>(iv) input of consultations with UN specialized agencies, non-UN IGOs, Global and Regional organizations, </a:t>
            </a:r>
            <a:r>
              <a:rPr sz="1600" dirty="0" err="1"/>
              <a:t>programmes</a:t>
            </a:r>
            <a:r>
              <a:rPr sz="1600" dirty="0"/>
              <a:t> and projects, NGOs and private sector partners; </a:t>
            </a:r>
          </a:p>
          <a:p>
            <a:pPr defTabSz="457200">
              <a:spcBef>
                <a:spcPts val="12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1600" dirty="0"/>
              <a:t>They also looked at the outcomes of the </a:t>
            </a:r>
            <a:r>
              <a:rPr sz="1600" i="1" dirty="0"/>
              <a:t>Global Ocean Science Report 2020</a:t>
            </a:r>
          </a:p>
          <a:p>
            <a:pPr defTabSz="457200">
              <a:spcBef>
                <a:spcPts val="12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sz="1600" dirty="0"/>
              <a:t>Actions</a:t>
            </a:r>
          </a:p>
          <a:p>
            <a:pPr marL="140367" indent="-140367" defTabSz="457200">
              <a:spcBef>
                <a:spcPts val="1200"/>
              </a:spcBef>
              <a:buSzPct val="1000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1600" dirty="0"/>
              <a:t>First meeting held on 7 December 2020, reviewed and finalized terms of reference and work plan</a:t>
            </a:r>
            <a:endParaRPr sz="1600" dirty="0"/>
          </a:p>
          <a:p>
            <a:pPr marL="140367" indent="-140367" defTabSz="457200">
              <a:spcBef>
                <a:spcPts val="1200"/>
              </a:spcBef>
              <a:buSzPct val="1000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1600" dirty="0"/>
              <a:t>Second meeting held on 12 February 2021, discussed inputs and summarized results of consultations</a:t>
            </a:r>
          </a:p>
          <a:p>
            <a:pPr marL="140367" indent="-140367" defTabSz="457200">
              <a:spcBef>
                <a:spcPts val="1200"/>
              </a:spcBef>
              <a:buSzPct val="1000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1600" dirty="0"/>
              <a:t>Final task team report submitted as IOC/INF-1396, published at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UNESDOC</a:t>
            </a:r>
            <a:r>
              <a:rPr sz="1600" dirty="0"/>
              <a:t> </a:t>
            </a:r>
          </a:p>
          <a:p>
            <a:pPr marL="140367" indent="-140367" defTabSz="457200">
              <a:spcBef>
                <a:spcPts val="1200"/>
              </a:spcBef>
              <a:buSzPct val="1000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1600" dirty="0"/>
              <a:t>Presented the highlights of the Task Team’s review at the pre-Assembly CD webinar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xtBox 1"/>
          <p:cNvSpPr txBox="1"/>
          <p:nvPr/>
        </p:nvSpPr>
        <p:spPr>
          <a:xfrm>
            <a:off x="496984" y="201732"/>
            <a:ext cx="10366642" cy="658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defTabSz="1300480"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(i) IOC CD Strategy outputs </a:t>
            </a:r>
            <a:r>
              <a:rPr i="1"/>
              <a:t>vis-a-vis </a:t>
            </a:r>
            <a:r>
              <a:t>UN Ocean Decade IP CD outputs </a:t>
            </a:r>
            <a:endParaRPr sz="1200" b="0">
              <a:solidFill>
                <a:srgbClr val="000000"/>
              </a:solidFill>
            </a:endParaRPr>
          </a:p>
        </p:txBody>
      </p:sp>
      <p:sp>
        <p:nvSpPr>
          <p:cNvPr id="380" name="Output 1: Human resources developed: The Ocean Decade IP includes new elements that are not in the current IOC CD Strategy…"/>
          <p:cNvSpPr txBox="1"/>
          <p:nvPr/>
        </p:nvSpPr>
        <p:spPr>
          <a:xfrm>
            <a:off x="403268" y="1178833"/>
            <a:ext cx="11325670" cy="4781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457200">
              <a:lnSpc>
                <a:spcPct val="150000"/>
              </a:lnSpc>
              <a:spcBef>
                <a:spcPts val="12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sz="1500" dirty="0"/>
              <a:t>Output 1: </a:t>
            </a:r>
            <a:r>
              <a:rPr sz="1500" b="1" dirty="0"/>
              <a:t>Human resources developed</a:t>
            </a:r>
            <a:r>
              <a:rPr sz="1500" dirty="0"/>
              <a:t>: The Ocean Decade IP includes new elements that are not in the current IOC CD Strategy </a:t>
            </a:r>
          </a:p>
          <a:p>
            <a:pPr defTabSz="457200">
              <a:lnSpc>
                <a:spcPct val="150000"/>
              </a:lnSpc>
              <a:spcBef>
                <a:spcPts val="12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sz="1500" dirty="0"/>
              <a:t>Output 2: Access to physical infrastructure established or improved: There needs to be </a:t>
            </a:r>
            <a:r>
              <a:rPr sz="1500" b="1" dirty="0"/>
              <a:t>more focus on technology </a:t>
            </a:r>
            <a:r>
              <a:rPr sz="1500" dirty="0"/>
              <a:t>in the IOC CD Strategy </a:t>
            </a:r>
          </a:p>
          <a:p>
            <a:pPr defTabSz="457200">
              <a:lnSpc>
                <a:spcPct val="150000"/>
              </a:lnSpc>
              <a:spcBef>
                <a:spcPts val="12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sz="1500" dirty="0"/>
              <a:t>Output 3: Global, regional, and sub-regional mechanisms strengthened: important to </a:t>
            </a:r>
            <a:r>
              <a:rPr sz="1500" b="1" dirty="0"/>
              <a:t>scale-up and accelerate </a:t>
            </a:r>
            <a:r>
              <a:rPr sz="1500" dirty="0"/>
              <a:t>CD efforts. </a:t>
            </a:r>
          </a:p>
          <a:p>
            <a:pPr defTabSz="457200">
              <a:lnSpc>
                <a:spcPct val="150000"/>
              </a:lnSpc>
              <a:spcBef>
                <a:spcPts val="12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sz="1500" dirty="0"/>
              <a:t>Output 4: Development of ocean research policies in support of sustainable development objectives promoted: Both documents emphasize this crucial need for targeted </a:t>
            </a:r>
            <a:r>
              <a:rPr sz="1500" b="1" dirty="0"/>
              <a:t>natural and social science</a:t>
            </a:r>
            <a:r>
              <a:rPr sz="1500" dirty="0"/>
              <a:t> </a:t>
            </a:r>
          </a:p>
          <a:p>
            <a:pPr defTabSz="457200">
              <a:lnSpc>
                <a:spcPct val="150000"/>
              </a:lnSpc>
              <a:spcBef>
                <a:spcPts val="12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sz="1500" dirty="0"/>
              <a:t>Output 5: Awareness and understanding increased, and exchanges facilitated on role and values of ocean: IOC CD Strategy may need to include an </a:t>
            </a:r>
            <a:r>
              <a:rPr sz="1500" b="1" dirty="0"/>
              <a:t>emphasis on facilitating exchanges </a:t>
            </a:r>
            <a:r>
              <a:rPr sz="1500" dirty="0"/>
              <a:t>on the role and values of the ocean </a:t>
            </a:r>
          </a:p>
          <a:p>
            <a:pPr defTabSz="457200">
              <a:lnSpc>
                <a:spcPct val="150000"/>
              </a:lnSpc>
              <a:spcBef>
                <a:spcPts val="12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sz="1500" dirty="0"/>
              <a:t>Output 6. Sustained, long-term resource mobilization reinforced: most similar output among the six outputs, however the IOC CD Strategy could </a:t>
            </a:r>
            <a:r>
              <a:rPr sz="1500" b="1" dirty="0"/>
              <a:t>optimize opportunities for cooperation </a:t>
            </a:r>
          </a:p>
          <a:p>
            <a:pPr defTabSz="457200">
              <a:lnSpc>
                <a:spcPct val="150000"/>
              </a:lnSpc>
              <a:spcBef>
                <a:spcPts val="12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sz="1500" dirty="0"/>
              <a:t>There is also greater emphasis on </a:t>
            </a:r>
            <a:r>
              <a:rPr sz="1500" b="1" dirty="0"/>
              <a:t>supporting developing countries in the UN Ocean Decade IP CD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Box 1"/>
          <p:cNvSpPr txBox="1"/>
          <p:nvPr/>
        </p:nvSpPr>
        <p:spPr>
          <a:xfrm>
            <a:off x="496984" y="201732"/>
            <a:ext cx="8797547" cy="658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defTabSz="1300480"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(ii) Outcomes of the 2nd IOC Capacity Development Survey </a:t>
            </a:r>
            <a:endParaRPr sz="1200" b="0">
              <a:solidFill>
                <a:srgbClr val="000000"/>
              </a:solidFill>
            </a:endParaRPr>
          </a:p>
        </p:txBody>
      </p:sp>
      <p:sp>
        <p:nvSpPr>
          <p:cNvPr id="383" name="Promotion of CD National Focal Points – only 41 CD Focal Points out of 150 Member States…"/>
          <p:cNvSpPr txBox="1"/>
          <p:nvPr/>
        </p:nvSpPr>
        <p:spPr>
          <a:xfrm>
            <a:off x="844803" y="1733595"/>
            <a:ext cx="10502394" cy="4378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0447" indent="-170447" defTabSz="457200">
              <a:lnSpc>
                <a:spcPct val="150000"/>
              </a:lnSpc>
              <a:spcBef>
                <a:spcPts val="1200"/>
              </a:spcBef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Promotion of </a:t>
            </a:r>
            <a:r>
              <a:rPr b="1" dirty="0"/>
              <a:t>CD National Focal Points </a:t>
            </a:r>
            <a:r>
              <a:rPr dirty="0"/>
              <a:t>– only 41 CD Focal Points out of 150 Member States </a:t>
            </a:r>
          </a:p>
          <a:p>
            <a:pPr marL="180473" indent="-180473" defTabSz="457200">
              <a:lnSpc>
                <a:spcPct val="150000"/>
              </a:lnSpc>
              <a:spcBef>
                <a:spcPts val="1200"/>
              </a:spcBef>
              <a:buSzPct val="100000"/>
              <a:buChar char="•"/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sz="1800" dirty="0"/>
              <a:t>Recognition of the </a:t>
            </a:r>
            <a:r>
              <a:rPr sz="1800" b="1" dirty="0"/>
              <a:t>differing requirements within different regions </a:t>
            </a:r>
          </a:p>
          <a:p>
            <a:pPr marL="180473" indent="-180473" defTabSz="457200">
              <a:lnSpc>
                <a:spcPct val="150000"/>
              </a:lnSpc>
              <a:spcBef>
                <a:spcPts val="1200"/>
              </a:spcBef>
              <a:buSzPct val="100000"/>
              <a:buChar char="•"/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sz="1800" dirty="0"/>
              <a:t>Promote </a:t>
            </a:r>
            <a:r>
              <a:rPr sz="1800" b="1" dirty="0"/>
              <a:t>improved national consultation and coordination </a:t>
            </a:r>
            <a:r>
              <a:rPr sz="1800" dirty="0"/>
              <a:t>in the defining of the CD needs responses from 25 IOC Focal Points and 10 CD focal points (from 150 MS) </a:t>
            </a:r>
          </a:p>
          <a:p>
            <a:pPr marL="180473" indent="-180473" defTabSz="457200">
              <a:lnSpc>
                <a:spcPct val="150000"/>
              </a:lnSpc>
              <a:spcBef>
                <a:spcPts val="1200"/>
              </a:spcBef>
              <a:buSzPct val="100000"/>
              <a:buChar char="•"/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sz="1800" b="1" dirty="0"/>
              <a:t>Clearer links between CD and global reporting needs </a:t>
            </a:r>
            <a:r>
              <a:rPr sz="1800" dirty="0"/>
              <a:t>that would enable developing countries gain access to necessary resources and training </a:t>
            </a:r>
            <a:r>
              <a:rPr dirty="0"/>
              <a:t/>
            </a:r>
            <a:br>
              <a:rPr dirty="0"/>
            </a:br>
            <a:endParaRPr dirty="0"/>
          </a:p>
          <a:p>
            <a:pPr defTabSz="457200">
              <a:lnSpc>
                <a:spcPct val="150000"/>
              </a:lnSpc>
              <a:spcBef>
                <a:spcPts val="1200"/>
              </a:spcBef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/>
            </a:r>
            <a:br>
              <a:rPr dirty="0"/>
            </a:b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Box 1"/>
          <p:cNvSpPr txBox="1"/>
          <p:nvPr/>
        </p:nvSpPr>
        <p:spPr>
          <a:xfrm>
            <a:off x="496984" y="201732"/>
            <a:ext cx="5510381" cy="658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defTabSz="1300480"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(iii) and (iv) Input from consultations </a:t>
            </a:r>
            <a:endParaRPr sz="1200" b="0">
              <a:solidFill>
                <a:srgbClr val="000000"/>
              </a:solidFill>
            </a:endParaRPr>
          </a:p>
        </p:txBody>
      </p:sp>
      <p:sp>
        <p:nvSpPr>
          <p:cNvPr id="386" name="Importance of highlighting long-term CD sustained strategies;…"/>
          <p:cNvSpPr txBox="1"/>
          <p:nvPr/>
        </p:nvSpPr>
        <p:spPr>
          <a:xfrm>
            <a:off x="426786" y="1271752"/>
            <a:ext cx="11084428" cy="455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0447" indent="-170447" defTabSz="457200">
              <a:lnSpc>
                <a:spcPct val="150000"/>
              </a:lnSpc>
              <a:spcBef>
                <a:spcPts val="1200"/>
              </a:spcBef>
              <a:buSzPct val="100000"/>
              <a:buChar char="•"/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sz="1600" dirty="0"/>
              <a:t>Importance of highlighting </a:t>
            </a:r>
            <a:r>
              <a:rPr sz="1600" b="1" dirty="0"/>
              <a:t>long-term CD sustained strategies</a:t>
            </a:r>
            <a:r>
              <a:rPr sz="1600" dirty="0"/>
              <a:t>; </a:t>
            </a:r>
          </a:p>
          <a:p>
            <a:pPr marL="170447" indent="-170447" defTabSz="457200">
              <a:lnSpc>
                <a:spcPct val="150000"/>
              </a:lnSpc>
              <a:spcBef>
                <a:spcPts val="1200"/>
              </a:spcBef>
              <a:buSzPct val="100000"/>
              <a:buChar char="•"/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sz="1600" dirty="0"/>
              <a:t>Need to develop mechanisms for </a:t>
            </a:r>
            <a:r>
              <a:rPr sz="1600" b="1" dirty="0"/>
              <a:t>monitoring, evaluation </a:t>
            </a:r>
            <a:r>
              <a:rPr sz="1600" dirty="0"/>
              <a:t>and learning to </a:t>
            </a:r>
            <a:r>
              <a:rPr sz="1600" b="1" dirty="0"/>
              <a:t>assess the quality and impact </a:t>
            </a:r>
            <a:r>
              <a:rPr sz="1600" dirty="0"/>
              <a:t>of the capacity development activities; </a:t>
            </a:r>
          </a:p>
          <a:p>
            <a:pPr marL="170447" indent="-170447" defTabSz="457200">
              <a:lnSpc>
                <a:spcPct val="150000"/>
              </a:lnSpc>
              <a:spcBef>
                <a:spcPts val="1200"/>
              </a:spcBef>
              <a:buSzPct val="100000"/>
              <a:buChar char="•"/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sz="1600" dirty="0"/>
              <a:t>Capacity development will be better achieved through </a:t>
            </a:r>
            <a:r>
              <a:rPr sz="1600" b="1" dirty="0"/>
              <a:t>partnerships </a:t>
            </a:r>
            <a:r>
              <a:rPr sz="1600" dirty="0"/>
              <a:t>between developed countries and SIDS and LDCs; </a:t>
            </a:r>
          </a:p>
          <a:p>
            <a:pPr marL="170447" indent="-170447" defTabSz="457200">
              <a:lnSpc>
                <a:spcPct val="150000"/>
              </a:lnSpc>
              <a:spcBef>
                <a:spcPts val="1200"/>
              </a:spcBef>
              <a:buSzPct val="100000"/>
              <a:buChar char="•"/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sz="1600" dirty="0"/>
              <a:t>Integration of </a:t>
            </a:r>
            <a:r>
              <a:rPr sz="1600" b="1" dirty="0"/>
              <a:t>natural sciences and societal disciplines </a:t>
            </a:r>
            <a:r>
              <a:rPr sz="1600" dirty="0"/>
              <a:t>into a </a:t>
            </a:r>
            <a:r>
              <a:rPr sz="1600" b="1" dirty="0"/>
              <a:t>holistic assessment </a:t>
            </a:r>
            <a:r>
              <a:rPr sz="1600" dirty="0"/>
              <a:t>of the marine environment must also be a general principle in CD strategies and initiatives; </a:t>
            </a:r>
          </a:p>
          <a:p>
            <a:pPr marL="170447" indent="-170447" defTabSz="457200">
              <a:lnSpc>
                <a:spcPct val="150000"/>
              </a:lnSpc>
              <a:spcBef>
                <a:spcPts val="1200"/>
              </a:spcBef>
              <a:buSzPct val="100000"/>
              <a:buChar char="•"/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sz="1600" dirty="0"/>
              <a:t>Global challenges such as </a:t>
            </a:r>
            <a:r>
              <a:rPr sz="1600" b="1" dirty="0"/>
              <a:t>climate change, biodiversity and habitat loss</a:t>
            </a:r>
            <a:r>
              <a:rPr sz="1600" dirty="0"/>
              <a:t>, and their impact on marine resources and ecosystem services need to be </a:t>
            </a:r>
            <a:r>
              <a:rPr sz="1600" b="1" dirty="0"/>
              <a:t>central in CD strategies and initiatives</a:t>
            </a:r>
            <a:r>
              <a:rPr sz="1600" dirty="0"/>
              <a:t>; </a:t>
            </a:r>
            <a:endParaRPr sz="1600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170447" indent="-170447" defTabSz="457200">
              <a:lnSpc>
                <a:spcPct val="150000"/>
              </a:lnSpc>
              <a:spcBef>
                <a:spcPts val="1200"/>
              </a:spcBef>
              <a:buSzPct val="100000"/>
              <a:buChar char="•"/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sz="1600" dirty="0"/>
              <a:t>Remove barriers to full </a:t>
            </a:r>
            <a:r>
              <a:rPr sz="1600" b="1" dirty="0"/>
              <a:t>gender and geographic diversity</a:t>
            </a:r>
            <a:r>
              <a:rPr sz="1600" dirty="0"/>
              <a:t>, and guarantee </a:t>
            </a:r>
            <a:r>
              <a:rPr sz="1600" b="1" dirty="0"/>
              <a:t>equitable access </a:t>
            </a:r>
            <a:r>
              <a:rPr sz="1600" dirty="0"/>
              <a:t>to ocean knowledge, ocean-related education, training, and transfer of marine technology </a:t>
            </a:r>
            <a:endParaRPr sz="1600" dirty="0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Box 1"/>
          <p:cNvSpPr txBox="1"/>
          <p:nvPr/>
        </p:nvSpPr>
        <p:spPr>
          <a:xfrm>
            <a:off x="496984" y="201732"/>
            <a:ext cx="1531907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defTabSz="1300480"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Summary</a:t>
            </a:r>
          </a:p>
        </p:txBody>
      </p:sp>
      <p:sp>
        <p:nvSpPr>
          <p:cNvPr id="389" name="New areas to add to be more aligned with CD requirements of the UN Ocean Decade…"/>
          <p:cNvSpPr txBox="1"/>
          <p:nvPr/>
        </p:nvSpPr>
        <p:spPr>
          <a:xfrm>
            <a:off x="515686" y="1467238"/>
            <a:ext cx="10502394" cy="415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4078" indent="-284078" defTabSz="457200">
              <a:lnSpc>
                <a:spcPct val="150000"/>
              </a:lnSpc>
              <a:spcBef>
                <a:spcPts val="1200"/>
              </a:spcBef>
              <a:buSzPct val="100000"/>
              <a:buAutoNum type="romanLcParenBoth"/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New areas </a:t>
            </a:r>
            <a:r>
              <a:rPr dirty="0"/>
              <a:t>to add to be more </a:t>
            </a:r>
            <a:r>
              <a:rPr b="1" dirty="0"/>
              <a:t>aligned with CD requirements of the UN Ocean Decade</a:t>
            </a:r>
          </a:p>
          <a:p>
            <a:pPr marL="284078" indent="-284078" defTabSz="457200">
              <a:lnSpc>
                <a:spcPct val="150000"/>
              </a:lnSpc>
              <a:spcBef>
                <a:spcPts val="1200"/>
              </a:spcBef>
              <a:buSzPct val="100000"/>
              <a:buAutoNum type="romanLcParenBoth"/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Reinforce what hasn’t yet been achieved </a:t>
            </a:r>
            <a:r>
              <a:rPr dirty="0"/>
              <a:t>e.g. Implementation Plan </a:t>
            </a:r>
          </a:p>
          <a:p>
            <a:pPr marL="284078" indent="-284078" defTabSz="457200">
              <a:lnSpc>
                <a:spcPct val="150000"/>
              </a:lnSpc>
              <a:spcBef>
                <a:spcPts val="1200"/>
              </a:spcBef>
              <a:buSzPct val="100000"/>
              <a:buAutoNum type="romanLcParenBoth"/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lang="pt-PT" dirty="0" smtClean="0"/>
              <a:t> </a:t>
            </a:r>
            <a:r>
              <a:rPr b="1" dirty="0" smtClean="0"/>
              <a:t>Align </a:t>
            </a:r>
            <a:r>
              <a:rPr b="1" dirty="0"/>
              <a:t>with other CD efforts </a:t>
            </a:r>
            <a:r>
              <a:rPr dirty="0"/>
              <a:t>of current collaborators/initiatives </a:t>
            </a:r>
          </a:p>
          <a:p>
            <a:pPr marL="284078" indent="-284078" defTabSz="457200">
              <a:lnSpc>
                <a:spcPct val="150000"/>
              </a:lnSpc>
              <a:spcBef>
                <a:spcPts val="1200"/>
              </a:spcBef>
              <a:buSzPct val="100000"/>
              <a:buAutoNum type="romanLcParenBoth"/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Take into account a </a:t>
            </a:r>
            <a:r>
              <a:rPr b="1" dirty="0"/>
              <a:t>broader range of disciplines </a:t>
            </a:r>
            <a:r>
              <a:rPr dirty="0"/>
              <a:t>e.g. social science </a:t>
            </a:r>
          </a:p>
          <a:p>
            <a:pPr marL="284078" indent="-284078" defTabSz="457200">
              <a:lnSpc>
                <a:spcPct val="150000"/>
              </a:lnSpc>
              <a:spcBef>
                <a:spcPts val="1200"/>
              </a:spcBef>
              <a:buSzPct val="100000"/>
              <a:buAutoNum type="romanLcParenBoth"/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Facilitate </a:t>
            </a:r>
            <a:r>
              <a:rPr b="1" dirty="0"/>
              <a:t>co-design and transdisciplinary </a:t>
            </a:r>
            <a:r>
              <a:rPr dirty="0"/>
              <a:t>approaches</a:t>
            </a:r>
          </a:p>
          <a:p>
            <a:pPr marL="284078" indent="-284078" defTabSz="457200">
              <a:lnSpc>
                <a:spcPct val="150000"/>
              </a:lnSpc>
              <a:spcBef>
                <a:spcPts val="1200"/>
              </a:spcBef>
              <a:buSzPct val="100000"/>
              <a:buAutoNum type="romanLcParenBoth"/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lang="pt-PT" dirty="0" smtClean="0"/>
              <a:t> </a:t>
            </a:r>
            <a:r>
              <a:rPr b="1" dirty="0" smtClean="0"/>
              <a:t>Appropriate </a:t>
            </a:r>
            <a:r>
              <a:rPr b="1" dirty="0"/>
              <a:t>format and structure </a:t>
            </a:r>
            <a:r>
              <a:rPr dirty="0"/>
              <a:t>that is more enticing and easily digestible</a:t>
            </a:r>
          </a:p>
          <a:p>
            <a:pPr marL="284078" indent="-284078" defTabSz="457200">
              <a:lnSpc>
                <a:spcPct val="150000"/>
              </a:lnSpc>
              <a:spcBef>
                <a:spcPts val="1200"/>
              </a:spcBef>
              <a:buSzPct val="100000"/>
              <a:buAutoNum type="romanLcParenBoth"/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lang="pt-PT" dirty="0" smtClean="0"/>
              <a:t> </a:t>
            </a:r>
            <a:r>
              <a:rPr dirty="0" smtClean="0"/>
              <a:t>More </a:t>
            </a:r>
            <a:r>
              <a:rPr b="1" dirty="0"/>
              <a:t>visibility and outreach </a:t>
            </a:r>
            <a:r>
              <a:rPr dirty="0"/>
              <a:t>for target audience/readers</a:t>
            </a:r>
            <a:br>
              <a:rPr dirty="0"/>
            </a:b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Box 1"/>
          <p:cNvSpPr txBox="1"/>
          <p:nvPr/>
        </p:nvSpPr>
        <p:spPr>
          <a:xfrm>
            <a:off x="496984" y="201732"/>
            <a:ext cx="2869574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defTabSz="1300480"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Recommendations</a:t>
            </a:r>
          </a:p>
        </p:txBody>
      </p:sp>
      <p:sp>
        <p:nvSpPr>
          <p:cNvPr id="392" name="Extend the current strategy to 2023…"/>
          <p:cNvSpPr txBox="1"/>
          <p:nvPr/>
        </p:nvSpPr>
        <p:spPr>
          <a:xfrm>
            <a:off x="553786" y="1568838"/>
            <a:ext cx="10502394" cy="380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4078" indent="-284078" defTabSz="457200">
              <a:lnSpc>
                <a:spcPct val="150000"/>
              </a:lnSpc>
              <a:spcBef>
                <a:spcPts val="1200"/>
              </a:spcBef>
              <a:buSzPct val="100000"/>
              <a:buAutoNum type="romanLcParenBoth"/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sz="2400" b="1" dirty="0"/>
              <a:t>Extend the current strategy to 2023</a:t>
            </a:r>
          </a:p>
          <a:p>
            <a:pPr marL="284078" indent="-284078" defTabSz="457200">
              <a:lnSpc>
                <a:spcPct val="150000"/>
              </a:lnSpc>
              <a:spcBef>
                <a:spcPts val="1200"/>
              </a:spcBef>
              <a:buSzPct val="100000"/>
              <a:buAutoNum type="romanLcParenBoth"/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sz="2400" dirty="0"/>
              <a:t>GE-CD to continue working on preparation of </a:t>
            </a:r>
            <a:r>
              <a:rPr sz="2400" b="1" dirty="0"/>
              <a:t>new IOC CD Strategy 2023-2030</a:t>
            </a:r>
          </a:p>
          <a:p>
            <a:pPr marL="284078" indent="-284078" defTabSz="457200">
              <a:lnSpc>
                <a:spcPct val="150000"/>
              </a:lnSpc>
              <a:spcBef>
                <a:spcPts val="1200"/>
              </a:spcBef>
              <a:buSzPct val="100000"/>
              <a:buAutoNum type="romanLcParenBoth"/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sz="2400" dirty="0"/>
              <a:t> </a:t>
            </a:r>
            <a:r>
              <a:rPr sz="2400" b="1" dirty="0"/>
              <a:t>Revise Terms of Reference </a:t>
            </a:r>
            <a:r>
              <a:rPr sz="2400" dirty="0"/>
              <a:t>of GE-CD</a:t>
            </a:r>
          </a:p>
          <a:p>
            <a:pPr marL="284078" indent="-284078" defTabSz="457200">
              <a:lnSpc>
                <a:spcPct val="150000"/>
              </a:lnSpc>
              <a:spcBef>
                <a:spcPts val="1200"/>
              </a:spcBef>
              <a:buSzPct val="100000"/>
              <a:buAutoNum type="romanLcParenBoth"/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lang="pt-PT" sz="2400" dirty="0" smtClean="0"/>
              <a:t> </a:t>
            </a:r>
            <a:r>
              <a:rPr sz="2400" dirty="0" smtClean="0"/>
              <a:t>Prepare </a:t>
            </a:r>
            <a:r>
              <a:rPr sz="2400" dirty="0"/>
              <a:t>a </a:t>
            </a:r>
            <a:r>
              <a:rPr sz="2400" b="1" dirty="0"/>
              <a:t>proposal for approval by the 32nd Session of IOC Assembly in 2023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9_Custom Design">
  <a:themeElements>
    <a:clrScheme name="9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9_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9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9_Custom Design">
  <a:themeElements>
    <a:clrScheme name="9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9_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9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553E9F5C4D6D42B3EE9FF6D5DEF904" ma:contentTypeVersion="14" ma:contentTypeDescription="Create a new document." ma:contentTypeScope="" ma:versionID="bc57e19ef737fa97da100b9e3f1c3204">
  <xsd:schema xmlns:xsd="http://www.w3.org/2001/XMLSchema" xmlns:xs="http://www.w3.org/2001/XMLSchema" xmlns:p="http://schemas.microsoft.com/office/2006/metadata/properties" xmlns:ns3="ffbc800a-8579-4f47-b981-68624a491c1d" xmlns:ns4="e0f72540-5f8e-40a2-901f-5bee73019f02" targetNamespace="http://schemas.microsoft.com/office/2006/metadata/properties" ma:root="true" ma:fieldsID="4b160b57045239b52213b1334761f9c6" ns3:_="" ns4:_="">
    <xsd:import namespace="ffbc800a-8579-4f47-b981-68624a491c1d"/>
    <xsd:import namespace="e0f72540-5f8e-40a2-901f-5bee73019f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c800a-8579-4f47-b981-68624a491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f72540-5f8e-40a2-901f-5bee73019f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90D387-04FE-4371-A13A-125C0EE01A8D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ffbc800a-8579-4f47-b981-68624a491c1d"/>
    <ds:schemaRef ds:uri="http://schemas.microsoft.com/office/2006/documentManagement/types"/>
    <ds:schemaRef ds:uri="http://purl.org/dc/elements/1.1/"/>
    <ds:schemaRef ds:uri="e0f72540-5f8e-40a2-901f-5bee73019f02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EADC96A-F68A-40A5-8D1A-8AD44B2314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B57EE5-906E-4565-9AEE-C36EB0B695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bc800a-8579-4f47-b981-68624a491c1d"/>
    <ds:schemaRef ds:uri="e0f72540-5f8e-40a2-901f-5bee73019f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875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Times Roman</vt:lpstr>
      <vt:lpstr>9_Custom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Luís Pinheiro</dc:creator>
  <cp:lastModifiedBy>Luís Pinheiro</cp:lastModifiedBy>
  <cp:revision>4</cp:revision>
  <dcterms:modified xsi:type="dcterms:W3CDTF">2021-11-29T11:02:32Z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0x0101007A553E9F5C4D6D42B3EE9FF6D5DEF904</vt:lpwstr>
  </property>
</Properties>
</file>