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15"/>
  </p:notesMasterIdLst>
  <p:sldIdLst>
    <p:sldId id="261" r:id="rId2"/>
    <p:sldId id="267" r:id="rId3"/>
    <p:sldId id="268" r:id="rId4"/>
    <p:sldId id="264" r:id="rId5"/>
    <p:sldId id="269" r:id="rId6"/>
    <p:sldId id="731" r:id="rId7"/>
    <p:sldId id="271" r:id="rId8"/>
    <p:sldId id="260" r:id="rId9"/>
    <p:sldId id="272" r:id="rId10"/>
    <p:sldId id="871" r:id="rId11"/>
    <p:sldId id="838" r:id="rId12"/>
    <p:sldId id="872" r:id="rId13"/>
    <p:sldId id="8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8"/>
    <p:restoredTop sz="32226"/>
  </p:normalViewPr>
  <p:slideViewPr>
    <p:cSldViewPr snapToGrid="0" snapToObjects="1">
      <p:cViewPr varScale="1">
        <p:scale>
          <a:sx n="31" d="100"/>
          <a:sy n="31" d="100"/>
        </p:scale>
        <p:origin x="364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3A7428-FEA2-B74A-ACD2-AE1AEBC05188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3E46E2-6D82-244A-BE85-9CD780446C4C}">
      <dgm:prSet phldrT="[Text]"/>
      <dgm:spPr/>
      <dgm:t>
        <a:bodyPr/>
        <a:lstStyle/>
        <a:p>
          <a:r>
            <a:rPr lang="en-US" b="1" dirty="0"/>
            <a:t>Syllabus/Learning Content</a:t>
          </a:r>
        </a:p>
      </dgm:t>
    </dgm:pt>
    <dgm:pt modelId="{804E0554-6F25-114B-998F-61798AE29B08}" type="parTrans" cxnId="{2B17FB97-761A-8C48-8027-02478C8A0468}">
      <dgm:prSet/>
      <dgm:spPr/>
      <dgm:t>
        <a:bodyPr/>
        <a:lstStyle/>
        <a:p>
          <a:endParaRPr lang="en-US"/>
        </a:p>
      </dgm:t>
    </dgm:pt>
    <dgm:pt modelId="{1B73AFC6-C30B-5E49-B9B0-5CD6FC8B3FAB}" type="sibTrans" cxnId="{2B17FB97-761A-8C48-8027-02478C8A0468}">
      <dgm:prSet/>
      <dgm:spPr/>
      <dgm:t>
        <a:bodyPr/>
        <a:lstStyle/>
        <a:p>
          <a:endParaRPr lang="en-US"/>
        </a:p>
      </dgm:t>
    </dgm:pt>
    <dgm:pt modelId="{0A8EBE6F-8B2E-1F4E-8BD6-6567A39DD228}">
      <dgm:prSet phldrT="[Text]"/>
      <dgm:spPr/>
      <dgm:t>
        <a:bodyPr/>
        <a:lstStyle/>
        <a:p>
          <a:pPr algn="ctr"/>
          <a:r>
            <a:rPr lang="en-US" b="1" dirty="0"/>
            <a:t>Facilitation Methods</a:t>
          </a:r>
        </a:p>
      </dgm:t>
    </dgm:pt>
    <dgm:pt modelId="{4D7CAFC2-9F3C-0A43-A998-83BF3FF4E814}" type="parTrans" cxnId="{2A745B6A-43E3-364F-A6A6-2F24CADE6B09}">
      <dgm:prSet/>
      <dgm:spPr/>
      <dgm:t>
        <a:bodyPr/>
        <a:lstStyle/>
        <a:p>
          <a:endParaRPr lang="en-US"/>
        </a:p>
      </dgm:t>
    </dgm:pt>
    <dgm:pt modelId="{59F055FB-2BB1-5648-8864-D9D7AC2517D0}" type="sibTrans" cxnId="{2A745B6A-43E3-364F-A6A6-2F24CADE6B09}">
      <dgm:prSet/>
      <dgm:spPr/>
      <dgm:t>
        <a:bodyPr/>
        <a:lstStyle/>
        <a:p>
          <a:endParaRPr lang="en-US"/>
        </a:p>
      </dgm:t>
    </dgm:pt>
    <dgm:pt modelId="{710BF3C6-8B3B-B244-889B-A5BEA3935E06}">
      <dgm:prSet phldrT="[Text]"/>
      <dgm:spPr/>
      <dgm:t>
        <a:bodyPr/>
        <a:lstStyle/>
        <a:p>
          <a:r>
            <a:rPr lang="en-US" b="1" dirty="0"/>
            <a:t>Learning / Teaching Methods</a:t>
          </a:r>
        </a:p>
      </dgm:t>
    </dgm:pt>
    <dgm:pt modelId="{C147AFBB-1D13-EE4E-AE3C-6A8DD5DABA91}" type="parTrans" cxnId="{E486ED03-FA9A-4045-9830-958B467EBB7F}">
      <dgm:prSet/>
      <dgm:spPr/>
      <dgm:t>
        <a:bodyPr/>
        <a:lstStyle/>
        <a:p>
          <a:endParaRPr lang="en-US"/>
        </a:p>
      </dgm:t>
    </dgm:pt>
    <dgm:pt modelId="{8775F154-E295-A64B-A3DD-AEB54B6DADA4}" type="sibTrans" cxnId="{E486ED03-FA9A-4045-9830-958B467EBB7F}">
      <dgm:prSet/>
      <dgm:spPr/>
      <dgm:t>
        <a:bodyPr/>
        <a:lstStyle/>
        <a:p>
          <a:endParaRPr lang="en-US"/>
        </a:p>
      </dgm:t>
    </dgm:pt>
    <dgm:pt modelId="{5403343A-B654-0742-8928-99C46F3C6837}">
      <dgm:prSet phldrT="[Text]"/>
      <dgm:spPr/>
      <dgm:t>
        <a:bodyPr/>
        <a:lstStyle/>
        <a:p>
          <a:pPr algn="ctr"/>
          <a:r>
            <a:rPr lang="en-US" b="1" dirty="0"/>
            <a:t>Group activities</a:t>
          </a:r>
        </a:p>
      </dgm:t>
    </dgm:pt>
    <dgm:pt modelId="{7F2889F1-9005-BC44-BB51-229034A1CFC9}" type="parTrans" cxnId="{67C02B6A-23A7-434F-A74B-9259C692C30A}">
      <dgm:prSet/>
      <dgm:spPr/>
      <dgm:t>
        <a:bodyPr/>
        <a:lstStyle/>
        <a:p>
          <a:endParaRPr lang="en-US"/>
        </a:p>
      </dgm:t>
    </dgm:pt>
    <dgm:pt modelId="{731D1E81-2AFE-D04E-883A-AE0CE18E135E}" type="sibTrans" cxnId="{67C02B6A-23A7-434F-A74B-9259C692C30A}">
      <dgm:prSet/>
      <dgm:spPr/>
      <dgm:t>
        <a:bodyPr/>
        <a:lstStyle/>
        <a:p>
          <a:endParaRPr lang="en-US"/>
        </a:p>
      </dgm:t>
    </dgm:pt>
    <dgm:pt modelId="{831CECD4-41C7-D446-B8E5-1AB85B0ADE3F}">
      <dgm:prSet phldrT="[Text]"/>
      <dgm:spPr/>
      <dgm:t>
        <a:bodyPr/>
        <a:lstStyle/>
        <a:p>
          <a:r>
            <a:rPr lang="en-US" b="1" dirty="0"/>
            <a:t>Learner Assessment Methods</a:t>
          </a:r>
        </a:p>
      </dgm:t>
    </dgm:pt>
    <dgm:pt modelId="{E044434B-0AF6-F94E-8FE3-CF12AA1429FC}" type="parTrans" cxnId="{A4D00122-A4D8-C746-A02A-E735E673D3F6}">
      <dgm:prSet/>
      <dgm:spPr/>
      <dgm:t>
        <a:bodyPr/>
        <a:lstStyle/>
        <a:p>
          <a:endParaRPr lang="en-US"/>
        </a:p>
      </dgm:t>
    </dgm:pt>
    <dgm:pt modelId="{BEAFD69A-E441-1F41-A3DE-65D16F3F4A05}" type="sibTrans" cxnId="{A4D00122-A4D8-C746-A02A-E735E673D3F6}">
      <dgm:prSet/>
      <dgm:spPr/>
      <dgm:t>
        <a:bodyPr/>
        <a:lstStyle/>
        <a:p>
          <a:endParaRPr lang="en-US"/>
        </a:p>
      </dgm:t>
    </dgm:pt>
    <dgm:pt modelId="{50D4037D-E26B-2244-8130-CE45A693BA54}">
      <dgm:prSet phldrT="[Text]"/>
      <dgm:spPr/>
      <dgm:t>
        <a:bodyPr/>
        <a:lstStyle/>
        <a:p>
          <a:pPr algn="ctr"/>
          <a:r>
            <a:rPr lang="en-US" b="1" dirty="0"/>
            <a:t>Hands on exercises</a:t>
          </a:r>
        </a:p>
      </dgm:t>
    </dgm:pt>
    <dgm:pt modelId="{87CD2A00-AB14-BC40-84C9-FE2D2F483E3A}" type="parTrans" cxnId="{67A8480C-41E4-FD42-A791-DB7D0BF86B12}">
      <dgm:prSet/>
      <dgm:spPr/>
      <dgm:t>
        <a:bodyPr/>
        <a:lstStyle/>
        <a:p>
          <a:endParaRPr lang="en-US"/>
        </a:p>
      </dgm:t>
    </dgm:pt>
    <dgm:pt modelId="{2886D4AD-3F80-E245-81AC-F447E30C682A}" type="sibTrans" cxnId="{67A8480C-41E4-FD42-A791-DB7D0BF86B12}">
      <dgm:prSet/>
      <dgm:spPr/>
      <dgm:t>
        <a:bodyPr/>
        <a:lstStyle/>
        <a:p>
          <a:endParaRPr lang="en-US"/>
        </a:p>
      </dgm:t>
    </dgm:pt>
    <dgm:pt modelId="{BE741FBC-8264-234A-89CC-39BC5869AF48}" type="pres">
      <dgm:prSet presAssocID="{4F3A7428-FEA2-B74A-ACD2-AE1AEBC05188}" presName="Name0" presStyleCnt="0">
        <dgm:presLayoutVars>
          <dgm:dir/>
          <dgm:animLvl val="lvl"/>
          <dgm:resizeHandles val="exact"/>
        </dgm:presLayoutVars>
      </dgm:prSet>
      <dgm:spPr/>
    </dgm:pt>
    <dgm:pt modelId="{78E10344-C417-584D-AA32-082756326D5C}" type="pres">
      <dgm:prSet presAssocID="{A33E46E2-6D82-244A-BE85-9CD780446C4C}" presName="composite" presStyleCnt="0"/>
      <dgm:spPr/>
    </dgm:pt>
    <dgm:pt modelId="{40D5F848-9F41-A343-B289-EA2FD5176251}" type="pres">
      <dgm:prSet presAssocID="{A33E46E2-6D82-244A-BE85-9CD780446C4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CE3455B-93C3-224E-AF64-8EE737C7C964}" type="pres">
      <dgm:prSet presAssocID="{A33E46E2-6D82-244A-BE85-9CD780446C4C}" presName="desTx" presStyleLbl="alignAccFollowNode1" presStyleIdx="0" presStyleCnt="3">
        <dgm:presLayoutVars>
          <dgm:bulletEnabled val="1"/>
        </dgm:presLayoutVars>
      </dgm:prSet>
      <dgm:spPr/>
    </dgm:pt>
    <dgm:pt modelId="{F1FD5BF4-3C94-664B-93FE-715A26DFF533}" type="pres">
      <dgm:prSet presAssocID="{1B73AFC6-C30B-5E49-B9B0-5CD6FC8B3FAB}" presName="space" presStyleCnt="0"/>
      <dgm:spPr/>
    </dgm:pt>
    <dgm:pt modelId="{F57FD10D-C3C7-1D43-BE20-F6D9900E0CC7}" type="pres">
      <dgm:prSet presAssocID="{710BF3C6-8B3B-B244-889B-A5BEA3935E06}" presName="composite" presStyleCnt="0"/>
      <dgm:spPr/>
    </dgm:pt>
    <dgm:pt modelId="{1F7BC69E-D9CC-8249-84E8-4DAA081B9A40}" type="pres">
      <dgm:prSet presAssocID="{710BF3C6-8B3B-B244-889B-A5BEA3935E0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B0EB7CB-5A2E-374C-8F24-CEF97DA76C0C}" type="pres">
      <dgm:prSet presAssocID="{710BF3C6-8B3B-B244-889B-A5BEA3935E06}" presName="desTx" presStyleLbl="alignAccFollowNode1" presStyleIdx="1" presStyleCnt="3">
        <dgm:presLayoutVars>
          <dgm:bulletEnabled val="1"/>
        </dgm:presLayoutVars>
      </dgm:prSet>
      <dgm:spPr/>
    </dgm:pt>
    <dgm:pt modelId="{19178F29-512D-C345-B8E8-5F17CBA00600}" type="pres">
      <dgm:prSet presAssocID="{8775F154-E295-A64B-A3DD-AEB54B6DADA4}" presName="space" presStyleCnt="0"/>
      <dgm:spPr/>
    </dgm:pt>
    <dgm:pt modelId="{A4397C6F-BFB0-1A46-9320-49DD430FEF3D}" type="pres">
      <dgm:prSet presAssocID="{831CECD4-41C7-D446-B8E5-1AB85B0ADE3F}" presName="composite" presStyleCnt="0"/>
      <dgm:spPr/>
    </dgm:pt>
    <dgm:pt modelId="{69B2066F-46BA-6642-929C-05AE98C21C52}" type="pres">
      <dgm:prSet presAssocID="{831CECD4-41C7-D446-B8E5-1AB85B0ADE3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C2A5A3F-4BEF-324B-A8B2-7CC10E211ECD}" type="pres">
      <dgm:prSet presAssocID="{831CECD4-41C7-D446-B8E5-1AB85B0ADE3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E486ED03-FA9A-4045-9830-958B467EBB7F}" srcId="{4F3A7428-FEA2-B74A-ACD2-AE1AEBC05188}" destId="{710BF3C6-8B3B-B244-889B-A5BEA3935E06}" srcOrd="1" destOrd="0" parTransId="{C147AFBB-1D13-EE4E-AE3C-6A8DD5DABA91}" sibTransId="{8775F154-E295-A64B-A3DD-AEB54B6DADA4}"/>
    <dgm:cxn modelId="{FD90730B-B3F7-D446-AACC-BA756F5A6F39}" type="presOf" srcId="{831CECD4-41C7-D446-B8E5-1AB85B0ADE3F}" destId="{69B2066F-46BA-6642-929C-05AE98C21C52}" srcOrd="0" destOrd="0" presId="urn:microsoft.com/office/officeart/2005/8/layout/hList1"/>
    <dgm:cxn modelId="{67A8480C-41E4-FD42-A791-DB7D0BF86B12}" srcId="{831CECD4-41C7-D446-B8E5-1AB85B0ADE3F}" destId="{50D4037D-E26B-2244-8130-CE45A693BA54}" srcOrd="0" destOrd="0" parTransId="{87CD2A00-AB14-BC40-84C9-FE2D2F483E3A}" sibTransId="{2886D4AD-3F80-E245-81AC-F447E30C682A}"/>
    <dgm:cxn modelId="{A4D00122-A4D8-C746-A02A-E735E673D3F6}" srcId="{4F3A7428-FEA2-B74A-ACD2-AE1AEBC05188}" destId="{831CECD4-41C7-D446-B8E5-1AB85B0ADE3F}" srcOrd="2" destOrd="0" parTransId="{E044434B-0AF6-F94E-8FE3-CF12AA1429FC}" sibTransId="{BEAFD69A-E441-1F41-A3DE-65D16F3F4A05}"/>
    <dgm:cxn modelId="{BA44163B-2877-FE49-99A2-62BB9C8E3DA5}" type="presOf" srcId="{5403343A-B654-0742-8928-99C46F3C6837}" destId="{EB0EB7CB-5A2E-374C-8F24-CEF97DA76C0C}" srcOrd="0" destOrd="0" presId="urn:microsoft.com/office/officeart/2005/8/layout/hList1"/>
    <dgm:cxn modelId="{21EF804C-CB60-7F40-9EF9-9E743239EAA0}" type="presOf" srcId="{710BF3C6-8B3B-B244-889B-A5BEA3935E06}" destId="{1F7BC69E-D9CC-8249-84E8-4DAA081B9A40}" srcOrd="0" destOrd="0" presId="urn:microsoft.com/office/officeart/2005/8/layout/hList1"/>
    <dgm:cxn modelId="{67C02B6A-23A7-434F-A74B-9259C692C30A}" srcId="{710BF3C6-8B3B-B244-889B-A5BEA3935E06}" destId="{5403343A-B654-0742-8928-99C46F3C6837}" srcOrd="0" destOrd="0" parTransId="{7F2889F1-9005-BC44-BB51-229034A1CFC9}" sibTransId="{731D1E81-2AFE-D04E-883A-AE0CE18E135E}"/>
    <dgm:cxn modelId="{2A745B6A-43E3-364F-A6A6-2F24CADE6B09}" srcId="{A33E46E2-6D82-244A-BE85-9CD780446C4C}" destId="{0A8EBE6F-8B2E-1F4E-8BD6-6567A39DD228}" srcOrd="0" destOrd="0" parTransId="{4D7CAFC2-9F3C-0A43-A998-83BF3FF4E814}" sibTransId="{59F055FB-2BB1-5648-8864-D9D7AC2517D0}"/>
    <dgm:cxn modelId="{551AA66E-B463-3443-85A5-3110AEB31274}" type="presOf" srcId="{A33E46E2-6D82-244A-BE85-9CD780446C4C}" destId="{40D5F848-9F41-A343-B289-EA2FD5176251}" srcOrd="0" destOrd="0" presId="urn:microsoft.com/office/officeart/2005/8/layout/hList1"/>
    <dgm:cxn modelId="{CBB5DA76-0CA8-7F4F-B6E8-152A231EFA67}" type="presOf" srcId="{4F3A7428-FEA2-B74A-ACD2-AE1AEBC05188}" destId="{BE741FBC-8264-234A-89CC-39BC5869AF48}" srcOrd="0" destOrd="0" presId="urn:microsoft.com/office/officeart/2005/8/layout/hList1"/>
    <dgm:cxn modelId="{9F425392-1407-444C-9DDF-38B5DDA9F7DA}" type="presOf" srcId="{50D4037D-E26B-2244-8130-CE45A693BA54}" destId="{BC2A5A3F-4BEF-324B-A8B2-7CC10E211ECD}" srcOrd="0" destOrd="0" presId="urn:microsoft.com/office/officeart/2005/8/layout/hList1"/>
    <dgm:cxn modelId="{2B17FB97-761A-8C48-8027-02478C8A0468}" srcId="{4F3A7428-FEA2-B74A-ACD2-AE1AEBC05188}" destId="{A33E46E2-6D82-244A-BE85-9CD780446C4C}" srcOrd="0" destOrd="0" parTransId="{804E0554-6F25-114B-998F-61798AE29B08}" sibTransId="{1B73AFC6-C30B-5E49-B9B0-5CD6FC8B3FAB}"/>
    <dgm:cxn modelId="{68992AC5-97F2-EB46-AE79-53513637C65D}" type="presOf" srcId="{0A8EBE6F-8B2E-1F4E-8BD6-6567A39DD228}" destId="{CCE3455B-93C3-224E-AF64-8EE737C7C964}" srcOrd="0" destOrd="0" presId="urn:microsoft.com/office/officeart/2005/8/layout/hList1"/>
    <dgm:cxn modelId="{E924083D-2216-7443-8C8C-511EB84DC57B}" type="presParOf" srcId="{BE741FBC-8264-234A-89CC-39BC5869AF48}" destId="{78E10344-C417-584D-AA32-082756326D5C}" srcOrd="0" destOrd="0" presId="urn:microsoft.com/office/officeart/2005/8/layout/hList1"/>
    <dgm:cxn modelId="{7082A9B3-8F14-0542-B92C-C7A091246774}" type="presParOf" srcId="{78E10344-C417-584D-AA32-082756326D5C}" destId="{40D5F848-9F41-A343-B289-EA2FD5176251}" srcOrd="0" destOrd="0" presId="urn:microsoft.com/office/officeart/2005/8/layout/hList1"/>
    <dgm:cxn modelId="{F67EC04F-C751-D840-AFBB-ABB4AC37C78E}" type="presParOf" srcId="{78E10344-C417-584D-AA32-082756326D5C}" destId="{CCE3455B-93C3-224E-AF64-8EE737C7C964}" srcOrd="1" destOrd="0" presId="urn:microsoft.com/office/officeart/2005/8/layout/hList1"/>
    <dgm:cxn modelId="{183FA309-1416-C941-A2DF-53CC481F3D37}" type="presParOf" srcId="{BE741FBC-8264-234A-89CC-39BC5869AF48}" destId="{F1FD5BF4-3C94-664B-93FE-715A26DFF533}" srcOrd="1" destOrd="0" presId="urn:microsoft.com/office/officeart/2005/8/layout/hList1"/>
    <dgm:cxn modelId="{6D1DDEC8-3CB1-6245-80C9-57F4ED6FB31F}" type="presParOf" srcId="{BE741FBC-8264-234A-89CC-39BC5869AF48}" destId="{F57FD10D-C3C7-1D43-BE20-F6D9900E0CC7}" srcOrd="2" destOrd="0" presId="urn:microsoft.com/office/officeart/2005/8/layout/hList1"/>
    <dgm:cxn modelId="{F0A24E65-8258-BD45-9146-E28FE0191AE9}" type="presParOf" srcId="{F57FD10D-C3C7-1D43-BE20-F6D9900E0CC7}" destId="{1F7BC69E-D9CC-8249-84E8-4DAA081B9A40}" srcOrd="0" destOrd="0" presId="urn:microsoft.com/office/officeart/2005/8/layout/hList1"/>
    <dgm:cxn modelId="{FA2292A1-AD4B-DB4F-AC3B-DDA846D9E32C}" type="presParOf" srcId="{F57FD10D-C3C7-1D43-BE20-F6D9900E0CC7}" destId="{EB0EB7CB-5A2E-374C-8F24-CEF97DA76C0C}" srcOrd="1" destOrd="0" presId="urn:microsoft.com/office/officeart/2005/8/layout/hList1"/>
    <dgm:cxn modelId="{17EEE3DF-6468-8143-977F-D6C4E21E3077}" type="presParOf" srcId="{BE741FBC-8264-234A-89CC-39BC5869AF48}" destId="{19178F29-512D-C345-B8E8-5F17CBA00600}" srcOrd="3" destOrd="0" presId="urn:microsoft.com/office/officeart/2005/8/layout/hList1"/>
    <dgm:cxn modelId="{3D265654-77D5-5F4F-A51C-8FA8F3C50E92}" type="presParOf" srcId="{BE741FBC-8264-234A-89CC-39BC5869AF48}" destId="{A4397C6F-BFB0-1A46-9320-49DD430FEF3D}" srcOrd="4" destOrd="0" presId="urn:microsoft.com/office/officeart/2005/8/layout/hList1"/>
    <dgm:cxn modelId="{C34847E6-94A7-8449-8693-AEC17CA1712A}" type="presParOf" srcId="{A4397C6F-BFB0-1A46-9320-49DD430FEF3D}" destId="{69B2066F-46BA-6642-929C-05AE98C21C52}" srcOrd="0" destOrd="0" presId="urn:microsoft.com/office/officeart/2005/8/layout/hList1"/>
    <dgm:cxn modelId="{8B53C4FB-5382-4C41-832B-CC04D1786428}" type="presParOf" srcId="{A4397C6F-BFB0-1A46-9320-49DD430FEF3D}" destId="{BC2A5A3F-4BEF-324B-A8B2-7CC10E211EC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5F848-9F41-A343-B289-EA2FD5176251}">
      <dsp:nvSpPr>
        <dsp:cNvPr id="0" name=""/>
        <dsp:cNvSpPr/>
      </dsp:nvSpPr>
      <dsp:spPr>
        <a:xfrm>
          <a:off x="1316" y="2261402"/>
          <a:ext cx="1283659" cy="483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Syllabus/Learning Content</a:t>
          </a:r>
        </a:p>
      </dsp:txBody>
      <dsp:txXfrm>
        <a:off x="1316" y="2261402"/>
        <a:ext cx="1283659" cy="483078"/>
      </dsp:txXfrm>
    </dsp:sp>
    <dsp:sp modelId="{CCE3455B-93C3-224E-AF64-8EE737C7C964}">
      <dsp:nvSpPr>
        <dsp:cNvPr id="0" name=""/>
        <dsp:cNvSpPr/>
      </dsp:nvSpPr>
      <dsp:spPr>
        <a:xfrm>
          <a:off x="1316" y="2744481"/>
          <a:ext cx="1283659" cy="439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1" kern="1200" dirty="0"/>
            <a:t>Facilitation Methods</a:t>
          </a:r>
        </a:p>
      </dsp:txBody>
      <dsp:txXfrm>
        <a:off x="1316" y="2744481"/>
        <a:ext cx="1283659" cy="439200"/>
      </dsp:txXfrm>
    </dsp:sp>
    <dsp:sp modelId="{1F7BC69E-D9CC-8249-84E8-4DAA081B9A40}">
      <dsp:nvSpPr>
        <dsp:cNvPr id="0" name=""/>
        <dsp:cNvSpPr/>
      </dsp:nvSpPr>
      <dsp:spPr>
        <a:xfrm>
          <a:off x="1464687" y="2261402"/>
          <a:ext cx="1283659" cy="483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Learning / Teaching Methods</a:t>
          </a:r>
        </a:p>
      </dsp:txBody>
      <dsp:txXfrm>
        <a:off x="1464687" y="2261402"/>
        <a:ext cx="1283659" cy="483078"/>
      </dsp:txXfrm>
    </dsp:sp>
    <dsp:sp modelId="{EB0EB7CB-5A2E-374C-8F24-CEF97DA76C0C}">
      <dsp:nvSpPr>
        <dsp:cNvPr id="0" name=""/>
        <dsp:cNvSpPr/>
      </dsp:nvSpPr>
      <dsp:spPr>
        <a:xfrm>
          <a:off x="1464687" y="2744481"/>
          <a:ext cx="1283659" cy="439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1" kern="1200" dirty="0"/>
            <a:t>Group activities</a:t>
          </a:r>
        </a:p>
      </dsp:txBody>
      <dsp:txXfrm>
        <a:off x="1464687" y="2744481"/>
        <a:ext cx="1283659" cy="439200"/>
      </dsp:txXfrm>
    </dsp:sp>
    <dsp:sp modelId="{69B2066F-46BA-6642-929C-05AE98C21C52}">
      <dsp:nvSpPr>
        <dsp:cNvPr id="0" name=""/>
        <dsp:cNvSpPr/>
      </dsp:nvSpPr>
      <dsp:spPr>
        <a:xfrm>
          <a:off x="2928059" y="2261402"/>
          <a:ext cx="1283659" cy="483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Learner Assessment Methods</a:t>
          </a:r>
        </a:p>
      </dsp:txBody>
      <dsp:txXfrm>
        <a:off x="2928059" y="2261402"/>
        <a:ext cx="1283659" cy="483078"/>
      </dsp:txXfrm>
    </dsp:sp>
    <dsp:sp modelId="{BC2A5A3F-4BEF-324B-A8B2-7CC10E211ECD}">
      <dsp:nvSpPr>
        <dsp:cNvPr id="0" name=""/>
        <dsp:cNvSpPr/>
      </dsp:nvSpPr>
      <dsp:spPr>
        <a:xfrm>
          <a:off x="2928059" y="2744481"/>
          <a:ext cx="1283659" cy="439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1" kern="1200" dirty="0"/>
            <a:t>Hands on exercises</a:t>
          </a:r>
        </a:p>
      </dsp:txBody>
      <dsp:txXfrm>
        <a:off x="2928059" y="2744481"/>
        <a:ext cx="1283659" cy="439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54CD5-C193-0E42-8982-A63550E6E921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77204-02E8-184A-9CD1-086180372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26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77204-02E8-184A-9CD1-08618037202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095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77204-02E8-184A-9CD1-08618037202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349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dirty="0">
              <a:highlight>
                <a:srgbClr val="00808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F13D4-23DB-7E4E-BEDC-BB49BA341E5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866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77204-02E8-184A-9CD1-08618037202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415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F13D4-23DB-7E4E-BEDC-BB49BA341E5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542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77204-02E8-184A-9CD1-08618037202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89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77204-02E8-184A-9CD1-08618037202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489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77204-02E8-184A-9CD1-08618037202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561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77204-02E8-184A-9CD1-08618037202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596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03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77204-02E8-184A-9CD1-08618037202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286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77204-02E8-184A-9CD1-08618037202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540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77204-02E8-184A-9CD1-08618037202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50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3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44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67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11/28/21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492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6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7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5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29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7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11/28/21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9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11/28/21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32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tiff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5" Type="http://schemas.openxmlformats.org/officeDocument/2006/relationships/image" Target="../media/image40.jpg"/><Relationship Id="rId10" Type="http://schemas.openxmlformats.org/officeDocument/2006/relationships/image" Target="../media/image35.png"/><Relationship Id="rId19" Type="http://schemas.openxmlformats.org/officeDocument/2006/relationships/image" Target="../media/image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8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EFE4FD-0706-A645-9A07-57140B79B811}"/>
              </a:ext>
            </a:extLst>
          </p:cNvPr>
          <p:cNvSpPr txBox="1">
            <a:spLocks/>
          </p:cNvSpPr>
          <p:nvPr/>
        </p:nvSpPr>
        <p:spPr>
          <a:xfrm>
            <a:off x="8549640" y="268704"/>
            <a:ext cx="3642360" cy="30520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</a:rPr>
              <a:t>OceanTeacher </a:t>
            </a:r>
            <a:br>
              <a:rPr lang="en-US" sz="2800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</a:rPr>
            </a:br>
            <a:r>
              <a:rPr lang="en-US" sz="2800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</a:rPr>
              <a:t>Global Academy:</a:t>
            </a:r>
          </a:p>
          <a:p>
            <a:r>
              <a:rPr lang="en-US" sz="2800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</a:rPr>
              <a:t> </a:t>
            </a:r>
            <a:br>
              <a:rPr lang="en-US" sz="2800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</a:rPr>
            </a:br>
            <a:r>
              <a:rPr lang="en-US" sz="2800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</a:rPr>
              <a:t>IOC’s Capacity </a:t>
            </a:r>
            <a:br>
              <a:rPr lang="en-US" sz="2800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</a:rPr>
            </a:br>
            <a:r>
              <a:rPr lang="en-US" sz="2800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</a:rPr>
              <a:t>Development Tool</a:t>
            </a:r>
            <a:endParaRPr lang="en-GB" sz="28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1B83553-9E2C-CD47-A95C-4577D23BAACF}"/>
              </a:ext>
            </a:extLst>
          </p:cNvPr>
          <p:cNvSpPr txBox="1">
            <a:spLocks/>
          </p:cNvSpPr>
          <p:nvPr/>
        </p:nvSpPr>
        <p:spPr>
          <a:xfrm>
            <a:off x="8549640" y="2423160"/>
            <a:ext cx="3200400" cy="329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b="1"/>
              <a:t>Cláudia Delgado</a:t>
            </a:r>
          </a:p>
          <a:p>
            <a:pPr>
              <a:spcBef>
                <a:spcPts val="0"/>
              </a:spcBef>
            </a:pPr>
            <a:r>
              <a:rPr lang="en-GB" b="1"/>
              <a:t>Greg Reed</a:t>
            </a:r>
          </a:p>
          <a:p>
            <a:pPr>
              <a:spcBef>
                <a:spcPts val="0"/>
              </a:spcBef>
            </a:pPr>
            <a:r>
              <a:rPr lang="en-GB" b="1"/>
              <a:t>Peter Pissierssens</a:t>
            </a:r>
          </a:p>
          <a:p>
            <a:pPr>
              <a:spcBef>
                <a:spcPts val="0"/>
              </a:spcBef>
            </a:pPr>
            <a:endParaRPr lang="en-GB" b="1"/>
          </a:p>
          <a:p>
            <a:pPr>
              <a:spcBef>
                <a:spcPts val="0"/>
              </a:spcBef>
            </a:pPr>
            <a:r>
              <a:rPr lang="en-GB" b="1"/>
              <a:t>UNESCO/IOC Project Office for IODE</a:t>
            </a:r>
            <a:endParaRPr lang="en-GB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FEB322-12A7-7E4F-A96A-BD4A1579A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9" y="383486"/>
            <a:ext cx="2702293" cy="1170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95E834-F6B9-AA4D-A031-E39071412A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9" t="75908"/>
          <a:stretch/>
        </p:blipFill>
        <p:spPr>
          <a:xfrm>
            <a:off x="2252546" y="5734057"/>
            <a:ext cx="6041224" cy="1123943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9AEF039-62CD-394D-824B-52B25A7F33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1379"/>
          <a:stretch/>
        </p:blipFill>
        <p:spPr>
          <a:xfrm>
            <a:off x="230804" y="5909249"/>
            <a:ext cx="2021742" cy="732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96632-E04E-734A-8273-358F0F258A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7"/>
          <a:stretch/>
        </p:blipFill>
        <p:spPr>
          <a:xfrm>
            <a:off x="-4345" y="2053353"/>
            <a:ext cx="8293770" cy="348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96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758B4-5B66-5F4E-A906-B431A3C6D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Beyond UNESCO IOC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D0BB7-B697-F248-9A03-7F2E24145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2612308"/>
            <a:ext cx="3200400" cy="3102692"/>
          </a:xfrm>
        </p:spPr>
        <p:txBody>
          <a:bodyPr/>
          <a:lstStyle/>
          <a:p>
            <a:r>
              <a:rPr lang="en-GB" b="1" dirty="0">
                <a:highlight>
                  <a:srgbClr val="C0C0C0"/>
                </a:highlight>
              </a:rPr>
              <a:t>Delivering as One</a:t>
            </a:r>
          </a:p>
          <a:p>
            <a:r>
              <a:rPr lang="en-GB" b="1" dirty="0">
                <a:highlight>
                  <a:srgbClr val="C0C0C0"/>
                </a:highlight>
              </a:rPr>
              <a:t>Training Hub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C2F2CB-3266-0F41-9EAD-520F1C3A7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10" y="898896"/>
            <a:ext cx="1603727" cy="1443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F69937-F0E9-E640-B22D-1026B6F6A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21" y="5357226"/>
            <a:ext cx="785840" cy="838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3A4209-6551-B744-94EF-2F66A9A83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4" y="5720923"/>
            <a:ext cx="3284795" cy="6680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962AF8-906B-2745-89FF-50462FB1B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8" y="3998837"/>
            <a:ext cx="1524000" cy="1097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DB5160-54AA-F246-A98A-536C53E5C8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5" y="1157275"/>
            <a:ext cx="1511300" cy="686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181582-946C-4847-831B-4A9F422679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175" y="4118018"/>
            <a:ext cx="863600" cy="977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B33987-563B-B648-8CCE-CB3A01E3E3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29" y="5357226"/>
            <a:ext cx="785730" cy="1031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632B1F-20C8-C148-A8C3-C9983DC37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2203" y="4228504"/>
            <a:ext cx="1033305" cy="7894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ACCEE4-617B-8B4C-9046-29938E9380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15" y="3417536"/>
            <a:ext cx="3152394" cy="648365"/>
          </a:xfrm>
          <a:prstGeom prst="rect">
            <a:avLst/>
          </a:prstGeom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7E9648B0-8F18-3846-8771-12AF74B3B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40" y="4770862"/>
            <a:ext cx="1385887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 descr="Back to home">
            <a:extLst>
              <a:ext uri="{FF2B5EF4-FFF2-40B4-BE49-F238E27FC236}">
                <a16:creationId xmlns:a16="http://schemas.microsoft.com/office/drawing/2014/main" id="{8983F4BC-6E02-0A4E-9921-9EC4B83FF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82" y="1108711"/>
            <a:ext cx="1674541" cy="76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8153E3-C673-9B4E-8A2C-A0DC8B72F1AD}"/>
              </a:ext>
            </a:extLst>
          </p:cNvPr>
          <p:cNvSpPr txBox="1"/>
          <p:nvPr/>
        </p:nvSpPr>
        <p:spPr>
          <a:xfrm>
            <a:off x="3208588" y="6425731"/>
            <a:ext cx="4737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Note: not all partner organisations shown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2C4FA0-69C9-CF49-BCED-C9DDD73AE9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562" y="2575611"/>
            <a:ext cx="1346200" cy="1079500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290277B-6F4A-5945-BD05-5A106EDB84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99" y="2513518"/>
            <a:ext cx="1603727" cy="761771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FE3DBA0F-0792-CD4D-8039-F911A74D17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338" y="916097"/>
            <a:ext cx="1460500" cy="1473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09877A-1590-3F4E-B1F7-3DAD1B7D2D4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32" y="3763908"/>
            <a:ext cx="2271296" cy="7066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15DAF2-FE01-2844-BA8A-849276E3052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35" y="2612308"/>
            <a:ext cx="1488377" cy="661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CB624F-CE64-E644-AA12-035804F0688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9" b="18971"/>
          <a:stretch/>
        </p:blipFill>
        <p:spPr>
          <a:xfrm>
            <a:off x="11341768" y="147417"/>
            <a:ext cx="715675" cy="70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24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D0B72-F9CE-1340-8C79-8632A793C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73582" y="6097370"/>
            <a:ext cx="2818418" cy="68705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>
                <a:solidFill>
                  <a:schemeClr val="accent1">
                    <a:lumMod val="50000"/>
                  </a:schemeClr>
                </a:solidFill>
              </a:rPr>
              <a:t>#LearningNeverStops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" name="Picture 2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7AA00C5-94DE-614B-A9FC-9C71E40FF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0" y="2026445"/>
            <a:ext cx="5376222" cy="4414453"/>
          </a:xfrm>
          <a:prstGeom prst="rect">
            <a:avLst/>
          </a:prstGeom>
          <a:effectLst>
            <a:outerShdw blurRad="645864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479F4D0F-5C01-6E47-A44B-0F9644803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46" y="2141445"/>
            <a:ext cx="2570822" cy="2575107"/>
          </a:xfrm>
          <a:prstGeom prst="rect">
            <a:avLst/>
          </a:prstGeom>
          <a:effectLst>
            <a:outerShdw blurRad="408433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100435-7096-D947-9CB1-CFFFA56F44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9" b="18971"/>
          <a:stretch/>
        </p:blipFill>
        <p:spPr>
          <a:xfrm>
            <a:off x="11341768" y="147417"/>
            <a:ext cx="715675" cy="7060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02673A8-A1C8-894B-900C-6249ED1F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159" y="417101"/>
            <a:ext cx="10058400" cy="1609344"/>
          </a:xfrm>
        </p:spPr>
        <p:txBody>
          <a:bodyPr>
            <a:normAutofit/>
          </a:bodyPr>
          <a:lstStyle/>
          <a:p>
            <a:r>
              <a:rPr lang="en-GB" sz="3600"/>
              <a:t>The changes we need: </a:t>
            </a:r>
            <a:br>
              <a:rPr lang="en-GB" sz="3600"/>
            </a:br>
            <a:r>
              <a:rPr lang="en-GB" sz="3600"/>
              <a:t>Education post COVID-19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772921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5E3D2E7-AD93-44A1-8BC6-0E1343A3E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CC5271D-3244-41E2-B819-CBCB46B71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83B5F4-86FD-4BF8-88F1-837F5B70B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68FD2E2-2BBC-4CE0-8728-F7F04CF3D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FDB4C9A-B334-4F22-B77C-0ABDFA48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0B25D87-B509-4BDD-8E23-850E1C39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22BC10F2-2F80-47BD-8877-A00F4501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96B4A9D-86A6-4478-9C25-401649C5F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DF12ACD-E18E-4547-BCF1-2E319C6B6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26531E-BC42-664D-BE25-4D567477F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102" y="1432223"/>
            <a:ext cx="2818417" cy="335797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kern="1200" cap="none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Ocean Training post COVID-19</a:t>
            </a:r>
            <a:endParaRPr lang="en-US" sz="4000" b="1" kern="1200" cap="none" baseline="0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C2FA3-1B30-5041-8A7C-8F38843DD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0102" y="4790198"/>
            <a:ext cx="2818418" cy="68705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b="1">
                <a:solidFill>
                  <a:schemeClr val="accent1">
                    <a:lumMod val="50000"/>
                  </a:schemeClr>
                </a:solidFill>
              </a:rPr>
              <a:t>Astronauts are trained on Earth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4" name="Picture 23" descr="Astronaut holding an object">
            <a:extLst>
              <a:ext uri="{FF2B5EF4-FFF2-40B4-BE49-F238E27FC236}">
                <a16:creationId xmlns:a16="http://schemas.microsoft.com/office/drawing/2014/main" id="{76D197C9-9CE0-9543-9543-76F76A176F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r="72" b="2"/>
          <a:stretch/>
        </p:blipFill>
        <p:spPr>
          <a:xfrm>
            <a:off x="920833" y="1323098"/>
            <a:ext cx="6642941" cy="4137427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953CF86-986D-488F-A3AF-B94B80BB7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A4A1979-18ED-43FF-928C-D885BA3AF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DE72037-CD20-44D1-87B6-1E3B3E037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5577C86-7C15-4F34-9F3B-D1AC13C2C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E2B065C2-21FF-BC47-8016-F85B00F078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9" b="18971"/>
          <a:stretch/>
        </p:blipFill>
        <p:spPr>
          <a:xfrm>
            <a:off x="11341768" y="147417"/>
            <a:ext cx="715675" cy="70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74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8943D8D-CDCC-E642-8A3C-AAB1A8828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9" t="75908"/>
          <a:stretch/>
        </p:blipFill>
        <p:spPr>
          <a:xfrm>
            <a:off x="2252546" y="5734057"/>
            <a:ext cx="6041224" cy="112394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4F04E-A4D4-8D40-B79F-623253E7C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9300" y="685800"/>
            <a:ext cx="3200400" cy="3291840"/>
          </a:xfrm>
        </p:spPr>
        <p:txBody>
          <a:bodyPr>
            <a:normAutofit/>
          </a:bodyPr>
          <a:lstStyle/>
          <a:p>
            <a:r>
              <a:rPr lang="en-GB" sz="3200" b="1" dirty="0">
                <a:highlight>
                  <a:srgbClr val="C0C0C0"/>
                </a:highlight>
              </a:rPr>
              <a:t>Delivering as One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626804-95AC-2D46-9703-6F84606F0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57" y="685800"/>
            <a:ext cx="2702293" cy="1170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B719B7-AC20-FE4E-9BA5-C677BB96C056}"/>
              </a:ext>
            </a:extLst>
          </p:cNvPr>
          <p:cNvSpPr/>
          <p:nvPr/>
        </p:nvSpPr>
        <p:spPr>
          <a:xfrm>
            <a:off x="8549640" y="4791670"/>
            <a:ext cx="34239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www.ioc-cd.org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www.oceanteacher.org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ioc.training@unesco.org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34BBBF1F-89A0-FE48-86D1-C93898DD01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1379"/>
          <a:stretch/>
        </p:blipFill>
        <p:spPr>
          <a:xfrm>
            <a:off x="230804" y="5909249"/>
            <a:ext cx="2021742" cy="732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0EA2E-F188-4544-A8AD-A95D41580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7"/>
          <a:stretch/>
        </p:blipFill>
        <p:spPr>
          <a:xfrm>
            <a:off x="-4345" y="2053353"/>
            <a:ext cx="8293770" cy="348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09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C937E-338B-344D-80D6-8C1B6E641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IOC Capacity Development Strategy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0A5AE-6008-FB40-9EEC-CBF0D1B02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BE" dirty="0"/>
              <a:t>OTGA Contribution to IOCs Capacity Development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3F58E44-867C-BF43-AD7E-F17144DA0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675891"/>
              </p:ext>
            </p:extLst>
          </p:nvPr>
        </p:nvGraphicFramePr>
        <p:xfrm>
          <a:off x="377762" y="1072861"/>
          <a:ext cx="7789047" cy="471227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56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2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9301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Output</a:t>
                      </a:r>
                    </a:p>
                  </a:txBody>
                  <a:tcPr marL="78414" marR="78414" marT="39206" marB="392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Activity </a:t>
                      </a:r>
                    </a:p>
                  </a:txBody>
                  <a:tcPr marL="78414" marR="78414" marT="39206" marB="3920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7065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1. Human Resources Developed</a:t>
                      </a:r>
                    </a:p>
                  </a:txBody>
                  <a:tcPr marL="78414" marR="78414" marT="39206" marB="392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1.1 Academic (higher) education</a:t>
                      </a:r>
                    </a:p>
                    <a:p>
                      <a:pPr algn="l"/>
                      <a:r>
                        <a:rPr lang="en-US" sz="1200" b="1" dirty="0"/>
                        <a:t>1.2</a:t>
                      </a:r>
                      <a:r>
                        <a:rPr lang="en-US" sz="1200" b="1" baseline="0" dirty="0"/>
                        <a:t> Continuous professional development</a:t>
                      </a:r>
                    </a:p>
                    <a:p>
                      <a:pPr algn="l"/>
                      <a:r>
                        <a:rPr lang="en-US" sz="1200" b="1" baseline="0" dirty="0"/>
                        <a:t>1.3 Sharing of knowledge and expertise / community building</a:t>
                      </a:r>
                    </a:p>
                    <a:p>
                      <a:pPr algn="l"/>
                      <a:r>
                        <a:rPr lang="en-US" sz="1200" b="1" baseline="0" dirty="0"/>
                        <a:t>1.4 Gender balance</a:t>
                      </a:r>
                      <a:endParaRPr lang="en-US" sz="1200" b="1" dirty="0"/>
                    </a:p>
                  </a:txBody>
                  <a:tcPr marL="78414" marR="78414" marT="39206" marB="3920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241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2. Access</a:t>
                      </a:r>
                      <a:r>
                        <a:rPr lang="en-US" sz="1200" baseline="0" dirty="0"/>
                        <a:t> to physical infrastructure established or improved</a:t>
                      </a:r>
                      <a:endParaRPr lang="en-US" sz="1200" dirty="0"/>
                    </a:p>
                  </a:txBody>
                  <a:tcPr marL="78414" marR="78414" marT="39206" marB="392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2.1 Facilitating access to infrastructure (facilities, instruments, vessels)</a:t>
                      </a:r>
                    </a:p>
                  </a:txBody>
                  <a:tcPr marL="78414" marR="78414" marT="39206" marB="3920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9006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3. Global,</a:t>
                      </a:r>
                      <a:r>
                        <a:rPr lang="en-US" sz="1200" b="0" baseline="0" dirty="0"/>
                        <a:t> regional and sub-regional mechanisms strengthened</a:t>
                      </a:r>
                      <a:endParaRPr lang="en-US" sz="1200" b="0" dirty="0"/>
                    </a:p>
                  </a:txBody>
                  <a:tcPr marL="78414" marR="78414" marT="39206" marB="39206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3.1 Further </a:t>
                      </a:r>
                      <a:r>
                        <a:rPr lang="en-US" sz="1200" baseline="0" dirty="0"/>
                        <a:t>strengthening and supporting secretariats of regional commissions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3.2 Enhance effective communication between regional sub commission secretariats and global </a:t>
                      </a:r>
                      <a:r>
                        <a:rPr lang="en-US" sz="1200" baseline="0" dirty="0" err="1"/>
                        <a:t>programmes</a:t>
                      </a:r>
                      <a:r>
                        <a:rPr lang="en-US" sz="1200" baseline="0" dirty="0"/>
                        <a:t> as well as other communities of practice (</a:t>
                      </a:r>
                      <a:r>
                        <a:rPr lang="en-US" sz="1200" baseline="0" dirty="0" err="1"/>
                        <a:t>inc.</a:t>
                      </a:r>
                      <a:r>
                        <a:rPr lang="en-US" sz="1200" baseline="0" dirty="0"/>
                        <a:t> other </a:t>
                      </a:r>
                      <a:r>
                        <a:rPr lang="en-US" sz="1200" baseline="0" dirty="0" err="1"/>
                        <a:t>organisations</a:t>
                      </a:r>
                      <a:r>
                        <a:rPr lang="en-US" sz="1200" baseline="0" dirty="0"/>
                        <a:t>)</a:t>
                      </a:r>
                      <a:endParaRPr lang="en-US" sz="1200" dirty="0"/>
                    </a:p>
                  </a:txBody>
                  <a:tcPr marL="78414" marR="78414" marT="39206" marB="3920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183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4. Development of ocean research policies in support of sustainable development objectives promoted</a:t>
                      </a:r>
                    </a:p>
                  </a:txBody>
                  <a:tcPr marL="78414" marR="78414" marT="39206" marB="392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4.1 Sharing of information on ocean research priorities</a:t>
                      </a:r>
                    </a:p>
                    <a:p>
                      <a:pPr algn="l"/>
                      <a:r>
                        <a:rPr lang="en-US" sz="1200" dirty="0"/>
                        <a:t>4.2 Developing national marine science management procedures and national policies</a:t>
                      </a:r>
                    </a:p>
                  </a:txBody>
                  <a:tcPr marL="78414" marR="78414" marT="39206" marB="3920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241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5. Visibility and awareness increased</a:t>
                      </a:r>
                    </a:p>
                  </a:txBody>
                  <a:tcPr marL="78414" marR="78414" marT="39206" marB="392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5.1 Public information</a:t>
                      </a:r>
                    </a:p>
                    <a:p>
                      <a:pPr algn="l"/>
                      <a:r>
                        <a:rPr lang="en-US" sz="1200" b="1" dirty="0"/>
                        <a:t>5.2 Ocean Literacy</a:t>
                      </a:r>
                    </a:p>
                  </a:txBody>
                  <a:tcPr marL="78414" marR="78414" marT="39206" marB="3920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241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6. Sustained</a:t>
                      </a:r>
                      <a:r>
                        <a:rPr lang="en-US" sz="1200" baseline="0" dirty="0"/>
                        <a:t> (long-term) resource mobilization reinforced</a:t>
                      </a:r>
                      <a:endParaRPr lang="en-US" sz="1200" dirty="0"/>
                    </a:p>
                  </a:txBody>
                  <a:tcPr marL="78414" marR="78414" marT="39206" marB="392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6.1 In-kind opportunities</a:t>
                      </a:r>
                    </a:p>
                    <a:p>
                      <a:pPr algn="l"/>
                      <a:r>
                        <a:rPr lang="en-US" sz="1200" dirty="0"/>
                        <a:t>6.2 Financial support by MS to IOC activities</a:t>
                      </a:r>
                    </a:p>
                  </a:txBody>
                  <a:tcPr marL="78414" marR="78414" marT="39206" marB="3920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3F9FED1-D314-E946-9415-57007565B4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2"/>
          <a:stretch/>
        </p:blipFill>
        <p:spPr>
          <a:xfrm>
            <a:off x="10423365" y="4221885"/>
            <a:ext cx="1682204" cy="2488698"/>
          </a:xfrm>
          <a:prstGeom prst="rect">
            <a:avLst/>
          </a:prstGeom>
          <a:effectLst/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FC91379-ADE2-E94F-ADD9-C65D43E6F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338" y="4229248"/>
            <a:ext cx="1802565" cy="169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85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80B6E92-1DA6-1645-8BEB-BD16A384E226}"/>
              </a:ext>
            </a:extLst>
          </p:cNvPr>
          <p:cNvSpPr txBox="1">
            <a:spLocks/>
          </p:cNvSpPr>
          <p:nvPr/>
        </p:nvSpPr>
        <p:spPr>
          <a:xfrm>
            <a:off x="8549640" y="716483"/>
            <a:ext cx="3200400" cy="17373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BE" dirty="0"/>
              <a:t>IOC </a:t>
            </a:r>
            <a:br>
              <a:rPr lang="en-BE" dirty="0"/>
            </a:br>
            <a:r>
              <a:rPr lang="en-BE" dirty="0"/>
              <a:t>Capacity Development</a:t>
            </a:r>
            <a:br>
              <a:rPr lang="en-BE" dirty="0"/>
            </a:br>
            <a:r>
              <a:rPr lang="en-BE" dirty="0"/>
              <a:t>Strategy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5F42C99-15B2-FF47-B6E3-27775ACE9D86}"/>
              </a:ext>
            </a:extLst>
          </p:cNvPr>
          <p:cNvSpPr txBox="1">
            <a:spLocks/>
          </p:cNvSpPr>
          <p:nvPr/>
        </p:nvSpPr>
        <p:spPr>
          <a:xfrm>
            <a:off x="8549640" y="2423160"/>
            <a:ext cx="3200400" cy="3291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E" dirty="0"/>
              <a:t>OTGA Contribution to IOCs Capacity Development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95B212-1CB1-0145-ACB5-3D4CBFD08E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9" b="18971"/>
          <a:stretch/>
        </p:blipFill>
        <p:spPr>
          <a:xfrm>
            <a:off x="11341768" y="147417"/>
            <a:ext cx="715675" cy="706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3B88AC-4440-F547-B117-21269FFA9A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2"/>
          <a:stretch/>
        </p:blipFill>
        <p:spPr>
          <a:xfrm>
            <a:off x="10423365" y="4221885"/>
            <a:ext cx="1682204" cy="2488698"/>
          </a:xfrm>
          <a:prstGeom prst="rect">
            <a:avLst/>
          </a:prstGeom>
          <a:effectLst/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95158077-6ECA-FD43-ABE5-70D85A0C5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20" y="5018790"/>
            <a:ext cx="1802565" cy="1691793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391BA60-B800-9F4E-BC02-1EBE825C6421}"/>
              </a:ext>
            </a:extLst>
          </p:cNvPr>
          <p:cNvGraphicFramePr>
            <a:graphicFrameLocks noGrp="1"/>
          </p:cNvGraphicFramePr>
          <p:nvPr/>
        </p:nvGraphicFramePr>
        <p:xfrm>
          <a:off x="441960" y="1339382"/>
          <a:ext cx="7418673" cy="3978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6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1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10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9577">
                <a:tc>
                  <a:txBody>
                    <a:bodyPr/>
                    <a:lstStyle/>
                    <a:p>
                      <a:r>
                        <a:rPr lang="en-US" sz="1400" dirty="0"/>
                        <a:t>1.</a:t>
                      </a:r>
                    </a:p>
                    <a:p>
                      <a:r>
                        <a:rPr lang="en-US" sz="1400" dirty="0"/>
                        <a:t>Human Resources Developed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1.2.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Continuous Professional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1.2.1. Promote and assist with the organization of training courses, workshops and ‘summer schools’ relevant to the IOC mandate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33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1.2.2 Establish</a:t>
                      </a:r>
                      <a:r>
                        <a:rPr lang="en-US" sz="1400" baseline="0" dirty="0"/>
                        <a:t>, or collaborate with other organizations on, a internship/fellowship </a:t>
                      </a:r>
                      <a:r>
                        <a:rPr lang="en-US" sz="1400" baseline="0" dirty="0" err="1"/>
                        <a:t>programme</a:t>
                      </a:r>
                      <a:r>
                        <a:rPr lang="en-US" sz="1400" baseline="0" dirty="0"/>
                        <a:t> (including on-board training)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72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1.2.3 Establish and </a:t>
                      </a:r>
                      <a:r>
                        <a:rPr lang="en-US" sz="1400" baseline="0" dirty="0"/>
                        <a:t>collaborate with other organizations on, a visiting lecturer </a:t>
                      </a:r>
                      <a:r>
                        <a:rPr lang="en-US" sz="1400" baseline="0" dirty="0" err="1"/>
                        <a:t>programme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833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1.2.4 Promote and assist with the establishment of regional training (and research) </a:t>
                      </a:r>
                      <a:r>
                        <a:rPr lang="en-US" sz="1400" b="1" dirty="0" err="1"/>
                        <a:t>centres</a:t>
                      </a:r>
                      <a:r>
                        <a:rPr lang="en-US" sz="1400" b="1" baseline="0" dirty="0"/>
                        <a:t> relevant to the IOC mandate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101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1.2.5 Promote the sharing of the training materials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251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F94812-5780-B345-B98E-1752D989D4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E-Learning Platform (</a:t>
            </a:r>
            <a:r>
              <a:rPr lang="en-GB" dirty="0" err="1"/>
              <a:t>eLP</a:t>
            </a:r>
            <a:r>
              <a:rPr lang="en-GB" dirty="0"/>
              <a:t>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2E2D9-740B-1C4F-B8F1-243A1D7F8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Network of RTCs/STCs (n=17)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03FDA27-319D-2F4E-8BD8-C1EA7472E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OceanTeacher</a:t>
            </a:r>
            <a:br>
              <a:rPr lang="en-GB" dirty="0"/>
            </a:br>
            <a:r>
              <a:rPr lang="en-GB" dirty="0"/>
              <a:t>Global Academy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E2B2D-BB09-5D43-876A-14DCB7DC956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70" y="2492597"/>
            <a:ext cx="5119228" cy="3596630"/>
          </a:xfrm>
          <a:prstGeom prst="rect">
            <a:avLst/>
          </a:prstGeom>
        </p:spPr>
      </p:pic>
      <p:pic>
        <p:nvPicPr>
          <p:cNvPr id="8" name="Picture 7" descr="Picture 6">
            <a:extLst>
              <a:ext uri="{FF2B5EF4-FFF2-40B4-BE49-F238E27FC236}">
                <a16:creationId xmlns:a16="http://schemas.microsoft.com/office/drawing/2014/main" id="{9438C972-477F-B840-9B22-13A7D7756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598" y="2738464"/>
            <a:ext cx="6538132" cy="3057566"/>
          </a:xfrm>
          <a:prstGeom prst="rect">
            <a:avLst/>
          </a:prstGeom>
          <a:ln w="12700">
            <a:miter lim="400000"/>
          </a:ln>
          <a:effectLst>
            <a:outerShdw blurRad="625723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823566-AD8B-EB4F-8A19-29311A80A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224" y="6039776"/>
            <a:ext cx="2036484" cy="829996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61DFBAF-2AEE-3740-A3B1-730C1B00D1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914" y="135055"/>
            <a:ext cx="2702293" cy="117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93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8F9CC-EB96-3149-990E-2E7AC482C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48" y="310045"/>
            <a:ext cx="10058400" cy="1609344"/>
          </a:xfrm>
        </p:spPr>
        <p:txBody>
          <a:bodyPr/>
          <a:lstStyle/>
          <a:p>
            <a:r>
              <a:rPr lang="en-GB" dirty="0"/>
              <a:t>OTGA activities (2021)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5C73F36-B8B3-EB49-A6CA-7B6B7736563E}"/>
              </a:ext>
            </a:extLst>
          </p:cNvPr>
          <p:cNvSpPr txBox="1">
            <a:spLocks/>
          </p:cNvSpPr>
          <p:nvPr/>
        </p:nvSpPr>
        <p:spPr>
          <a:xfrm>
            <a:off x="830871" y="2060689"/>
            <a:ext cx="5289018" cy="43513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32 online, synchronous courses </a:t>
            </a:r>
          </a:p>
          <a:p>
            <a:r>
              <a:rPr lang="en-GB" dirty="0"/>
              <a:t>6 courses adapted for self paced mode</a:t>
            </a:r>
          </a:p>
          <a:p>
            <a:r>
              <a:rPr lang="en-GB" dirty="0"/>
              <a:t>5 courses hosted (partners)</a:t>
            </a:r>
          </a:p>
          <a:p>
            <a:r>
              <a:rPr lang="en-GB" dirty="0"/>
              <a:t>Over 3250 applications (for 27 courses)</a:t>
            </a:r>
          </a:p>
          <a:p>
            <a:r>
              <a:rPr lang="en-GB" dirty="0"/>
              <a:t>Over 1100 started a course</a:t>
            </a:r>
          </a:p>
          <a:p>
            <a:r>
              <a:rPr lang="en-GB" dirty="0"/>
              <a:t>English, Spanish, Portuguese</a:t>
            </a:r>
          </a:p>
          <a:p>
            <a:r>
              <a:rPr lang="en-GB" dirty="0"/>
              <a:t>Over 9400 registered users</a:t>
            </a:r>
          </a:p>
          <a:p>
            <a:endParaRPr lang="en-GB" dirty="0"/>
          </a:p>
          <a:p>
            <a:r>
              <a:rPr lang="en-GB" dirty="0"/>
              <a:t>Alumni System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0416AFF-DA6F-294D-AC78-4C5B53F67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711" y="3223816"/>
            <a:ext cx="5568138" cy="3481603"/>
          </a:xfrm>
          <a:prstGeom prst="rect">
            <a:avLst/>
          </a:prstGeom>
          <a:effectLst>
            <a:outerShdw blurRad="253255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312C16-3E1B-BD49-B56A-2DE68C243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711" y="1483399"/>
            <a:ext cx="5568138" cy="1740417"/>
          </a:xfrm>
          <a:prstGeom prst="rect">
            <a:avLst/>
          </a:prstGeom>
          <a:effectLst>
            <a:outerShdw blurRad="253255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368957-C222-BC4E-8F14-DAB89B4A89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9" b="18971"/>
          <a:stretch/>
        </p:blipFill>
        <p:spPr>
          <a:xfrm>
            <a:off x="11341768" y="147417"/>
            <a:ext cx="715675" cy="70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6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08E111C-E834-7E4B-ADF9-05A7BE73E9CF}"/>
              </a:ext>
            </a:extLst>
          </p:cNvPr>
          <p:cNvSpPr/>
          <p:nvPr/>
        </p:nvSpPr>
        <p:spPr>
          <a:xfrm>
            <a:off x="151578" y="1734194"/>
            <a:ext cx="6146800" cy="5010828"/>
          </a:xfrm>
          <a:prstGeom prst="roundRect">
            <a:avLst/>
          </a:prstGeom>
          <a:solidFill>
            <a:schemeClr val="accent1">
              <a:alpha val="11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468" y="374234"/>
            <a:ext cx="8798329" cy="976814"/>
          </a:xfrm>
        </p:spPr>
        <p:txBody>
          <a:bodyPr>
            <a:noAutofit/>
          </a:bodyPr>
          <a:lstStyle/>
          <a:p>
            <a:r>
              <a:rPr lang="en-US" sz="3200" dirty="0"/>
              <a:t>Design and Delivery of Training Services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64B9316C-D27D-2E43-83E0-72F63A8E7128}"/>
              </a:ext>
            </a:extLst>
          </p:cNvPr>
          <p:cNvGraphicFramePr/>
          <p:nvPr/>
        </p:nvGraphicFramePr>
        <p:xfrm>
          <a:off x="282633" y="2654492"/>
          <a:ext cx="4213035" cy="5445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Down Arrow Callout 26">
            <a:extLst>
              <a:ext uri="{FF2B5EF4-FFF2-40B4-BE49-F238E27FC236}">
                <a16:creationId xmlns:a16="http://schemas.microsoft.com/office/drawing/2014/main" id="{3469D316-2AE9-3346-9758-35285AD15D51}"/>
              </a:ext>
            </a:extLst>
          </p:cNvPr>
          <p:cNvSpPr/>
          <p:nvPr/>
        </p:nvSpPr>
        <p:spPr>
          <a:xfrm>
            <a:off x="866167" y="2264954"/>
            <a:ext cx="3112604" cy="190243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Specify aims, scope, </a:t>
            </a:r>
          </a:p>
          <a:p>
            <a:pPr algn="ctr"/>
            <a:r>
              <a:rPr lang="en-GB" dirty="0"/>
              <a:t>outcomes and methods of Learning Services</a:t>
            </a:r>
          </a:p>
        </p:txBody>
      </p:sp>
      <p:sp>
        <p:nvSpPr>
          <p:cNvPr id="28" name="Up Ribbon 27">
            <a:extLst>
              <a:ext uri="{FF2B5EF4-FFF2-40B4-BE49-F238E27FC236}">
                <a16:creationId xmlns:a16="http://schemas.microsoft.com/office/drawing/2014/main" id="{046A8A7A-9754-D740-B0DF-F8586A29D24D}"/>
              </a:ext>
            </a:extLst>
          </p:cNvPr>
          <p:cNvSpPr/>
          <p:nvPr/>
        </p:nvSpPr>
        <p:spPr>
          <a:xfrm flipH="1">
            <a:off x="1137332" y="4210119"/>
            <a:ext cx="2518610" cy="61264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Curriculum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07FD502-BA6B-2B43-8730-508D5041CAB0}"/>
              </a:ext>
            </a:extLst>
          </p:cNvPr>
          <p:cNvSpPr/>
          <p:nvPr/>
        </p:nvSpPr>
        <p:spPr>
          <a:xfrm>
            <a:off x="4631435" y="4879344"/>
            <a:ext cx="1267900" cy="17909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Learning Outcomes</a:t>
            </a:r>
          </a:p>
        </p:txBody>
      </p:sp>
      <p:pic>
        <p:nvPicPr>
          <p:cNvPr id="30" name="Graphic 29" descr="Flask">
            <a:extLst>
              <a:ext uri="{FF2B5EF4-FFF2-40B4-BE49-F238E27FC236}">
                <a16:creationId xmlns:a16="http://schemas.microsoft.com/office/drawing/2014/main" id="{673F143E-B957-CC45-B558-CC41445CA7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52762" y="5886314"/>
            <a:ext cx="784016" cy="784016"/>
          </a:xfrm>
          <a:prstGeom prst="rect">
            <a:avLst/>
          </a:prstGeom>
        </p:spPr>
      </p:pic>
      <p:pic>
        <p:nvPicPr>
          <p:cNvPr id="31" name="Graphic 30" descr="Classroom">
            <a:extLst>
              <a:ext uri="{FF2B5EF4-FFF2-40B4-BE49-F238E27FC236}">
                <a16:creationId xmlns:a16="http://schemas.microsoft.com/office/drawing/2014/main" id="{AB05EC3D-70EC-1D4C-8260-94314E0419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9070" y="5844226"/>
            <a:ext cx="914400" cy="914400"/>
          </a:xfrm>
          <a:prstGeom prst="rect">
            <a:avLst/>
          </a:prstGeom>
        </p:spPr>
      </p:pic>
      <p:pic>
        <p:nvPicPr>
          <p:cNvPr id="34" name="Graphic 33" descr="Graduation cap">
            <a:extLst>
              <a:ext uri="{FF2B5EF4-FFF2-40B4-BE49-F238E27FC236}">
                <a16:creationId xmlns:a16="http://schemas.microsoft.com/office/drawing/2014/main" id="{DA6DF01D-DA1D-2F4B-A1F8-A75D0E2D29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56910" y="4110850"/>
            <a:ext cx="914400" cy="914400"/>
          </a:xfrm>
          <a:prstGeom prst="rect">
            <a:avLst/>
          </a:prstGeom>
        </p:spPr>
      </p:pic>
      <p:pic>
        <p:nvPicPr>
          <p:cNvPr id="38" name="Graphic 37" descr="Group brainstorm">
            <a:extLst>
              <a:ext uri="{FF2B5EF4-FFF2-40B4-BE49-F238E27FC236}">
                <a16:creationId xmlns:a16="http://schemas.microsoft.com/office/drawing/2014/main" id="{8B4725E9-0307-D243-9FF2-90EF8752A9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85581" y="5830622"/>
            <a:ext cx="914400" cy="914400"/>
          </a:xfrm>
          <a:prstGeom prst="rect">
            <a:avLst/>
          </a:prstGeom>
        </p:spPr>
      </p:pic>
      <p:sp>
        <p:nvSpPr>
          <p:cNvPr id="40" name="Down Arrow Callout 39">
            <a:extLst>
              <a:ext uri="{FF2B5EF4-FFF2-40B4-BE49-F238E27FC236}">
                <a16:creationId xmlns:a16="http://schemas.microsoft.com/office/drawing/2014/main" id="{36433781-3CC3-FF47-B7E9-F7B180CEB714}"/>
              </a:ext>
            </a:extLst>
          </p:cNvPr>
          <p:cNvSpPr/>
          <p:nvPr/>
        </p:nvSpPr>
        <p:spPr>
          <a:xfrm>
            <a:off x="9078207" y="2435216"/>
            <a:ext cx="2653486" cy="172418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Specify aims, scope, Outcomes and methods of Learning Services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09E3BA-AF49-B046-80F4-304D7CEFD5CD}"/>
              </a:ext>
            </a:extLst>
          </p:cNvPr>
          <p:cNvSpPr/>
          <p:nvPr/>
        </p:nvSpPr>
        <p:spPr>
          <a:xfrm>
            <a:off x="10209317" y="4350972"/>
            <a:ext cx="1253432" cy="418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Learners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33DCE4B-E611-2840-8368-09B081402459}"/>
              </a:ext>
            </a:extLst>
          </p:cNvPr>
          <p:cNvSpPr/>
          <p:nvPr/>
        </p:nvSpPr>
        <p:spPr>
          <a:xfrm>
            <a:off x="10209317" y="5005015"/>
            <a:ext cx="1253432" cy="579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Regulatory Agencies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6DC9780-B7D1-B14B-9ECC-327159DD4820}"/>
              </a:ext>
            </a:extLst>
          </p:cNvPr>
          <p:cNvSpPr/>
          <p:nvPr/>
        </p:nvSpPr>
        <p:spPr>
          <a:xfrm>
            <a:off x="10209317" y="6297101"/>
            <a:ext cx="1262764" cy="393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Sponsors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F4F879C-514E-D346-8D61-C783C892335A}"/>
              </a:ext>
            </a:extLst>
          </p:cNvPr>
          <p:cNvSpPr/>
          <p:nvPr/>
        </p:nvSpPr>
        <p:spPr>
          <a:xfrm>
            <a:off x="9130321" y="4350971"/>
            <a:ext cx="914400" cy="2339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dirty="0"/>
              <a:t>Interested Parties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E019FA5-9517-D449-A70A-420FAFE0A998}"/>
              </a:ext>
            </a:extLst>
          </p:cNvPr>
          <p:cNvSpPr/>
          <p:nvPr/>
        </p:nvSpPr>
        <p:spPr>
          <a:xfrm>
            <a:off x="10209317" y="5721651"/>
            <a:ext cx="1253432" cy="438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Industry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E2650D4-8035-454B-BC38-7683EC40C2EB}"/>
              </a:ext>
            </a:extLst>
          </p:cNvPr>
          <p:cNvSpPr/>
          <p:nvPr/>
        </p:nvSpPr>
        <p:spPr>
          <a:xfrm>
            <a:off x="6740738" y="2763630"/>
            <a:ext cx="1466432" cy="1033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Learning Services  Provider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B2FBC13-AB9E-B94F-BA82-4696C726EFA2}"/>
              </a:ext>
            </a:extLst>
          </p:cNvPr>
          <p:cNvSpPr/>
          <p:nvPr/>
        </p:nvSpPr>
        <p:spPr>
          <a:xfrm>
            <a:off x="6760488" y="4350972"/>
            <a:ext cx="1773752" cy="8711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Communicate </a:t>
            </a: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A1649B8C-CF5C-4646-BDB6-4203E714FD5D}"/>
              </a:ext>
            </a:extLst>
          </p:cNvPr>
          <p:cNvSpPr/>
          <p:nvPr/>
        </p:nvSpPr>
        <p:spPr>
          <a:xfrm>
            <a:off x="6755160" y="6054784"/>
            <a:ext cx="1779079" cy="703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Deliver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450CC98D-F44C-E642-8785-5E5AD7515B43}"/>
              </a:ext>
            </a:extLst>
          </p:cNvPr>
          <p:cNvSpPr/>
          <p:nvPr/>
        </p:nvSpPr>
        <p:spPr>
          <a:xfrm>
            <a:off x="6760489" y="5222135"/>
            <a:ext cx="1491694" cy="6938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Feedback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08B3C-1A0A-D04F-899C-D47E29BF8D43}"/>
              </a:ext>
            </a:extLst>
          </p:cNvPr>
          <p:cNvSpPr txBox="1"/>
          <p:nvPr/>
        </p:nvSpPr>
        <p:spPr>
          <a:xfrm>
            <a:off x="1319830" y="1857553"/>
            <a:ext cx="180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Learning Content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E69134-C08B-144A-9296-37350C9C535F}"/>
              </a:ext>
            </a:extLst>
          </p:cNvPr>
          <p:cNvSpPr txBox="1"/>
          <p:nvPr/>
        </p:nvSpPr>
        <p:spPr>
          <a:xfrm>
            <a:off x="8786077" y="1959483"/>
            <a:ext cx="323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Methods of Learning Transferring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913F3592-0FB1-1F42-970D-8E84CBD253EF}"/>
              </a:ext>
            </a:extLst>
          </p:cNvPr>
          <p:cNvSpPr/>
          <p:nvPr/>
        </p:nvSpPr>
        <p:spPr>
          <a:xfrm>
            <a:off x="8714293" y="1817418"/>
            <a:ext cx="3352103" cy="5010828"/>
          </a:xfrm>
          <a:prstGeom prst="roundRect">
            <a:avLst/>
          </a:prstGeom>
          <a:solidFill>
            <a:schemeClr val="accent1">
              <a:alpha val="11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D7098F-6A73-7A41-AF77-360920D73969}"/>
              </a:ext>
            </a:extLst>
          </p:cNvPr>
          <p:cNvSpPr txBox="1"/>
          <p:nvPr/>
        </p:nvSpPr>
        <p:spPr>
          <a:xfrm>
            <a:off x="6381314" y="466555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73CDD3-D5CF-CB49-9074-1EFFE1DD0A36}"/>
              </a:ext>
            </a:extLst>
          </p:cNvPr>
          <p:cNvSpPr txBox="1"/>
          <p:nvPr/>
        </p:nvSpPr>
        <p:spPr>
          <a:xfrm>
            <a:off x="6406459" y="535231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83A749E-B425-B84E-9CF6-A685511C83C3}"/>
              </a:ext>
            </a:extLst>
          </p:cNvPr>
          <p:cNvSpPr txBox="1"/>
          <p:nvPr/>
        </p:nvSpPr>
        <p:spPr>
          <a:xfrm>
            <a:off x="6429433" y="622203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2500C25-D8FC-D24E-B89A-A49B36E4555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9" b="18971"/>
          <a:stretch/>
        </p:blipFill>
        <p:spPr>
          <a:xfrm>
            <a:off x="11341768" y="147417"/>
            <a:ext cx="715675" cy="7060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B495B69-0AD2-4241-9AA2-51F8FF4A7459}"/>
              </a:ext>
            </a:extLst>
          </p:cNvPr>
          <p:cNvPicPr/>
          <p:nvPr/>
        </p:nvPicPr>
        <p:blipFill>
          <a:blip r:embed="rId17"/>
          <a:stretch>
            <a:fillRect/>
          </a:stretch>
        </p:blipFill>
        <p:spPr>
          <a:xfrm>
            <a:off x="10044721" y="125388"/>
            <a:ext cx="880525" cy="985285"/>
          </a:xfrm>
          <a:prstGeom prst="rect">
            <a:avLst/>
          </a:prstGeom>
        </p:spPr>
      </p:pic>
      <p:sp>
        <p:nvSpPr>
          <p:cNvPr id="35" name="TextBox 35">
            <a:extLst>
              <a:ext uri="{FF2B5EF4-FFF2-40B4-BE49-F238E27FC236}">
                <a16:creationId xmlns:a16="http://schemas.microsoft.com/office/drawing/2014/main" id="{FC9716F9-C7C1-8542-A8A6-F8DD749C6E85}"/>
              </a:ext>
            </a:extLst>
          </p:cNvPr>
          <p:cNvSpPr txBox="1"/>
          <p:nvPr/>
        </p:nvSpPr>
        <p:spPr>
          <a:xfrm>
            <a:off x="9996959" y="1065369"/>
            <a:ext cx="185657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UNESCO/IOC Project Office for IODE is certified as a Learning Services Provider </a:t>
            </a:r>
            <a:endParaRPr lang="en-B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4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BF843-62E0-BC42-B470-3BA634695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(Self paced) courses in production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715F0-3F9B-0F4F-8FD1-2E789C08C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187952" cy="4050792"/>
          </a:xfrm>
        </p:spPr>
        <p:txBody>
          <a:bodyPr/>
          <a:lstStyle/>
          <a:p>
            <a:r>
              <a:rPr lang="en-GB" dirty="0"/>
              <a:t>Tsunami Awareness</a:t>
            </a:r>
          </a:p>
          <a:p>
            <a:r>
              <a:rPr lang="en-GB" dirty="0"/>
              <a:t>Ocean Acidification</a:t>
            </a:r>
          </a:p>
          <a:p>
            <a:r>
              <a:rPr lang="en-GB" dirty="0"/>
              <a:t>Ocean Best Practices</a:t>
            </a:r>
          </a:p>
          <a:p>
            <a:r>
              <a:rPr lang="en-GB" dirty="0"/>
              <a:t>Ocean Data Management</a:t>
            </a:r>
          </a:p>
          <a:p>
            <a:r>
              <a:rPr lang="en-GB" dirty="0"/>
              <a:t>…</a:t>
            </a:r>
          </a:p>
          <a:p>
            <a:endParaRPr lang="en-GB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135780-9406-0241-9845-776DF635A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143" y="1711325"/>
            <a:ext cx="6778107" cy="4558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7AB484-55BE-394E-8670-5208FE04260B}"/>
              </a:ext>
            </a:extLst>
          </p:cNvPr>
          <p:cNvSpPr txBox="1"/>
          <p:nvPr/>
        </p:nvSpPr>
        <p:spPr>
          <a:xfrm>
            <a:off x="6096000" y="1748115"/>
            <a:ext cx="101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(Not yet)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B423F3-F4D4-354B-BDB4-A74EE634AE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9" b="18971"/>
          <a:stretch/>
        </p:blipFill>
        <p:spPr>
          <a:xfrm>
            <a:off x="11341768" y="147417"/>
            <a:ext cx="715675" cy="70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47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5CCCD99C-7D8E-4797-981B-A22148DEB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90C743A-8661-482F-9A41-8A7025172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4477E0-CE85-4388-9987-2E6C9BFEC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10CA79-B03E-42D2-AD45-46B9BA89E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85D6C09-FCD4-49C5-90D8-D91E40182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A2921E5-E3D2-4B5A-A07C-316D34C352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F06EAF46-2058-42AE-9B15-4A796F215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6FF3930-8C31-4336-B80A-42642AFA8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1449F38-16C4-44F9-88AF-8A6F8A47C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5AD2D2-0081-5B4F-B924-099FED82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102" y="1432223"/>
            <a:ext cx="2818417" cy="153594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800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</a:rPr>
              <a:t>IOCs High Level Functions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495815-B735-ED4E-8C8A-CDB3FFD49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0102" y="4790198"/>
            <a:ext cx="2818418" cy="68705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BE" sz="1600" b="1" dirty="0">
                <a:solidFill>
                  <a:schemeClr val="accent1">
                    <a:lumMod val="50000"/>
                  </a:schemeClr>
                </a:solidFill>
              </a:rPr>
              <a:t>Cross cutting Function</a:t>
            </a:r>
          </a:p>
        </p:txBody>
      </p:sp>
      <p:pic>
        <p:nvPicPr>
          <p:cNvPr id="36" name="Picture 11" descr="ioc-starfish-functions_v3.jpg">
            <a:extLst>
              <a:ext uri="{FF2B5EF4-FFF2-40B4-BE49-F238E27FC236}">
                <a16:creationId xmlns:a16="http://schemas.microsoft.com/office/drawing/2014/main" id="{7D28BA08-711E-F443-B51E-BE3B8BC4290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80055" y="1388911"/>
            <a:ext cx="5313301" cy="4011543"/>
          </a:xfrm>
          <a:prstGeom prst="rect">
            <a:avLst/>
          </a:prstGeom>
          <a:noFill/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6EF2B872-B9D7-4C0A-A63F-60629F15D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7420396-5761-4EC6-AF03-978EE2077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8C656C5-0C25-4122-9E88-1BFA8EAF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D05DC5E-E85B-424C-8C26-757EC0F55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E2B065C2-21FF-BC47-8016-F85B00F078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9" b="18971"/>
          <a:stretch/>
        </p:blipFill>
        <p:spPr>
          <a:xfrm>
            <a:off x="11341768" y="147417"/>
            <a:ext cx="715675" cy="7060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CD46325-BF74-D846-A571-46C2A5C948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2878" y="2900361"/>
            <a:ext cx="2491554" cy="17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04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FC7FDC0E-46B2-4D1F-8AFD-DEE4EB942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8F88281-107F-42C7-86F0-D4A908DF1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374E9EA-6677-4DBE-96C2-D43B954A4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AE0CBC3A-201A-4BFD-B558-8D0E7EBFD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070" y="0"/>
            <a:ext cx="754193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758B4-5B66-5F4E-A906-B431A3C6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Beyond UNESCO IOC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1269C-F8BE-334D-9B28-9267658433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791496"/>
            <a:ext cx="3369910" cy="2405021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AD3E39-990C-9D42-9AD7-98AF86DB82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1" y="3265865"/>
            <a:ext cx="4230403" cy="299300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D0BB7-B697-F248-9A03-7F2E24145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0109" y="2121408"/>
            <a:ext cx="6730276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/>
              <a:t>UN Ocean Decade (OTGA endorsed Ocean Decade Project)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/>
              <a:t>SDGs: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1600" dirty="0"/>
              <a:t>4: Quality Education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1600" dirty="0"/>
              <a:t>5: Gender Equality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1600" dirty="0"/>
              <a:t>9: Innovation and Infrastructure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1600" dirty="0"/>
              <a:t>11: Sustainable Cities and Communities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1600" dirty="0"/>
              <a:t>13: Climate Change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1600" dirty="0"/>
              <a:t>14: Life Below Water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/>
              <a:t>Qingdao Declaration on the use of ICTs for education and lifelong learning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/>
              <a:t>Sendai Framework for Disaster Risk Reduction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/>
              <a:t>SIDS Accelerated Modalities of Action (SAMOA) Pathway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82D111B-7866-426B-A326-13305A8AB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E720103-E559-418A-824B-BEAB9F98D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390309-8DDB-49A0-A186-0164FFDCA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3CB624F-CE64-E644-AA12-035804F068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9" b="18971"/>
          <a:stretch/>
        </p:blipFill>
        <p:spPr>
          <a:xfrm>
            <a:off x="11341768" y="147417"/>
            <a:ext cx="715675" cy="70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470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{061E8F70-835A-B746-AB35-0E67E2F3F032}tf10001070</Template>
  <TotalTime>425</TotalTime>
  <Words>621</Words>
  <Application>Microsoft Macintosh PowerPoint</Application>
  <PresentationFormat>Widescreen</PresentationFormat>
  <Paragraphs>129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Georgia</vt:lpstr>
      <vt:lpstr>Rockwell Extra Bold</vt:lpstr>
      <vt:lpstr>Trebuchet MS</vt:lpstr>
      <vt:lpstr>Wingdings</vt:lpstr>
      <vt:lpstr>Wood Type</vt:lpstr>
      <vt:lpstr>PowerPoint Presentation</vt:lpstr>
      <vt:lpstr>IOC Capacity Development Strategy</vt:lpstr>
      <vt:lpstr>PowerPoint Presentation</vt:lpstr>
      <vt:lpstr>OceanTeacher Global Academy</vt:lpstr>
      <vt:lpstr>OTGA activities (2021)</vt:lpstr>
      <vt:lpstr>Design and Delivery of Training Services</vt:lpstr>
      <vt:lpstr>(Self paced) courses in production phase</vt:lpstr>
      <vt:lpstr>IOCs High Level Functions</vt:lpstr>
      <vt:lpstr>Beyond UNESCO IOC</vt:lpstr>
      <vt:lpstr>Beyond UNESCO IOC</vt:lpstr>
      <vt:lpstr>The changes we need:  Education post COVID-19</vt:lpstr>
      <vt:lpstr>Ocean Training post COVID-19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IODE Group 3 Project Office</dc:creator>
  <cp:lastModifiedBy>IODE Group 3 Project Office</cp:lastModifiedBy>
  <cp:revision>16</cp:revision>
  <dcterms:created xsi:type="dcterms:W3CDTF">2021-11-28T14:10:32Z</dcterms:created>
  <dcterms:modified xsi:type="dcterms:W3CDTF">2021-11-28T21:17:58Z</dcterms:modified>
</cp:coreProperties>
</file>