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ceans.collaborium.io/index.html" TargetMode="External"/><Relationship Id="rId3"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pc.int/"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ema.org/" TargetMode="External"/><Relationship Id="rId3" Type="http://schemas.openxmlformats.org/officeDocument/2006/relationships/hyperlink" Target="https://classroom.oceanteacher.org/course/view.php?id=708"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rtete.invemar.org.co/chm" TargetMode="External"/><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ubtitle 2"/>
          <p:cNvSpPr txBox="1"/>
          <p:nvPr>
            <p:ph type="subTitle" idx="1"/>
          </p:nvPr>
        </p:nvSpPr>
        <p:spPr>
          <a:xfrm>
            <a:off x="753981" y="1752364"/>
            <a:ext cx="10523620" cy="4203030"/>
          </a:xfrm>
          <a:prstGeom prst="rect">
            <a:avLst/>
          </a:prstGeom>
        </p:spPr>
        <p:txBody>
          <a:bodyPr/>
          <a:lstStyle/>
          <a:p>
            <a:pPr>
              <a:lnSpc>
                <a:spcPct val="81000"/>
              </a:lnSpc>
              <a:defRPr sz="6000">
                <a:solidFill>
                  <a:srgbClr val="004F81"/>
                </a:solidFill>
              </a:defRPr>
            </a:pPr>
            <a:r>
              <a:t>The IOC Ocean InfoHub Project</a:t>
            </a:r>
          </a:p>
          <a:p>
            <a:pPr>
              <a:lnSpc>
                <a:spcPct val="81000"/>
              </a:lnSpc>
              <a:defRPr sz="2200">
                <a:solidFill>
                  <a:srgbClr val="004F81"/>
                </a:solidFill>
              </a:defRPr>
            </a:pPr>
          </a:p>
          <a:p>
            <a:pPr>
              <a:lnSpc>
                <a:spcPct val="81000"/>
              </a:lnSpc>
              <a:defRPr b="1">
                <a:solidFill>
                  <a:srgbClr val="02365A"/>
                </a:solidFill>
              </a:defRPr>
            </a:pPr>
            <a:r>
              <a:t>3rd Session of Group of Experts on Capacity Development (GE-CD III)</a:t>
            </a:r>
          </a:p>
          <a:p>
            <a:pPr>
              <a:lnSpc>
                <a:spcPct val="81000"/>
              </a:lnSpc>
              <a:defRPr>
                <a:solidFill>
                  <a:srgbClr val="02365A"/>
                </a:solidFill>
              </a:defRPr>
            </a:pPr>
          </a:p>
          <a:p>
            <a:pPr>
              <a:lnSpc>
                <a:spcPct val="81000"/>
              </a:lnSpc>
              <a:defRPr>
                <a:solidFill>
                  <a:srgbClr val="02365A"/>
                </a:solidFill>
              </a:defRPr>
            </a:pPr>
            <a:r>
              <a:t>1-2 December 2021</a:t>
            </a:r>
          </a:p>
          <a:p>
            <a:pPr>
              <a:lnSpc>
                <a:spcPct val="81000"/>
              </a:lnSpc>
              <a:defRPr>
                <a:solidFill>
                  <a:srgbClr val="02365A"/>
                </a:solidFill>
              </a:defRPr>
            </a:pPr>
          </a:p>
          <a:p>
            <a:pPr>
              <a:lnSpc>
                <a:spcPct val="81000"/>
              </a:lnSpc>
              <a:defRPr sz="1800">
                <a:solidFill>
                  <a:srgbClr val="02365A"/>
                </a:solidFill>
              </a:defRPr>
            </a:pPr>
            <a:r>
              <a:t>Lucy Scott</a:t>
            </a:r>
          </a:p>
          <a:p>
            <a:pPr>
              <a:lnSpc>
                <a:spcPct val="81000"/>
              </a:lnSpc>
              <a:defRPr sz="1800">
                <a:solidFill>
                  <a:srgbClr val="02365A"/>
                </a:solidFill>
              </a:defRPr>
            </a:pPr>
            <a:r>
              <a:t>UNESCO/IOC Project Office for IODE</a:t>
            </a:r>
          </a:p>
          <a:p>
            <a:pPr>
              <a:lnSpc>
                <a:spcPct val="81000"/>
              </a:lnSpc>
              <a:defRPr sz="1800">
                <a:solidFill>
                  <a:srgbClr val="02365A"/>
                </a:solidFill>
              </a:defRPr>
            </a:pPr>
            <a:r>
              <a:t>L.Scott@unesco.org</a:t>
            </a:r>
          </a:p>
        </p:txBody>
      </p:sp>
      <p:sp>
        <p:nvSpPr>
          <p:cNvPr id="95" name="Oval 4"/>
          <p:cNvSpPr/>
          <p:nvPr/>
        </p:nvSpPr>
        <p:spPr>
          <a:xfrm>
            <a:off x="370216" y="3617836"/>
            <a:ext cx="3220280" cy="2915479"/>
          </a:xfrm>
          <a:prstGeom prst="ellipse">
            <a:avLst/>
          </a:prstGeom>
          <a:blipFill>
            <a:blip r:embed="rId2"/>
            <a:stretch>
              <a:fillRect/>
            </a:stretch>
          </a:blipFill>
          <a:ln w="12700">
            <a:solidFill>
              <a:srgbClr val="32538F"/>
            </a:solidFill>
            <a:miter/>
          </a:ln>
        </p:spPr>
        <p:txBody>
          <a:bodyPr lIns="45719" rIns="45719" anchor="ctr"/>
          <a:lstStyle/>
          <a:p>
            <a:pPr algn="ctr">
              <a:defRPr>
                <a:solidFill>
                  <a:srgbClr val="FFFFFF"/>
                </a:solidFill>
              </a:defRPr>
            </a:pPr>
          </a:p>
        </p:txBody>
      </p:sp>
      <p:sp>
        <p:nvSpPr>
          <p:cNvPr id="96" name="Oval 5"/>
          <p:cNvSpPr/>
          <p:nvPr/>
        </p:nvSpPr>
        <p:spPr>
          <a:xfrm>
            <a:off x="8484086" y="3617836"/>
            <a:ext cx="3220279" cy="2915479"/>
          </a:xfrm>
          <a:prstGeom prst="ellipse">
            <a:avLst/>
          </a:prstGeom>
          <a:blipFill>
            <a:blip r:embed="rId3"/>
            <a:stretch>
              <a:fillRect/>
            </a:stretch>
          </a:blipFill>
          <a:ln w="12700">
            <a:solidFill>
              <a:srgbClr val="32538F"/>
            </a:solidFill>
            <a:miter/>
          </a:ln>
        </p:spPr>
        <p:txBody>
          <a:bodyPr lIns="45719" rIns="45719" anchor="ctr"/>
          <a:lstStyle/>
          <a:p>
            <a:pPr algn="ctr">
              <a:defRPr>
                <a:solidFill>
                  <a:srgbClr val="FFFFFF"/>
                </a:solidFill>
              </a:defRPr>
            </a:pPr>
          </a:p>
        </p:txBody>
      </p:sp>
      <p:pic>
        <p:nvPicPr>
          <p:cNvPr id="97" name="Picture 10" descr="Picture 10"/>
          <p:cNvPicPr>
            <a:picLocks noChangeAspect="1"/>
          </p:cNvPicPr>
          <p:nvPr/>
        </p:nvPicPr>
        <p:blipFill>
          <a:blip r:embed="rId4">
            <a:extLst/>
          </a:blip>
          <a:stretch>
            <a:fillRect/>
          </a:stretch>
        </p:blipFill>
        <p:spPr>
          <a:xfrm>
            <a:off x="2828201" y="411125"/>
            <a:ext cx="3946434" cy="811915"/>
          </a:xfrm>
          <a:prstGeom prst="rect">
            <a:avLst/>
          </a:prstGeom>
          <a:ln w="12700">
            <a:miter lim="400000"/>
          </a:ln>
        </p:spPr>
      </p:pic>
      <p:pic>
        <p:nvPicPr>
          <p:cNvPr id="98" name="Picture 11" descr="Picture 11"/>
          <p:cNvPicPr>
            <a:picLocks noChangeAspect="1"/>
          </p:cNvPicPr>
          <p:nvPr/>
        </p:nvPicPr>
        <p:blipFill>
          <a:blip r:embed="rId5">
            <a:extLst/>
          </a:blip>
          <a:stretch>
            <a:fillRect/>
          </a:stretch>
        </p:blipFill>
        <p:spPr>
          <a:xfrm>
            <a:off x="6897596" y="457198"/>
            <a:ext cx="2190308" cy="902151"/>
          </a:xfrm>
          <a:prstGeom prst="rect">
            <a:avLst/>
          </a:prstGeom>
          <a:ln w="12700">
            <a:miter lim="400000"/>
          </a:ln>
        </p:spPr>
      </p:pic>
      <p:pic>
        <p:nvPicPr>
          <p:cNvPr id="99" name="Picture 12" descr="Picture 12"/>
          <p:cNvPicPr>
            <a:picLocks noChangeAspect="1"/>
          </p:cNvPicPr>
          <p:nvPr/>
        </p:nvPicPr>
        <p:blipFill>
          <a:blip r:embed="rId6">
            <a:extLst/>
          </a:blip>
          <a:stretch>
            <a:fillRect/>
          </a:stretch>
        </p:blipFill>
        <p:spPr>
          <a:xfrm>
            <a:off x="9333824" y="187659"/>
            <a:ext cx="1730556" cy="1171691"/>
          </a:xfrm>
          <a:prstGeom prst="rect">
            <a:avLst/>
          </a:prstGeom>
          <a:ln w="12700">
            <a:miter lim="400000"/>
          </a:ln>
        </p:spPr>
      </p:pic>
      <p:pic>
        <p:nvPicPr>
          <p:cNvPr id="100" name="Picture 9" descr="Picture 9"/>
          <p:cNvPicPr>
            <a:picLocks noChangeAspect="1"/>
          </p:cNvPicPr>
          <p:nvPr/>
        </p:nvPicPr>
        <p:blipFill>
          <a:blip r:embed="rId7">
            <a:extLst/>
          </a:blip>
          <a:stretch>
            <a:fillRect/>
          </a:stretch>
        </p:blipFill>
        <p:spPr>
          <a:xfrm>
            <a:off x="638109" y="205418"/>
            <a:ext cx="1495759" cy="140571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Overview of project status</a:t>
            </a:r>
          </a:p>
        </p:txBody>
      </p:sp>
      <p:sp>
        <p:nvSpPr>
          <p:cNvPr id="224" name="Rectangle 3"/>
          <p:cNvSpPr/>
          <p:nvPr/>
        </p:nvSpPr>
        <p:spPr>
          <a:xfrm>
            <a:off x="282387" y="2776072"/>
            <a:ext cx="11672049" cy="268942"/>
          </a:xfrm>
          <a:prstGeom prst="rect">
            <a:avLst/>
          </a:prstGeom>
          <a:solidFill>
            <a:srgbClr val="B4C7E7"/>
          </a:solidFill>
          <a:ln w="12700">
            <a:solidFill>
              <a:srgbClr val="B4C7E7"/>
            </a:solidFill>
            <a:miter/>
          </a:ln>
        </p:spPr>
        <p:txBody>
          <a:bodyPr lIns="45719" rIns="45719" anchor="ctr"/>
          <a:lstStyle/>
          <a:p>
            <a:pPr algn="ctr">
              <a:defRPr>
                <a:solidFill>
                  <a:srgbClr val="FFFFFF"/>
                </a:solidFill>
              </a:defRPr>
            </a:pPr>
          </a:p>
        </p:txBody>
      </p:sp>
      <p:sp>
        <p:nvSpPr>
          <p:cNvPr id="225" name="Straight Arrow Connector 5"/>
          <p:cNvSpPr/>
          <p:nvPr/>
        </p:nvSpPr>
        <p:spPr>
          <a:xfrm flipV="1">
            <a:off x="282387" y="3206377"/>
            <a:ext cx="1" cy="779931"/>
          </a:xfrm>
          <a:prstGeom prst="line">
            <a:avLst/>
          </a:prstGeom>
          <a:ln w="6350">
            <a:solidFill>
              <a:schemeClr val="accent1"/>
            </a:solidFill>
            <a:miter/>
            <a:tailEnd type="triangle"/>
          </a:ln>
        </p:spPr>
        <p:txBody>
          <a:bodyPr lIns="45719" rIns="45719"/>
          <a:lstStyle/>
          <a:p>
            <a:pPr/>
          </a:p>
        </p:txBody>
      </p:sp>
      <p:sp>
        <p:nvSpPr>
          <p:cNvPr id="226" name="TextBox 6"/>
          <p:cNvSpPr txBox="1"/>
          <p:nvPr/>
        </p:nvSpPr>
        <p:spPr>
          <a:xfrm>
            <a:off x="45720" y="4042866"/>
            <a:ext cx="1656677"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Project commencement</a:t>
            </a:r>
          </a:p>
        </p:txBody>
      </p:sp>
      <p:sp>
        <p:nvSpPr>
          <p:cNvPr id="227" name="Straight Connector 8"/>
          <p:cNvSpPr/>
          <p:nvPr/>
        </p:nvSpPr>
        <p:spPr>
          <a:xfrm flipV="1">
            <a:off x="282387" y="2574367"/>
            <a:ext cx="1" cy="470648"/>
          </a:xfrm>
          <a:prstGeom prst="line">
            <a:avLst/>
          </a:prstGeom>
          <a:ln w="63500">
            <a:solidFill>
              <a:srgbClr val="FF0000"/>
            </a:solidFill>
            <a:miter/>
          </a:ln>
        </p:spPr>
        <p:txBody>
          <a:bodyPr lIns="45719" rIns="45719"/>
          <a:lstStyle/>
          <a:p>
            <a:pPr/>
          </a:p>
        </p:txBody>
      </p:sp>
      <p:sp>
        <p:nvSpPr>
          <p:cNvPr id="228" name="TextBox 9"/>
          <p:cNvSpPr txBox="1"/>
          <p:nvPr/>
        </p:nvSpPr>
        <p:spPr>
          <a:xfrm>
            <a:off x="45719" y="1886030"/>
            <a:ext cx="1107442"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April </a:t>
            </a:r>
          </a:p>
          <a:p>
            <a:pPr/>
            <a:r>
              <a:t>2020</a:t>
            </a:r>
          </a:p>
        </p:txBody>
      </p:sp>
      <p:sp>
        <p:nvSpPr>
          <p:cNvPr id="229" name="Straight Connector 10"/>
          <p:cNvSpPr/>
          <p:nvPr/>
        </p:nvSpPr>
        <p:spPr>
          <a:xfrm flipV="1">
            <a:off x="11921863" y="2574367"/>
            <a:ext cx="1" cy="470648"/>
          </a:xfrm>
          <a:prstGeom prst="line">
            <a:avLst/>
          </a:prstGeom>
          <a:ln w="63500">
            <a:solidFill>
              <a:srgbClr val="FF0000"/>
            </a:solidFill>
            <a:miter/>
          </a:ln>
        </p:spPr>
        <p:txBody>
          <a:bodyPr lIns="45719" rIns="45719"/>
          <a:lstStyle/>
          <a:p>
            <a:pPr/>
          </a:p>
        </p:txBody>
      </p:sp>
      <p:sp>
        <p:nvSpPr>
          <p:cNvPr id="230" name="TextBox 11"/>
          <p:cNvSpPr txBox="1"/>
          <p:nvPr/>
        </p:nvSpPr>
        <p:spPr>
          <a:xfrm>
            <a:off x="11286863" y="1895194"/>
            <a:ext cx="110744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October </a:t>
            </a:r>
          </a:p>
          <a:p>
            <a:pPr/>
            <a:r>
              <a:t>2021</a:t>
            </a:r>
          </a:p>
        </p:txBody>
      </p:sp>
      <p:sp>
        <p:nvSpPr>
          <p:cNvPr id="231" name="Straight Arrow Connector 12"/>
          <p:cNvSpPr/>
          <p:nvPr/>
        </p:nvSpPr>
        <p:spPr>
          <a:xfrm flipV="1">
            <a:off x="11923655" y="3206377"/>
            <a:ext cx="1" cy="779931"/>
          </a:xfrm>
          <a:prstGeom prst="line">
            <a:avLst/>
          </a:prstGeom>
          <a:ln w="6350">
            <a:solidFill>
              <a:schemeClr val="accent1"/>
            </a:solidFill>
            <a:miter/>
            <a:tailEnd type="triangle"/>
          </a:ln>
        </p:spPr>
        <p:txBody>
          <a:bodyPr lIns="45719" rIns="45719"/>
          <a:lstStyle/>
          <a:p>
            <a:pPr/>
          </a:p>
        </p:txBody>
      </p:sp>
      <p:sp>
        <p:nvSpPr>
          <p:cNvPr id="232" name="TextBox 13"/>
          <p:cNvSpPr txBox="1"/>
          <p:nvPr/>
        </p:nvSpPr>
        <p:spPr>
          <a:xfrm>
            <a:off x="11174804" y="4581343"/>
            <a:ext cx="1656678"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SG-OIH-2</a:t>
            </a:r>
          </a:p>
        </p:txBody>
      </p:sp>
      <p:sp>
        <p:nvSpPr>
          <p:cNvPr id="233" name="Straight Connector 14"/>
          <p:cNvSpPr/>
          <p:nvPr/>
        </p:nvSpPr>
        <p:spPr>
          <a:xfrm flipV="1">
            <a:off x="4982583" y="2546277"/>
            <a:ext cx="1" cy="470648"/>
          </a:xfrm>
          <a:prstGeom prst="line">
            <a:avLst/>
          </a:prstGeom>
          <a:ln w="63500">
            <a:solidFill>
              <a:srgbClr val="FF0000"/>
            </a:solidFill>
            <a:miter/>
          </a:ln>
        </p:spPr>
        <p:txBody>
          <a:bodyPr lIns="45719" rIns="45719"/>
          <a:lstStyle/>
          <a:p>
            <a:pPr/>
          </a:p>
        </p:txBody>
      </p:sp>
      <p:sp>
        <p:nvSpPr>
          <p:cNvPr id="234" name="TextBox 15"/>
          <p:cNvSpPr txBox="1"/>
          <p:nvPr/>
        </p:nvSpPr>
        <p:spPr>
          <a:xfrm>
            <a:off x="4560644" y="4061981"/>
            <a:ext cx="1656677"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SG-OIH-1</a:t>
            </a:r>
          </a:p>
        </p:txBody>
      </p:sp>
      <p:sp>
        <p:nvSpPr>
          <p:cNvPr id="235" name="Straight Arrow Connector 16"/>
          <p:cNvSpPr/>
          <p:nvPr/>
        </p:nvSpPr>
        <p:spPr>
          <a:xfrm flipV="1">
            <a:off x="4982583" y="3282050"/>
            <a:ext cx="1" cy="779931"/>
          </a:xfrm>
          <a:prstGeom prst="line">
            <a:avLst/>
          </a:prstGeom>
          <a:ln w="6350">
            <a:solidFill>
              <a:schemeClr val="accent1"/>
            </a:solidFill>
            <a:miter/>
            <a:tailEnd type="triangle"/>
          </a:ln>
        </p:spPr>
        <p:txBody>
          <a:bodyPr lIns="45719" rIns="45719"/>
          <a:lstStyle/>
          <a:p>
            <a:pPr/>
          </a:p>
        </p:txBody>
      </p:sp>
      <p:sp>
        <p:nvSpPr>
          <p:cNvPr id="236" name="TextBox 17"/>
          <p:cNvSpPr txBox="1"/>
          <p:nvPr/>
        </p:nvSpPr>
        <p:spPr>
          <a:xfrm>
            <a:off x="4641923" y="1888603"/>
            <a:ext cx="122547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September </a:t>
            </a:r>
          </a:p>
          <a:p>
            <a:pPr/>
            <a:r>
              <a:t>2020</a:t>
            </a:r>
          </a:p>
        </p:txBody>
      </p:sp>
      <p:sp>
        <p:nvSpPr>
          <p:cNvPr id="237" name="Straight Connector 18"/>
          <p:cNvSpPr/>
          <p:nvPr/>
        </p:nvSpPr>
        <p:spPr>
          <a:xfrm flipV="1">
            <a:off x="6118411" y="2574364"/>
            <a:ext cx="1" cy="470648"/>
          </a:xfrm>
          <a:prstGeom prst="line">
            <a:avLst/>
          </a:prstGeom>
          <a:ln w="63500">
            <a:solidFill>
              <a:srgbClr val="FF0000"/>
            </a:solidFill>
            <a:miter/>
          </a:ln>
        </p:spPr>
        <p:txBody>
          <a:bodyPr lIns="45719" rIns="45719"/>
          <a:lstStyle/>
          <a:p>
            <a:pPr/>
          </a:p>
        </p:txBody>
      </p:sp>
      <p:sp>
        <p:nvSpPr>
          <p:cNvPr id="238" name="Straight Arrow Connector 19"/>
          <p:cNvSpPr/>
          <p:nvPr/>
        </p:nvSpPr>
        <p:spPr>
          <a:xfrm flipV="1">
            <a:off x="6096000" y="3285871"/>
            <a:ext cx="0" cy="1921551"/>
          </a:xfrm>
          <a:prstGeom prst="line">
            <a:avLst/>
          </a:prstGeom>
          <a:ln w="6350">
            <a:solidFill>
              <a:schemeClr val="accent1"/>
            </a:solidFill>
            <a:miter/>
            <a:tailEnd type="triangle"/>
          </a:ln>
        </p:spPr>
        <p:txBody>
          <a:bodyPr lIns="45719" rIns="45719"/>
          <a:lstStyle/>
          <a:p>
            <a:pPr/>
          </a:p>
        </p:txBody>
      </p:sp>
      <p:sp>
        <p:nvSpPr>
          <p:cNvPr id="239" name="TextBox 21"/>
          <p:cNvSpPr txBox="1"/>
          <p:nvPr/>
        </p:nvSpPr>
        <p:spPr>
          <a:xfrm>
            <a:off x="5267660" y="5203600"/>
            <a:ext cx="1656678"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WP2 contractor</a:t>
            </a:r>
          </a:p>
          <a:p>
            <a:pPr/>
            <a:r>
              <a:t>hired</a:t>
            </a:r>
          </a:p>
        </p:txBody>
      </p:sp>
      <p:sp>
        <p:nvSpPr>
          <p:cNvPr id="240" name="Straight Connector 22"/>
          <p:cNvSpPr/>
          <p:nvPr/>
        </p:nvSpPr>
        <p:spPr>
          <a:xfrm flipV="1">
            <a:off x="1756186" y="2574365"/>
            <a:ext cx="1" cy="470648"/>
          </a:xfrm>
          <a:prstGeom prst="line">
            <a:avLst/>
          </a:prstGeom>
          <a:ln w="63500">
            <a:solidFill>
              <a:srgbClr val="FF0000"/>
            </a:solidFill>
            <a:miter/>
          </a:ln>
        </p:spPr>
        <p:txBody>
          <a:bodyPr lIns="45719" rIns="45719"/>
          <a:lstStyle/>
          <a:p>
            <a:pPr/>
          </a:p>
        </p:txBody>
      </p:sp>
      <p:sp>
        <p:nvSpPr>
          <p:cNvPr id="241" name="Straight Connector 23"/>
          <p:cNvSpPr/>
          <p:nvPr/>
        </p:nvSpPr>
        <p:spPr>
          <a:xfrm flipV="1">
            <a:off x="2130056" y="2574364"/>
            <a:ext cx="1" cy="470648"/>
          </a:xfrm>
          <a:prstGeom prst="line">
            <a:avLst/>
          </a:prstGeom>
          <a:ln w="63500">
            <a:solidFill>
              <a:srgbClr val="FF0000"/>
            </a:solidFill>
            <a:miter/>
          </a:ln>
        </p:spPr>
        <p:txBody>
          <a:bodyPr lIns="45719" rIns="45719"/>
          <a:lstStyle/>
          <a:p>
            <a:pPr/>
          </a:p>
        </p:txBody>
      </p:sp>
      <p:sp>
        <p:nvSpPr>
          <p:cNvPr id="242" name="Straight Arrow Connector 24"/>
          <p:cNvSpPr/>
          <p:nvPr/>
        </p:nvSpPr>
        <p:spPr>
          <a:xfrm flipH="1" flipV="1">
            <a:off x="1748117" y="3165439"/>
            <a:ext cx="8069" cy="1953959"/>
          </a:xfrm>
          <a:prstGeom prst="line">
            <a:avLst/>
          </a:prstGeom>
          <a:ln w="6350">
            <a:solidFill>
              <a:schemeClr val="accent1"/>
            </a:solidFill>
            <a:miter/>
            <a:tailEnd type="triangle"/>
          </a:ln>
        </p:spPr>
        <p:txBody>
          <a:bodyPr lIns="45719" rIns="45719"/>
          <a:lstStyle/>
          <a:p>
            <a:pPr/>
          </a:p>
        </p:txBody>
      </p:sp>
      <p:sp>
        <p:nvSpPr>
          <p:cNvPr id="243" name="TextBox 26"/>
          <p:cNvSpPr txBox="1"/>
          <p:nvPr/>
        </p:nvSpPr>
        <p:spPr>
          <a:xfrm>
            <a:off x="909619" y="5119396"/>
            <a:ext cx="1656677" cy="917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Project tools and WG teams in place</a:t>
            </a:r>
          </a:p>
        </p:txBody>
      </p:sp>
      <p:sp>
        <p:nvSpPr>
          <p:cNvPr id="244" name="Straight Arrow Connector 27"/>
          <p:cNvSpPr/>
          <p:nvPr/>
        </p:nvSpPr>
        <p:spPr>
          <a:xfrm flipH="1" flipV="1">
            <a:off x="2146757" y="3161769"/>
            <a:ext cx="12701" cy="784150"/>
          </a:xfrm>
          <a:prstGeom prst="line">
            <a:avLst/>
          </a:prstGeom>
          <a:ln w="6350">
            <a:solidFill>
              <a:schemeClr val="accent1"/>
            </a:solidFill>
            <a:miter/>
            <a:tailEnd type="triangle"/>
          </a:ln>
        </p:spPr>
        <p:txBody>
          <a:bodyPr lIns="45719" rIns="45719"/>
          <a:lstStyle/>
          <a:p>
            <a:pPr/>
          </a:p>
        </p:txBody>
      </p:sp>
      <p:sp>
        <p:nvSpPr>
          <p:cNvPr id="245" name="TextBox 29"/>
          <p:cNvSpPr txBox="1"/>
          <p:nvPr/>
        </p:nvSpPr>
        <p:spPr>
          <a:xfrm>
            <a:off x="2287864" y="3343540"/>
            <a:ext cx="1656678" cy="1501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Agreed way forward for ODIS-arch</a:t>
            </a:r>
          </a:p>
          <a:p>
            <a:pPr/>
            <a:r>
              <a:t>6 priority themes agreed</a:t>
            </a:r>
          </a:p>
        </p:txBody>
      </p:sp>
      <p:sp>
        <p:nvSpPr>
          <p:cNvPr id="246" name="Straight Connector 30"/>
          <p:cNvSpPr/>
          <p:nvPr/>
        </p:nvSpPr>
        <p:spPr>
          <a:xfrm flipV="1">
            <a:off x="6970059" y="2574364"/>
            <a:ext cx="1" cy="470648"/>
          </a:xfrm>
          <a:prstGeom prst="line">
            <a:avLst/>
          </a:prstGeom>
          <a:ln w="63500">
            <a:solidFill>
              <a:srgbClr val="FF0000"/>
            </a:solidFill>
            <a:miter/>
          </a:ln>
        </p:spPr>
        <p:txBody>
          <a:bodyPr lIns="45719" rIns="45719"/>
          <a:lstStyle/>
          <a:p>
            <a:pPr/>
          </a:p>
        </p:txBody>
      </p:sp>
      <p:sp>
        <p:nvSpPr>
          <p:cNvPr id="247" name="TextBox 31"/>
          <p:cNvSpPr txBox="1"/>
          <p:nvPr/>
        </p:nvSpPr>
        <p:spPr>
          <a:xfrm>
            <a:off x="6892171" y="1886555"/>
            <a:ext cx="122547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March </a:t>
            </a:r>
          </a:p>
          <a:p>
            <a:pPr/>
            <a:r>
              <a:t>2021</a:t>
            </a:r>
          </a:p>
        </p:txBody>
      </p:sp>
      <p:sp>
        <p:nvSpPr>
          <p:cNvPr id="248" name="Straight Arrow Connector 32"/>
          <p:cNvSpPr/>
          <p:nvPr/>
        </p:nvSpPr>
        <p:spPr>
          <a:xfrm flipV="1">
            <a:off x="6970059" y="3312212"/>
            <a:ext cx="1" cy="548427"/>
          </a:xfrm>
          <a:prstGeom prst="line">
            <a:avLst/>
          </a:prstGeom>
          <a:ln w="6350">
            <a:solidFill>
              <a:schemeClr val="accent1"/>
            </a:solidFill>
            <a:miter/>
            <a:tailEnd type="triangle"/>
          </a:ln>
        </p:spPr>
        <p:txBody>
          <a:bodyPr lIns="45719" rIns="45719"/>
          <a:lstStyle/>
          <a:p>
            <a:pPr/>
          </a:p>
        </p:txBody>
      </p:sp>
      <p:sp>
        <p:nvSpPr>
          <p:cNvPr id="249" name="TextBox 33"/>
          <p:cNvSpPr txBox="1"/>
          <p:nvPr/>
        </p:nvSpPr>
        <p:spPr>
          <a:xfrm>
            <a:off x="6355932" y="3905837"/>
            <a:ext cx="1651126" cy="9666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First ODIS proof of concept complete</a:t>
            </a:r>
          </a:p>
          <a:p>
            <a:pPr>
              <a:defRPr sz="1400"/>
            </a:pPr>
            <a:r>
              <a:t>(Ocean Expert, marineTraining.eu)</a:t>
            </a:r>
          </a:p>
        </p:txBody>
      </p:sp>
      <p:sp>
        <p:nvSpPr>
          <p:cNvPr id="250" name="TextBox 28"/>
          <p:cNvSpPr txBox="1"/>
          <p:nvPr/>
        </p:nvSpPr>
        <p:spPr>
          <a:xfrm>
            <a:off x="1744382" y="1852742"/>
            <a:ext cx="110744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May </a:t>
            </a:r>
          </a:p>
          <a:p>
            <a:pPr/>
            <a:r>
              <a:t>2020</a:t>
            </a:r>
          </a:p>
        </p:txBody>
      </p:sp>
      <p:sp>
        <p:nvSpPr>
          <p:cNvPr id="251" name="TextBox 34"/>
          <p:cNvSpPr txBox="1"/>
          <p:nvPr/>
        </p:nvSpPr>
        <p:spPr>
          <a:xfrm>
            <a:off x="5914164" y="1886075"/>
            <a:ext cx="122547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January </a:t>
            </a:r>
          </a:p>
          <a:p>
            <a:pPr/>
            <a:r>
              <a:t>2021</a:t>
            </a:r>
          </a:p>
        </p:txBody>
      </p:sp>
      <p:sp>
        <p:nvSpPr>
          <p:cNvPr id="252" name="Straight Connector 37"/>
          <p:cNvSpPr/>
          <p:nvPr/>
        </p:nvSpPr>
        <p:spPr>
          <a:xfrm flipV="1">
            <a:off x="8144798" y="2574364"/>
            <a:ext cx="1" cy="470648"/>
          </a:xfrm>
          <a:prstGeom prst="line">
            <a:avLst/>
          </a:prstGeom>
          <a:ln w="63500">
            <a:solidFill>
              <a:srgbClr val="FF0000"/>
            </a:solidFill>
            <a:miter/>
          </a:ln>
        </p:spPr>
        <p:txBody>
          <a:bodyPr lIns="45719" rIns="45719"/>
          <a:lstStyle/>
          <a:p>
            <a:pPr/>
          </a:p>
        </p:txBody>
      </p:sp>
      <p:sp>
        <p:nvSpPr>
          <p:cNvPr id="253" name="Straight Connector 38"/>
          <p:cNvSpPr/>
          <p:nvPr/>
        </p:nvSpPr>
        <p:spPr>
          <a:xfrm flipV="1">
            <a:off x="8755316" y="2574364"/>
            <a:ext cx="1" cy="470648"/>
          </a:xfrm>
          <a:prstGeom prst="line">
            <a:avLst/>
          </a:prstGeom>
          <a:ln w="63500">
            <a:solidFill>
              <a:srgbClr val="FF0000"/>
            </a:solidFill>
            <a:miter/>
          </a:ln>
        </p:spPr>
        <p:txBody>
          <a:bodyPr lIns="45719" rIns="45719"/>
          <a:lstStyle/>
          <a:p>
            <a:pPr/>
          </a:p>
        </p:txBody>
      </p:sp>
      <p:sp>
        <p:nvSpPr>
          <p:cNvPr id="254" name="Straight Connector 39"/>
          <p:cNvSpPr/>
          <p:nvPr/>
        </p:nvSpPr>
        <p:spPr>
          <a:xfrm flipV="1">
            <a:off x="9158089" y="2574364"/>
            <a:ext cx="1" cy="470648"/>
          </a:xfrm>
          <a:prstGeom prst="line">
            <a:avLst/>
          </a:prstGeom>
          <a:ln w="63500">
            <a:solidFill>
              <a:srgbClr val="FF0000"/>
            </a:solidFill>
            <a:miter/>
          </a:ln>
        </p:spPr>
        <p:txBody>
          <a:bodyPr lIns="45719" rIns="45719"/>
          <a:lstStyle/>
          <a:p>
            <a:pPr/>
          </a:p>
        </p:txBody>
      </p:sp>
      <p:sp>
        <p:nvSpPr>
          <p:cNvPr id="255" name="Straight Connector 40"/>
          <p:cNvSpPr/>
          <p:nvPr/>
        </p:nvSpPr>
        <p:spPr>
          <a:xfrm flipV="1">
            <a:off x="10997773" y="2590051"/>
            <a:ext cx="1" cy="470648"/>
          </a:xfrm>
          <a:prstGeom prst="line">
            <a:avLst/>
          </a:prstGeom>
          <a:ln w="63500">
            <a:solidFill>
              <a:srgbClr val="FF0000"/>
            </a:solidFill>
            <a:miter/>
          </a:ln>
        </p:spPr>
        <p:txBody>
          <a:bodyPr lIns="45719" rIns="45719"/>
          <a:lstStyle/>
          <a:p>
            <a:pPr/>
          </a:p>
        </p:txBody>
      </p:sp>
      <p:sp>
        <p:nvSpPr>
          <p:cNvPr id="256" name="Straight Arrow Connector 42"/>
          <p:cNvSpPr/>
          <p:nvPr/>
        </p:nvSpPr>
        <p:spPr>
          <a:xfrm flipV="1">
            <a:off x="8144798" y="3312212"/>
            <a:ext cx="1" cy="2214555"/>
          </a:xfrm>
          <a:prstGeom prst="line">
            <a:avLst/>
          </a:prstGeom>
          <a:ln w="6350">
            <a:solidFill>
              <a:schemeClr val="accent1"/>
            </a:solidFill>
            <a:miter/>
            <a:tailEnd type="triangle"/>
          </a:ln>
        </p:spPr>
        <p:txBody>
          <a:bodyPr lIns="45719" rIns="45719"/>
          <a:lstStyle/>
          <a:p>
            <a:pPr/>
          </a:p>
        </p:txBody>
      </p:sp>
      <p:sp>
        <p:nvSpPr>
          <p:cNvPr id="257" name="Straight Arrow Connector 43"/>
          <p:cNvSpPr/>
          <p:nvPr/>
        </p:nvSpPr>
        <p:spPr>
          <a:xfrm flipV="1">
            <a:off x="8755316" y="3312212"/>
            <a:ext cx="14089" cy="1376986"/>
          </a:xfrm>
          <a:prstGeom prst="line">
            <a:avLst/>
          </a:prstGeom>
          <a:ln w="6350">
            <a:solidFill>
              <a:schemeClr val="accent1"/>
            </a:solidFill>
            <a:miter/>
            <a:tailEnd type="triangle"/>
          </a:ln>
        </p:spPr>
        <p:txBody>
          <a:bodyPr lIns="45719" rIns="45719"/>
          <a:lstStyle/>
          <a:p>
            <a:pPr/>
          </a:p>
        </p:txBody>
      </p:sp>
      <p:sp>
        <p:nvSpPr>
          <p:cNvPr id="258" name="Straight Arrow Connector 44"/>
          <p:cNvSpPr/>
          <p:nvPr/>
        </p:nvSpPr>
        <p:spPr>
          <a:xfrm flipH="1" flipV="1">
            <a:off x="9153607" y="3324035"/>
            <a:ext cx="4482" cy="621884"/>
          </a:xfrm>
          <a:prstGeom prst="line">
            <a:avLst/>
          </a:prstGeom>
          <a:ln w="6350">
            <a:solidFill>
              <a:schemeClr val="accent1"/>
            </a:solidFill>
            <a:miter/>
            <a:tailEnd type="triangle"/>
          </a:ln>
        </p:spPr>
        <p:txBody>
          <a:bodyPr lIns="45719" rIns="45719"/>
          <a:lstStyle/>
          <a:p>
            <a:pPr/>
          </a:p>
        </p:txBody>
      </p:sp>
      <p:sp>
        <p:nvSpPr>
          <p:cNvPr id="259" name="Straight Arrow Connector 45"/>
          <p:cNvSpPr/>
          <p:nvPr/>
        </p:nvSpPr>
        <p:spPr>
          <a:xfrm flipV="1">
            <a:off x="10997773" y="3324035"/>
            <a:ext cx="1" cy="2214555"/>
          </a:xfrm>
          <a:prstGeom prst="line">
            <a:avLst/>
          </a:prstGeom>
          <a:ln w="6350">
            <a:solidFill>
              <a:schemeClr val="accent1"/>
            </a:solidFill>
            <a:miter/>
            <a:tailEnd type="triangle"/>
          </a:ln>
        </p:spPr>
        <p:txBody>
          <a:bodyPr lIns="45719" rIns="45719"/>
          <a:lstStyle/>
          <a:p>
            <a:pPr/>
          </a:p>
        </p:txBody>
      </p:sp>
      <p:sp>
        <p:nvSpPr>
          <p:cNvPr id="260" name="TextBox 46"/>
          <p:cNvSpPr txBox="1"/>
          <p:nvPr/>
        </p:nvSpPr>
        <p:spPr>
          <a:xfrm>
            <a:off x="7730585" y="1874885"/>
            <a:ext cx="122547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April </a:t>
            </a:r>
          </a:p>
          <a:p>
            <a:pPr/>
            <a:r>
              <a:t>2021</a:t>
            </a:r>
          </a:p>
        </p:txBody>
      </p:sp>
      <p:sp>
        <p:nvSpPr>
          <p:cNvPr id="261" name="TextBox 47"/>
          <p:cNvSpPr txBox="1"/>
          <p:nvPr/>
        </p:nvSpPr>
        <p:spPr>
          <a:xfrm>
            <a:off x="8697705" y="1863873"/>
            <a:ext cx="1225477"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May </a:t>
            </a:r>
          </a:p>
          <a:p>
            <a:pPr/>
            <a:r>
              <a:t>2021</a:t>
            </a:r>
          </a:p>
        </p:txBody>
      </p:sp>
      <p:sp>
        <p:nvSpPr>
          <p:cNvPr id="262" name="TextBox 48"/>
          <p:cNvSpPr txBox="1"/>
          <p:nvPr/>
        </p:nvSpPr>
        <p:spPr>
          <a:xfrm>
            <a:off x="10470690" y="1918059"/>
            <a:ext cx="982108"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August </a:t>
            </a:r>
          </a:p>
          <a:p>
            <a:pPr/>
            <a:r>
              <a:t>2021</a:t>
            </a:r>
          </a:p>
        </p:txBody>
      </p:sp>
      <p:sp>
        <p:nvSpPr>
          <p:cNvPr id="263" name="TextBox 49"/>
          <p:cNvSpPr txBox="1"/>
          <p:nvPr/>
        </p:nvSpPr>
        <p:spPr>
          <a:xfrm>
            <a:off x="10415580" y="5538589"/>
            <a:ext cx="1651126"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CORDIO’s MaspaWIO</a:t>
            </a:r>
          </a:p>
          <a:p>
            <a:pPr>
              <a:defRPr sz="1400"/>
            </a:pPr>
            <a:r>
              <a:t>indexed</a:t>
            </a:r>
          </a:p>
        </p:txBody>
      </p:sp>
      <p:sp>
        <p:nvSpPr>
          <p:cNvPr id="264" name="TextBox 50"/>
          <p:cNvSpPr txBox="1"/>
          <p:nvPr/>
        </p:nvSpPr>
        <p:spPr>
          <a:xfrm>
            <a:off x="7862966" y="5519506"/>
            <a:ext cx="761273"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OBIS</a:t>
            </a:r>
          </a:p>
          <a:p>
            <a:pPr>
              <a:defRPr sz="1400"/>
            </a:pPr>
            <a:r>
              <a:t>indexed</a:t>
            </a:r>
          </a:p>
        </p:txBody>
      </p:sp>
      <p:sp>
        <p:nvSpPr>
          <p:cNvPr id="265" name="TextBox 51"/>
          <p:cNvSpPr txBox="1"/>
          <p:nvPr/>
        </p:nvSpPr>
        <p:spPr>
          <a:xfrm>
            <a:off x="8443912" y="4706608"/>
            <a:ext cx="968713"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AquaDocs</a:t>
            </a:r>
          </a:p>
          <a:p>
            <a:pPr>
              <a:defRPr sz="1400"/>
            </a:pPr>
            <a:r>
              <a:t>indexed</a:t>
            </a:r>
          </a:p>
        </p:txBody>
      </p:sp>
      <p:sp>
        <p:nvSpPr>
          <p:cNvPr id="266" name="TextBox 52"/>
          <p:cNvSpPr txBox="1"/>
          <p:nvPr/>
        </p:nvSpPr>
        <p:spPr>
          <a:xfrm>
            <a:off x="9019794" y="3987029"/>
            <a:ext cx="968713"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OBPS</a:t>
            </a:r>
          </a:p>
          <a:p>
            <a:pPr>
              <a:defRPr sz="1400"/>
            </a:pPr>
            <a:r>
              <a:t>indexed</a:t>
            </a:r>
          </a:p>
        </p:txBody>
      </p:sp>
      <p:sp>
        <p:nvSpPr>
          <p:cNvPr id="267" name="TextBox 53"/>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268" name="TextBox 54"/>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269" name="TextBox 55"/>
          <p:cNvSpPr txBox="1"/>
          <p:nvPr/>
        </p:nvSpPr>
        <p:spPr>
          <a:xfrm>
            <a:off x="4948516" y="6328809"/>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270" name="TextBox 56"/>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271" name="TextBox 57"/>
          <p:cNvSpPr txBox="1"/>
          <p:nvPr/>
        </p:nvSpPr>
        <p:spPr>
          <a:xfrm>
            <a:off x="9520517" y="6327313"/>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365A"/>
        </a:solidFill>
      </p:bgPr>
    </p:bg>
    <p:spTree>
      <p:nvGrpSpPr>
        <p:cNvPr id="1" name=""/>
        <p:cNvGrpSpPr/>
        <p:nvPr/>
      </p:nvGrpSpPr>
      <p:grpSpPr>
        <a:xfrm>
          <a:off x="0" y="0"/>
          <a:ext cx="0" cy="0"/>
          <a:chOff x="0" y="0"/>
          <a:chExt cx="0" cy="0"/>
        </a:xfrm>
      </p:grpSpPr>
      <p:pic>
        <p:nvPicPr>
          <p:cNvPr id="273" name="Picture 38" descr="Picture 38"/>
          <p:cNvPicPr>
            <a:picLocks noChangeAspect="1"/>
          </p:cNvPicPr>
          <p:nvPr/>
        </p:nvPicPr>
        <p:blipFill>
          <a:blip r:embed="rId2">
            <a:alphaModFix amt="37000"/>
            <a:extLst/>
          </a:blip>
          <a:stretch>
            <a:fillRect/>
          </a:stretch>
        </p:blipFill>
        <p:spPr>
          <a:xfrm>
            <a:off x="-787388" y="-1840860"/>
            <a:ext cx="11469915" cy="11469914"/>
          </a:xfrm>
          <a:prstGeom prst="rect">
            <a:avLst/>
          </a:prstGeom>
          <a:ln w="12700">
            <a:miter lim="400000"/>
          </a:ln>
        </p:spPr>
      </p:pic>
      <p:sp>
        <p:nvSpPr>
          <p:cNvPr id="274" name="Oval 26"/>
          <p:cNvSpPr/>
          <p:nvPr/>
        </p:nvSpPr>
        <p:spPr>
          <a:xfrm>
            <a:off x="866783" y="4915760"/>
            <a:ext cx="1358770" cy="1311041"/>
          </a:xfrm>
          <a:prstGeom prst="ellipse">
            <a:avLst/>
          </a:prstGeom>
          <a:solidFill>
            <a:srgbClr val="FFFF00"/>
          </a:solidFill>
          <a:ln w="12700">
            <a:miter lim="400000"/>
          </a:ln>
        </p:spPr>
        <p:txBody>
          <a:bodyPr lIns="45719" rIns="45719" anchor="ctr"/>
          <a:lstStyle/>
          <a:p>
            <a:pPr algn="ctr">
              <a:defRPr>
                <a:solidFill>
                  <a:srgbClr val="FFFFFF"/>
                </a:solidFill>
              </a:defRPr>
            </a:pPr>
          </a:p>
        </p:txBody>
      </p:sp>
      <p:sp>
        <p:nvSpPr>
          <p:cNvPr id="275" name="Oval 27"/>
          <p:cNvSpPr/>
          <p:nvPr/>
        </p:nvSpPr>
        <p:spPr>
          <a:xfrm>
            <a:off x="8207157" y="602776"/>
            <a:ext cx="1567545" cy="1465946"/>
          </a:xfrm>
          <a:prstGeom prst="ellipse">
            <a:avLst/>
          </a:prstGeom>
          <a:solidFill>
            <a:srgbClr val="FFFF00"/>
          </a:solidFill>
          <a:ln w="12700">
            <a:miter lim="400000"/>
          </a:ln>
        </p:spPr>
        <p:txBody>
          <a:bodyPr lIns="45719" rIns="45719" anchor="ctr"/>
          <a:lstStyle/>
          <a:p>
            <a:pPr algn="ctr">
              <a:defRPr>
                <a:solidFill>
                  <a:srgbClr val="FFFFFF"/>
                </a:solidFill>
              </a:defRPr>
            </a:pPr>
          </a:p>
        </p:txBody>
      </p:sp>
      <p:sp>
        <p:nvSpPr>
          <p:cNvPr id="276" name="Oval 28"/>
          <p:cNvSpPr/>
          <p:nvPr/>
        </p:nvSpPr>
        <p:spPr>
          <a:xfrm>
            <a:off x="3801388" y="2068720"/>
            <a:ext cx="1567545" cy="1465945"/>
          </a:xfrm>
          <a:prstGeom prst="ellipse">
            <a:avLst/>
          </a:prstGeom>
          <a:solidFill>
            <a:srgbClr val="FFFF00"/>
          </a:solidFill>
          <a:ln w="12700">
            <a:miter lim="400000"/>
          </a:ln>
        </p:spPr>
        <p:txBody>
          <a:bodyPr lIns="45719" rIns="45719" anchor="ctr"/>
          <a:lstStyle/>
          <a:p>
            <a:pPr algn="ctr">
              <a:defRPr>
                <a:solidFill>
                  <a:srgbClr val="FFFFFF"/>
                </a:solidFill>
              </a:defRPr>
            </a:pPr>
          </a:p>
        </p:txBody>
      </p:sp>
      <p:sp>
        <p:nvSpPr>
          <p:cNvPr id="277" name="Oval 29"/>
          <p:cNvSpPr/>
          <p:nvPr/>
        </p:nvSpPr>
        <p:spPr>
          <a:xfrm>
            <a:off x="2147743" y="1906623"/>
            <a:ext cx="1567545" cy="1465945"/>
          </a:xfrm>
          <a:prstGeom prst="ellipse">
            <a:avLst/>
          </a:prstGeom>
          <a:solidFill>
            <a:srgbClr val="FFFF00"/>
          </a:solidFill>
          <a:ln w="12700">
            <a:miter lim="400000"/>
          </a:ln>
        </p:spPr>
        <p:txBody>
          <a:bodyPr lIns="45719" rIns="45719" anchor="ctr"/>
          <a:lstStyle/>
          <a:p>
            <a:pPr algn="ctr">
              <a:defRPr>
                <a:solidFill>
                  <a:srgbClr val="FFFFFF"/>
                </a:solidFill>
              </a:defRPr>
            </a:pPr>
          </a:p>
        </p:txBody>
      </p:sp>
      <p:sp>
        <p:nvSpPr>
          <p:cNvPr id="278" name="Oval 60"/>
          <p:cNvSpPr/>
          <p:nvPr/>
        </p:nvSpPr>
        <p:spPr>
          <a:xfrm>
            <a:off x="268029" y="2887147"/>
            <a:ext cx="1567546" cy="1465945"/>
          </a:xfrm>
          <a:prstGeom prst="ellipse">
            <a:avLst/>
          </a:prstGeom>
          <a:solidFill>
            <a:srgbClr val="00E400"/>
          </a:solidFill>
          <a:ln w="12700">
            <a:miter lim="400000"/>
          </a:ln>
        </p:spPr>
        <p:txBody>
          <a:bodyPr lIns="45719" rIns="45719" anchor="ctr"/>
          <a:lstStyle/>
          <a:p>
            <a:pPr algn="ctr">
              <a:defRPr>
                <a:solidFill>
                  <a:srgbClr val="FFFFFF"/>
                </a:solidFill>
              </a:defRPr>
            </a:pPr>
          </a:p>
        </p:txBody>
      </p:sp>
      <p:sp>
        <p:nvSpPr>
          <p:cNvPr id="279" name="Oval 31"/>
          <p:cNvSpPr/>
          <p:nvPr/>
        </p:nvSpPr>
        <p:spPr>
          <a:xfrm>
            <a:off x="6775649" y="3523622"/>
            <a:ext cx="1567545" cy="1465945"/>
          </a:xfrm>
          <a:prstGeom prst="ellipse">
            <a:avLst/>
          </a:prstGeom>
          <a:solidFill>
            <a:srgbClr val="FFFF00"/>
          </a:solidFill>
          <a:ln w="12700">
            <a:miter lim="400000"/>
          </a:ln>
        </p:spPr>
        <p:txBody>
          <a:bodyPr lIns="45719" rIns="45719" anchor="ctr"/>
          <a:lstStyle/>
          <a:p>
            <a:pPr algn="ctr">
              <a:defRPr>
                <a:solidFill>
                  <a:srgbClr val="FFFFFF"/>
                </a:solidFill>
              </a:defRPr>
            </a:pPr>
          </a:p>
        </p:txBody>
      </p:sp>
      <p:grpSp>
        <p:nvGrpSpPr>
          <p:cNvPr id="282" name="Oval 6"/>
          <p:cNvGrpSpPr/>
          <p:nvPr/>
        </p:nvGrpSpPr>
        <p:grpSpPr>
          <a:xfrm>
            <a:off x="358326" y="2933758"/>
            <a:ext cx="1351116" cy="1276689"/>
            <a:chOff x="0" y="0"/>
            <a:chExt cx="1351115" cy="1276688"/>
          </a:xfrm>
        </p:grpSpPr>
        <p:sp>
          <p:nvSpPr>
            <p:cNvPr id="280" name="Oval"/>
            <p:cNvSpPr/>
            <p:nvPr/>
          </p:nvSpPr>
          <p:spPr>
            <a:xfrm>
              <a:off x="0" y="-1"/>
              <a:ext cx="1351116" cy="1276690"/>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1" name="Regional hub Africa (IOCAfrica)"/>
            <p:cNvSpPr txBox="1"/>
            <p:nvPr/>
          </p:nvSpPr>
          <p:spPr>
            <a:xfrm>
              <a:off x="249935" y="360390"/>
              <a:ext cx="851246" cy="555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 Africa (IOCAfrica)</a:t>
              </a:r>
            </a:p>
          </p:txBody>
        </p:sp>
      </p:grpSp>
      <p:sp>
        <p:nvSpPr>
          <p:cNvPr id="283" name="Oval 59"/>
          <p:cNvSpPr/>
          <p:nvPr/>
        </p:nvSpPr>
        <p:spPr>
          <a:xfrm>
            <a:off x="1722745" y="3543941"/>
            <a:ext cx="1567546" cy="1465945"/>
          </a:xfrm>
          <a:prstGeom prst="ellipse">
            <a:avLst/>
          </a:prstGeom>
          <a:solidFill>
            <a:srgbClr val="00E400"/>
          </a:solidFill>
          <a:ln w="12700">
            <a:miter lim="400000"/>
          </a:ln>
        </p:spPr>
        <p:txBody>
          <a:bodyPr lIns="45719" rIns="45719" anchor="ctr"/>
          <a:lstStyle/>
          <a:p>
            <a:pPr algn="ctr">
              <a:defRPr>
                <a:solidFill>
                  <a:srgbClr val="FFFFFF"/>
                </a:solidFill>
              </a:defRPr>
            </a:pPr>
          </a:p>
        </p:txBody>
      </p:sp>
      <p:sp>
        <p:nvSpPr>
          <p:cNvPr id="284" name="Oval 58"/>
          <p:cNvSpPr/>
          <p:nvPr/>
        </p:nvSpPr>
        <p:spPr>
          <a:xfrm>
            <a:off x="3409003" y="3799785"/>
            <a:ext cx="1567545" cy="1465945"/>
          </a:xfrm>
          <a:prstGeom prst="ellipse">
            <a:avLst/>
          </a:prstGeom>
          <a:solidFill>
            <a:srgbClr val="00E400"/>
          </a:solidFill>
          <a:ln w="12700">
            <a:miter lim="400000"/>
          </a:ln>
        </p:spPr>
        <p:txBody>
          <a:bodyPr lIns="45719" rIns="45719" anchor="ctr"/>
          <a:lstStyle/>
          <a:p>
            <a:pPr algn="ctr">
              <a:defRPr>
                <a:solidFill>
                  <a:srgbClr val="FFFFFF"/>
                </a:solidFill>
              </a:defRPr>
            </a:pPr>
          </a:p>
        </p:txBody>
      </p:sp>
      <p:grpSp>
        <p:nvGrpSpPr>
          <p:cNvPr id="287" name="Oval 7"/>
          <p:cNvGrpSpPr/>
          <p:nvPr/>
        </p:nvGrpSpPr>
        <p:grpSpPr>
          <a:xfrm>
            <a:off x="1853624" y="3695972"/>
            <a:ext cx="1297867" cy="1151355"/>
            <a:chOff x="0" y="0"/>
            <a:chExt cx="1297866" cy="1151354"/>
          </a:xfrm>
        </p:grpSpPr>
        <p:sp>
          <p:nvSpPr>
            <p:cNvPr id="285" name="Oval"/>
            <p:cNvSpPr/>
            <p:nvPr/>
          </p:nvSpPr>
          <p:spPr>
            <a:xfrm>
              <a:off x="-1" y="-1"/>
              <a:ext cx="1297868" cy="1151356"/>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6" name="Regional hub LAC (CHM-TMT)"/>
            <p:cNvSpPr txBox="1"/>
            <p:nvPr/>
          </p:nvSpPr>
          <p:spPr>
            <a:xfrm>
              <a:off x="242137" y="297722"/>
              <a:ext cx="813591" cy="55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 LAC (CHM-TMT)</a:t>
              </a:r>
            </a:p>
          </p:txBody>
        </p:sp>
      </p:grpSp>
      <p:grpSp>
        <p:nvGrpSpPr>
          <p:cNvPr id="290" name="Oval 8"/>
          <p:cNvGrpSpPr/>
          <p:nvPr/>
        </p:nvGrpSpPr>
        <p:grpSpPr>
          <a:xfrm>
            <a:off x="3545132" y="3959716"/>
            <a:ext cx="1337861" cy="1146083"/>
            <a:chOff x="0" y="0"/>
            <a:chExt cx="1337860" cy="1146081"/>
          </a:xfrm>
        </p:grpSpPr>
        <p:sp>
          <p:nvSpPr>
            <p:cNvPr id="288" name="Oval"/>
            <p:cNvSpPr/>
            <p:nvPr/>
          </p:nvSpPr>
          <p:spPr>
            <a:xfrm>
              <a:off x="-1" y="0"/>
              <a:ext cx="1337862" cy="1146082"/>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9" name="Regional hub PSIDS…"/>
            <p:cNvSpPr txBox="1"/>
            <p:nvPr/>
          </p:nvSpPr>
          <p:spPr>
            <a:xfrm>
              <a:off x="247994" y="295086"/>
              <a:ext cx="841871" cy="55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100">
                  <a:solidFill>
                    <a:srgbClr val="02365A"/>
                  </a:solidFill>
                </a:defRPr>
              </a:pPr>
              <a:r>
                <a:t> Regional hub PSIDS </a:t>
              </a:r>
              <a:endParaRPr>
                <a:solidFill>
                  <a:srgbClr val="FFFFFF"/>
                </a:solidFill>
              </a:endParaRPr>
            </a:p>
            <a:p>
              <a:pPr algn="ctr">
                <a:defRPr b="1" sz="1100">
                  <a:solidFill>
                    <a:srgbClr val="02365A"/>
                  </a:solidFill>
                </a:defRPr>
              </a:pPr>
              <a:r>
                <a:t>SPC</a:t>
              </a:r>
            </a:p>
          </p:txBody>
        </p:sp>
      </p:grpSp>
      <p:grpSp>
        <p:nvGrpSpPr>
          <p:cNvPr id="293" name="Oval 15"/>
          <p:cNvGrpSpPr/>
          <p:nvPr/>
        </p:nvGrpSpPr>
        <p:grpSpPr>
          <a:xfrm>
            <a:off x="1025998" y="5110452"/>
            <a:ext cx="1008744" cy="921659"/>
            <a:chOff x="0" y="0"/>
            <a:chExt cx="1008742" cy="921657"/>
          </a:xfrm>
        </p:grpSpPr>
        <p:sp>
          <p:nvSpPr>
            <p:cNvPr id="291"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92" name="Marine Institute (IE)"/>
            <p:cNvSpPr txBox="1"/>
            <p:nvPr/>
          </p:nvSpPr>
          <p:spPr>
            <a:xfrm>
              <a:off x="199796" y="182874"/>
              <a:ext cx="609150" cy="55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Marine Institute (IE)</a:t>
              </a:r>
            </a:p>
          </p:txBody>
        </p:sp>
      </p:grpSp>
      <p:grpSp>
        <p:nvGrpSpPr>
          <p:cNvPr id="296" name="Oval 16"/>
          <p:cNvGrpSpPr/>
          <p:nvPr/>
        </p:nvGrpSpPr>
        <p:grpSpPr>
          <a:xfrm>
            <a:off x="5564663" y="5743357"/>
            <a:ext cx="1008743" cy="921659"/>
            <a:chOff x="0" y="0"/>
            <a:chExt cx="1008742" cy="921657"/>
          </a:xfrm>
        </p:grpSpPr>
        <p:sp>
          <p:nvSpPr>
            <p:cNvPr id="294"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295"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299" name="Oval 39"/>
          <p:cNvGrpSpPr/>
          <p:nvPr/>
        </p:nvGrpSpPr>
        <p:grpSpPr>
          <a:xfrm>
            <a:off x="2449302" y="5478110"/>
            <a:ext cx="1008743" cy="921659"/>
            <a:chOff x="0" y="0"/>
            <a:chExt cx="1008742" cy="921657"/>
          </a:xfrm>
        </p:grpSpPr>
        <p:sp>
          <p:nvSpPr>
            <p:cNvPr id="297"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298"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302" name="Oval 40"/>
          <p:cNvGrpSpPr/>
          <p:nvPr/>
        </p:nvGrpSpPr>
        <p:grpSpPr>
          <a:xfrm>
            <a:off x="3951075" y="5755275"/>
            <a:ext cx="1008743" cy="921659"/>
            <a:chOff x="0" y="0"/>
            <a:chExt cx="1008742" cy="921657"/>
          </a:xfrm>
        </p:grpSpPr>
        <p:sp>
          <p:nvSpPr>
            <p:cNvPr id="300"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301"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305" name="Oval 41"/>
          <p:cNvGrpSpPr/>
          <p:nvPr/>
        </p:nvGrpSpPr>
        <p:grpSpPr>
          <a:xfrm>
            <a:off x="6919210" y="3693848"/>
            <a:ext cx="1356989" cy="1108943"/>
            <a:chOff x="0" y="0"/>
            <a:chExt cx="1356988" cy="1108942"/>
          </a:xfrm>
        </p:grpSpPr>
        <p:sp>
          <p:nvSpPr>
            <p:cNvPr id="303" name="Oval"/>
            <p:cNvSpPr/>
            <p:nvPr/>
          </p:nvSpPr>
          <p:spPr>
            <a:xfrm>
              <a:off x="-1" y="-1"/>
              <a:ext cx="1356990" cy="1108944"/>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04" name="Thematic Hub (CORDIO MASPAWIO)"/>
            <p:cNvSpPr txBox="1"/>
            <p:nvPr/>
          </p:nvSpPr>
          <p:spPr>
            <a:xfrm>
              <a:off x="250795" y="193967"/>
              <a:ext cx="855397" cy="7210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Thematic Hub (CORDIO MASPAWIO)</a:t>
              </a:r>
            </a:p>
          </p:txBody>
        </p:sp>
      </p:grpSp>
      <p:grpSp>
        <p:nvGrpSpPr>
          <p:cNvPr id="308" name="Oval 42"/>
          <p:cNvGrpSpPr/>
          <p:nvPr/>
        </p:nvGrpSpPr>
        <p:grpSpPr>
          <a:xfrm>
            <a:off x="7009048" y="5277144"/>
            <a:ext cx="1086761" cy="1044781"/>
            <a:chOff x="0" y="0"/>
            <a:chExt cx="1086759" cy="1044780"/>
          </a:xfrm>
        </p:grpSpPr>
        <p:sp>
          <p:nvSpPr>
            <p:cNvPr id="306" name="Oval"/>
            <p:cNvSpPr/>
            <p:nvPr/>
          </p:nvSpPr>
          <p:spPr>
            <a:xfrm>
              <a:off x="0" y="-1"/>
              <a:ext cx="1086760" cy="1044782"/>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307" name="Thematic Hub"/>
            <p:cNvSpPr txBox="1"/>
            <p:nvPr/>
          </p:nvSpPr>
          <p:spPr>
            <a:xfrm>
              <a:off x="211222" y="326986"/>
              <a:ext cx="664315" cy="39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Thematic Hub</a:t>
              </a:r>
            </a:p>
          </p:txBody>
        </p:sp>
      </p:grpSp>
      <p:sp>
        <p:nvSpPr>
          <p:cNvPr id="309" name="Oval 34"/>
          <p:cNvSpPr/>
          <p:nvPr/>
        </p:nvSpPr>
        <p:spPr>
          <a:xfrm>
            <a:off x="5475356" y="1988034"/>
            <a:ext cx="1567545" cy="1465945"/>
          </a:xfrm>
          <a:prstGeom prst="ellipse">
            <a:avLst/>
          </a:prstGeom>
          <a:solidFill>
            <a:srgbClr val="FFFF00"/>
          </a:solidFill>
          <a:ln w="12700">
            <a:miter lim="400000"/>
          </a:ln>
        </p:spPr>
        <p:txBody>
          <a:bodyPr lIns="45719" rIns="45719" anchor="ctr"/>
          <a:lstStyle/>
          <a:p>
            <a:pPr algn="ctr">
              <a:defRPr>
                <a:solidFill>
                  <a:srgbClr val="FFFFFF"/>
                </a:solidFill>
              </a:defRPr>
            </a:pPr>
          </a:p>
        </p:txBody>
      </p:sp>
      <p:grpSp>
        <p:nvGrpSpPr>
          <p:cNvPr id="312" name="Oval 43"/>
          <p:cNvGrpSpPr/>
          <p:nvPr/>
        </p:nvGrpSpPr>
        <p:grpSpPr>
          <a:xfrm>
            <a:off x="7121780" y="1647785"/>
            <a:ext cx="1241875" cy="1168237"/>
            <a:chOff x="0" y="0"/>
            <a:chExt cx="1241874" cy="1168236"/>
          </a:xfrm>
        </p:grpSpPr>
        <p:sp>
          <p:nvSpPr>
            <p:cNvPr id="310"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b="1" sz="1400"/>
              </a:pPr>
            </a:p>
          </p:txBody>
        </p:sp>
        <p:sp>
          <p:nvSpPr>
            <p:cNvPr id="311" name="World Ocean Database"/>
            <p:cNvSpPr txBox="1"/>
            <p:nvPr/>
          </p:nvSpPr>
          <p:spPr>
            <a:xfrm>
              <a:off x="233938" y="100818"/>
              <a:ext cx="773998" cy="966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vl1pPr>
            </a:lstStyle>
            <a:p>
              <a:pPr/>
              <a:r>
                <a:t>World Ocean Database</a:t>
              </a:r>
            </a:p>
          </p:txBody>
        </p:sp>
      </p:grpSp>
      <p:grpSp>
        <p:nvGrpSpPr>
          <p:cNvPr id="315" name="Oval 44"/>
          <p:cNvGrpSpPr/>
          <p:nvPr/>
        </p:nvGrpSpPr>
        <p:grpSpPr>
          <a:xfrm>
            <a:off x="5628506" y="2136888"/>
            <a:ext cx="1241875" cy="1168237"/>
            <a:chOff x="0" y="0"/>
            <a:chExt cx="1241874" cy="1168236"/>
          </a:xfrm>
        </p:grpSpPr>
        <p:sp>
          <p:nvSpPr>
            <p:cNvPr id="313"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14" name="Aqua…"/>
            <p:cNvSpPr txBox="1"/>
            <p:nvPr/>
          </p:nvSpPr>
          <p:spPr>
            <a:xfrm>
              <a:off x="233938" y="329418"/>
              <a:ext cx="773998" cy="509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Aqua</a:t>
              </a:r>
              <a:endParaRPr>
                <a:solidFill>
                  <a:srgbClr val="FFFFFF"/>
                </a:solidFill>
              </a:endParaRPr>
            </a:p>
            <a:p>
              <a:pPr algn="ctr">
                <a:defRPr b="1" sz="1400"/>
              </a:pPr>
              <a:r>
                <a:t>Docs</a:t>
              </a:r>
            </a:p>
          </p:txBody>
        </p:sp>
      </p:grpSp>
      <p:sp>
        <p:nvSpPr>
          <p:cNvPr id="316" name="Oval 35"/>
          <p:cNvSpPr/>
          <p:nvPr/>
        </p:nvSpPr>
        <p:spPr>
          <a:xfrm>
            <a:off x="703948" y="1126185"/>
            <a:ext cx="1567546" cy="1465946"/>
          </a:xfrm>
          <a:prstGeom prst="ellipse">
            <a:avLst/>
          </a:prstGeom>
          <a:solidFill>
            <a:srgbClr val="FFFF00"/>
          </a:solidFill>
          <a:ln w="12700">
            <a:miter lim="400000"/>
          </a:ln>
        </p:spPr>
        <p:txBody>
          <a:bodyPr lIns="45719" rIns="45719" anchor="ctr"/>
          <a:lstStyle/>
          <a:p>
            <a:pPr algn="ctr">
              <a:defRPr>
                <a:solidFill>
                  <a:srgbClr val="FFFFFF"/>
                </a:solidFill>
              </a:defRPr>
            </a:pPr>
          </a:p>
        </p:txBody>
      </p:sp>
      <p:grpSp>
        <p:nvGrpSpPr>
          <p:cNvPr id="319" name="Oval 45"/>
          <p:cNvGrpSpPr/>
          <p:nvPr/>
        </p:nvGrpSpPr>
        <p:grpSpPr>
          <a:xfrm>
            <a:off x="3967407" y="2201042"/>
            <a:ext cx="1241875" cy="1168238"/>
            <a:chOff x="0" y="0"/>
            <a:chExt cx="1241874" cy="1168236"/>
          </a:xfrm>
        </p:grpSpPr>
        <p:sp>
          <p:nvSpPr>
            <p:cNvPr id="317"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18" name="Ocean…"/>
            <p:cNvSpPr txBox="1"/>
            <p:nvPr/>
          </p:nvSpPr>
          <p:spPr>
            <a:xfrm>
              <a:off x="233938" y="329418"/>
              <a:ext cx="773998" cy="509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Expert</a:t>
              </a:r>
            </a:p>
          </p:txBody>
        </p:sp>
      </p:grpSp>
      <p:grpSp>
        <p:nvGrpSpPr>
          <p:cNvPr id="322" name="Oval 46"/>
          <p:cNvGrpSpPr/>
          <p:nvPr/>
        </p:nvGrpSpPr>
        <p:grpSpPr>
          <a:xfrm>
            <a:off x="866784" y="1243271"/>
            <a:ext cx="1241875" cy="1168238"/>
            <a:chOff x="0" y="0"/>
            <a:chExt cx="1241874" cy="1168236"/>
          </a:xfrm>
        </p:grpSpPr>
        <p:sp>
          <p:nvSpPr>
            <p:cNvPr id="320"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21" name="Ocean…"/>
            <p:cNvSpPr txBox="1"/>
            <p:nvPr/>
          </p:nvSpPr>
          <p:spPr>
            <a:xfrm>
              <a:off x="233938" y="215118"/>
              <a:ext cx="773998" cy="737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Best</a:t>
              </a:r>
              <a:endParaRPr>
                <a:solidFill>
                  <a:srgbClr val="FFFFFF"/>
                </a:solidFill>
              </a:endParaRPr>
            </a:p>
            <a:p>
              <a:pPr algn="ctr">
                <a:defRPr b="1" sz="1400"/>
              </a:pPr>
              <a:r>
                <a:t>Practices</a:t>
              </a:r>
            </a:p>
          </p:txBody>
        </p:sp>
      </p:grpSp>
      <p:grpSp>
        <p:nvGrpSpPr>
          <p:cNvPr id="325" name="Oval 47"/>
          <p:cNvGrpSpPr/>
          <p:nvPr/>
        </p:nvGrpSpPr>
        <p:grpSpPr>
          <a:xfrm>
            <a:off x="2296893" y="2017755"/>
            <a:ext cx="1241875" cy="1168237"/>
            <a:chOff x="0" y="0"/>
            <a:chExt cx="1241874" cy="1168236"/>
          </a:xfrm>
        </p:grpSpPr>
        <p:sp>
          <p:nvSpPr>
            <p:cNvPr id="323"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24" name="OBIS"/>
            <p:cNvSpPr txBox="1"/>
            <p:nvPr/>
          </p:nvSpPr>
          <p:spPr>
            <a:xfrm>
              <a:off x="233938" y="443718"/>
              <a:ext cx="773998" cy="280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vl1pPr>
            </a:lstStyle>
            <a:p>
              <a:pPr/>
              <a:r>
                <a:t>OBIS</a:t>
              </a:r>
            </a:p>
          </p:txBody>
        </p:sp>
      </p:grpSp>
      <p:sp>
        <p:nvSpPr>
          <p:cNvPr id="326" name="TextBox 50"/>
          <p:cNvSpPr txBox="1"/>
          <p:nvPr/>
        </p:nvSpPr>
        <p:spPr>
          <a:xfrm>
            <a:off x="1923046" y="116101"/>
            <a:ext cx="6908674"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solidFill>
                  <a:srgbClr val="FFFFFF"/>
                </a:solidFill>
              </a:defRPr>
            </a:lvl1pPr>
          </a:lstStyle>
          <a:p>
            <a:pPr/>
            <a:r>
              <a:t>ODIS-architecture Proof-of-concept</a:t>
            </a:r>
          </a:p>
        </p:txBody>
      </p:sp>
      <p:grpSp>
        <p:nvGrpSpPr>
          <p:cNvPr id="329" name="Oval 55"/>
          <p:cNvGrpSpPr/>
          <p:nvPr/>
        </p:nvGrpSpPr>
        <p:grpSpPr>
          <a:xfrm>
            <a:off x="8434751" y="815919"/>
            <a:ext cx="1086761" cy="1044781"/>
            <a:chOff x="0" y="0"/>
            <a:chExt cx="1086759" cy="1044780"/>
          </a:xfrm>
        </p:grpSpPr>
        <p:sp>
          <p:nvSpPr>
            <p:cNvPr id="327" name="Oval"/>
            <p:cNvSpPr/>
            <p:nvPr/>
          </p:nvSpPr>
          <p:spPr>
            <a:xfrm>
              <a:off x="0" y="-1"/>
              <a:ext cx="1086760" cy="1044782"/>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28" name="Thematic Hub…"/>
            <p:cNvSpPr txBox="1"/>
            <p:nvPr/>
          </p:nvSpPr>
          <p:spPr>
            <a:xfrm>
              <a:off x="211222" y="79336"/>
              <a:ext cx="664315" cy="886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100">
                  <a:solidFill>
                    <a:srgbClr val="02365A"/>
                  </a:solidFill>
                </a:defRPr>
              </a:pPr>
              <a:r>
                <a:t>Thematic Hub</a:t>
              </a:r>
              <a:endParaRPr>
                <a:solidFill>
                  <a:srgbClr val="FFFFFF"/>
                </a:solidFill>
              </a:endParaRPr>
            </a:p>
            <a:p>
              <a:pPr algn="ctr">
                <a:defRPr b="1" sz="1100">
                  <a:solidFill>
                    <a:srgbClr val="02365A"/>
                  </a:solidFill>
                </a:defRPr>
              </a:pPr>
              <a:r>
                <a:t>(MarineTaining.eu)</a:t>
              </a:r>
            </a:p>
          </p:txBody>
        </p:sp>
      </p:grpSp>
      <p:grpSp>
        <p:nvGrpSpPr>
          <p:cNvPr id="332" name="Oval 25"/>
          <p:cNvGrpSpPr/>
          <p:nvPr/>
        </p:nvGrpSpPr>
        <p:grpSpPr>
          <a:xfrm>
            <a:off x="10449291" y="254170"/>
            <a:ext cx="1478549" cy="1393616"/>
            <a:chOff x="0" y="0"/>
            <a:chExt cx="1478548" cy="1393614"/>
          </a:xfrm>
        </p:grpSpPr>
        <p:sp>
          <p:nvSpPr>
            <p:cNvPr id="330" name="Oval"/>
            <p:cNvSpPr/>
            <p:nvPr/>
          </p:nvSpPr>
          <p:spPr>
            <a:xfrm>
              <a:off x="-1" y="-1"/>
              <a:ext cx="1478550" cy="1393616"/>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31" name="OIH…"/>
            <p:cNvSpPr txBox="1"/>
            <p:nvPr/>
          </p:nvSpPr>
          <p:spPr>
            <a:xfrm>
              <a:off x="268597" y="501403"/>
              <a:ext cx="941354" cy="39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100"/>
              </a:pPr>
              <a:r>
                <a:t>OIH</a:t>
              </a:r>
              <a:endParaRPr>
                <a:solidFill>
                  <a:srgbClr val="FFFFFF"/>
                </a:solidFill>
              </a:endParaRPr>
            </a:p>
            <a:p>
              <a:pPr algn="ctr">
                <a:defRPr b="1" sz="1100"/>
              </a:pPr>
              <a:r>
                <a:t>Global Hub</a:t>
              </a:r>
            </a:p>
          </p:txBody>
        </p:sp>
      </p:grpSp>
      <p:sp>
        <p:nvSpPr>
          <p:cNvPr id="333" name="Oval 57"/>
          <p:cNvSpPr/>
          <p:nvPr/>
        </p:nvSpPr>
        <p:spPr>
          <a:xfrm>
            <a:off x="5119568" y="3919861"/>
            <a:ext cx="1567545" cy="1465945"/>
          </a:xfrm>
          <a:prstGeom prst="ellipse">
            <a:avLst/>
          </a:prstGeom>
          <a:solidFill>
            <a:srgbClr val="00E400"/>
          </a:solidFill>
          <a:ln w="12700">
            <a:miter lim="400000"/>
          </a:ln>
        </p:spPr>
        <p:txBody>
          <a:bodyPr lIns="45719" rIns="45719" anchor="ctr"/>
          <a:lstStyle/>
          <a:p>
            <a:pPr algn="ctr">
              <a:defRPr>
                <a:solidFill>
                  <a:srgbClr val="FFFFFF"/>
                </a:solidFill>
              </a:defRPr>
            </a:pPr>
          </a:p>
        </p:txBody>
      </p:sp>
      <p:grpSp>
        <p:nvGrpSpPr>
          <p:cNvPr id="336" name="Oval 36"/>
          <p:cNvGrpSpPr/>
          <p:nvPr/>
        </p:nvGrpSpPr>
        <p:grpSpPr>
          <a:xfrm>
            <a:off x="5315734" y="4103454"/>
            <a:ext cx="1257673" cy="1098495"/>
            <a:chOff x="0" y="0"/>
            <a:chExt cx="1257671" cy="1098493"/>
          </a:xfrm>
        </p:grpSpPr>
        <p:sp>
          <p:nvSpPr>
            <p:cNvPr id="334" name="Oval"/>
            <p:cNvSpPr/>
            <p:nvPr/>
          </p:nvSpPr>
          <p:spPr>
            <a:xfrm>
              <a:off x="0" y="0"/>
              <a:ext cx="1257672" cy="1098494"/>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35" name="Regional hub  PSIDS SPREP"/>
            <p:cNvSpPr txBox="1"/>
            <p:nvPr/>
          </p:nvSpPr>
          <p:spPr>
            <a:xfrm>
              <a:off x="236251" y="271293"/>
              <a:ext cx="785170" cy="555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  PSIDS SPREP</a:t>
              </a:r>
            </a:p>
          </p:txBody>
        </p:sp>
      </p:grpSp>
      <p:sp>
        <p:nvSpPr>
          <p:cNvPr id="337" name="Rectangle 1"/>
          <p:cNvSpPr txBox="1"/>
          <p:nvPr/>
        </p:nvSpPr>
        <p:spPr>
          <a:xfrm>
            <a:off x="9567230" y="2183763"/>
            <a:ext cx="2615830" cy="2377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t>A global ODIS (Ocean Data and Information System) architecture has been developed, tested and fully documented to enable </a:t>
            </a:r>
            <a:r>
              <a:rPr b="1"/>
              <a:t>interoperability</a:t>
            </a:r>
            <a:r>
              <a:t> with local, regional and thematic infrastructures</a:t>
            </a:r>
          </a:p>
        </p:txBody>
      </p:sp>
      <p:sp>
        <p:nvSpPr>
          <p:cNvPr id="338" name="Oval 2"/>
          <p:cNvSpPr/>
          <p:nvPr/>
        </p:nvSpPr>
        <p:spPr>
          <a:xfrm>
            <a:off x="9622969" y="4536040"/>
            <a:ext cx="443965" cy="447839"/>
          </a:xfrm>
          <a:prstGeom prst="ellipse">
            <a:avLst/>
          </a:prstGeom>
          <a:solidFill>
            <a:srgbClr val="FFFF00"/>
          </a:solidFill>
          <a:ln w="12700">
            <a:solidFill>
              <a:srgbClr val="32538F"/>
            </a:solidFill>
            <a:miter/>
          </a:ln>
        </p:spPr>
        <p:txBody>
          <a:bodyPr lIns="45719" rIns="45719" anchor="ctr"/>
          <a:lstStyle/>
          <a:p>
            <a:pPr algn="ctr">
              <a:defRPr>
                <a:solidFill>
                  <a:srgbClr val="FFFFFF"/>
                </a:solidFill>
              </a:defRPr>
            </a:pPr>
          </a:p>
        </p:txBody>
      </p:sp>
      <p:sp>
        <p:nvSpPr>
          <p:cNvPr id="339" name="Oval 56"/>
          <p:cNvSpPr/>
          <p:nvPr/>
        </p:nvSpPr>
        <p:spPr>
          <a:xfrm>
            <a:off x="9649452" y="5056077"/>
            <a:ext cx="417483" cy="422035"/>
          </a:xfrm>
          <a:prstGeom prst="ellipse">
            <a:avLst/>
          </a:prstGeom>
          <a:solidFill>
            <a:srgbClr val="00E400"/>
          </a:solidFill>
          <a:ln w="12700">
            <a:solidFill>
              <a:srgbClr val="32538F"/>
            </a:solidFill>
            <a:miter/>
          </a:ln>
        </p:spPr>
        <p:txBody>
          <a:bodyPr lIns="45719" rIns="45719" anchor="ctr"/>
          <a:lstStyle/>
          <a:p>
            <a:pPr algn="ctr">
              <a:defRPr>
                <a:solidFill>
                  <a:srgbClr val="FFFFFF"/>
                </a:solidFill>
              </a:defRPr>
            </a:pPr>
          </a:p>
        </p:txBody>
      </p:sp>
      <p:sp>
        <p:nvSpPr>
          <p:cNvPr id="340" name="TextBox 3"/>
          <p:cNvSpPr txBox="1"/>
          <p:nvPr/>
        </p:nvSpPr>
        <p:spPr>
          <a:xfrm>
            <a:off x="9508398" y="5675574"/>
            <a:ext cx="275336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In total, we are working with 28 implementation partners</a:t>
            </a:r>
          </a:p>
        </p:txBody>
      </p:sp>
      <p:sp>
        <p:nvSpPr>
          <p:cNvPr id="341" name="TextBox 37"/>
          <p:cNvSpPr txBox="1"/>
          <p:nvPr/>
        </p:nvSpPr>
        <p:spPr>
          <a:xfrm>
            <a:off x="10112652" y="4599147"/>
            <a:ext cx="2753361" cy="280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00"/>
                </a:solidFill>
              </a:defRPr>
            </a:lvl1pPr>
          </a:lstStyle>
          <a:p>
            <a:pPr/>
            <a:r>
              <a:t>Indexed in the OIH graph</a:t>
            </a:r>
          </a:p>
        </p:txBody>
      </p:sp>
      <p:sp>
        <p:nvSpPr>
          <p:cNvPr id="342" name="TextBox 48"/>
          <p:cNvSpPr txBox="1"/>
          <p:nvPr/>
        </p:nvSpPr>
        <p:spPr>
          <a:xfrm>
            <a:off x="10134421" y="5089004"/>
            <a:ext cx="2753361" cy="438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00E400"/>
                </a:solidFill>
              </a:defRPr>
            </a:lvl1pPr>
          </a:lstStyle>
          <a:p>
            <a:pPr/>
            <a:r>
              <a:t>Online but independent, with development work ongoing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Content Placeholder 2"/>
          <p:cNvSpPr txBox="1"/>
          <p:nvPr>
            <p:ph type="body" idx="1"/>
          </p:nvPr>
        </p:nvSpPr>
        <p:spPr>
          <a:xfrm>
            <a:off x="838200" y="1651454"/>
            <a:ext cx="10515600" cy="4351338"/>
          </a:xfrm>
          <a:prstGeom prst="rect">
            <a:avLst/>
          </a:prstGeom>
        </p:spPr>
        <p:txBody>
          <a:bodyPr/>
          <a:lstStyle>
            <a:lvl1pPr marL="0" indent="0">
              <a:buSzTx/>
              <a:buNone/>
              <a:defRPr>
                <a:solidFill>
                  <a:srgbClr val="004F81"/>
                </a:solidFill>
              </a:defRPr>
            </a:lvl1pPr>
          </a:lstStyle>
          <a:p>
            <a:pPr/>
            <a:r>
              <a:t>A reference implementation of the global hub server side architecture demonstrates the facility to search across the existing seven working implementations. This is available online.</a:t>
            </a:r>
          </a:p>
        </p:txBody>
      </p:sp>
      <p:sp>
        <p:nvSpPr>
          <p:cNvPr id="345" name="Title 1"/>
          <p:cNvSpPr txBox="1"/>
          <p:nvPr/>
        </p:nvSpPr>
        <p:spPr>
          <a:xfrm>
            <a:off x="1036319" y="517525"/>
            <a:ext cx="10424162"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7200">
                <a:solidFill>
                  <a:srgbClr val="004F81"/>
                </a:solidFill>
              </a:defRPr>
            </a:lvl1pPr>
          </a:lstStyle>
          <a:p>
            <a:pPr/>
            <a:r>
              <a:t>Overview of project status</a:t>
            </a:r>
          </a:p>
        </p:txBody>
      </p:sp>
      <p:sp>
        <p:nvSpPr>
          <p:cNvPr id="346" name="Rectangle 4"/>
          <p:cNvSpPr txBox="1"/>
          <p:nvPr/>
        </p:nvSpPr>
        <p:spPr>
          <a:xfrm>
            <a:off x="8953681" y="5702486"/>
            <a:ext cx="3533611" cy="280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solidFill>
                  <a:srgbClr val="004F81"/>
                </a:solidFill>
              </a:defRPr>
            </a:pPr>
            <a:r>
              <a:rPr u="sng">
                <a:solidFill>
                  <a:srgbClr val="0563C1"/>
                </a:solidFill>
                <a:uFill>
                  <a:solidFill>
                    <a:srgbClr val="0563C1"/>
                  </a:solidFill>
                </a:uFill>
                <a:hlinkClick r:id="rId2" invalidUrl="" action="" tgtFrame="" tooltip="" history="1" highlightClick="0" endSnd="0"/>
              </a:rPr>
              <a:t>https://oceans.collaborium.io/index.html</a:t>
            </a:r>
            <a:r>
              <a:t> </a:t>
            </a:r>
          </a:p>
        </p:txBody>
      </p:sp>
      <p:pic>
        <p:nvPicPr>
          <p:cNvPr id="347" name="Picture 5" descr="Picture 5"/>
          <p:cNvPicPr>
            <a:picLocks noChangeAspect="1"/>
          </p:cNvPicPr>
          <p:nvPr/>
        </p:nvPicPr>
        <p:blipFill>
          <a:blip r:embed="rId3">
            <a:extLst/>
          </a:blip>
          <a:stretch>
            <a:fillRect/>
          </a:stretch>
        </p:blipFill>
        <p:spPr>
          <a:xfrm>
            <a:off x="1197318" y="3039907"/>
            <a:ext cx="3418226" cy="3818093"/>
          </a:xfrm>
          <a:prstGeom prst="rect">
            <a:avLst/>
          </a:prstGeom>
          <a:ln w="12700">
            <a:miter lim="400000"/>
          </a:ln>
        </p:spPr>
      </p:pic>
      <p:pic>
        <p:nvPicPr>
          <p:cNvPr id="348" name="Picture 6" descr="Picture 6"/>
          <p:cNvPicPr>
            <a:picLocks noChangeAspect="1"/>
          </p:cNvPicPr>
          <p:nvPr/>
        </p:nvPicPr>
        <p:blipFill>
          <a:blip r:embed="rId4">
            <a:extLst/>
          </a:blip>
          <a:stretch>
            <a:fillRect/>
          </a:stretch>
        </p:blipFill>
        <p:spPr>
          <a:xfrm>
            <a:off x="4757168" y="3039907"/>
            <a:ext cx="4133862" cy="3878369"/>
          </a:xfrm>
          <a:prstGeom prst="rect">
            <a:avLst/>
          </a:prstGeom>
          <a:ln w="12700">
            <a:miter lim="400000"/>
          </a:ln>
        </p:spPr>
      </p:pic>
      <p:sp>
        <p:nvSpPr>
          <p:cNvPr id="349" name="TextBox 7"/>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350" name="TextBox 8"/>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351" name="TextBox 9"/>
          <p:cNvSpPr txBox="1"/>
          <p:nvPr/>
        </p:nvSpPr>
        <p:spPr>
          <a:xfrm>
            <a:off x="4948516" y="6328809"/>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352" name="TextBox 10"/>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353" name="TextBox 11"/>
          <p:cNvSpPr txBox="1"/>
          <p:nvPr/>
        </p:nvSpPr>
        <p:spPr>
          <a:xfrm>
            <a:off x="9520517" y="6327313"/>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Three pilot regions</a:t>
            </a:r>
          </a:p>
        </p:txBody>
      </p:sp>
      <p:sp>
        <p:nvSpPr>
          <p:cNvPr id="356" name="Content Placeholder 2"/>
          <p:cNvSpPr txBox="1"/>
          <p:nvPr>
            <p:ph type="body" idx="1"/>
          </p:nvPr>
        </p:nvSpPr>
        <p:spPr>
          <a:xfrm>
            <a:off x="838200" y="1825625"/>
            <a:ext cx="10515600" cy="4351338"/>
          </a:xfrm>
          <a:prstGeom prst="rect">
            <a:avLst/>
          </a:prstGeom>
        </p:spPr>
        <p:txBody>
          <a:bodyPr/>
          <a:lstStyle/>
          <a:p>
            <a:pPr marL="457200" indent="-457200">
              <a:buFontTx/>
              <a:buAutoNum type="arabicPeriod" startAt="1"/>
              <a:defRPr sz="2000">
                <a:solidFill>
                  <a:srgbClr val="02365A"/>
                </a:solidFill>
              </a:defRPr>
            </a:pPr>
            <a:r>
              <a:t>African region, </a:t>
            </a:r>
          </a:p>
          <a:p>
            <a:pPr marL="457200" indent="-457200">
              <a:buFontTx/>
              <a:buAutoNum type="arabicPeriod" startAt="1"/>
              <a:defRPr sz="2000">
                <a:solidFill>
                  <a:srgbClr val="02365A"/>
                </a:solidFill>
              </a:defRPr>
            </a:pPr>
            <a:r>
              <a:t>Latin America and Caribbean region, and the </a:t>
            </a:r>
          </a:p>
          <a:p>
            <a:pPr marL="457200" indent="-457200">
              <a:buFontTx/>
              <a:buAutoNum type="arabicPeriod" startAt="1"/>
              <a:defRPr sz="2000">
                <a:solidFill>
                  <a:srgbClr val="02365A"/>
                </a:solidFill>
              </a:defRPr>
            </a:pPr>
            <a:r>
              <a:t>Pacific Small Island Developing States</a:t>
            </a:r>
          </a:p>
          <a:p>
            <a:pPr marL="457200" indent="-457200">
              <a:buFontTx/>
              <a:buAutoNum type="arabicPeriod" startAt="1"/>
              <a:defRPr sz="2000">
                <a:solidFill>
                  <a:srgbClr val="02365A"/>
                </a:solidFill>
              </a:defRPr>
            </a:pPr>
          </a:p>
          <a:p>
            <a:pPr marL="0" indent="0">
              <a:buSzTx/>
              <a:buNone/>
              <a:defRPr sz="2400">
                <a:solidFill>
                  <a:srgbClr val="02365A"/>
                </a:solidFill>
              </a:defRPr>
            </a:pPr>
            <a:r>
              <a:t>These three regions have participated in the development of the proposal for the Ocean InfoHub Project and will take a lead on </a:t>
            </a:r>
            <a:r>
              <a:rPr b="1"/>
              <a:t>pilot projects to test interoperability</a:t>
            </a:r>
            <a:r>
              <a:t> between existing information hubs. </a:t>
            </a:r>
          </a:p>
        </p:txBody>
      </p:sp>
      <p:sp>
        <p:nvSpPr>
          <p:cNvPr id="357" name="TextBox 3"/>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358" name="TextBox 4"/>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359" name="TextBox 5"/>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360" name="TextBox 6"/>
          <p:cNvSpPr txBox="1"/>
          <p:nvPr/>
        </p:nvSpPr>
        <p:spPr>
          <a:xfrm>
            <a:off x="7234517" y="6334785"/>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361" name="TextBox 7"/>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Content Placeholder 2"/>
          <p:cNvSpPr txBox="1"/>
          <p:nvPr>
            <p:ph type="body" idx="1"/>
          </p:nvPr>
        </p:nvSpPr>
        <p:spPr>
          <a:xfrm>
            <a:off x="838200" y="1439055"/>
            <a:ext cx="11129682" cy="4819506"/>
          </a:xfrm>
          <a:prstGeom prst="rect">
            <a:avLst/>
          </a:prstGeom>
        </p:spPr>
        <p:txBody>
          <a:bodyPr/>
          <a:lstStyle/>
          <a:p>
            <a:pPr marL="0" indent="0">
              <a:buSzTx/>
              <a:buNone/>
              <a:defRPr b="1">
                <a:solidFill>
                  <a:srgbClr val="004F81"/>
                </a:solidFill>
              </a:defRPr>
            </a:pPr>
            <a:r>
              <a:t>Regional nodes</a:t>
            </a:r>
          </a:p>
          <a:p>
            <a:pPr marL="0" indent="0">
              <a:buSzTx/>
              <a:buNone/>
              <a:defRPr>
                <a:solidFill>
                  <a:srgbClr val="004F81"/>
                </a:solidFill>
              </a:defRPr>
            </a:pPr>
            <a:r>
              <a:t>Regional nodes are currently online independently:</a:t>
            </a:r>
          </a:p>
          <a:p>
            <a:pPr>
              <a:defRPr>
                <a:solidFill>
                  <a:srgbClr val="004F81"/>
                </a:solidFill>
              </a:defRPr>
            </a:pPr>
            <a:r>
              <a:t>IOCAfrica: https://www.ioc-africa.org/</a:t>
            </a:r>
          </a:p>
          <a:p>
            <a:pPr>
              <a:defRPr>
                <a:solidFill>
                  <a:srgbClr val="004F81"/>
                </a:solidFill>
              </a:defRPr>
            </a:pPr>
            <a:r>
              <a:t>INVEMAR CHM-TMT: http://portete.invemar.org.co/chm#/</a:t>
            </a:r>
          </a:p>
          <a:p>
            <a:pPr>
              <a:defRPr>
                <a:solidFill>
                  <a:srgbClr val="004F81"/>
                </a:solidFill>
              </a:defRPr>
            </a:pPr>
            <a:r>
              <a:t>SPREP and SPC: </a:t>
            </a:r>
            <a:r>
              <a:rPr u="sng">
                <a:solidFill>
                  <a:srgbClr val="0563C1"/>
                </a:solidFill>
                <a:uFill>
                  <a:solidFill>
                    <a:srgbClr val="0563C1"/>
                  </a:solidFill>
                </a:uFill>
                <a:hlinkClick r:id="rId2" invalidUrl="" action="" tgtFrame="" tooltip="" history="1" highlightClick="0" endSnd="0"/>
              </a:rPr>
              <a:t>https://www.spc.int/</a:t>
            </a:r>
            <a:r>
              <a:t>, https://www.sprep.org/</a:t>
            </a:r>
          </a:p>
          <a:p>
            <a:pPr marL="0" indent="0">
              <a:buSzTx/>
              <a:buNone/>
              <a:defRPr>
                <a:solidFill>
                  <a:srgbClr val="004F81"/>
                </a:solidFill>
              </a:defRPr>
            </a:pPr>
            <a:r>
              <a:t>We also do have regional data in the global OIH knowledge graph</a:t>
            </a:r>
          </a:p>
          <a:p>
            <a:pPr>
              <a:defRPr>
                <a:solidFill>
                  <a:srgbClr val="004F81"/>
                </a:solidFill>
              </a:defRPr>
            </a:pPr>
            <a:r>
              <a:t>The global hub search portal will showcase the three regions.</a:t>
            </a:r>
          </a:p>
          <a:p>
            <a:pPr>
              <a:defRPr>
                <a:solidFill>
                  <a:srgbClr val="004F81"/>
                </a:solidFill>
              </a:defRPr>
            </a:pPr>
            <a:r>
              <a:t>OIH-supported development work within each of the regions is actively bringing additional regional partners into the network.</a:t>
            </a:r>
          </a:p>
        </p:txBody>
      </p:sp>
      <p:sp>
        <p:nvSpPr>
          <p:cNvPr id="364"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Three pilot regions</a:t>
            </a:r>
          </a:p>
        </p:txBody>
      </p:sp>
      <p:sp>
        <p:nvSpPr>
          <p:cNvPr id="365" name="TextBox 11"/>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366" name="TextBox 12"/>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367" name="TextBox 13"/>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368" name="TextBox 14"/>
          <p:cNvSpPr txBox="1"/>
          <p:nvPr/>
        </p:nvSpPr>
        <p:spPr>
          <a:xfrm>
            <a:off x="7234517" y="6334785"/>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369" name="TextBox 15"/>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Content Placeholder 2"/>
          <p:cNvSpPr txBox="1"/>
          <p:nvPr>
            <p:ph type="body" idx="1"/>
          </p:nvPr>
        </p:nvSpPr>
        <p:spPr>
          <a:xfrm>
            <a:off x="838200" y="1825624"/>
            <a:ext cx="11129682" cy="4432938"/>
          </a:xfrm>
          <a:prstGeom prst="rect">
            <a:avLst/>
          </a:prstGeom>
        </p:spPr>
        <p:txBody>
          <a:bodyPr/>
          <a:lstStyle/>
          <a:p>
            <a:pPr marL="0" indent="0">
              <a:buSzTx/>
              <a:buNone/>
              <a:defRPr sz="2500">
                <a:solidFill>
                  <a:srgbClr val="004F81"/>
                </a:solidFill>
              </a:defRPr>
            </a:pPr>
            <a:r>
              <a:t>IOC/OTGA/OIH Training course: </a:t>
            </a:r>
            <a:r>
              <a:rPr b="1"/>
              <a:t>Implementing the Ocean Data and Information System (ODIS) architecture</a:t>
            </a:r>
            <a:r>
              <a:t>. 25-29 October 2021 [online]</a:t>
            </a:r>
          </a:p>
          <a:p>
            <a:pPr marL="0" indent="0">
              <a:buSzTx/>
              <a:buNone/>
              <a:defRPr sz="2500">
                <a:solidFill>
                  <a:srgbClr val="004F81"/>
                </a:solidFill>
              </a:defRPr>
            </a:pPr>
          </a:p>
          <a:p>
            <a:pPr marL="0" indent="0">
              <a:buSzTx/>
              <a:buNone/>
              <a:defRPr sz="2500">
                <a:solidFill>
                  <a:srgbClr val="004F81"/>
                </a:solidFill>
              </a:defRPr>
            </a:pPr>
            <a:r>
              <a:t>Training course materials also contributed to:</a:t>
            </a:r>
          </a:p>
          <a:p>
            <a:pPr>
              <a:defRPr sz="2500">
                <a:solidFill>
                  <a:srgbClr val="004F81"/>
                </a:solidFill>
              </a:defRPr>
            </a:pPr>
            <a:r>
              <a:t>ICAN9 Session III – Sharing your Atlas with the World (OceanInfoHub &amp; </a:t>
            </a:r>
            <a:r>
              <a:rPr u="sng">
                <a:solidFill>
                  <a:srgbClr val="0563C1"/>
                </a:solidFill>
                <a:uFill>
                  <a:solidFill>
                    <a:srgbClr val="0563C1"/>
                  </a:solidFill>
                </a:uFill>
                <a:hlinkClick r:id="rId2" invalidUrl="" action="" tgtFrame="" tooltip="" history="1" highlightClick="0" endSnd="0"/>
              </a:rPr>
              <a:t>Schema.org</a:t>
            </a:r>
            <a:r>
              <a:t>)</a:t>
            </a:r>
          </a:p>
          <a:p>
            <a:pPr>
              <a:defRPr sz="2500">
                <a:solidFill>
                  <a:srgbClr val="004F81"/>
                </a:solidFill>
              </a:defRPr>
            </a:pPr>
            <a:r>
              <a:t>IOC/OTGA/RTC/Tianjin 2021 training course </a:t>
            </a:r>
            <a:r>
              <a:rPr u="sng">
                <a:solidFill>
                  <a:srgbClr val="0563C1"/>
                </a:solidFill>
                <a:uFill>
                  <a:solidFill>
                    <a:srgbClr val="0563C1"/>
                  </a:solidFill>
                </a:uFill>
                <a:hlinkClick r:id="rId3" invalidUrl="" action="" tgtFrame="" tooltip="" history="1" highlightClick="0" endSnd="0"/>
              </a:rPr>
              <a:t>Course: Ocean Data Stewardship in the Decade of Ocean Science for Sustainable Development (oceanteacher.org)</a:t>
            </a:r>
            <a:r>
              <a:t>.</a:t>
            </a:r>
          </a:p>
          <a:p>
            <a:pPr marL="0" indent="0">
              <a:buSzTx/>
              <a:buNone/>
              <a:defRPr sz="2500">
                <a:solidFill>
                  <a:srgbClr val="004F81"/>
                </a:solidFill>
              </a:defRPr>
            </a:pPr>
          </a:p>
          <a:p>
            <a:pPr>
              <a:defRPr b="1" sz="2500">
                <a:solidFill>
                  <a:srgbClr val="004F81"/>
                </a:solidFill>
              </a:defRPr>
            </a:pPr>
            <a:r>
              <a:t>2022</a:t>
            </a:r>
            <a:r>
              <a:rPr b="0"/>
              <a:t>: Additional courses will be held in Spanish and French</a:t>
            </a:r>
          </a:p>
        </p:txBody>
      </p:sp>
      <p:sp>
        <p:nvSpPr>
          <p:cNvPr id="372" name="Title 1"/>
          <p:cNvSpPr txBox="1"/>
          <p:nvPr/>
        </p:nvSpPr>
        <p:spPr>
          <a:xfrm>
            <a:off x="883919" y="365125"/>
            <a:ext cx="10424162"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7200">
                <a:solidFill>
                  <a:srgbClr val="004F81"/>
                </a:solidFill>
              </a:defRPr>
            </a:lvl1pPr>
          </a:lstStyle>
          <a:p>
            <a:pPr/>
            <a:r>
              <a:t>Training courses</a:t>
            </a:r>
          </a:p>
        </p:txBody>
      </p:sp>
      <p:sp>
        <p:nvSpPr>
          <p:cNvPr id="373" name="TextBox 11"/>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374" name="TextBox 12"/>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375" name="TextBox 13"/>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376" name="TextBox 14"/>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377" name="TextBox 15"/>
          <p:cNvSpPr txBox="1"/>
          <p:nvPr/>
        </p:nvSpPr>
        <p:spPr>
          <a:xfrm>
            <a:off x="9520517" y="6339344"/>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itle 1"/>
          <p:cNvSpPr txBox="1"/>
          <p:nvPr>
            <p:ph type="title"/>
          </p:nvPr>
        </p:nvSpPr>
        <p:spPr>
          <a:xfrm>
            <a:off x="838200" y="365125"/>
            <a:ext cx="10515600" cy="1325563"/>
          </a:xfrm>
          <a:prstGeom prst="rect">
            <a:avLst/>
          </a:prstGeom>
        </p:spPr>
        <p:txBody>
          <a:bodyPr/>
          <a:lstStyle>
            <a:lvl1pPr>
              <a:defRPr b="1">
                <a:solidFill>
                  <a:srgbClr val="004F81"/>
                </a:solidFill>
                <a:latin typeface="+mn-lt"/>
                <a:ea typeface="+mn-ea"/>
                <a:cs typeface="+mn-cs"/>
                <a:sym typeface="Calibri"/>
              </a:defRPr>
            </a:lvl1pPr>
          </a:lstStyle>
          <a:p>
            <a:pPr/>
            <a:r>
              <a:t>OIH Project contributions to the CD chapter of the Decade</a:t>
            </a:r>
          </a:p>
        </p:txBody>
      </p:sp>
      <p:sp>
        <p:nvSpPr>
          <p:cNvPr id="380" name="Content Placeholder 2"/>
          <p:cNvSpPr txBox="1"/>
          <p:nvPr>
            <p:ph type="body" idx="1"/>
          </p:nvPr>
        </p:nvSpPr>
        <p:spPr>
          <a:xfrm>
            <a:off x="838200" y="1825625"/>
            <a:ext cx="10515600" cy="4351338"/>
          </a:xfrm>
          <a:prstGeom prst="rect">
            <a:avLst/>
          </a:prstGeom>
        </p:spPr>
        <p:txBody>
          <a:bodyPr/>
          <a:lstStyle/>
          <a:p>
            <a:pPr/>
          </a:p>
        </p:txBody>
      </p:sp>
      <p:sp>
        <p:nvSpPr>
          <p:cNvPr id="381" name="Content Placeholder 2"/>
          <p:cNvSpPr txBox="1"/>
          <p:nvPr/>
        </p:nvSpPr>
        <p:spPr>
          <a:xfrm>
            <a:off x="382604" y="1978025"/>
            <a:ext cx="11892014" cy="5323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685800" indent="-228600">
              <a:lnSpc>
                <a:spcPct val="90000"/>
              </a:lnSpc>
              <a:spcBef>
                <a:spcPts val="500"/>
              </a:spcBef>
              <a:buSzPct val="100000"/>
              <a:buFont typeface="Arial"/>
              <a:buChar char="•"/>
              <a:defRPr sz="2400">
                <a:solidFill>
                  <a:srgbClr val="02365A"/>
                </a:solidFill>
              </a:defRPr>
            </a:pPr>
            <a:r>
              <a:t>The OIH is needs driven, with investment in tools that have been requested by regions</a:t>
            </a:r>
          </a:p>
          <a:p>
            <a:pPr lvl="1" marL="685800" indent="-228600">
              <a:lnSpc>
                <a:spcPct val="90000"/>
              </a:lnSpc>
              <a:spcBef>
                <a:spcPts val="500"/>
              </a:spcBef>
              <a:buSzPct val="100000"/>
              <a:buFont typeface="Arial"/>
              <a:buChar char="•"/>
              <a:defRPr sz="2400">
                <a:solidFill>
                  <a:srgbClr val="02365A"/>
                </a:solidFill>
              </a:defRPr>
            </a:pPr>
            <a:r>
              <a:t>The OIH will optimise the exchange of knowledge, information and learning</a:t>
            </a:r>
          </a:p>
          <a:p>
            <a:pPr lvl="1" marL="685800" indent="-228600">
              <a:lnSpc>
                <a:spcPct val="90000"/>
              </a:lnSpc>
              <a:spcBef>
                <a:spcPts val="500"/>
              </a:spcBef>
              <a:buSzPct val="100000"/>
              <a:buFont typeface="Arial"/>
              <a:buChar char="•"/>
              <a:defRPr sz="2400">
                <a:solidFill>
                  <a:srgbClr val="02365A"/>
                </a:solidFill>
              </a:defRPr>
            </a:pPr>
            <a:r>
              <a:t>It responds to national and regional priorities</a:t>
            </a:r>
          </a:p>
          <a:p>
            <a:pPr lvl="1" marL="685800" indent="-228600">
              <a:lnSpc>
                <a:spcPct val="90000"/>
              </a:lnSpc>
              <a:spcBef>
                <a:spcPts val="500"/>
              </a:spcBef>
              <a:buSzPct val="100000"/>
              <a:buFont typeface="Arial"/>
              <a:buChar char="•"/>
              <a:defRPr sz="2400">
                <a:solidFill>
                  <a:srgbClr val="02365A"/>
                </a:solidFill>
              </a:defRPr>
            </a:pPr>
            <a:r>
              <a:t>It will respect cultural and geographic diversity (regional identity of hubs, including language)</a:t>
            </a:r>
          </a:p>
          <a:p>
            <a:pPr lvl="1" marL="685800" indent="-228600">
              <a:lnSpc>
                <a:spcPct val="90000"/>
              </a:lnSpc>
              <a:spcBef>
                <a:spcPts val="500"/>
              </a:spcBef>
              <a:buSzPct val="100000"/>
              <a:buFont typeface="Arial"/>
              <a:buChar char="•"/>
              <a:defRPr sz="2400">
                <a:solidFill>
                  <a:srgbClr val="02365A"/>
                </a:solidFill>
              </a:defRPr>
            </a:pPr>
            <a:r>
              <a:t>Targets knowledge generators and users</a:t>
            </a:r>
          </a:p>
          <a:p>
            <a:pPr lvl="1" marL="685800" indent="-228600">
              <a:lnSpc>
                <a:spcPct val="90000"/>
              </a:lnSpc>
              <a:spcBef>
                <a:spcPts val="500"/>
              </a:spcBef>
              <a:buSzPct val="100000"/>
              <a:buFont typeface="Arial"/>
              <a:buChar char="•"/>
              <a:defRPr sz="2400">
                <a:solidFill>
                  <a:srgbClr val="02365A"/>
                </a:solidFill>
              </a:defRPr>
            </a:pPr>
            <a:r>
              <a:t>Builds on and strengthens existing resources</a:t>
            </a:r>
          </a:p>
          <a:p>
            <a:pPr lvl="1" marL="685800" indent="-228600">
              <a:lnSpc>
                <a:spcPct val="90000"/>
              </a:lnSpc>
              <a:spcBef>
                <a:spcPts val="500"/>
              </a:spcBef>
              <a:buSzPct val="100000"/>
              <a:buFont typeface="Arial"/>
              <a:buChar char="•"/>
              <a:defRPr sz="2400">
                <a:solidFill>
                  <a:srgbClr val="02365A"/>
                </a:solidFill>
              </a:defRPr>
            </a:pPr>
            <a:r>
              <a:t>Focuses on the transfer of local knowledge, </a:t>
            </a:r>
          </a:p>
          <a:p>
            <a:pPr lvl="1" marL="685800" indent="-228600">
              <a:lnSpc>
                <a:spcPct val="90000"/>
              </a:lnSpc>
              <a:spcBef>
                <a:spcPts val="500"/>
              </a:spcBef>
              <a:buSzPct val="100000"/>
              <a:buFont typeface="Arial"/>
              <a:buChar char="•"/>
              <a:defRPr sz="2400">
                <a:solidFill>
                  <a:srgbClr val="02365A"/>
                </a:solidFill>
              </a:defRPr>
            </a:pPr>
            <a:r>
              <a:t>on supporting early career scientists, </a:t>
            </a:r>
          </a:p>
          <a:p>
            <a:pPr lvl="1" marL="685800" indent="-228600">
              <a:lnSpc>
                <a:spcPct val="90000"/>
              </a:lnSpc>
              <a:spcBef>
                <a:spcPts val="500"/>
              </a:spcBef>
              <a:buSzPct val="100000"/>
              <a:buFont typeface="Arial"/>
              <a:buChar char="•"/>
              <a:defRPr sz="2400">
                <a:solidFill>
                  <a:srgbClr val="02365A"/>
                </a:solidFill>
              </a:defRPr>
            </a:pPr>
            <a:r>
              <a:t>and on remedying gender disparity by increasing access to information, technologies and opportunities.</a:t>
            </a:r>
          </a:p>
          <a:p>
            <a:pPr marL="228600" indent="-228600">
              <a:lnSpc>
                <a:spcPct val="90000"/>
              </a:lnSpc>
              <a:spcBef>
                <a:spcPts val="1000"/>
              </a:spcBef>
              <a:buSzPct val="100000"/>
              <a:buFont typeface="Arial"/>
              <a:buChar char="•"/>
              <a:defRPr sz="2800">
                <a:solidFill>
                  <a:srgbClr val="02365A"/>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In conclusion</a:t>
            </a:r>
          </a:p>
        </p:txBody>
      </p:sp>
      <p:sp>
        <p:nvSpPr>
          <p:cNvPr id="384" name="Content Placeholder 2"/>
          <p:cNvSpPr txBox="1"/>
          <p:nvPr>
            <p:ph type="body" idx="1"/>
          </p:nvPr>
        </p:nvSpPr>
        <p:spPr>
          <a:xfrm>
            <a:off x="838200" y="1825625"/>
            <a:ext cx="10515600" cy="4351338"/>
          </a:xfrm>
          <a:prstGeom prst="rect">
            <a:avLst/>
          </a:prstGeom>
        </p:spPr>
        <p:txBody>
          <a:bodyPr/>
          <a:lstStyle/>
          <a:p>
            <a:pPr marL="221742" indent="-221742" defTabSz="886968">
              <a:spcBef>
                <a:spcPts val="900"/>
              </a:spcBef>
              <a:defRPr sz="2716">
                <a:solidFill>
                  <a:srgbClr val="02365A"/>
                </a:solidFill>
              </a:defRPr>
            </a:pPr>
            <a:r>
              <a:t>The OIH will facilitate better access to global databases, but also better visibility of national and regional data holdings. </a:t>
            </a:r>
          </a:p>
          <a:p>
            <a:pPr marL="221742" indent="-221742" defTabSz="886968">
              <a:spcBef>
                <a:spcPts val="900"/>
              </a:spcBef>
              <a:defRPr sz="2716">
                <a:solidFill>
                  <a:srgbClr val="02365A"/>
                </a:solidFill>
              </a:defRPr>
            </a:pPr>
            <a:r>
              <a:t>Users can more easily discover what they need.</a:t>
            </a:r>
          </a:p>
          <a:p>
            <a:pPr marL="221742" indent="-221742" defTabSz="886968">
              <a:spcBef>
                <a:spcPts val="900"/>
              </a:spcBef>
              <a:defRPr sz="2716">
                <a:solidFill>
                  <a:srgbClr val="02365A"/>
                </a:solidFill>
              </a:defRPr>
            </a:pPr>
            <a:r>
              <a:t>Regions and countries can learn from each other; Africa, Pacific and LAC regions</a:t>
            </a:r>
          </a:p>
          <a:p>
            <a:pPr marL="221742" indent="-221742" defTabSz="886968">
              <a:spcBef>
                <a:spcPts val="900"/>
              </a:spcBef>
              <a:defRPr sz="2716">
                <a:solidFill>
                  <a:srgbClr val="02365A"/>
                </a:solidFill>
              </a:defRPr>
            </a:pPr>
            <a:r>
              <a:t>OIH contributes to the CD chapter of the UN Decade of Ocean Science for Sustainable Development by providing an opportunity for partners and users to contribute to, and access the UN Ocean Decade global data ecosystem while also offering capacity development opportunities to all to participate equitably.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itle 1"/>
          <p:cNvSpPr txBox="1"/>
          <p:nvPr>
            <p:ph type="title"/>
          </p:nvPr>
        </p:nvSpPr>
        <p:spPr>
          <a:xfrm>
            <a:off x="838200" y="365125"/>
            <a:ext cx="10515600" cy="1325563"/>
          </a:xfrm>
          <a:prstGeom prst="rect">
            <a:avLst/>
          </a:prstGeom>
        </p:spPr>
        <p:txBody>
          <a:bodyPr/>
          <a:lstStyle>
            <a:lvl1pPr algn="ctr">
              <a:defRPr sz="7200">
                <a:solidFill>
                  <a:srgbClr val="004F81"/>
                </a:solidFill>
                <a:latin typeface="+mn-lt"/>
                <a:ea typeface="+mn-ea"/>
                <a:cs typeface="+mn-cs"/>
                <a:sym typeface="Calibri"/>
              </a:defRPr>
            </a:lvl1pPr>
          </a:lstStyle>
          <a:p>
            <a:pPr/>
            <a:r>
              <a:t>Thank you</a:t>
            </a:r>
          </a:p>
        </p:txBody>
      </p:sp>
      <p:sp>
        <p:nvSpPr>
          <p:cNvPr id="387" name="Content Placeholder 2"/>
          <p:cNvSpPr txBox="1"/>
          <p:nvPr>
            <p:ph type="body" idx="1"/>
          </p:nvPr>
        </p:nvSpPr>
        <p:spPr>
          <a:xfrm>
            <a:off x="838200" y="1825625"/>
            <a:ext cx="10515600" cy="4351338"/>
          </a:xfrm>
          <a:prstGeom prst="rect">
            <a:avLst/>
          </a:prstGeom>
        </p:spPr>
        <p:txBody>
          <a:bodyPr/>
          <a:lstStyle/>
          <a:p>
            <a:pPr/>
          </a:p>
        </p:txBody>
      </p:sp>
      <p:sp>
        <p:nvSpPr>
          <p:cNvPr id="388" name="Oval 4"/>
          <p:cNvSpPr/>
          <p:nvPr/>
        </p:nvSpPr>
        <p:spPr>
          <a:xfrm>
            <a:off x="4248970" y="1690688"/>
            <a:ext cx="3643747" cy="3426745"/>
          </a:xfrm>
          <a:prstGeom prst="ellipse">
            <a:avLst/>
          </a:prstGeom>
          <a:blipFill>
            <a:blip r:embed="rId2"/>
            <a:stretch>
              <a:fillRect/>
            </a:stretch>
          </a:blipFill>
          <a:ln w="12700">
            <a:solidFill>
              <a:srgbClr val="32538F"/>
            </a:solidFill>
            <a:miter/>
          </a:ln>
        </p:spPr>
        <p:txBody>
          <a:bodyPr lIns="45719" rIns="45719" anchor="ctr"/>
          <a:lstStyle/>
          <a:p>
            <a:pPr algn="ctr">
              <a:defRPr>
                <a:solidFill>
                  <a:srgbClr val="FFFFFF"/>
                </a:solidFill>
              </a:defRPr>
            </a:pPr>
          </a:p>
        </p:txBody>
      </p:sp>
      <p:sp>
        <p:nvSpPr>
          <p:cNvPr id="389" name="Rectangle 3"/>
          <p:cNvSpPr txBox="1"/>
          <p:nvPr/>
        </p:nvSpPr>
        <p:spPr>
          <a:xfrm>
            <a:off x="3742947" y="5530632"/>
            <a:ext cx="4804506" cy="5493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004F81"/>
                </a:solidFill>
              </a:defRPr>
            </a:lvl1pPr>
          </a:lstStyle>
          <a:p>
            <a:pPr/>
            <a:r>
              <a:t>https://oceaninfohub.org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Background</a:t>
            </a:r>
          </a:p>
        </p:txBody>
      </p:sp>
      <p:sp>
        <p:nvSpPr>
          <p:cNvPr id="103" name="Content Placeholder 2"/>
          <p:cNvSpPr txBox="1"/>
          <p:nvPr>
            <p:ph type="body" idx="1"/>
          </p:nvPr>
        </p:nvSpPr>
        <p:spPr>
          <a:xfrm>
            <a:off x="838198" y="1825624"/>
            <a:ext cx="10856497" cy="4751640"/>
          </a:xfrm>
          <a:prstGeom prst="rect">
            <a:avLst/>
          </a:prstGeom>
        </p:spPr>
        <p:txBody>
          <a:bodyPr/>
          <a:lstStyle/>
          <a:p>
            <a:pPr marL="0" indent="0">
              <a:buSzTx/>
              <a:buNone/>
              <a:defRPr sz="2400"/>
            </a:pPr>
            <a:r>
              <a:t>The First Joint Meeting of the Task Teams of the IOC Group of Experts Capacity Development on Capacity Development requirements of Member States and </a:t>
            </a:r>
            <a:r>
              <a:rPr>
                <a:solidFill>
                  <a:srgbClr val="0432FF"/>
                </a:solidFill>
              </a:rPr>
              <a:t>implementation of a Clearing House Mechanism for the Transfer of Marine Technology </a:t>
            </a:r>
            <a:r>
              <a:t>was held at UNESCO/IOC Headquarters, 13-14 March 2019.</a:t>
            </a:r>
          </a:p>
          <a:p>
            <a:pPr lvl="1" marL="685800" indent="-228600">
              <a:spcBef>
                <a:spcPts val="500"/>
              </a:spcBef>
              <a:defRPr sz="2000"/>
            </a:pPr>
            <a:r>
              <a:t>All regions reported that </a:t>
            </a:r>
            <a:r>
              <a:rPr>
                <a:solidFill>
                  <a:srgbClr val="0432FF"/>
                </a:solidFill>
              </a:rPr>
              <a:t>such a mechanism would be instrumental to the further development of ocean science capacity in the countries</a:t>
            </a:r>
            <a:r>
              <a:t>. All regions expressed preference for an </a:t>
            </a:r>
            <a:r>
              <a:rPr>
                <a:solidFill>
                  <a:srgbClr val="0432FF"/>
                </a:solidFill>
              </a:rPr>
              <a:t>online central portal integrating</a:t>
            </a:r>
            <a:r>
              <a:t> the data and information harvested from regional/sectoral CHM portals. The respondents identified the need for a </a:t>
            </a:r>
            <a:r>
              <a:rPr b="1">
                <a:solidFill>
                  <a:srgbClr val="0432FF"/>
                </a:solidFill>
              </a:rPr>
              <a:t>series of nodes </a:t>
            </a:r>
            <a:r>
              <a:t>rather than one global central node but using technology that allows </a:t>
            </a:r>
            <a:r>
              <a:rPr b="1">
                <a:solidFill>
                  <a:srgbClr val="0432FF"/>
                </a:solidFill>
              </a:rPr>
              <a:t>interoperability</a:t>
            </a:r>
            <a:r>
              <a:t> between the nodes. The majority of respondents had recommended a “A hybrid model: online central portal with deep-links to regional/sectoral CHM portals”. </a:t>
            </a:r>
          </a:p>
        </p:txBody>
      </p:sp>
      <p:sp>
        <p:nvSpPr>
          <p:cNvPr id="104" name="TextBox 2"/>
          <p:cNvSpPr txBox="1"/>
          <p:nvPr/>
        </p:nvSpPr>
        <p:spPr>
          <a:xfrm>
            <a:off x="376516" y="6333564"/>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05" name="TextBox 6"/>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06" name="TextBox 7"/>
          <p:cNvSpPr txBox="1"/>
          <p:nvPr/>
        </p:nvSpPr>
        <p:spPr>
          <a:xfrm>
            <a:off x="4948516" y="6328809"/>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07" name="TextBox 8"/>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08" name="TextBox 9"/>
          <p:cNvSpPr txBox="1"/>
          <p:nvPr/>
        </p:nvSpPr>
        <p:spPr>
          <a:xfrm>
            <a:off x="9520517" y="6327313"/>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Background</a:t>
            </a:r>
          </a:p>
        </p:txBody>
      </p:sp>
      <p:sp>
        <p:nvSpPr>
          <p:cNvPr id="111" name="Content Placeholder 2"/>
          <p:cNvSpPr txBox="1"/>
          <p:nvPr>
            <p:ph type="body" idx="1"/>
          </p:nvPr>
        </p:nvSpPr>
        <p:spPr>
          <a:xfrm>
            <a:off x="838198" y="1825624"/>
            <a:ext cx="10856497" cy="4751640"/>
          </a:xfrm>
          <a:prstGeom prst="rect">
            <a:avLst/>
          </a:prstGeom>
        </p:spPr>
        <p:txBody>
          <a:bodyPr/>
          <a:lstStyle/>
          <a:p>
            <a:pPr marL="0" indent="0">
              <a:buSzTx/>
              <a:buNone/>
              <a:defRPr sz="2400"/>
            </a:pPr>
            <a:r>
              <a:t>Based on this, INVEMAR (Colombia) developed a pilot CHM for the Latin America and Caribbean region, in the context of the Caribbean Marine Atlas (CMA-II) project. The pilot “Clearing-House Mechanism LAC) (</a:t>
            </a:r>
            <a:r>
              <a:rPr u="sng">
                <a:solidFill>
                  <a:srgbClr val="0563C1"/>
                </a:solidFill>
                <a:uFill>
                  <a:solidFill>
                    <a:srgbClr val="0563C1"/>
                  </a:solidFill>
                </a:uFill>
                <a:hlinkClick r:id="rId2" invalidUrl="" action="" tgtFrame="" tooltip="" history="1" highlightClick="0" endSnd="0"/>
              </a:rPr>
              <a:t>http://portete.invemar.org.co/chm</a:t>
            </a:r>
            <a:r>
              <a:t>) is a hybrid model, with a centralized portal that provides access to information sources identified by the users as most relevant (Databases on Training and Education resources, List of experts, Research vessels,..) and integrated from a number of existing web sources developed and maintained under IOC (OceanExpert, Ocean Teacher Global Academy, ODISCat) </a:t>
            </a:r>
          </a:p>
        </p:txBody>
      </p:sp>
      <p:pic>
        <p:nvPicPr>
          <p:cNvPr id="112" name="Picture 2" descr="Picture 2"/>
          <p:cNvPicPr>
            <a:picLocks noChangeAspect="1"/>
          </p:cNvPicPr>
          <p:nvPr/>
        </p:nvPicPr>
        <p:blipFill>
          <a:blip r:embed="rId3">
            <a:extLst/>
          </a:blip>
          <a:stretch>
            <a:fillRect/>
          </a:stretch>
        </p:blipFill>
        <p:spPr>
          <a:xfrm>
            <a:off x="6092499" y="4100172"/>
            <a:ext cx="2930478" cy="1933356"/>
          </a:xfrm>
          <a:prstGeom prst="rect">
            <a:avLst/>
          </a:prstGeom>
          <a:ln w="12700">
            <a:miter lim="400000"/>
          </a:ln>
        </p:spPr>
      </p:pic>
      <p:sp>
        <p:nvSpPr>
          <p:cNvPr id="113" name="TextBox 5"/>
          <p:cNvSpPr txBox="1"/>
          <p:nvPr/>
        </p:nvSpPr>
        <p:spPr>
          <a:xfrm>
            <a:off x="376516" y="6333564"/>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14" name="TextBox 6"/>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15" name="TextBox 7"/>
          <p:cNvSpPr txBox="1"/>
          <p:nvPr/>
        </p:nvSpPr>
        <p:spPr>
          <a:xfrm>
            <a:off x="4948516" y="6328809"/>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16" name="TextBox 8"/>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17" name="TextBox 9"/>
          <p:cNvSpPr txBox="1"/>
          <p:nvPr/>
        </p:nvSpPr>
        <p:spPr>
          <a:xfrm>
            <a:off x="9520517" y="6327313"/>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838200" y="365125"/>
            <a:ext cx="10515600" cy="1325563"/>
          </a:xfrm>
          <a:prstGeom prst="rect">
            <a:avLst/>
          </a:prstGeom>
        </p:spPr>
        <p:txBody>
          <a:bodyPr/>
          <a:lstStyle>
            <a:lvl1pPr>
              <a:defRPr sz="6000">
                <a:solidFill>
                  <a:srgbClr val="004F81"/>
                </a:solidFill>
                <a:latin typeface="+mn-lt"/>
                <a:ea typeface="+mn-ea"/>
                <a:cs typeface="+mn-cs"/>
                <a:sym typeface="Calibri"/>
              </a:defRPr>
            </a:lvl1pPr>
          </a:lstStyle>
          <a:p>
            <a:pPr/>
            <a:r>
              <a:t>Ocean InfoHub Project Overview</a:t>
            </a:r>
          </a:p>
        </p:txBody>
      </p:sp>
      <p:sp>
        <p:nvSpPr>
          <p:cNvPr id="120" name="Content Placeholder 2"/>
          <p:cNvSpPr txBox="1"/>
          <p:nvPr>
            <p:ph type="body" idx="1"/>
          </p:nvPr>
        </p:nvSpPr>
        <p:spPr>
          <a:xfrm>
            <a:off x="838200" y="1825625"/>
            <a:ext cx="10515600" cy="4351338"/>
          </a:xfrm>
          <a:prstGeom prst="rect">
            <a:avLst/>
          </a:prstGeom>
        </p:spPr>
        <p:txBody>
          <a:bodyPr/>
          <a:lstStyle/>
          <a:p>
            <a:pPr>
              <a:defRPr>
                <a:solidFill>
                  <a:srgbClr val="02365A"/>
                </a:solidFill>
              </a:defRPr>
            </a:pPr>
            <a:r>
              <a:t>The IOC Ocean InfoHub Project (OIH) is a global initiative to improve access to marine and coastal data and information. </a:t>
            </a:r>
          </a:p>
          <a:p>
            <a:pPr>
              <a:defRPr>
                <a:solidFill>
                  <a:srgbClr val="02365A"/>
                </a:solidFill>
              </a:defRPr>
            </a:pPr>
            <a:r>
              <a:t>It is a three year project that commenced in April 2020</a:t>
            </a:r>
          </a:p>
          <a:p>
            <a:pPr>
              <a:defRPr>
                <a:solidFill>
                  <a:srgbClr val="02365A"/>
                </a:solidFill>
              </a:defRPr>
            </a:pPr>
            <a:r>
              <a:t>The project is funded by the Government of Flanders (Kingdom of Belgium) </a:t>
            </a:r>
          </a:p>
          <a:p>
            <a:pPr>
              <a:defRPr>
                <a:solidFill>
                  <a:srgbClr val="02365A"/>
                </a:solidFill>
              </a:defRPr>
            </a:pPr>
            <a:r>
              <a:t>The objective of the project is to </a:t>
            </a:r>
            <a:r>
              <a:rPr b="1"/>
              <a:t>develop interoperability between existing information systems</a:t>
            </a:r>
            <a:r>
              <a:t>, thus improving the flow of information to end users. </a:t>
            </a:r>
          </a:p>
        </p:txBody>
      </p:sp>
      <p:sp>
        <p:nvSpPr>
          <p:cNvPr id="121" name="TextBox 3"/>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22" name="TextBox 4"/>
          <p:cNvSpPr txBox="1"/>
          <p:nvPr/>
        </p:nvSpPr>
        <p:spPr>
          <a:xfrm>
            <a:off x="2662516" y="6333564"/>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23" name="TextBox 5"/>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24" name="TextBox 6"/>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25" name="TextBox 7"/>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title"/>
          </p:nvPr>
        </p:nvSpPr>
        <p:spPr>
          <a:xfrm>
            <a:off x="838200" y="365125"/>
            <a:ext cx="10515600" cy="1325563"/>
          </a:xfrm>
          <a:prstGeom prst="rect">
            <a:avLst/>
          </a:prstGeom>
        </p:spPr>
        <p:txBody>
          <a:bodyPr/>
          <a:lstStyle>
            <a:lvl1pPr>
              <a:defRPr sz="5400">
                <a:solidFill>
                  <a:srgbClr val="004F81"/>
                </a:solidFill>
                <a:latin typeface="+mn-lt"/>
                <a:ea typeface="+mn-ea"/>
                <a:cs typeface="+mn-cs"/>
                <a:sym typeface="Calibri"/>
              </a:defRPr>
            </a:lvl1pPr>
          </a:lstStyle>
          <a:p>
            <a:pPr/>
            <a:r>
              <a:t>Three related initiatives</a:t>
            </a:r>
          </a:p>
        </p:txBody>
      </p:sp>
      <p:sp>
        <p:nvSpPr>
          <p:cNvPr id="128" name="Content Placeholder 2"/>
          <p:cNvSpPr txBox="1"/>
          <p:nvPr>
            <p:ph type="body" idx="1"/>
          </p:nvPr>
        </p:nvSpPr>
        <p:spPr>
          <a:xfrm>
            <a:off x="645693" y="1677924"/>
            <a:ext cx="7487655" cy="4956555"/>
          </a:xfrm>
          <a:prstGeom prst="rect">
            <a:avLst/>
          </a:prstGeom>
        </p:spPr>
        <p:txBody>
          <a:bodyPr/>
          <a:lstStyle/>
          <a:p>
            <a:pPr marL="514350" indent="-514350">
              <a:lnSpc>
                <a:spcPct val="81000"/>
              </a:lnSpc>
              <a:buFontTx/>
              <a:buAutoNum type="arabicPeriod" startAt="1"/>
              <a:defRPr>
                <a:solidFill>
                  <a:srgbClr val="02365A"/>
                </a:solidFill>
              </a:defRPr>
            </a:pPr>
            <a:r>
              <a:t>The </a:t>
            </a:r>
            <a:r>
              <a:rPr b="1"/>
              <a:t>Ocean InfoHub Project</a:t>
            </a:r>
            <a:endParaRPr b="1"/>
          </a:p>
          <a:p>
            <a:pPr marL="514350" indent="-514350">
              <a:lnSpc>
                <a:spcPct val="81000"/>
              </a:lnSpc>
              <a:buFontTx/>
              <a:buAutoNum type="arabicPeriod" startAt="1"/>
              <a:defRPr>
                <a:solidFill>
                  <a:srgbClr val="02365A"/>
                </a:solidFill>
              </a:defRPr>
            </a:pPr>
            <a:r>
              <a:t>IOC </a:t>
            </a:r>
            <a:r>
              <a:rPr b="1"/>
              <a:t>Ocean and Data information system Catalogue of data sources </a:t>
            </a:r>
            <a:r>
              <a:t>(ODISCAT), currently describes over 3000 online sources of marine &amp; coastal data in 16 categories</a:t>
            </a:r>
          </a:p>
          <a:p>
            <a:pPr marL="514350" indent="-514350">
              <a:lnSpc>
                <a:spcPct val="81000"/>
              </a:lnSpc>
              <a:buFontTx/>
              <a:buAutoNum type="arabicPeriod" startAt="1"/>
              <a:defRPr>
                <a:solidFill>
                  <a:srgbClr val="02365A"/>
                </a:solidFill>
              </a:defRPr>
            </a:pPr>
            <a:r>
              <a:t>The </a:t>
            </a:r>
            <a:r>
              <a:rPr b="1"/>
              <a:t>Ocean Data and Information System</a:t>
            </a:r>
            <a:endParaRPr b="1"/>
          </a:p>
          <a:p>
            <a:pPr marL="514350" indent="-514350">
              <a:lnSpc>
                <a:spcPct val="81000"/>
              </a:lnSpc>
              <a:buFontTx/>
              <a:buAutoNum type="arabicPeriod" startAt="1"/>
              <a:defRPr b="1">
                <a:solidFill>
                  <a:srgbClr val="02365A"/>
                </a:solidFill>
              </a:defRPr>
            </a:pPr>
          </a:p>
          <a:p>
            <a:pPr marL="0" indent="0">
              <a:lnSpc>
                <a:spcPct val="81000"/>
              </a:lnSpc>
              <a:buSzTx/>
              <a:buNone/>
              <a:defRPr sz="2400">
                <a:solidFill>
                  <a:srgbClr val="02365A"/>
                </a:solidFill>
              </a:defRPr>
            </a:pPr>
            <a:r>
              <a:t>The three projects are very closely linked. </a:t>
            </a:r>
          </a:p>
          <a:p>
            <a:pPr marL="0" indent="0">
              <a:lnSpc>
                <a:spcPct val="81000"/>
              </a:lnSpc>
              <a:buSzTx/>
              <a:buNone/>
              <a:defRPr sz="2400">
                <a:solidFill>
                  <a:srgbClr val="02365A"/>
                </a:solidFill>
              </a:defRPr>
            </a:pPr>
            <a:r>
              <a:t>The OIH Project has developed the first phase of the </a:t>
            </a:r>
            <a:r>
              <a:rPr>
                <a:solidFill>
                  <a:srgbClr val="FF0000"/>
                </a:solidFill>
              </a:rPr>
              <a:t>architecture</a:t>
            </a:r>
            <a:r>
              <a:t> underpinning ODIS, and is concerned with involving </a:t>
            </a:r>
            <a:r>
              <a:rPr>
                <a:solidFill>
                  <a:srgbClr val="FF0000"/>
                </a:solidFill>
              </a:rPr>
              <a:t>user communities </a:t>
            </a:r>
            <a:r>
              <a:t>and establishing </a:t>
            </a:r>
            <a:r>
              <a:rPr>
                <a:solidFill>
                  <a:srgbClr val="FF0000"/>
                </a:solidFill>
              </a:rPr>
              <a:t>proof-of-concept</a:t>
            </a:r>
            <a:r>
              <a:t> of ODIS. </a:t>
            </a:r>
          </a:p>
        </p:txBody>
      </p:sp>
      <p:sp>
        <p:nvSpPr>
          <p:cNvPr id="129" name="Oval 3"/>
          <p:cNvSpPr/>
          <p:nvPr/>
        </p:nvSpPr>
        <p:spPr>
          <a:xfrm>
            <a:off x="8502312" y="1864406"/>
            <a:ext cx="2021305" cy="1822534"/>
          </a:xfrm>
          <a:prstGeom prst="ellipse">
            <a:avLst/>
          </a:prstGeom>
          <a:ln w="38100">
            <a:solidFill>
              <a:srgbClr val="32538F"/>
            </a:solidFill>
            <a:miter/>
          </a:ln>
        </p:spPr>
        <p:txBody>
          <a:bodyPr lIns="45719" rIns="45719" anchor="ctr"/>
          <a:lstStyle/>
          <a:p>
            <a:pPr algn="ctr">
              <a:defRPr>
                <a:solidFill>
                  <a:srgbClr val="FFFFFF"/>
                </a:solidFill>
              </a:defRPr>
            </a:pPr>
          </a:p>
        </p:txBody>
      </p:sp>
      <p:sp>
        <p:nvSpPr>
          <p:cNvPr id="130" name="Oval 4"/>
          <p:cNvSpPr/>
          <p:nvPr/>
        </p:nvSpPr>
        <p:spPr>
          <a:xfrm>
            <a:off x="9472862" y="3010769"/>
            <a:ext cx="2021305" cy="1822535"/>
          </a:xfrm>
          <a:prstGeom prst="ellipse">
            <a:avLst/>
          </a:prstGeom>
          <a:ln w="38100">
            <a:solidFill>
              <a:srgbClr val="32538F"/>
            </a:solidFill>
            <a:miter/>
          </a:ln>
        </p:spPr>
        <p:txBody>
          <a:bodyPr lIns="45719" rIns="45719" anchor="ctr"/>
          <a:lstStyle/>
          <a:p>
            <a:pPr algn="ctr">
              <a:defRPr>
                <a:solidFill>
                  <a:srgbClr val="FFFFFF"/>
                </a:solidFill>
              </a:defRPr>
            </a:pPr>
          </a:p>
        </p:txBody>
      </p:sp>
      <p:sp>
        <p:nvSpPr>
          <p:cNvPr id="131" name="Oval 5"/>
          <p:cNvSpPr/>
          <p:nvPr/>
        </p:nvSpPr>
        <p:spPr>
          <a:xfrm>
            <a:off x="8133346" y="3047239"/>
            <a:ext cx="2021305" cy="1822534"/>
          </a:xfrm>
          <a:prstGeom prst="ellipse">
            <a:avLst/>
          </a:prstGeom>
          <a:ln w="38100">
            <a:solidFill>
              <a:srgbClr val="32538F"/>
            </a:solidFill>
            <a:miter/>
          </a:ln>
        </p:spPr>
        <p:txBody>
          <a:bodyPr lIns="45719" rIns="45719" anchor="ctr"/>
          <a:lstStyle/>
          <a:p>
            <a:pPr algn="ctr">
              <a:defRPr>
                <a:solidFill>
                  <a:srgbClr val="FFFFFF"/>
                </a:solidFill>
              </a:defRPr>
            </a:pPr>
          </a:p>
        </p:txBody>
      </p:sp>
      <p:sp>
        <p:nvSpPr>
          <p:cNvPr id="132" name="TextBox 6"/>
          <p:cNvSpPr txBox="1"/>
          <p:nvPr/>
        </p:nvSpPr>
        <p:spPr>
          <a:xfrm>
            <a:off x="9143346" y="2251706"/>
            <a:ext cx="743705" cy="49704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002060"/>
                </a:solidFill>
              </a:defRPr>
            </a:lvl1pPr>
          </a:lstStyle>
          <a:p>
            <a:pPr/>
            <a:r>
              <a:t>OIH</a:t>
            </a:r>
          </a:p>
        </p:txBody>
      </p:sp>
      <p:sp>
        <p:nvSpPr>
          <p:cNvPr id="133" name="TextBox 7"/>
          <p:cNvSpPr txBox="1"/>
          <p:nvPr/>
        </p:nvSpPr>
        <p:spPr>
          <a:xfrm>
            <a:off x="8473593" y="3741863"/>
            <a:ext cx="935594" cy="49704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002060"/>
                </a:solidFill>
              </a:defRPr>
            </a:lvl1pPr>
          </a:lstStyle>
          <a:p>
            <a:pPr/>
            <a:r>
              <a:t>ODIS</a:t>
            </a:r>
          </a:p>
        </p:txBody>
      </p:sp>
      <p:sp>
        <p:nvSpPr>
          <p:cNvPr id="134" name="TextBox 8"/>
          <p:cNvSpPr txBox="1"/>
          <p:nvPr/>
        </p:nvSpPr>
        <p:spPr>
          <a:xfrm>
            <a:off x="10296702" y="3495642"/>
            <a:ext cx="1058427" cy="9923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3200">
                <a:solidFill>
                  <a:srgbClr val="002060"/>
                </a:solidFill>
              </a:defRPr>
            </a:pPr>
            <a:r>
              <a:t>ODIS-</a:t>
            </a:r>
          </a:p>
          <a:p>
            <a:pPr>
              <a:defRPr b="1" sz="3200">
                <a:solidFill>
                  <a:srgbClr val="002060"/>
                </a:solidFill>
              </a:defRPr>
            </a:pPr>
            <a:r>
              <a:t>CAT</a:t>
            </a:r>
          </a:p>
        </p:txBody>
      </p:sp>
      <p:sp>
        <p:nvSpPr>
          <p:cNvPr id="135" name="TextBox 9"/>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36" name="TextBox 10"/>
          <p:cNvSpPr txBox="1"/>
          <p:nvPr/>
        </p:nvSpPr>
        <p:spPr>
          <a:xfrm>
            <a:off x="2662516" y="6333564"/>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37" name="TextBox 11"/>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38" name="TextBox 12"/>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39" name="TextBox 13"/>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1"/>
          <p:cNvSpPr txBox="1"/>
          <p:nvPr>
            <p:ph type="title"/>
          </p:nvPr>
        </p:nvSpPr>
        <p:spPr>
          <a:xfrm>
            <a:off x="838200" y="386391"/>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OIH links IOC databases</a:t>
            </a:r>
          </a:p>
        </p:txBody>
      </p:sp>
      <p:sp>
        <p:nvSpPr>
          <p:cNvPr id="142" name="Content Placeholder 2"/>
          <p:cNvSpPr txBox="1"/>
          <p:nvPr>
            <p:ph type="body" idx="1"/>
          </p:nvPr>
        </p:nvSpPr>
        <p:spPr>
          <a:xfrm>
            <a:off x="838200" y="1825625"/>
            <a:ext cx="8965019" cy="4373156"/>
          </a:xfrm>
          <a:prstGeom prst="rect">
            <a:avLst/>
          </a:prstGeom>
        </p:spPr>
        <p:txBody>
          <a:bodyPr/>
          <a:lstStyle/>
          <a:p>
            <a:pPr marL="0" indent="0">
              <a:lnSpc>
                <a:spcPct val="100000"/>
              </a:lnSpc>
              <a:buSzTx/>
              <a:buNone/>
              <a:defRPr sz="2400">
                <a:solidFill>
                  <a:srgbClr val="02365A"/>
                </a:solidFill>
              </a:defRPr>
            </a:pPr>
            <a:r>
              <a:t>The OIH will first work with global IOC-associated online resources </a:t>
            </a:r>
            <a:r>
              <a:t>–</a:t>
            </a:r>
            <a:r>
              <a:t> including:</a:t>
            </a:r>
          </a:p>
          <a:p>
            <a:pPr lvl="1" marL="685800" indent="-228600">
              <a:lnSpc>
                <a:spcPct val="100000"/>
              </a:lnSpc>
              <a:spcBef>
                <a:spcPts val="500"/>
              </a:spcBef>
              <a:defRPr sz="2400">
                <a:solidFill>
                  <a:srgbClr val="02365A"/>
                </a:solidFill>
              </a:defRPr>
            </a:pPr>
            <a:r>
              <a:t>OceanExpert : </a:t>
            </a:r>
            <a:r>
              <a:rPr i="1"/>
              <a:t>People</a:t>
            </a:r>
          </a:p>
          <a:p>
            <a:pPr lvl="1" marL="685800" indent="-228600">
              <a:lnSpc>
                <a:spcPct val="100000"/>
              </a:lnSpc>
              <a:spcBef>
                <a:spcPts val="500"/>
              </a:spcBef>
              <a:defRPr sz="2400">
                <a:solidFill>
                  <a:srgbClr val="02365A"/>
                </a:solidFill>
              </a:defRPr>
            </a:pPr>
            <a:r>
              <a:t>AquaDocs : </a:t>
            </a:r>
            <a:r>
              <a:rPr i="1"/>
              <a:t>Documents and Publications</a:t>
            </a:r>
          </a:p>
          <a:p>
            <a:pPr lvl="1" marL="685800" indent="-228600">
              <a:lnSpc>
                <a:spcPct val="100000"/>
              </a:lnSpc>
              <a:spcBef>
                <a:spcPts val="500"/>
              </a:spcBef>
              <a:defRPr sz="2400">
                <a:solidFill>
                  <a:srgbClr val="02365A"/>
                </a:solidFill>
              </a:defRPr>
            </a:pPr>
            <a:r>
              <a:t>The GOOS/IODE Ocean Best Practices System (OBPS) </a:t>
            </a:r>
          </a:p>
          <a:p>
            <a:pPr lvl="1" marL="685800" indent="-228600">
              <a:lnSpc>
                <a:spcPct val="100000"/>
              </a:lnSpc>
              <a:spcBef>
                <a:spcPts val="500"/>
              </a:spcBef>
              <a:defRPr sz="2400">
                <a:solidFill>
                  <a:srgbClr val="02365A"/>
                </a:solidFill>
              </a:defRPr>
            </a:pPr>
            <a:r>
              <a:t>Data: the Ocean Biodiversity Information System (OBIS) </a:t>
            </a:r>
          </a:p>
          <a:p>
            <a:pPr lvl="1" marL="685800" indent="-228600">
              <a:lnSpc>
                <a:spcPct val="100000"/>
              </a:lnSpc>
              <a:spcBef>
                <a:spcPts val="500"/>
              </a:spcBef>
              <a:defRPr sz="2400">
                <a:solidFill>
                  <a:srgbClr val="02365A"/>
                </a:solidFill>
              </a:defRPr>
            </a:pPr>
            <a:r>
              <a:t>Data: the World Ocean Database (WOD) </a:t>
            </a:r>
          </a:p>
          <a:p>
            <a:pPr>
              <a:lnSpc>
                <a:spcPct val="100000"/>
              </a:lnSpc>
              <a:defRPr sz="2400">
                <a:solidFill>
                  <a:srgbClr val="02365A"/>
                </a:solidFill>
              </a:defRPr>
            </a:pPr>
            <a:r>
              <a:t>extended by partnerships with EurOcean, Marinetraining.eu, EMODNET, and other sources in the IOC ODIS Catalogue of Sources (ODIScat).</a:t>
            </a:r>
          </a:p>
        </p:txBody>
      </p:sp>
      <p:sp>
        <p:nvSpPr>
          <p:cNvPr id="143" name="TextBox 3"/>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44" name="TextBox 4"/>
          <p:cNvSpPr txBox="1"/>
          <p:nvPr/>
        </p:nvSpPr>
        <p:spPr>
          <a:xfrm>
            <a:off x="2662516" y="6333564"/>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45" name="TextBox 5"/>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46" name="TextBox 6"/>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47" name="TextBox 7"/>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Initial data types</a:t>
            </a:r>
          </a:p>
        </p:txBody>
      </p:sp>
      <p:sp>
        <p:nvSpPr>
          <p:cNvPr id="150" name="Content Placeholder 2"/>
          <p:cNvSpPr txBox="1"/>
          <p:nvPr>
            <p:ph type="body" idx="1"/>
          </p:nvPr>
        </p:nvSpPr>
        <p:spPr>
          <a:xfrm>
            <a:off x="838199" y="1648948"/>
            <a:ext cx="9508960" cy="4351338"/>
          </a:xfrm>
          <a:prstGeom prst="rect">
            <a:avLst/>
          </a:prstGeom>
        </p:spPr>
        <p:txBody>
          <a:bodyPr/>
          <a:lstStyle/>
          <a:p>
            <a:pPr marL="457200" indent="-457200">
              <a:buFontTx/>
              <a:buAutoNum type="arabicPeriod" startAt="1"/>
              <a:defRPr sz="2400">
                <a:solidFill>
                  <a:srgbClr val="02365A"/>
                </a:solidFill>
              </a:defRPr>
            </a:pPr>
            <a:r>
              <a:t>People and institutions/organizations</a:t>
            </a:r>
          </a:p>
          <a:p>
            <a:pPr marL="457200" indent="-457200">
              <a:buFontTx/>
              <a:buAutoNum type="arabicPeriod" startAt="1"/>
              <a:defRPr sz="2400">
                <a:solidFill>
                  <a:srgbClr val="02365A"/>
                </a:solidFill>
              </a:defRPr>
            </a:pPr>
            <a:r>
              <a:t>Documents</a:t>
            </a:r>
          </a:p>
          <a:p>
            <a:pPr marL="457200" indent="-457200">
              <a:buFontTx/>
              <a:buAutoNum type="arabicPeriod" startAt="1"/>
              <a:defRPr sz="2400">
                <a:solidFill>
                  <a:srgbClr val="02365A"/>
                </a:solidFill>
              </a:defRPr>
            </a:pPr>
            <a:r>
              <a:t>Spatial data/maps</a:t>
            </a:r>
          </a:p>
          <a:p>
            <a:pPr marL="457200" indent="-457200">
              <a:buFontTx/>
              <a:buAutoNum type="arabicPeriod" startAt="1"/>
              <a:defRPr sz="2400">
                <a:solidFill>
                  <a:srgbClr val="02365A"/>
                </a:solidFill>
              </a:defRPr>
            </a:pPr>
            <a:r>
              <a:t>Training opportunities</a:t>
            </a:r>
          </a:p>
          <a:p>
            <a:pPr marL="457200" indent="-457200">
              <a:buFontTx/>
              <a:buAutoNum type="arabicPeriod" startAt="1"/>
              <a:defRPr sz="2400">
                <a:solidFill>
                  <a:srgbClr val="02365A"/>
                </a:solidFill>
              </a:defRPr>
            </a:pPr>
            <a:r>
              <a:t>Vessels (research opportunities)</a:t>
            </a:r>
          </a:p>
          <a:p>
            <a:pPr marL="457200" indent="-457200">
              <a:buFontTx/>
              <a:buAutoNum type="arabicPeriod" startAt="1"/>
              <a:defRPr sz="2400">
                <a:solidFill>
                  <a:srgbClr val="02365A"/>
                </a:solidFill>
              </a:defRPr>
            </a:pPr>
            <a:r>
              <a:t>Projects</a:t>
            </a:r>
          </a:p>
        </p:txBody>
      </p:sp>
      <p:pic>
        <p:nvPicPr>
          <p:cNvPr id="151" name="Picture 3" descr="Picture 3"/>
          <p:cNvPicPr>
            <a:picLocks noChangeAspect="1"/>
          </p:cNvPicPr>
          <p:nvPr/>
        </p:nvPicPr>
        <p:blipFill>
          <a:blip r:embed="rId2">
            <a:extLst/>
          </a:blip>
          <a:stretch>
            <a:fillRect/>
          </a:stretch>
        </p:blipFill>
        <p:spPr>
          <a:xfrm>
            <a:off x="3465093" y="3943855"/>
            <a:ext cx="7620001" cy="2914145"/>
          </a:xfrm>
          <a:prstGeom prst="rect">
            <a:avLst/>
          </a:prstGeom>
          <a:ln w="12700">
            <a:miter lim="400000"/>
          </a:ln>
        </p:spPr>
      </p:pic>
      <p:sp>
        <p:nvSpPr>
          <p:cNvPr id="152" name="TextBox 4"/>
          <p:cNvSpPr txBox="1"/>
          <p:nvPr/>
        </p:nvSpPr>
        <p:spPr>
          <a:xfrm>
            <a:off x="7320813" y="3322266"/>
            <a:ext cx="4384308"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solidFill>
                  <a:srgbClr val="004F81"/>
                </a:solidFill>
              </a:defRPr>
            </a:lvl1pPr>
          </a:lstStyle>
          <a:p>
            <a:pPr/>
            <a:r>
              <a:t>Data categories in ODIS-Cat</a:t>
            </a:r>
          </a:p>
        </p:txBody>
      </p:sp>
      <p:sp>
        <p:nvSpPr>
          <p:cNvPr id="153" name="Oval 5"/>
          <p:cNvSpPr/>
          <p:nvPr/>
        </p:nvSpPr>
        <p:spPr>
          <a:xfrm>
            <a:off x="7902827" y="232948"/>
            <a:ext cx="3220279" cy="2915480"/>
          </a:xfrm>
          <a:prstGeom prst="ellipse">
            <a:avLst/>
          </a:prstGeom>
          <a:blipFill>
            <a:blip r:embed="rId3"/>
            <a:stretch>
              <a:fillRect/>
            </a:stretch>
          </a:blipFill>
          <a:ln w="12700">
            <a:solidFill>
              <a:srgbClr val="32538F"/>
            </a:solidFill>
            <a:miter/>
          </a:ln>
        </p:spPr>
        <p:txBody>
          <a:bodyPr lIns="45719" rIns="45719" anchor="ctr"/>
          <a:lstStyle/>
          <a:p>
            <a:pPr algn="ctr">
              <a:defRPr>
                <a:solidFill>
                  <a:srgbClr val="FFFFFF"/>
                </a:solidFill>
              </a:defRPr>
            </a:pPr>
          </a:p>
        </p:txBody>
      </p:sp>
      <p:sp>
        <p:nvSpPr>
          <p:cNvPr id="154" name="TextBox 6"/>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155" name="TextBox 7"/>
          <p:cNvSpPr txBox="1"/>
          <p:nvPr/>
        </p:nvSpPr>
        <p:spPr>
          <a:xfrm>
            <a:off x="2662516" y="6333564"/>
            <a:ext cx="2286001" cy="342613"/>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156" name="TextBox 8"/>
          <p:cNvSpPr txBox="1"/>
          <p:nvPr/>
        </p:nvSpPr>
        <p:spPr>
          <a:xfrm>
            <a:off x="4948516" y="6340842"/>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157" name="TextBox 9"/>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158" name="TextBox 10"/>
          <p:cNvSpPr txBox="1"/>
          <p:nvPr/>
        </p:nvSpPr>
        <p:spPr>
          <a:xfrm>
            <a:off x="9520517" y="633934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365A"/>
        </a:solidFill>
      </p:bgPr>
    </p:bg>
    <p:spTree>
      <p:nvGrpSpPr>
        <p:cNvPr id="1" name=""/>
        <p:cNvGrpSpPr/>
        <p:nvPr/>
      </p:nvGrpSpPr>
      <p:grpSpPr>
        <a:xfrm>
          <a:off x="0" y="0"/>
          <a:ext cx="0" cy="0"/>
          <a:chOff x="0" y="0"/>
          <a:chExt cx="0" cy="0"/>
        </a:xfrm>
      </p:grpSpPr>
      <p:pic>
        <p:nvPicPr>
          <p:cNvPr id="160" name="Picture 38" descr="Picture 38"/>
          <p:cNvPicPr>
            <a:picLocks noChangeAspect="1"/>
          </p:cNvPicPr>
          <p:nvPr/>
        </p:nvPicPr>
        <p:blipFill>
          <a:blip r:embed="rId2">
            <a:alphaModFix amt="37000"/>
            <a:extLst/>
          </a:blip>
          <a:stretch>
            <a:fillRect/>
          </a:stretch>
        </p:blipFill>
        <p:spPr>
          <a:xfrm>
            <a:off x="-525677" y="-1792390"/>
            <a:ext cx="11469915" cy="11469915"/>
          </a:xfrm>
          <a:prstGeom prst="rect">
            <a:avLst/>
          </a:prstGeom>
          <a:ln w="12700">
            <a:miter lim="400000"/>
          </a:ln>
        </p:spPr>
      </p:pic>
      <p:grpSp>
        <p:nvGrpSpPr>
          <p:cNvPr id="163" name="Oval 6"/>
          <p:cNvGrpSpPr/>
          <p:nvPr/>
        </p:nvGrpSpPr>
        <p:grpSpPr>
          <a:xfrm>
            <a:off x="1285438" y="3541021"/>
            <a:ext cx="1008743" cy="921659"/>
            <a:chOff x="0" y="0"/>
            <a:chExt cx="1008742" cy="921657"/>
          </a:xfrm>
        </p:grpSpPr>
        <p:sp>
          <p:nvSpPr>
            <p:cNvPr id="161" name="Oval"/>
            <p:cNvSpPr/>
            <p:nvPr/>
          </p:nvSpPr>
          <p:spPr>
            <a:xfrm>
              <a:off x="-1" y="0"/>
              <a:ext cx="1008744" cy="921658"/>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2" name="Regional 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a:t>
              </a:r>
            </a:p>
          </p:txBody>
        </p:sp>
      </p:grpSp>
      <p:grpSp>
        <p:nvGrpSpPr>
          <p:cNvPr id="166" name="Oval 7"/>
          <p:cNvGrpSpPr/>
          <p:nvPr/>
        </p:nvGrpSpPr>
        <p:grpSpPr>
          <a:xfrm>
            <a:off x="2646153" y="3942567"/>
            <a:ext cx="1008743" cy="921659"/>
            <a:chOff x="0" y="0"/>
            <a:chExt cx="1008742" cy="921657"/>
          </a:xfrm>
        </p:grpSpPr>
        <p:sp>
          <p:nvSpPr>
            <p:cNvPr id="164" name="Oval"/>
            <p:cNvSpPr/>
            <p:nvPr/>
          </p:nvSpPr>
          <p:spPr>
            <a:xfrm>
              <a:off x="-1" y="0"/>
              <a:ext cx="1008744" cy="921658"/>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5" name="Regional 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a:t>
              </a:r>
            </a:p>
          </p:txBody>
        </p:sp>
      </p:grpSp>
      <p:grpSp>
        <p:nvGrpSpPr>
          <p:cNvPr id="169" name="Oval 8"/>
          <p:cNvGrpSpPr/>
          <p:nvPr/>
        </p:nvGrpSpPr>
        <p:grpSpPr>
          <a:xfrm>
            <a:off x="4083972" y="4156793"/>
            <a:ext cx="1008743" cy="921659"/>
            <a:chOff x="0" y="0"/>
            <a:chExt cx="1008742" cy="921657"/>
          </a:xfrm>
        </p:grpSpPr>
        <p:sp>
          <p:nvSpPr>
            <p:cNvPr id="167" name="Oval"/>
            <p:cNvSpPr/>
            <p:nvPr/>
          </p:nvSpPr>
          <p:spPr>
            <a:xfrm>
              <a:off x="-1" y="0"/>
              <a:ext cx="1008744" cy="921658"/>
            </a:xfrm>
            <a:prstGeom prst="ellipse">
              <a:avLst/>
            </a:prstGeom>
            <a:solidFill>
              <a:srgbClr val="DEEBF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8" name="Regional 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Regional Hub</a:t>
              </a:r>
            </a:p>
          </p:txBody>
        </p:sp>
      </p:grpSp>
      <p:grpSp>
        <p:nvGrpSpPr>
          <p:cNvPr id="172" name="Oval 15"/>
          <p:cNvGrpSpPr/>
          <p:nvPr/>
        </p:nvGrpSpPr>
        <p:grpSpPr>
          <a:xfrm>
            <a:off x="1025998" y="5110452"/>
            <a:ext cx="1008744" cy="921659"/>
            <a:chOff x="0" y="0"/>
            <a:chExt cx="1008742" cy="921657"/>
          </a:xfrm>
        </p:grpSpPr>
        <p:sp>
          <p:nvSpPr>
            <p:cNvPr id="170"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71"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175" name="Oval 16"/>
          <p:cNvGrpSpPr/>
          <p:nvPr/>
        </p:nvGrpSpPr>
        <p:grpSpPr>
          <a:xfrm>
            <a:off x="5564663" y="5743357"/>
            <a:ext cx="1008743" cy="921659"/>
            <a:chOff x="0" y="0"/>
            <a:chExt cx="1008742" cy="921657"/>
          </a:xfrm>
        </p:grpSpPr>
        <p:sp>
          <p:nvSpPr>
            <p:cNvPr id="173"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74"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178" name="Oval 39"/>
          <p:cNvGrpSpPr/>
          <p:nvPr/>
        </p:nvGrpSpPr>
        <p:grpSpPr>
          <a:xfrm>
            <a:off x="2449302" y="5478110"/>
            <a:ext cx="1008743" cy="921659"/>
            <a:chOff x="0" y="0"/>
            <a:chExt cx="1008742" cy="921657"/>
          </a:xfrm>
        </p:grpSpPr>
        <p:sp>
          <p:nvSpPr>
            <p:cNvPr id="176"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77"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181" name="Oval 40"/>
          <p:cNvGrpSpPr/>
          <p:nvPr/>
        </p:nvGrpSpPr>
        <p:grpSpPr>
          <a:xfrm>
            <a:off x="3951075" y="5755275"/>
            <a:ext cx="1008743" cy="921659"/>
            <a:chOff x="0" y="0"/>
            <a:chExt cx="1008742" cy="921657"/>
          </a:xfrm>
        </p:grpSpPr>
        <p:sp>
          <p:nvSpPr>
            <p:cNvPr id="179" name="Oval"/>
            <p:cNvSpPr/>
            <p:nvPr/>
          </p:nvSpPr>
          <p:spPr>
            <a:xfrm>
              <a:off x="-1" y="0"/>
              <a:ext cx="1008744" cy="921658"/>
            </a:xfrm>
            <a:prstGeom prst="ellipse">
              <a:avLst/>
            </a:prstGeom>
            <a:solidFill>
              <a:srgbClr val="E2F0D9"/>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80" name="NationalHub"/>
            <p:cNvSpPr txBox="1"/>
            <p:nvPr/>
          </p:nvSpPr>
          <p:spPr>
            <a:xfrm>
              <a:off x="199796" y="265424"/>
              <a:ext cx="609150" cy="3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NationalHub</a:t>
              </a:r>
            </a:p>
          </p:txBody>
        </p:sp>
      </p:grpSp>
      <p:grpSp>
        <p:nvGrpSpPr>
          <p:cNvPr id="184" name="Oval 41"/>
          <p:cNvGrpSpPr/>
          <p:nvPr/>
        </p:nvGrpSpPr>
        <p:grpSpPr>
          <a:xfrm>
            <a:off x="5431082" y="4001851"/>
            <a:ext cx="1086761" cy="1044781"/>
            <a:chOff x="0" y="0"/>
            <a:chExt cx="1086759" cy="1044780"/>
          </a:xfrm>
        </p:grpSpPr>
        <p:sp>
          <p:nvSpPr>
            <p:cNvPr id="182" name="Oval"/>
            <p:cNvSpPr/>
            <p:nvPr/>
          </p:nvSpPr>
          <p:spPr>
            <a:xfrm>
              <a:off x="0" y="-1"/>
              <a:ext cx="1086760" cy="1044782"/>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83" name="Thematic Hub"/>
            <p:cNvSpPr txBox="1"/>
            <p:nvPr/>
          </p:nvSpPr>
          <p:spPr>
            <a:xfrm>
              <a:off x="211222" y="326986"/>
              <a:ext cx="664315" cy="39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Thematic Hub</a:t>
              </a:r>
            </a:p>
          </p:txBody>
        </p:sp>
      </p:grpSp>
      <p:grpSp>
        <p:nvGrpSpPr>
          <p:cNvPr id="187" name="Oval 42"/>
          <p:cNvGrpSpPr/>
          <p:nvPr/>
        </p:nvGrpSpPr>
        <p:grpSpPr>
          <a:xfrm>
            <a:off x="7009048" y="5277144"/>
            <a:ext cx="1086761" cy="1044781"/>
            <a:chOff x="0" y="0"/>
            <a:chExt cx="1086759" cy="1044780"/>
          </a:xfrm>
        </p:grpSpPr>
        <p:sp>
          <p:nvSpPr>
            <p:cNvPr id="185" name="Oval"/>
            <p:cNvSpPr/>
            <p:nvPr/>
          </p:nvSpPr>
          <p:spPr>
            <a:xfrm>
              <a:off x="0" y="-1"/>
              <a:ext cx="1086760" cy="1044782"/>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186" name="Thematic Hub"/>
            <p:cNvSpPr txBox="1"/>
            <p:nvPr/>
          </p:nvSpPr>
          <p:spPr>
            <a:xfrm>
              <a:off x="211222" y="326986"/>
              <a:ext cx="664315" cy="39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Thematic Hub</a:t>
              </a:r>
            </a:p>
          </p:txBody>
        </p:sp>
      </p:grpSp>
      <p:grpSp>
        <p:nvGrpSpPr>
          <p:cNvPr id="190" name="Oval 43"/>
          <p:cNvGrpSpPr/>
          <p:nvPr/>
        </p:nvGrpSpPr>
        <p:grpSpPr>
          <a:xfrm>
            <a:off x="7121780" y="1647785"/>
            <a:ext cx="1241875" cy="1168237"/>
            <a:chOff x="0" y="0"/>
            <a:chExt cx="1241874" cy="1168236"/>
          </a:xfrm>
        </p:grpSpPr>
        <p:sp>
          <p:nvSpPr>
            <p:cNvPr id="188"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b="1" sz="1400"/>
              </a:pPr>
            </a:p>
          </p:txBody>
        </p:sp>
        <p:sp>
          <p:nvSpPr>
            <p:cNvPr id="189" name="World Ocean Database"/>
            <p:cNvSpPr txBox="1"/>
            <p:nvPr/>
          </p:nvSpPr>
          <p:spPr>
            <a:xfrm>
              <a:off x="233938" y="100818"/>
              <a:ext cx="773998" cy="966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vl1pPr>
            </a:lstStyle>
            <a:p>
              <a:pPr/>
              <a:r>
                <a:t>World Ocean Database</a:t>
              </a:r>
            </a:p>
          </p:txBody>
        </p:sp>
      </p:grpSp>
      <p:grpSp>
        <p:nvGrpSpPr>
          <p:cNvPr id="193" name="Oval 44"/>
          <p:cNvGrpSpPr/>
          <p:nvPr/>
        </p:nvGrpSpPr>
        <p:grpSpPr>
          <a:xfrm>
            <a:off x="5530532" y="2136888"/>
            <a:ext cx="1241875" cy="1168237"/>
            <a:chOff x="0" y="0"/>
            <a:chExt cx="1241874" cy="1168236"/>
          </a:xfrm>
        </p:grpSpPr>
        <p:sp>
          <p:nvSpPr>
            <p:cNvPr id="191"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2" name="Ocean…"/>
            <p:cNvSpPr txBox="1"/>
            <p:nvPr/>
          </p:nvSpPr>
          <p:spPr>
            <a:xfrm>
              <a:off x="233938" y="329418"/>
              <a:ext cx="773998" cy="509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Docs</a:t>
              </a:r>
            </a:p>
          </p:txBody>
        </p:sp>
      </p:grpSp>
      <p:grpSp>
        <p:nvGrpSpPr>
          <p:cNvPr id="196" name="Oval 45"/>
          <p:cNvGrpSpPr/>
          <p:nvPr/>
        </p:nvGrpSpPr>
        <p:grpSpPr>
          <a:xfrm>
            <a:off x="3967407" y="2201042"/>
            <a:ext cx="1241875" cy="1168238"/>
            <a:chOff x="0" y="0"/>
            <a:chExt cx="1241874" cy="1168236"/>
          </a:xfrm>
        </p:grpSpPr>
        <p:sp>
          <p:nvSpPr>
            <p:cNvPr id="194"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5" name="Ocean…"/>
            <p:cNvSpPr txBox="1"/>
            <p:nvPr/>
          </p:nvSpPr>
          <p:spPr>
            <a:xfrm>
              <a:off x="233938" y="329418"/>
              <a:ext cx="773998" cy="509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Expert</a:t>
              </a:r>
            </a:p>
          </p:txBody>
        </p:sp>
      </p:grpSp>
      <p:grpSp>
        <p:nvGrpSpPr>
          <p:cNvPr id="199" name="Oval 46"/>
          <p:cNvGrpSpPr/>
          <p:nvPr/>
        </p:nvGrpSpPr>
        <p:grpSpPr>
          <a:xfrm>
            <a:off x="1138933" y="1319473"/>
            <a:ext cx="1241875" cy="1168238"/>
            <a:chOff x="0" y="0"/>
            <a:chExt cx="1241874" cy="1168236"/>
          </a:xfrm>
        </p:grpSpPr>
        <p:sp>
          <p:nvSpPr>
            <p:cNvPr id="197"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8" name="Ocean…"/>
            <p:cNvSpPr txBox="1"/>
            <p:nvPr/>
          </p:nvSpPr>
          <p:spPr>
            <a:xfrm>
              <a:off x="233938" y="215118"/>
              <a:ext cx="773998" cy="737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Best</a:t>
              </a:r>
              <a:endParaRPr>
                <a:solidFill>
                  <a:srgbClr val="FFFFFF"/>
                </a:solidFill>
              </a:endParaRPr>
            </a:p>
            <a:p>
              <a:pPr algn="ctr">
                <a:defRPr b="1" sz="1400"/>
              </a:pPr>
              <a:r>
                <a:t>Practices</a:t>
              </a:r>
            </a:p>
          </p:txBody>
        </p:sp>
      </p:grpSp>
      <p:grpSp>
        <p:nvGrpSpPr>
          <p:cNvPr id="202" name="Oval 47"/>
          <p:cNvGrpSpPr/>
          <p:nvPr/>
        </p:nvGrpSpPr>
        <p:grpSpPr>
          <a:xfrm>
            <a:off x="2427526" y="2017755"/>
            <a:ext cx="1241875" cy="1168237"/>
            <a:chOff x="0" y="0"/>
            <a:chExt cx="1241874" cy="1168236"/>
          </a:xfrm>
        </p:grpSpPr>
        <p:sp>
          <p:nvSpPr>
            <p:cNvPr id="200"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1" name="OBIS"/>
            <p:cNvSpPr txBox="1"/>
            <p:nvPr/>
          </p:nvSpPr>
          <p:spPr>
            <a:xfrm>
              <a:off x="233938" y="443718"/>
              <a:ext cx="773998" cy="280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vl1pPr>
            </a:lstStyle>
            <a:p>
              <a:pPr/>
              <a:r>
                <a:t>OBIS</a:t>
              </a:r>
            </a:p>
          </p:txBody>
        </p:sp>
      </p:grpSp>
      <p:grpSp>
        <p:nvGrpSpPr>
          <p:cNvPr id="205" name="Oval 48"/>
          <p:cNvGrpSpPr/>
          <p:nvPr/>
        </p:nvGrpSpPr>
        <p:grpSpPr>
          <a:xfrm>
            <a:off x="187797" y="235575"/>
            <a:ext cx="1241875" cy="1168238"/>
            <a:chOff x="0" y="0"/>
            <a:chExt cx="1241874" cy="1168236"/>
          </a:xfrm>
        </p:grpSpPr>
        <p:sp>
          <p:nvSpPr>
            <p:cNvPr id="203" name="Oval"/>
            <p:cNvSpPr/>
            <p:nvPr/>
          </p:nvSpPr>
          <p:spPr>
            <a:xfrm>
              <a:off x="-1" y="-1"/>
              <a:ext cx="1241876" cy="1168238"/>
            </a:xfrm>
            <a:prstGeom prst="ellipse">
              <a:avLst/>
            </a:prstGeom>
            <a:solidFill>
              <a:srgbClr val="9DC3E6"/>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4" name="Ocean…"/>
            <p:cNvSpPr txBox="1"/>
            <p:nvPr/>
          </p:nvSpPr>
          <p:spPr>
            <a:xfrm>
              <a:off x="233938" y="215118"/>
              <a:ext cx="773998" cy="737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pPr>
              <a:r>
                <a:t>Ocean</a:t>
              </a:r>
              <a:endParaRPr>
                <a:solidFill>
                  <a:srgbClr val="FFFFFF"/>
                </a:solidFill>
              </a:endParaRPr>
            </a:p>
            <a:p>
              <a:pPr algn="ctr">
                <a:defRPr b="1" sz="1400"/>
              </a:pPr>
              <a:r>
                <a:t>Data</a:t>
              </a:r>
              <a:endParaRPr>
                <a:solidFill>
                  <a:srgbClr val="FFFFFF"/>
                </a:solidFill>
              </a:endParaRPr>
            </a:p>
            <a:p>
              <a:pPr algn="ctr">
                <a:defRPr b="1" sz="1400"/>
              </a:pPr>
              <a:r>
                <a:t>Portal</a:t>
              </a:r>
            </a:p>
          </p:txBody>
        </p:sp>
      </p:grpSp>
      <p:grpSp>
        <p:nvGrpSpPr>
          <p:cNvPr id="208" name="Oval 55"/>
          <p:cNvGrpSpPr/>
          <p:nvPr/>
        </p:nvGrpSpPr>
        <p:grpSpPr>
          <a:xfrm>
            <a:off x="8434751" y="815919"/>
            <a:ext cx="1086761" cy="1044781"/>
            <a:chOff x="0" y="0"/>
            <a:chExt cx="1086759" cy="1044780"/>
          </a:xfrm>
        </p:grpSpPr>
        <p:sp>
          <p:nvSpPr>
            <p:cNvPr id="206" name="Oval"/>
            <p:cNvSpPr/>
            <p:nvPr/>
          </p:nvSpPr>
          <p:spPr>
            <a:xfrm>
              <a:off x="0" y="-1"/>
              <a:ext cx="1086760" cy="1044782"/>
            </a:xfrm>
            <a:prstGeom prst="ellipse">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defRPr b="1" sz="1100">
                  <a:solidFill>
                    <a:srgbClr val="02365A"/>
                  </a:solidFill>
                </a:defRPr>
              </a:pPr>
            </a:p>
          </p:txBody>
        </p:sp>
        <p:sp>
          <p:nvSpPr>
            <p:cNvPr id="207" name="Thematic Hub"/>
            <p:cNvSpPr txBox="1"/>
            <p:nvPr/>
          </p:nvSpPr>
          <p:spPr>
            <a:xfrm>
              <a:off x="211222" y="326986"/>
              <a:ext cx="664315" cy="39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100">
                  <a:solidFill>
                    <a:srgbClr val="02365A"/>
                  </a:solidFill>
                </a:defRPr>
              </a:lvl1pPr>
            </a:lstStyle>
            <a:p>
              <a:pPr/>
              <a:r>
                <a:t>Thematic Hub</a:t>
              </a:r>
            </a:p>
          </p:txBody>
        </p:sp>
      </p:grpSp>
      <p:sp>
        <p:nvSpPr>
          <p:cNvPr id="209" name="TextBox 1"/>
          <p:cNvSpPr txBox="1"/>
          <p:nvPr/>
        </p:nvSpPr>
        <p:spPr>
          <a:xfrm>
            <a:off x="3196243" y="121766"/>
            <a:ext cx="4920804" cy="6539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a:solidFill>
                  <a:srgbClr val="FFFFFF"/>
                </a:solidFill>
              </a:defRPr>
            </a:lvl1pPr>
          </a:lstStyle>
          <a:p>
            <a:pPr/>
            <a:r>
              <a:t>ODIS-Architecture</a:t>
            </a:r>
          </a:p>
        </p:txBody>
      </p:sp>
      <p:grpSp>
        <p:nvGrpSpPr>
          <p:cNvPr id="212" name="Oval 26"/>
          <p:cNvGrpSpPr/>
          <p:nvPr/>
        </p:nvGrpSpPr>
        <p:grpSpPr>
          <a:xfrm>
            <a:off x="9926318" y="1252609"/>
            <a:ext cx="921659" cy="893412"/>
            <a:chOff x="0" y="0"/>
            <a:chExt cx="921657" cy="893411"/>
          </a:xfrm>
        </p:grpSpPr>
        <p:sp>
          <p:nvSpPr>
            <p:cNvPr id="210" name="Oval"/>
            <p:cNvSpPr/>
            <p:nvPr/>
          </p:nvSpPr>
          <p:spPr>
            <a:xfrm>
              <a:off x="0" y="0"/>
              <a:ext cx="921658" cy="89341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1" name="OIH…"/>
            <p:cNvSpPr txBox="1"/>
            <p:nvPr/>
          </p:nvSpPr>
          <p:spPr>
            <a:xfrm>
              <a:off x="187043" y="168751"/>
              <a:ext cx="547571" cy="55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100"/>
              </a:pPr>
              <a:r>
                <a:t>OIH</a:t>
              </a:r>
              <a:endParaRPr>
                <a:solidFill>
                  <a:srgbClr val="FFFFFF"/>
                </a:solidFill>
              </a:endParaRPr>
            </a:p>
            <a:p>
              <a:pPr algn="ctr">
                <a:defRPr b="1" sz="1100"/>
              </a:pPr>
              <a:r>
                <a:t>Global Hub</a:t>
              </a:r>
            </a:p>
          </p:txBody>
        </p:sp>
      </p:grpSp>
      <p:sp>
        <p:nvSpPr>
          <p:cNvPr id="213" name="TextBox 2"/>
          <p:cNvSpPr txBox="1"/>
          <p:nvPr/>
        </p:nvSpPr>
        <p:spPr>
          <a:xfrm>
            <a:off x="8329403" y="2461533"/>
            <a:ext cx="3742945" cy="4007307"/>
          </a:xfrm>
          <a:prstGeom prst="rect">
            <a:avLst/>
          </a:prstGeom>
          <a:ln>
            <a:solidFill>
              <a:srgbClr val="32538F"/>
            </a:solidFill>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t>A global ODIS (Ocean Data and Information System) architecture will be developed to enable </a:t>
            </a:r>
            <a:r>
              <a:rPr b="1"/>
              <a:t>interoperability</a:t>
            </a:r>
            <a:r>
              <a:t> with local, regional and thematic infrastructures. </a:t>
            </a:r>
          </a:p>
          <a:p>
            <a:pPr>
              <a:defRPr sz="2000">
                <a:solidFill>
                  <a:srgbClr val="FFFFFF"/>
                </a:solidFill>
              </a:defRPr>
            </a:pPr>
          </a:p>
          <a:p>
            <a:pPr>
              <a:defRPr b="1" sz="2000">
                <a:solidFill>
                  <a:srgbClr val="FFFFFF"/>
                </a:solidFill>
              </a:defRPr>
            </a:pPr>
            <a:r>
              <a:t>This will be developed with willing and able OceanInfoHub early adopters (co-design)</a:t>
            </a:r>
          </a:p>
          <a:p>
            <a:pPr>
              <a:defRPr b="1" sz="2000">
                <a:solidFill>
                  <a:srgbClr val="FFFFFF"/>
                </a:solidFill>
              </a:defRPr>
            </a:pPr>
          </a:p>
          <a:p>
            <a:pPr>
              <a:defRPr sz="2000">
                <a:solidFill>
                  <a:srgbClr val="FFFFFF"/>
                </a:solidFill>
              </a:defRPr>
            </a:pPr>
            <a:r>
              <a:t>Lightweight schema.org based implementation patterns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le 1"/>
          <p:cNvSpPr txBox="1"/>
          <p:nvPr>
            <p:ph type="title"/>
          </p:nvPr>
        </p:nvSpPr>
        <p:spPr>
          <a:xfrm>
            <a:off x="838200" y="365125"/>
            <a:ext cx="10515600" cy="1325563"/>
          </a:xfrm>
          <a:prstGeom prst="rect">
            <a:avLst/>
          </a:prstGeom>
        </p:spPr>
        <p:txBody>
          <a:bodyPr/>
          <a:lstStyle>
            <a:lvl1pPr>
              <a:defRPr sz="7200">
                <a:solidFill>
                  <a:srgbClr val="004F81"/>
                </a:solidFill>
                <a:latin typeface="+mn-lt"/>
                <a:ea typeface="+mn-ea"/>
                <a:cs typeface="+mn-cs"/>
                <a:sym typeface="Calibri"/>
              </a:defRPr>
            </a:lvl1pPr>
          </a:lstStyle>
          <a:p>
            <a:pPr/>
            <a:r>
              <a:t>Overview of project status</a:t>
            </a:r>
          </a:p>
        </p:txBody>
      </p:sp>
      <p:sp>
        <p:nvSpPr>
          <p:cNvPr id="216" name="Content Placeholder 2"/>
          <p:cNvSpPr txBox="1"/>
          <p:nvPr>
            <p:ph type="body" idx="1"/>
          </p:nvPr>
        </p:nvSpPr>
        <p:spPr>
          <a:xfrm>
            <a:off x="838200" y="1825624"/>
            <a:ext cx="11129682" cy="4884457"/>
          </a:xfrm>
          <a:prstGeom prst="rect">
            <a:avLst/>
          </a:prstGeom>
        </p:spPr>
        <p:txBody>
          <a:bodyPr/>
          <a:lstStyle/>
          <a:p>
            <a:pPr marL="0" indent="0">
              <a:buSzTx/>
              <a:buNone/>
              <a:defRPr>
                <a:solidFill>
                  <a:srgbClr val="02365A"/>
                </a:solidFill>
              </a:defRPr>
            </a:pPr>
            <a:r>
              <a:t>The Project has five work packages. The work plan is on track with no major technical delays.</a:t>
            </a:r>
          </a:p>
          <a:p>
            <a:pPr marL="0" indent="0">
              <a:buSzTx/>
              <a:buNone/>
              <a:defRPr b="1">
                <a:solidFill>
                  <a:srgbClr val="02365A"/>
                </a:solidFill>
              </a:defRPr>
            </a:pPr>
            <a:r>
              <a:t>WP1:</a:t>
            </a:r>
            <a:r>
              <a:rPr b="0"/>
              <a:t> Project management, coordination and evaluation</a:t>
            </a:r>
          </a:p>
          <a:p>
            <a:pPr marL="0" indent="0">
              <a:buSzTx/>
              <a:buNone/>
              <a:defRPr b="1">
                <a:solidFill>
                  <a:srgbClr val="02365A"/>
                </a:solidFill>
              </a:defRPr>
            </a:pPr>
            <a:r>
              <a:t>WP2:</a:t>
            </a:r>
            <a:r>
              <a:rPr b="0"/>
              <a:t> Technology development</a:t>
            </a:r>
          </a:p>
          <a:p>
            <a:pPr marL="0" indent="0">
              <a:buSzTx/>
              <a:buNone/>
              <a:defRPr b="1">
                <a:solidFill>
                  <a:srgbClr val="02365A"/>
                </a:solidFill>
              </a:defRPr>
            </a:pPr>
            <a:r>
              <a:t>WP3: </a:t>
            </a:r>
            <a:r>
              <a:rPr b="0"/>
              <a:t>Establishment and initial support the global hub and regional nodes</a:t>
            </a:r>
          </a:p>
          <a:p>
            <a:pPr marL="0" indent="0">
              <a:buSzTx/>
              <a:buNone/>
              <a:defRPr b="1">
                <a:solidFill>
                  <a:srgbClr val="02365A"/>
                </a:solidFill>
              </a:defRPr>
            </a:pPr>
            <a:r>
              <a:t>WP4:</a:t>
            </a:r>
            <a:r>
              <a:rPr b="0"/>
              <a:t> Training and capacity development of regional nodes</a:t>
            </a:r>
          </a:p>
          <a:p>
            <a:pPr marL="0" indent="0">
              <a:buSzTx/>
              <a:buNone/>
              <a:defRPr b="1">
                <a:solidFill>
                  <a:srgbClr val="02365A"/>
                </a:solidFill>
              </a:defRPr>
            </a:pPr>
            <a:r>
              <a:t>WP5:</a:t>
            </a:r>
            <a:r>
              <a:rPr b="0"/>
              <a:t> Communication, user marketing and feedback</a:t>
            </a:r>
          </a:p>
        </p:txBody>
      </p:sp>
      <p:sp>
        <p:nvSpPr>
          <p:cNvPr id="217" name="TextBox 3"/>
          <p:cNvSpPr txBox="1"/>
          <p:nvPr/>
        </p:nvSpPr>
        <p:spPr>
          <a:xfrm>
            <a:off x="376516" y="6333564"/>
            <a:ext cx="2286001" cy="342614"/>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Background</a:t>
            </a:r>
          </a:p>
        </p:txBody>
      </p:sp>
      <p:sp>
        <p:nvSpPr>
          <p:cNvPr id="218" name="TextBox 4"/>
          <p:cNvSpPr txBox="1"/>
          <p:nvPr/>
        </p:nvSpPr>
        <p:spPr>
          <a:xfrm>
            <a:off x="2662516" y="6333564"/>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OIH Overview</a:t>
            </a:r>
          </a:p>
        </p:txBody>
      </p:sp>
      <p:sp>
        <p:nvSpPr>
          <p:cNvPr id="219" name="TextBox 5"/>
          <p:cNvSpPr txBox="1"/>
          <p:nvPr/>
        </p:nvSpPr>
        <p:spPr>
          <a:xfrm>
            <a:off x="4948516" y="6328809"/>
            <a:ext cx="2286001" cy="342614"/>
          </a:xfrm>
          <a:prstGeom prst="rect">
            <a:avLst/>
          </a:prstGeom>
          <a:solidFill>
            <a:srgbClr val="FFF2CC"/>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Current status</a:t>
            </a:r>
          </a:p>
        </p:txBody>
      </p:sp>
      <p:sp>
        <p:nvSpPr>
          <p:cNvPr id="220" name="TextBox 6"/>
          <p:cNvSpPr txBox="1"/>
          <p:nvPr/>
        </p:nvSpPr>
        <p:spPr>
          <a:xfrm>
            <a:off x="7234517" y="6334785"/>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Three regions</a:t>
            </a:r>
          </a:p>
        </p:txBody>
      </p:sp>
      <p:sp>
        <p:nvSpPr>
          <p:cNvPr id="221" name="TextBox 7"/>
          <p:cNvSpPr txBox="1"/>
          <p:nvPr/>
        </p:nvSpPr>
        <p:spPr>
          <a:xfrm>
            <a:off x="9520517" y="6327313"/>
            <a:ext cx="2286001" cy="342613"/>
          </a:xfrm>
          <a:prstGeom prst="rect">
            <a:avLst/>
          </a:prstGeom>
          <a:solidFill>
            <a:srgbClr val="DEEBF7"/>
          </a:solidFill>
          <a:ln>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a:solidFill>
                  <a:srgbClr val="004F81"/>
                </a:solidFill>
              </a:defRPr>
            </a:lvl1pPr>
          </a:lstStyle>
          <a:p>
            <a:pPr/>
            <a:r>
              <a:t>Training courses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