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13"/>
  </p:notesMasterIdLst>
  <p:handoutMasterIdLst>
    <p:handoutMasterId r:id="rId14"/>
  </p:handoutMasterIdLst>
  <p:sldIdLst>
    <p:sldId id="343" r:id="rId2"/>
    <p:sldId id="344" r:id="rId3"/>
    <p:sldId id="353" r:id="rId4"/>
    <p:sldId id="345" r:id="rId5"/>
    <p:sldId id="346" r:id="rId6"/>
    <p:sldId id="347" r:id="rId7"/>
    <p:sldId id="348" r:id="rId8"/>
    <p:sldId id="349" r:id="rId9"/>
    <p:sldId id="350" r:id="rId10"/>
    <p:sldId id="351" r:id="rId11"/>
    <p:sldId id="357" r:id="rId12"/>
  </p:sldIdLst>
  <p:sldSz cx="9144000" cy="6858000" type="screen4x3"/>
  <p:notesSz cx="7102475" cy="9388475"/>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384" autoAdjust="0"/>
  </p:normalViewPr>
  <p:slideViewPr>
    <p:cSldViewPr>
      <p:cViewPr varScale="1">
        <p:scale>
          <a:sx n="66" d="100"/>
          <a:sy n="66" d="100"/>
        </p:scale>
        <p:origin x="1044" y="3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1232"/>
    </p:cViewPr>
  </p:sorterViewPr>
  <p:notesViewPr>
    <p:cSldViewPr>
      <p:cViewPr varScale="1">
        <p:scale>
          <a:sx n="59" d="100"/>
          <a:sy n="59" d="100"/>
        </p:scale>
        <p:origin x="-1752"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7C41DEFA-D164-40D9-9C05-AB28988E8017}" type="datetimeFigureOut">
              <a:rPr lang="en-US" smtClean="0"/>
              <a:t>11/10/2021</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3B9197F-B1B6-441F-8725-B6AC40B88711}" type="slidenum">
              <a:rPr lang="en-US" smtClean="0"/>
              <a:t>‹#›</a:t>
            </a:fld>
            <a:endParaRPr lang="en-US"/>
          </a:p>
        </p:txBody>
      </p:sp>
    </p:spTree>
    <p:extLst>
      <p:ext uri="{BB962C8B-B14F-4D97-AF65-F5344CB8AC3E}">
        <p14:creationId xmlns:p14="http://schemas.microsoft.com/office/powerpoint/2010/main" val="3335157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1444625" y="784225"/>
            <a:ext cx="5159375" cy="3870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805605" y="4904501"/>
            <a:ext cx="6438262" cy="4645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3075" name="Rectangle 3"/>
          <p:cNvSpPr>
            <a:spLocks noGrp="1" noChangeArrowheads="1"/>
          </p:cNvSpPr>
          <p:nvPr>
            <p:ph type="hdr"/>
          </p:nvPr>
        </p:nvSpPr>
        <p:spPr bwMode="auto">
          <a:xfrm>
            <a:off x="0" y="0"/>
            <a:ext cx="3492050" cy="51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45979" algn="l"/>
                <a:tab pos="1491958" algn="l"/>
                <a:tab pos="2237937" algn="l"/>
                <a:tab pos="2983916"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n-US" altLang="en-US"/>
          </a:p>
        </p:txBody>
      </p:sp>
      <p:sp>
        <p:nvSpPr>
          <p:cNvPr id="3076" name="Rectangle 4"/>
          <p:cNvSpPr>
            <a:spLocks noGrp="1" noChangeArrowheads="1"/>
          </p:cNvSpPr>
          <p:nvPr>
            <p:ph type="dt"/>
          </p:nvPr>
        </p:nvSpPr>
        <p:spPr bwMode="auto">
          <a:xfrm>
            <a:off x="4555778" y="0"/>
            <a:ext cx="3492050" cy="51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45979" algn="l"/>
                <a:tab pos="1491958" algn="l"/>
                <a:tab pos="2237937" algn="l"/>
                <a:tab pos="2983916"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n-US" altLang="en-US"/>
          </a:p>
        </p:txBody>
      </p:sp>
      <p:sp>
        <p:nvSpPr>
          <p:cNvPr id="3077" name="Rectangle 5"/>
          <p:cNvSpPr>
            <a:spLocks noGrp="1" noChangeArrowheads="1"/>
          </p:cNvSpPr>
          <p:nvPr>
            <p:ph type="ftr"/>
          </p:nvPr>
        </p:nvSpPr>
        <p:spPr bwMode="auto">
          <a:xfrm>
            <a:off x="0" y="9810631"/>
            <a:ext cx="3492050" cy="51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45979" algn="l"/>
                <a:tab pos="1491958" algn="l"/>
                <a:tab pos="2237937" algn="l"/>
                <a:tab pos="2983916"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n-US" altLang="en-US"/>
          </a:p>
        </p:txBody>
      </p:sp>
      <p:sp>
        <p:nvSpPr>
          <p:cNvPr id="3078" name="Rectangle 6"/>
          <p:cNvSpPr>
            <a:spLocks noGrp="1" noChangeArrowheads="1"/>
          </p:cNvSpPr>
          <p:nvPr>
            <p:ph type="sldNum"/>
          </p:nvPr>
        </p:nvSpPr>
        <p:spPr bwMode="auto">
          <a:xfrm>
            <a:off x="4555778" y="9810631"/>
            <a:ext cx="3492050" cy="51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45979" algn="l"/>
                <a:tab pos="1491958" algn="l"/>
                <a:tab pos="2237937" algn="l"/>
                <a:tab pos="2983916" algn="l"/>
              </a:tabLst>
              <a:defRPr sz="1400">
                <a:solidFill>
                  <a:srgbClr val="000000"/>
                </a:solidFill>
                <a:latin typeface="Times New Roman" panose="02020603050405020304" pitchFamily="18" charset="0"/>
                <a:cs typeface="Arial Unicode MS" panose="020B0604020202020204" pitchFamily="34" charset="-128"/>
              </a:defRPr>
            </a:lvl1pPr>
          </a:lstStyle>
          <a:p>
            <a:fld id="{3D6C5153-CAA1-4534-BBB7-C4F868D3338F}" type="slidenum">
              <a:rPr lang="en-US" altLang="en-US"/>
              <a:pPr/>
              <a:t>‹#›</a:t>
            </a:fld>
            <a:endParaRPr lang="en-US" altLang="en-US"/>
          </a:p>
        </p:txBody>
      </p:sp>
    </p:spTree>
    <p:extLst>
      <p:ext uri="{BB962C8B-B14F-4D97-AF65-F5344CB8AC3E}">
        <p14:creationId xmlns:p14="http://schemas.microsoft.com/office/powerpoint/2010/main" val="351745663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710248" y="4459526"/>
            <a:ext cx="5681980" cy="4224814"/>
          </a:xfrm>
          <a:prstGeom prst="rect">
            <a:avLst/>
          </a:prstGeom>
        </p:spPr>
        <p:txBody>
          <a:bodyPr spcFirstLastPara="1" wrap="square" lIns="94213" tIns="47094" rIns="94213" bIns="47094" anchor="t" anchorCtr="0">
            <a:noAutofit/>
          </a:bodyPr>
          <a:lstStyle/>
          <a:p>
            <a:pPr marL="0" indent="0"/>
            <a:endParaRPr/>
          </a:p>
        </p:txBody>
      </p:sp>
      <p:sp>
        <p:nvSpPr>
          <p:cNvPr id="56" name="Google Shape;56;p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30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710248" y="4459526"/>
            <a:ext cx="5681980" cy="4224814"/>
          </a:xfrm>
          <a:prstGeom prst="rect">
            <a:avLst/>
          </a:prstGeom>
        </p:spPr>
        <p:txBody>
          <a:bodyPr spcFirstLastPara="1" wrap="square" lIns="94213" tIns="47094" rIns="94213" bIns="47094" anchor="t" anchorCtr="0">
            <a:noAutofit/>
          </a:bodyPr>
          <a:lstStyle/>
          <a:p>
            <a:pPr marL="0" indent="0"/>
            <a:endParaRPr/>
          </a:p>
        </p:txBody>
      </p:sp>
      <p:sp>
        <p:nvSpPr>
          <p:cNvPr id="88" name="Google Shape;8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601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710248" y="4459526"/>
            <a:ext cx="5681980" cy="4224814"/>
          </a:xfrm>
          <a:prstGeom prst="rect">
            <a:avLst/>
          </a:prstGeom>
        </p:spPr>
        <p:txBody>
          <a:bodyPr spcFirstLastPara="1" wrap="square" lIns="94213" tIns="47094" rIns="94213" bIns="47094" anchor="t" anchorCtr="0">
            <a:noAutofit/>
          </a:bodyPr>
          <a:lstStyle/>
          <a:p>
            <a:pPr marL="0" indent="0"/>
            <a:endParaRPr/>
          </a:p>
        </p:txBody>
      </p:sp>
      <p:sp>
        <p:nvSpPr>
          <p:cNvPr id="64" name="Google Shape;64;p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197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710248" y="4459526"/>
            <a:ext cx="5681980" cy="4224814"/>
          </a:xfrm>
          <a:prstGeom prst="rect">
            <a:avLst/>
          </a:prstGeom>
        </p:spPr>
        <p:txBody>
          <a:bodyPr spcFirstLastPara="1" wrap="square" lIns="94213" tIns="47094" rIns="94213" bIns="47094" anchor="t" anchorCtr="0">
            <a:noAutofit/>
          </a:bodyPr>
          <a:lstStyle/>
          <a:p>
            <a:pPr marL="0" indent="0"/>
            <a:endParaRPr/>
          </a:p>
        </p:txBody>
      </p:sp>
      <p:sp>
        <p:nvSpPr>
          <p:cNvPr id="70" name="Google Shape;70;p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93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710248" y="4459526"/>
            <a:ext cx="5681980" cy="4224814"/>
          </a:xfrm>
          <a:prstGeom prst="rect">
            <a:avLst/>
          </a:prstGeom>
        </p:spPr>
        <p:txBody>
          <a:bodyPr spcFirstLastPara="1" wrap="square" lIns="94213" tIns="47094" rIns="94213" bIns="47094" anchor="t" anchorCtr="0">
            <a:noAutofit/>
          </a:bodyPr>
          <a:lstStyle/>
          <a:p>
            <a:pPr marL="0" indent="0"/>
            <a:endParaRPr/>
          </a:p>
        </p:txBody>
      </p:sp>
      <p:sp>
        <p:nvSpPr>
          <p:cNvPr id="76" name="Google Shape;76;p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459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710248" y="4459526"/>
            <a:ext cx="5681980" cy="4224814"/>
          </a:xfrm>
          <a:prstGeom prst="rect">
            <a:avLst/>
          </a:prstGeom>
        </p:spPr>
        <p:txBody>
          <a:bodyPr spcFirstLastPara="1" wrap="square" lIns="94213" tIns="47094" rIns="94213" bIns="47094" anchor="t" anchorCtr="0">
            <a:noAutofit/>
          </a:bodyPr>
          <a:lstStyle/>
          <a:p>
            <a:pPr marL="0" indent="0"/>
            <a:endParaRPr/>
          </a:p>
        </p:txBody>
      </p:sp>
      <p:sp>
        <p:nvSpPr>
          <p:cNvPr id="82" name="Google Shape;82;p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51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710248" y="4459526"/>
            <a:ext cx="5681980" cy="4224814"/>
          </a:xfrm>
          <a:prstGeom prst="rect">
            <a:avLst/>
          </a:prstGeom>
        </p:spPr>
        <p:txBody>
          <a:bodyPr spcFirstLastPara="1" wrap="square" lIns="94213" tIns="47094" rIns="94213" bIns="47094" anchor="t" anchorCtr="0">
            <a:noAutofit/>
          </a:bodyPr>
          <a:lstStyle/>
          <a:p>
            <a:pPr marL="0" indent="0"/>
            <a:endParaRPr/>
          </a:p>
        </p:txBody>
      </p:sp>
      <p:sp>
        <p:nvSpPr>
          <p:cNvPr id="99" name="Google Shape;99;p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22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B02203-5C7F-4B66-9BAB-E7F8F615CE26}"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79168-4F9A-4064-ABE5-1FEBFA761FCA}" type="slidenum">
              <a:rPr lang="en-US" smtClean="0"/>
              <a:t>‹#›</a:t>
            </a:fld>
            <a:endParaRPr lang="en-US"/>
          </a:p>
        </p:txBody>
      </p:sp>
    </p:spTree>
    <p:extLst>
      <p:ext uri="{BB962C8B-B14F-4D97-AF65-F5344CB8AC3E}">
        <p14:creationId xmlns:p14="http://schemas.microsoft.com/office/powerpoint/2010/main" val="1312346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02203-5C7F-4B66-9BAB-E7F8F615CE26}"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79168-4F9A-4064-ABE5-1FEBFA761FCA}" type="slidenum">
              <a:rPr lang="en-US" smtClean="0"/>
              <a:t>‹#›</a:t>
            </a:fld>
            <a:endParaRPr lang="en-US"/>
          </a:p>
        </p:txBody>
      </p:sp>
    </p:spTree>
    <p:extLst>
      <p:ext uri="{BB962C8B-B14F-4D97-AF65-F5344CB8AC3E}">
        <p14:creationId xmlns:p14="http://schemas.microsoft.com/office/powerpoint/2010/main" val="130219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02203-5C7F-4B66-9BAB-E7F8F615CE26}"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79168-4F9A-4064-ABE5-1FEBFA761FCA}" type="slidenum">
              <a:rPr lang="en-US" smtClean="0"/>
              <a:t>‹#›</a:t>
            </a:fld>
            <a:endParaRPr lang="en-US"/>
          </a:p>
        </p:txBody>
      </p:sp>
    </p:spTree>
    <p:extLst>
      <p:ext uri="{BB962C8B-B14F-4D97-AF65-F5344CB8AC3E}">
        <p14:creationId xmlns:p14="http://schemas.microsoft.com/office/powerpoint/2010/main" val="409029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B02203-5C7F-4B66-9BAB-E7F8F615CE26}"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79168-4F9A-4064-ABE5-1FEBFA761FCA}" type="slidenum">
              <a:rPr lang="en-US" smtClean="0"/>
              <a:t>‹#›</a:t>
            </a:fld>
            <a:endParaRPr lang="en-US"/>
          </a:p>
        </p:txBody>
      </p:sp>
    </p:spTree>
    <p:extLst>
      <p:ext uri="{BB962C8B-B14F-4D97-AF65-F5344CB8AC3E}">
        <p14:creationId xmlns:p14="http://schemas.microsoft.com/office/powerpoint/2010/main" val="104423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B02203-5C7F-4B66-9BAB-E7F8F615CE26}"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79168-4F9A-4064-ABE5-1FEBFA761FCA}" type="slidenum">
              <a:rPr lang="en-US" smtClean="0"/>
              <a:t>‹#›</a:t>
            </a:fld>
            <a:endParaRPr lang="en-US"/>
          </a:p>
        </p:txBody>
      </p:sp>
    </p:spTree>
    <p:extLst>
      <p:ext uri="{BB962C8B-B14F-4D97-AF65-F5344CB8AC3E}">
        <p14:creationId xmlns:p14="http://schemas.microsoft.com/office/powerpoint/2010/main" val="375113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B02203-5C7F-4B66-9BAB-E7F8F615CE26}"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79168-4F9A-4064-ABE5-1FEBFA761FCA}" type="slidenum">
              <a:rPr lang="en-US" smtClean="0"/>
              <a:t>‹#›</a:t>
            </a:fld>
            <a:endParaRPr lang="en-US"/>
          </a:p>
        </p:txBody>
      </p:sp>
    </p:spTree>
    <p:extLst>
      <p:ext uri="{BB962C8B-B14F-4D97-AF65-F5344CB8AC3E}">
        <p14:creationId xmlns:p14="http://schemas.microsoft.com/office/powerpoint/2010/main" val="164587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B02203-5C7F-4B66-9BAB-E7F8F615CE26}"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79168-4F9A-4064-ABE5-1FEBFA761FCA}" type="slidenum">
              <a:rPr lang="en-US" smtClean="0"/>
              <a:t>‹#›</a:t>
            </a:fld>
            <a:endParaRPr lang="en-US"/>
          </a:p>
        </p:txBody>
      </p:sp>
    </p:spTree>
    <p:extLst>
      <p:ext uri="{BB962C8B-B14F-4D97-AF65-F5344CB8AC3E}">
        <p14:creationId xmlns:p14="http://schemas.microsoft.com/office/powerpoint/2010/main" val="336886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B02203-5C7F-4B66-9BAB-E7F8F615CE26}"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79168-4F9A-4064-ABE5-1FEBFA761FCA}" type="slidenum">
              <a:rPr lang="en-US" smtClean="0"/>
              <a:t>‹#›</a:t>
            </a:fld>
            <a:endParaRPr lang="en-US"/>
          </a:p>
        </p:txBody>
      </p:sp>
    </p:spTree>
    <p:extLst>
      <p:ext uri="{BB962C8B-B14F-4D97-AF65-F5344CB8AC3E}">
        <p14:creationId xmlns:p14="http://schemas.microsoft.com/office/powerpoint/2010/main" val="250037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02203-5C7F-4B66-9BAB-E7F8F615CE26}"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79168-4F9A-4064-ABE5-1FEBFA761FCA}" type="slidenum">
              <a:rPr lang="en-US" smtClean="0"/>
              <a:t>‹#›</a:t>
            </a:fld>
            <a:endParaRPr lang="en-US"/>
          </a:p>
        </p:txBody>
      </p:sp>
    </p:spTree>
    <p:extLst>
      <p:ext uri="{BB962C8B-B14F-4D97-AF65-F5344CB8AC3E}">
        <p14:creationId xmlns:p14="http://schemas.microsoft.com/office/powerpoint/2010/main" val="2980646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B02203-5C7F-4B66-9BAB-E7F8F615CE26}"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79168-4F9A-4064-ABE5-1FEBFA761FCA}" type="slidenum">
              <a:rPr lang="en-US" smtClean="0"/>
              <a:t>‹#›</a:t>
            </a:fld>
            <a:endParaRPr lang="en-US"/>
          </a:p>
        </p:txBody>
      </p:sp>
    </p:spTree>
    <p:extLst>
      <p:ext uri="{BB962C8B-B14F-4D97-AF65-F5344CB8AC3E}">
        <p14:creationId xmlns:p14="http://schemas.microsoft.com/office/powerpoint/2010/main" val="74383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DB02203-5C7F-4B66-9BAB-E7F8F615CE26}"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79168-4F9A-4064-ABE5-1FEBFA761FCA}" type="slidenum">
              <a:rPr lang="en-US" smtClean="0"/>
              <a:t>‹#›</a:t>
            </a:fld>
            <a:endParaRPr lang="en-US"/>
          </a:p>
        </p:txBody>
      </p:sp>
    </p:spTree>
    <p:extLst>
      <p:ext uri="{BB962C8B-B14F-4D97-AF65-F5344CB8AC3E}">
        <p14:creationId xmlns:p14="http://schemas.microsoft.com/office/powerpoint/2010/main" val="318877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0070C0">
                <a:alpha val="88000"/>
              </a:srgbClr>
            </a:gs>
            <a:gs pos="100000">
              <a:schemeClr val="accent5">
                <a:lumMod val="20000"/>
                <a:lumOff val="80000"/>
              </a:schemeClr>
            </a:gs>
            <a:gs pos="34000">
              <a:schemeClr val="accent5">
                <a:lumMod val="20000"/>
                <a:lumOff val="80000"/>
              </a:schemeClr>
            </a:gs>
            <a:gs pos="15000">
              <a:schemeClr val="accent5">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B02203-5C7F-4B66-9BAB-E7F8F615CE26}" type="datetimeFigureOut">
              <a:rPr lang="en-US" smtClean="0"/>
              <a:t>11/10/2021</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D79168-4F9A-4064-ABE5-1FEBFA761FCA}" type="slidenum">
              <a:rPr lang="en-US" smtClean="0"/>
              <a:t>‹#›</a:t>
            </a:fld>
            <a:endParaRPr lang="en-US"/>
          </a:p>
        </p:txBody>
      </p:sp>
    </p:spTree>
    <p:extLst>
      <p:ext uri="{BB962C8B-B14F-4D97-AF65-F5344CB8AC3E}">
        <p14:creationId xmlns:p14="http://schemas.microsoft.com/office/powerpoint/2010/main" val="22830026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1" descr="wmo2016_powerpoint_standard_v2_dark-1.jpg"/>
          <p:cNvPicPr preferRelativeResize="0"/>
          <p:nvPr/>
        </p:nvPicPr>
        <p:blipFill rotWithShape="1">
          <a:blip r:embed="rId3">
            <a:alphaModFix/>
          </a:blip>
          <a:srcRect/>
          <a:stretch/>
        </p:blipFill>
        <p:spPr>
          <a:xfrm>
            <a:off x="-36000" y="-29123"/>
            <a:ext cx="9180000" cy="6887123"/>
          </a:xfrm>
          <a:prstGeom prst="rect">
            <a:avLst/>
          </a:prstGeom>
          <a:noFill/>
          <a:ln>
            <a:noFill/>
          </a:ln>
        </p:spPr>
      </p:pic>
      <p:sp>
        <p:nvSpPr>
          <p:cNvPr id="59" name="Google Shape;59;p11"/>
          <p:cNvSpPr txBox="1"/>
          <p:nvPr/>
        </p:nvSpPr>
        <p:spPr>
          <a:xfrm>
            <a:off x="0" y="50882"/>
            <a:ext cx="9070428" cy="1840813"/>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FFFFFF"/>
              </a:buClr>
              <a:buSzPts val="3200"/>
              <a:buFont typeface="Calibri"/>
              <a:buNone/>
            </a:pPr>
            <a:r>
              <a:rPr lang="en-US" sz="2400" b="1" i="1" u="none" strike="noStrike" cap="none" dirty="0" smtClean="0">
                <a:solidFill>
                  <a:srgbClr val="FFFFFF"/>
                </a:solidFill>
                <a:latin typeface="Calibri"/>
                <a:ea typeface="Calibri"/>
                <a:cs typeface="Calibri"/>
                <a:sym typeface="Calibri"/>
              </a:rPr>
              <a:t>WMO Infrastructure </a:t>
            </a:r>
            <a:r>
              <a:rPr lang="en-US" sz="2400" b="1" i="1" u="none" strike="noStrike" cap="none" dirty="0">
                <a:solidFill>
                  <a:srgbClr val="FFFFFF"/>
                </a:solidFill>
                <a:latin typeface="Calibri"/>
                <a:ea typeface="Calibri"/>
                <a:cs typeface="Calibri"/>
                <a:sym typeface="Calibri"/>
              </a:rPr>
              <a:t>Commission (INFCOM) -</a:t>
            </a:r>
            <a:endParaRPr sz="2400" b="1" i="1" u="none" strike="noStrike" cap="none" dirty="0">
              <a:solidFill>
                <a:srgbClr val="FFFFFF"/>
              </a:solidFill>
              <a:latin typeface="Calibri"/>
              <a:ea typeface="Calibri"/>
              <a:cs typeface="Calibri"/>
              <a:sym typeface="Calibri"/>
            </a:endParaRPr>
          </a:p>
          <a:p>
            <a:pPr marL="0" marR="0" lvl="0" indent="0" algn="ctr" rtl="0">
              <a:spcBef>
                <a:spcPts val="1200"/>
              </a:spcBef>
              <a:spcAft>
                <a:spcPts val="0"/>
              </a:spcAft>
              <a:buClr>
                <a:srgbClr val="FFFFFF"/>
              </a:buClr>
              <a:buSzPts val="3200"/>
              <a:buFont typeface="Calibri"/>
              <a:buNone/>
            </a:pPr>
            <a:r>
              <a:rPr lang="en-US" sz="2400" b="1" i="1" u="none" strike="noStrike" cap="none" dirty="0">
                <a:solidFill>
                  <a:srgbClr val="FFFFFF"/>
                </a:solidFill>
                <a:latin typeface="Calibri"/>
                <a:ea typeface="Calibri"/>
                <a:cs typeface="Calibri"/>
                <a:sym typeface="Calibri"/>
              </a:rPr>
              <a:t>Standing Committee on Earth Observing Systems and Monitoring Networks (SC-ON)</a:t>
            </a:r>
            <a:endParaRPr sz="2400" b="0" i="1" u="none" strike="noStrike" cap="none" dirty="0">
              <a:solidFill>
                <a:srgbClr val="FFFFFF"/>
              </a:solidFill>
              <a:latin typeface="Calibri"/>
              <a:ea typeface="Calibri"/>
              <a:cs typeface="Calibri"/>
              <a:sym typeface="Calibri"/>
            </a:endParaRPr>
          </a:p>
        </p:txBody>
      </p:sp>
      <p:sp>
        <p:nvSpPr>
          <p:cNvPr id="60" name="Google Shape;60;p11"/>
          <p:cNvSpPr txBox="1"/>
          <p:nvPr/>
        </p:nvSpPr>
        <p:spPr>
          <a:xfrm>
            <a:off x="2457790" y="4461990"/>
            <a:ext cx="6889690" cy="1466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smtClean="0">
                <a:solidFill>
                  <a:srgbClr val="FF0000"/>
                </a:solidFill>
                <a:latin typeface="Calibri"/>
                <a:ea typeface="Calibri"/>
                <a:cs typeface="Calibri"/>
                <a:sym typeface="Calibri"/>
              </a:rPr>
              <a:t>Sid </a:t>
            </a:r>
            <a:r>
              <a:rPr lang="en-US" sz="2400" dirty="0">
                <a:solidFill>
                  <a:srgbClr val="FF0000"/>
                </a:solidFill>
                <a:latin typeface="Calibri"/>
                <a:ea typeface="Calibri"/>
                <a:cs typeface="Calibri"/>
                <a:sym typeface="Calibri"/>
              </a:rPr>
              <a:t>Thurston</a:t>
            </a:r>
            <a:r>
              <a:rPr lang="en-US" sz="1800" dirty="0">
                <a:solidFill>
                  <a:srgbClr val="FF0000"/>
                </a:solidFill>
                <a:latin typeface="Calibri"/>
                <a:ea typeface="Calibri"/>
                <a:cs typeface="Calibri"/>
                <a:sym typeface="Calibri"/>
              </a:rPr>
              <a:t> (USA, vice-Chair, </a:t>
            </a:r>
            <a:r>
              <a:rPr lang="en-US" sz="1800" dirty="0" smtClean="0">
                <a:solidFill>
                  <a:srgbClr val="FF0000"/>
                </a:solidFill>
                <a:latin typeface="Calibri"/>
                <a:ea typeface="Calibri"/>
                <a:cs typeface="Calibri"/>
                <a:sym typeface="Calibri"/>
              </a:rPr>
              <a:t>SC-ON, NOAA Manager Global Drifter Program)</a:t>
            </a:r>
            <a:endParaRPr lang="en-US" sz="1800" dirty="0" smtClean="0">
              <a:solidFill>
                <a:srgbClr val="FF0000"/>
              </a:solidFill>
              <a:latin typeface="Calibri"/>
              <a:ea typeface="Calibri"/>
              <a:cs typeface="Calibri"/>
              <a:sym typeface="Calibri"/>
            </a:endParaRPr>
          </a:p>
          <a:p>
            <a:pPr marL="0" marR="0" lvl="0" indent="0" algn="l" rtl="0">
              <a:spcBef>
                <a:spcPts val="0"/>
              </a:spcBef>
              <a:spcAft>
                <a:spcPts val="0"/>
              </a:spcAft>
              <a:buNone/>
            </a:pPr>
            <a:endParaRPr lang="en-US" sz="1800" dirty="0">
              <a:solidFill>
                <a:srgbClr val="FF0000"/>
              </a:solidFill>
              <a:latin typeface="Calibri"/>
              <a:cs typeface="Calibri"/>
              <a:sym typeface="Calibri"/>
            </a:endParaRPr>
          </a:p>
          <a:p>
            <a:pPr marL="0" marR="0" lvl="0" indent="0" algn="ctr" rtl="0">
              <a:spcBef>
                <a:spcPts val="0"/>
              </a:spcBef>
              <a:spcAft>
                <a:spcPts val="0"/>
              </a:spcAft>
              <a:buNone/>
            </a:pPr>
            <a:r>
              <a:rPr lang="en-US" sz="1800" dirty="0" smtClean="0">
                <a:solidFill>
                  <a:srgbClr val="FF0000"/>
                </a:solidFill>
                <a:latin typeface="Calibri"/>
                <a:cs typeface="Calibri"/>
                <a:sym typeface="Calibri"/>
              </a:rPr>
              <a:t>DBCP-37  11 November, 2021</a:t>
            </a:r>
          </a:p>
          <a:p>
            <a:pPr marL="0" marR="0" lvl="0" indent="0" algn="ctr" rtl="0">
              <a:spcBef>
                <a:spcPts val="0"/>
              </a:spcBef>
              <a:spcAft>
                <a:spcPts val="0"/>
              </a:spcAft>
              <a:buNone/>
            </a:pPr>
            <a:r>
              <a:rPr lang="en-US" sz="1800" dirty="0" smtClean="0">
                <a:solidFill>
                  <a:srgbClr val="FF0000"/>
                </a:solidFill>
                <a:latin typeface="Calibri"/>
                <a:cs typeface="Calibri"/>
                <a:sym typeface="Calibri"/>
              </a:rPr>
              <a:t>8.  Engagement With the Commercial Sector</a:t>
            </a:r>
            <a:endParaRPr dirty="0">
              <a:solidFill>
                <a:srgbClr val="FF0000"/>
              </a:solidFill>
            </a:endParaRPr>
          </a:p>
        </p:txBody>
      </p:sp>
      <p:sp>
        <p:nvSpPr>
          <p:cNvPr id="61" name="Google Shape;61;p11"/>
          <p:cNvSpPr txBox="1"/>
          <p:nvPr/>
        </p:nvSpPr>
        <p:spPr>
          <a:xfrm>
            <a:off x="-36000" y="2297441"/>
            <a:ext cx="9106428" cy="14661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smtClean="0">
                <a:solidFill>
                  <a:srgbClr val="FF0000"/>
                </a:solidFill>
                <a:latin typeface="Calibri"/>
                <a:ea typeface="Calibri"/>
                <a:cs typeface="Calibri"/>
                <a:sym typeface="Calibri"/>
              </a:rPr>
              <a:t>Exploring Collaboration </a:t>
            </a:r>
            <a:r>
              <a:rPr lang="en-US" sz="3200" dirty="0">
                <a:solidFill>
                  <a:srgbClr val="FF0000"/>
                </a:solidFill>
                <a:latin typeface="Calibri"/>
                <a:ea typeface="Calibri"/>
                <a:cs typeface="Calibri"/>
                <a:sym typeface="Calibri"/>
              </a:rPr>
              <a:t>SC-ON with </a:t>
            </a:r>
            <a:r>
              <a:rPr lang="en-US" sz="3200" dirty="0" smtClean="0">
                <a:solidFill>
                  <a:srgbClr val="FF0000"/>
                </a:solidFill>
                <a:latin typeface="Calibri"/>
                <a:ea typeface="Calibri"/>
                <a:cs typeface="Calibri"/>
                <a:sym typeface="Calibri"/>
              </a:rPr>
              <a:t>the Hydrological-Meteorological Equipment Industry (HMEI) Association  </a:t>
            </a:r>
            <a:endParaRPr sz="3200"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95598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94593" y="274638"/>
            <a:ext cx="9049407"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dirty="0" smtClean="0"/>
              <a:t>Follow-up Actions</a:t>
            </a:r>
            <a:endParaRPr dirty="0"/>
          </a:p>
        </p:txBody>
      </p:sp>
      <p:sp>
        <p:nvSpPr>
          <p:cNvPr id="85" name="Google Shape;85;p15"/>
          <p:cNvSpPr txBox="1">
            <a:spLocks noGrp="1"/>
          </p:cNvSpPr>
          <p:nvPr>
            <p:ph type="body" idx="1"/>
          </p:nvPr>
        </p:nvSpPr>
        <p:spPr>
          <a:xfrm>
            <a:off x="94593" y="1600200"/>
            <a:ext cx="8944304"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1200"/>
              </a:spcBef>
              <a:spcAft>
                <a:spcPts val="0"/>
              </a:spcAft>
              <a:buClr>
                <a:schemeClr val="dk1"/>
              </a:buClr>
              <a:buSzPct val="100000"/>
              <a:buChar char="•"/>
            </a:pPr>
            <a:r>
              <a:rPr lang="en-US" dirty="0" smtClean="0"/>
              <a:t>Actions </a:t>
            </a:r>
            <a:r>
              <a:rPr lang="en-US" dirty="0"/>
              <a:t>to follow up:</a:t>
            </a:r>
            <a:endParaRPr dirty="0"/>
          </a:p>
          <a:p>
            <a:pPr marL="742950" lvl="1" indent="-285750" algn="l" rtl="0">
              <a:spcBef>
                <a:spcPts val="350"/>
              </a:spcBef>
              <a:spcAft>
                <a:spcPts val="0"/>
              </a:spcAft>
              <a:buClr>
                <a:schemeClr val="dk1"/>
              </a:buClr>
              <a:buSzPct val="100000"/>
              <a:buChar char="–"/>
            </a:pPr>
            <a:r>
              <a:rPr lang="en-US" dirty="0"/>
              <a:t>Identify types of communication, and then role of various actors in WMO and HMEI. (Chair SC-ON / WMO ET Coordinator of HMEI</a:t>
            </a:r>
            <a:r>
              <a:rPr lang="en-US" dirty="0" smtClean="0"/>
              <a:t>),</a:t>
            </a:r>
            <a:endParaRPr dirty="0"/>
          </a:p>
          <a:p>
            <a:pPr marL="742950" lvl="1" indent="-285750" algn="l" rtl="0">
              <a:spcBef>
                <a:spcPts val="350"/>
              </a:spcBef>
              <a:spcAft>
                <a:spcPts val="0"/>
              </a:spcAft>
              <a:buClr>
                <a:schemeClr val="dk1"/>
              </a:buClr>
              <a:buSzPct val="100000"/>
              <a:buChar char="–"/>
            </a:pPr>
            <a:r>
              <a:rPr lang="en-US" dirty="0"/>
              <a:t>HMEI to provide list of topics of interest to </a:t>
            </a:r>
            <a:r>
              <a:rPr lang="en-US" dirty="0" smtClean="0"/>
              <a:t>SC-ON,</a:t>
            </a:r>
            <a:endParaRPr dirty="0"/>
          </a:p>
          <a:p>
            <a:pPr marL="742950" lvl="1" indent="-285750" algn="l" rtl="0">
              <a:spcBef>
                <a:spcPts val="350"/>
              </a:spcBef>
              <a:spcAft>
                <a:spcPts val="0"/>
              </a:spcAft>
              <a:buClr>
                <a:schemeClr val="dk1"/>
              </a:buClr>
              <a:buSzPct val="100000"/>
              <a:buChar char="–"/>
            </a:pPr>
            <a:r>
              <a:rPr lang="en-US" dirty="0"/>
              <a:t>The two Secretariats are encouraged to discuss and assist HMEI and SC-ON Chair on issues of common </a:t>
            </a:r>
            <a:r>
              <a:rPr lang="en-US" dirty="0" smtClean="0"/>
              <a:t>interest,</a:t>
            </a:r>
            <a:endParaRPr dirty="0"/>
          </a:p>
          <a:p>
            <a:pPr marL="742950" lvl="1" indent="-285750" algn="l" rtl="0">
              <a:spcBef>
                <a:spcPts val="350"/>
              </a:spcBef>
              <a:spcAft>
                <a:spcPts val="0"/>
              </a:spcAft>
              <a:buClr>
                <a:schemeClr val="dk1"/>
              </a:buClr>
              <a:buSzPct val="100000"/>
              <a:buChar char="–"/>
            </a:pPr>
            <a:r>
              <a:rPr lang="en-US" dirty="0"/>
              <a:t>Encourage direct communication of HMEI with the ET Chairs. Start with ET-WT, JET-ABO, </a:t>
            </a:r>
            <a:r>
              <a:rPr lang="en-US" dirty="0" smtClean="0"/>
              <a:t>ET-SSU,</a:t>
            </a:r>
            <a:endParaRPr dirty="0"/>
          </a:p>
          <a:p>
            <a:pPr marL="742950" lvl="1" indent="-285750" algn="l" rtl="0">
              <a:spcBef>
                <a:spcPts val="350"/>
              </a:spcBef>
              <a:spcAft>
                <a:spcPts val="0"/>
              </a:spcAft>
              <a:buClr>
                <a:schemeClr val="dk1"/>
              </a:buClr>
              <a:buSzPct val="100000"/>
              <a:buChar char="–"/>
            </a:pPr>
            <a:r>
              <a:rPr lang="en-US" dirty="0"/>
              <a:t>HMEI to establish a chart of participants from HMEI in WMO groups and expert </a:t>
            </a:r>
            <a:r>
              <a:rPr lang="en-US" dirty="0" smtClean="0"/>
              <a:t>teams, </a:t>
            </a:r>
            <a:endParaRPr dirty="0"/>
          </a:p>
          <a:p>
            <a:pPr marL="742950" lvl="1" indent="-285750" algn="l" rtl="0">
              <a:spcBef>
                <a:spcPts val="350"/>
              </a:spcBef>
              <a:spcAft>
                <a:spcPts val="0"/>
              </a:spcAft>
              <a:buClr>
                <a:schemeClr val="dk1"/>
              </a:buClr>
              <a:buSzPct val="100000"/>
              <a:buChar char="–"/>
            </a:pPr>
            <a:r>
              <a:rPr lang="en-US" dirty="0"/>
              <a:t>Discussion of proliferation of commercial observations (Vice-Chair SC-ON with WMO ET Coordinator</a:t>
            </a:r>
            <a:r>
              <a:rPr lang="en-US" dirty="0" smtClean="0"/>
              <a:t>), </a:t>
            </a:r>
            <a:endParaRPr dirty="0"/>
          </a:p>
          <a:p>
            <a:pPr marL="742950" lvl="1" indent="-285750" algn="l" rtl="0">
              <a:spcBef>
                <a:spcPts val="350"/>
              </a:spcBef>
              <a:spcAft>
                <a:spcPts val="0"/>
              </a:spcAft>
              <a:buClr>
                <a:schemeClr val="dk1"/>
              </a:buClr>
              <a:buSzPct val="100000"/>
              <a:buChar char="–"/>
            </a:pPr>
            <a:r>
              <a:rPr lang="en-US" dirty="0"/>
              <a:t>HMEI to identify candidate for participating as a member in </a:t>
            </a:r>
            <a:r>
              <a:rPr lang="en-US" dirty="0" smtClean="0"/>
              <a:t>SC-ON</a:t>
            </a:r>
          </a:p>
          <a:p>
            <a:pPr marL="742950" lvl="1" indent="-285750" algn="l" rtl="0">
              <a:spcBef>
                <a:spcPts val="350"/>
              </a:spcBef>
              <a:spcAft>
                <a:spcPts val="0"/>
              </a:spcAft>
              <a:buClr>
                <a:schemeClr val="dk1"/>
              </a:buClr>
              <a:buSzPct val="100000"/>
              <a:buChar char="–"/>
            </a:pPr>
            <a:r>
              <a:rPr lang="en-US" dirty="0" smtClean="0"/>
              <a:t>A Third Meeting in Early 2022</a:t>
            </a:r>
            <a:r>
              <a:rPr lang="en-US" dirty="0" smtClean="0"/>
              <a:t>.</a:t>
            </a:r>
            <a:endParaRPr dirty="0"/>
          </a:p>
          <a:p>
            <a:pPr marL="342900" lvl="0" indent="-215900" algn="l" rtl="0">
              <a:spcBef>
                <a:spcPts val="400"/>
              </a:spcBef>
              <a:spcAft>
                <a:spcPts val="0"/>
              </a:spcAft>
              <a:buClr>
                <a:schemeClr val="dk1"/>
              </a:buClr>
              <a:buSzPct val="100000"/>
              <a:buNone/>
            </a:pPr>
            <a:endParaRPr dirty="0"/>
          </a:p>
          <a:p>
            <a:pPr marL="342900" lvl="0" indent="-215900" algn="l" rtl="0">
              <a:spcBef>
                <a:spcPts val="400"/>
              </a:spcBef>
              <a:spcAft>
                <a:spcPts val="0"/>
              </a:spcAft>
              <a:buClr>
                <a:schemeClr val="dk1"/>
              </a:buClr>
              <a:buSzPct val="100000"/>
              <a:buNone/>
            </a:pPr>
            <a:endParaRPr dirty="0"/>
          </a:p>
          <a:p>
            <a:pPr marL="342900" lvl="0" indent="-215900" algn="l" rtl="0">
              <a:spcBef>
                <a:spcPts val="400"/>
              </a:spcBef>
              <a:spcAft>
                <a:spcPts val="0"/>
              </a:spcAft>
              <a:buClr>
                <a:schemeClr val="dk1"/>
              </a:buClr>
              <a:buSzPct val="100000"/>
              <a:buNone/>
            </a:pPr>
            <a:endParaRPr dirty="0"/>
          </a:p>
          <a:p>
            <a:pPr marL="342900" lvl="0" indent="-215900" algn="l" rtl="0">
              <a:spcBef>
                <a:spcPts val="400"/>
              </a:spcBef>
              <a:spcAft>
                <a:spcPts val="0"/>
              </a:spcAft>
              <a:buClr>
                <a:schemeClr val="dk1"/>
              </a:buClr>
              <a:buSzPct val="100000"/>
              <a:buNone/>
            </a:pPr>
            <a:endParaRPr dirty="0"/>
          </a:p>
        </p:txBody>
      </p:sp>
    </p:spTree>
    <p:extLst>
      <p:ext uri="{BB962C8B-B14F-4D97-AF65-F5344CB8AC3E}">
        <p14:creationId xmlns:p14="http://schemas.microsoft.com/office/powerpoint/2010/main" val="267701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7" descr="wmo2016_powerpoint_standard_v2_dark-3.jpg"/>
          <p:cNvPicPr preferRelativeResize="0"/>
          <p:nvPr/>
        </p:nvPicPr>
        <p:blipFill rotWithShape="1">
          <a:blip r:embed="rId3">
            <a:alphaModFix/>
          </a:blip>
          <a:srcRect/>
          <a:stretch/>
        </p:blipFill>
        <p:spPr>
          <a:xfrm>
            <a:off x="0" y="0"/>
            <a:ext cx="9180000" cy="6885000"/>
          </a:xfrm>
          <a:prstGeom prst="rect">
            <a:avLst/>
          </a:prstGeom>
          <a:noFill/>
          <a:ln>
            <a:noFill/>
          </a:ln>
        </p:spPr>
      </p:pic>
      <p:sp>
        <p:nvSpPr>
          <p:cNvPr id="102" name="Google Shape;102;p17"/>
          <p:cNvSpPr txBox="1"/>
          <p:nvPr/>
        </p:nvSpPr>
        <p:spPr>
          <a:xfrm>
            <a:off x="-204952" y="1146999"/>
            <a:ext cx="8229600" cy="1840813"/>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4800"/>
              <a:buFont typeface="Calibri"/>
              <a:buNone/>
            </a:pPr>
            <a:r>
              <a:rPr lang="en-US" sz="4800" dirty="0">
                <a:solidFill>
                  <a:schemeClr val="lt1"/>
                </a:solidFill>
                <a:latin typeface="Calibri"/>
                <a:ea typeface="Calibri"/>
                <a:cs typeface="Calibri"/>
                <a:sym typeface="Calibri"/>
              </a:rPr>
              <a:t>Thank you</a:t>
            </a:r>
            <a:endParaRPr dirty="0"/>
          </a:p>
          <a:p>
            <a:pPr marL="0" marR="0" lvl="0" indent="0" algn="ctr" rtl="0">
              <a:spcBef>
                <a:spcPts val="0"/>
              </a:spcBef>
              <a:spcAft>
                <a:spcPts val="0"/>
              </a:spcAft>
              <a:buClr>
                <a:schemeClr val="lt1"/>
              </a:buClr>
              <a:buSzPts val="4800"/>
              <a:buFont typeface="Calibri"/>
              <a:buNone/>
            </a:pPr>
            <a:r>
              <a:rPr lang="en-US" sz="4800" dirty="0">
                <a:solidFill>
                  <a:schemeClr val="lt1"/>
                </a:solidFill>
                <a:latin typeface="Calibri"/>
                <a:ea typeface="Calibri"/>
                <a:cs typeface="Calibri"/>
                <a:sym typeface="Calibri"/>
              </a:rPr>
              <a:t>Merci</a:t>
            </a:r>
            <a:endParaRPr dirty="0"/>
          </a:p>
        </p:txBody>
      </p:sp>
      <p:pic>
        <p:nvPicPr>
          <p:cNvPr id="5" name="Picture 4" descr="A picture containing building, room, sitting, white&#10;&#10;Description automatically generated">
            <a:extLst>
              <a:ext uri="{FF2B5EF4-FFF2-40B4-BE49-F238E27FC236}">
                <a16:creationId xmlns:a16="http://schemas.microsoft.com/office/drawing/2014/main" id="{B8893973-D4C6-8A43-95DB-C3F8899B9F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5698" y="2514600"/>
            <a:ext cx="1571084" cy="2501037"/>
          </a:xfrm>
          <a:prstGeom prst="rect">
            <a:avLst/>
          </a:prstGeom>
          <a:ln>
            <a:solidFill>
              <a:schemeClr val="tx1"/>
            </a:solidFill>
          </a:ln>
        </p:spPr>
      </p:pic>
    </p:spTree>
    <p:extLst>
      <p:ext uri="{BB962C8B-B14F-4D97-AF65-F5344CB8AC3E}">
        <p14:creationId xmlns:p14="http://schemas.microsoft.com/office/powerpoint/2010/main" val="2109748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9"/>
            <a:ext cx="8991600" cy="1325563"/>
          </a:xfrm>
        </p:spPr>
        <p:txBody>
          <a:bodyPr>
            <a:normAutofit/>
          </a:bodyPr>
          <a:lstStyle/>
          <a:p>
            <a:r>
              <a:rPr lang="en-US" dirty="0" smtClean="0"/>
              <a:t>Key Questions for DBCP-37 </a:t>
            </a:r>
            <a:r>
              <a:rPr lang="en-US" dirty="0" smtClean="0"/>
              <a:t>Q&amp;A Discussion</a:t>
            </a:r>
            <a:endParaRPr lang="en-US" dirty="0"/>
          </a:p>
        </p:txBody>
      </p:sp>
      <p:sp>
        <p:nvSpPr>
          <p:cNvPr id="3" name="Text Placeholder 2"/>
          <p:cNvSpPr>
            <a:spLocks noGrp="1"/>
          </p:cNvSpPr>
          <p:nvPr>
            <p:ph type="body" idx="1"/>
          </p:nvPr>
        </p:nvSpPr>
        <p:spPr>
          <a:xfrm>
            <a:off x="147145" y="1600200"/>
            <a:ext cx="8839200" cy="4525963"/>
          </a:xfrm>
        </p:spPr>
        <p:txBody>
          <a:bodyPr/>
          <a:lstStyle/>
          <a:p>
            <a:r>
              <a:rPr lang="en-US" dirty="0"/>
              <a:t>key issues you would like raised through the Industry dialogue?</a:t>
            </a:r>
          </a:p>
          <a:p>
            <a:r>
              <a:rPr lang="en-US" dirty="0"/>
              <a:t>What key technologies or areas most need innovation?</a:t>
            </a:r>
          </a:p>
          <a:p>
            <a:r>
              <a:rPr lang="en-US" dirty="0"/>
              <a:t>What experiences have you had engaging with Private Sector and any opportunities you see to constructively engage?</a:t>
            </a:r>
          </a:p>
          <a:p>
            <a:endParaRPr lang="en-US" dirty="0"/>
          </a:p>
        </p:txBody>
      </p:sp>
    </p:spTree>
    <p:extLst>
      <p:ext uri="{BB962C8B-B14F-4D97-AF65-F5344CB8AC3E}">
        <p14:creationId xmlns:p14="http://schemas.microsoft.com/office/powerpoint/2010/main" val="292637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110836" y="274638"/>
            <a:ext cx="8936182"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a:t>Rapid Expansion of Ocean Observations, Products and Services</a:t>
            </a:r>
            <a:endParaRPr sz="3200"/>
          </a:p>
        </p:txBody>
      </p:sp>
      <p:pic>
        <p:nvPicPr>
          <p:cNvPr id="91" name="Google Shape;91;p16"/>
          <p:cNvPicPr preferRelativeResize="0">
            <a:picLocks noGrp="1"/>
          </p:cNvPicPr>
          <p:nvPr>
            <p:ph type="body" idx="1"/>
          </p:nvPr>
        </p:nvPicPr>
        <p:blipFill rotWithShape="1">
          <a:blip r:embed="rId3">
            <a:alphaModFix/>
          </a:blip>
          <a:srcRect/>
          <a:stretch/>
        </p:blipFill>
        <p:spPr>
          <a:xfrm>
            <a:off x="244447" y="1722472"/>
            <a:ext cx="4403753" cy="2140709"/>
          </a:xfrm>
          <a:prstGeom prst="rect">
            <a:avLst/>
          </a:prstGeom>
          <a:noFill/>
          <a:ln>
            <a:noFill/>
          </a:ln>
        </p:spPr>
      </p:pic>
      <p:sp>
        <p:nvSpPr>
          <p:cNvPr id="92" name="Google Shape;92;p16"/>
          <p:cNvSpPr txBox="1">
            <a:spLocks noGrp="1"/>
          </p:cNvSpPr>
          <p:nvPr>
            <p:ph type="body" idx="2"/>
          </p:nvPr>
        </p:nvSpPr>
        <p:spPr>
          <a:xfrm>
            <a:off x="4648200" y="1600200"/>
            <a:ext cx="4398818"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just" rtl="0">
              <a:spcBef>
                <a:spcPts val="0"/>
              </a:spcBef>
              <a:spcAft>
                <a:spcPts val="0"/>
              </a:spcAft>
              <a:buClr>
                <a:schemeClr val="dk1"/>
              </a:buClr>
              <a:buSzPct val="100000"/>
              <a:buChar char="•"/>
            </a:pPr>
            <a:r>
              <a:rPr lang="en-US" sz="2000"/>
              <a:t>Compared to National Agencies and Academic Research Institutions,  the Commercial Sector currently contributes a relatively small percentage to global ocean observations, </a:t>
            </a:r>
            <a:endParaRPr/>
          </a:p>
          <a:p>
            <a:pPr marL="342900" lvl="0" indent="-244475" algn="just" rtl="0">
              <a:spcBef>
                <a:spcPts val="310"/>
              </a:spcBef>
              <a:spcAft>
                <a:spcPts val="0"/>
              </a:spcAft>
              <a:buClr>
                <a:schemeClr val="dk1"/>
              </a:buClr>
              <a:buSzPct val="100000"/>
              <a:buNone/>
            </a:pPr>
            <a:endParaRPr sz="2000"/>
          </a:p>
          <a:p>
            <a:pPr marL="342900" lvl="0" indent="-342900" algn="just" rtl="0">
              <a:spcBef>
                <a:spcPts val="310"/>
              </a:spcBef>
              <a:spcAft>
                <a:spcPts val="0"/>
              </a:spcAft>
              <a:buClr>
                <a:schemeClr val="dk1"/>
              </a:buClr>
              <a:buSzPct val="100000"/>
              <a:buChar char="•"/>
            </a:pPr>
            <a:r>
              <a:rPr lang="en-US" sz="2000"/>
              <a:t>Commercial sector engagement in this space is rapidly increasing,</a:t>
            </a:r>
            <a:endParaRPr/>
          </a:p>
          <a:p>
            <a:pPr marL="0" lvl="0" indent="0" algn="just" rtl="0">
              <a:spcBef>
                <a:spcPts val="310"/>
              </a:spcBef>
              <a:spcAft>
                <a:spcPts val="0"/>
              </a:spcAft>
              <a:buClr>
                <a:schemeClr val="dk1"/>
              </a:buClr>
              <a:buSzPct val="100000"/>
              <a:buNone/>
            </a:pPr>
            <a:endParaRPr sz="2000"/>
          </a:p>
          <a:p>
            <a:pPr marL="342900" lvl="0" indent="-342900" algn="just" rtl="0">
              <a:spcBef>
                <a:spcPts val="310"/>
              </a:spcBef>
              <a:spcAft>
                <a:spcPts val="0"/>
              </a:spcAft>
              <a:buClr>
                <a:schemeClr val="dk1"/>
              </a:buClr>
              <a:buSzPct val="100000"/>
              <a:buChar char="•"/>
            </a:pPr>
            <a:r>
              <a:rPr lang="en-US" sz="2000"/>
              <a:t>Commercial Interests go beyond the acquisition of ocean data to also delivering sea state forecasts and other ocean products and services,</a:t>
            </a:r>
            <a:endParaRPr/>
          </a:p>
          <a:p>
            <a:pPr marL="342900" lvl="0" indent="-244475" algn="just" rtl="0">
              <a:spcBef>
                <a:spcPts val="310"/>
              </a:spcBef>
              <a:spcAft>
                <a:spcPts val="0"/>
              </a:spcAft>
              <a:buClr>
                <a:schemeClr val="dk1"/>
              </a:buClr>
              <a:buSzPct val="100000"/>
              <a:buNone/>
            </a:pPr>
            <a:endParaRPr sz="2000"/>
          </a:p>
          <a:p>
            <a:pPr marL="342900" lvl="0" indent="-342900" algn="just" rtl="0">
              <a:spcBef>
                <a:spcPts val="310"/>
              </a:spcBef>
              <a:spcAft>
                <a:spcPts val="0"/>
              </a:spcAft>
              <a:buClr>
                <a:schemeClr val="dk1"/>
              </a:buClr>
              <a:buSzPct val="100000"/>
              <a:buChar char="•"/>
            </a:pPr>
            <a:r>
              <a:rPr lang="en-US" sz="2000"/>
              <a:t>HMEI can help to serve as a focal point for commercial ocean observing instrument and service providers to engage more effectively with Global Public and Academic Sectors,</a:t>
            </a:r>
            <a:endParaRPr/>
          </a:p>
          <a:p>
            <a:pPr marL="342900" lvl="0" indent="-244475" algn="just" rtl="0">
              <a:spcBef>
                <a:spcPts val="310"/>
              </a:spcBef>
              <a:spcAft>
                <a:spcPts val="0"/>
              </a:spcAft>
              <a:buClr>
                <a:schemeClr val="dk1"/>
              </a:buClr>
              <a:buSzPct val="100000"/>
              <a:buNone/>
            </a:pPr>
            <a:endParaRPr sz="2000"/>
          </a:p>
          <a:p>
            <a:pPr marL="342900" lvl="0" indent="-342900" algn="just" rtl="0">
              <a:spcBef>
                <a:spcPts val="310"/>
              </a:spcBef>
              <a:spcAft>
                <a:spcPts val="0"/>
              </a:spcAft>
              <a:buClr>
                <a:schemeClr val="dk1"/>
              </a:buClr>
              <a:buSzPct val="100000"/>
              <a:buChar char="•"/>
            </a:pPr>
            <a:r>
              <a:rPr lang="en-US" sz="2000"/>
              <a:t>For additional information please contact Sidney.Thurston@noaa.gov</a:t>
            </a:r>
            <a:endParaRPr sz="2000"/>
          </a:p>
        </p:txBody>
      </p:sp>
      <p:sp>
        <p:nvSpPr>
          <p:cNvPr id="93" name="Google Shape;93;p16"/>
          <p:cNvSpPr txBox="1"/>
          <p:nvPr/>
        </p:nvSpPr>
        <p:spPr>
          <a:xfrm>
            <a:off x="244447" y="3830299"/>
            <a:ext cx="444514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A screenshot of the interactive map of the Global Ocean Observing System</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pic>
        <p:nvPicPr>
          <p:cNvPr id="94" name="Google Shape;94;p16"/>
          <p:cNvPicPr preferRelativeResize="0"/>
          <p:nvPr/>
        </p:nvPicPr>
        <p:blipFill rotWithShape="1">
          <a:blip r:embed="rId4">
            <a:alphaModFix/>
          </a:blip>
          <a:srcRect/>
          <a:stretch/>
        </p:blipFill>
        <p:spPr>
          <a:xfrm>
            <a:off x="276095" y="4501384"/>
            <a:ext cx="2327564" cy="1685915"/>
          </a:xfrm>
          <a:prstGeom prst="rect">
            <a:avLst/>
          </a:prstGeom>
          <a:noFill/>
          <a:ln>
            <a:noFill/>
          </a:ln>
        </p:spPr>
      </p:pic>
      <p:pic>
        <p:nvPicPr>
          <p:cNvPr id="95" name="Google Shape;95;p16" descr="Small, Cheap Metocean Buoys Expand Coverage of High-Res Wave Data"/>
          <p:cNvPicPr preferRelativeResize="0"/>
          <p:nvPr/>
        </p:nvPicPr>
        <p:blipFill rotWithShape="1">
          <a:blip r:embed="rId5">
            <a:alphaModFix/>
          </a:blip>
          <a:srcRect/>
          <a:stretch/>
        </p:blipFill>
        <p:spPr>
          <a:xfrm>
            <a:off x="2886681" y="5720280"/>
            <a:ext cx="2068368" cy="1047641"/>
          </a:xfrm>
          <a:prstGeom prst="rect">
            <a:avLst/>
          </a:prstGeom>
          <a:noFill/>
          <a:ln>
            <a:noFill/>
          </a:ln>
        </p:spPr>
      </p:pic>
      <p:pic>
        <p:nvPicPr>
          <p:cNvPr id="96" name="Google Shape;96;p16"/>
          <p:cNvPicPr preferRelativeResize="0"/>
          <p:nvPr/>
        </p:nvPicPr>
        <p:blipFill rotWithShape="1">
          <a:blip r:embed="rId6">
            <a:alphaModFix/>
          </a:blip>
          <a:srcRect/>
          <a:stretch/>
        </p:blipFill>
        <p:spPr>
          <a:xfrm>
            <a:off x="2886681" y="4483384"/>
            <a:ext cx="1802911" cy="1014699"/>
          </a:xfrm>
          <a:prstGeom prst="rect">
            <a:avLst/>
          </a:prstGeom>
          <a:noFill/>
          <a:ln>
            <a:noFill/>
          </a:ln>
        </p:spPr>
      </p:pic>
    </p:spTree>
    <p:extLst>
      <p:ext uri="{BB962C8B-B14F-4D97-AF65-F5344CB8AC3E}">
        <p14:creationId xmlns:p14="http://schemas.microsoft.com/office/powerpoint/2010/main" val="1149291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3" y="274638"/>
            <a:ext cx="8902262" cy="1143000"/>
          </a:xfrm>
        </p:spPr>
        <p:txBody>
          <a:bodyPr/>
          <a:lstStyle/>
          <a:p>
            <a:pPr algn="ctr"/>
            <a:r>
              <a:rPr lang="en-US" dirty="0" smtClean="0"/>
              <a:t>WMO Public-Private Engagement</a:t>
            </a:r>
            <a:endParaRPr lang="en-US" dirty="0"/>
          </a:p>
        </p:txBody>
      </p:sp>
      <p:sp>
        <p:nvSpPr>
          <p:cNvPr id="3" name="Text Placeholder 2"/>
          <p:cNvSpPr>
            <a:spLocks noGrp="1"/>
          </p:cNvSpPr>
          <p:nvPr>
            <p:ph type="body" idx="1"/>
          </p:nvPr>
        </p:nvSpPr>
        <p:spPr>
          <a:xfrm>
            <a:off x="84083" y="1600200"/>
            <a:ext cx="9059917" cy="4525963"/>
          </a:xfrm>
        </p:spPr>
        <p:txBody>
          <a:bodyPr>
            <a:normAutofit/>
          </a:bodyPr>
          <a:lstStyle/>
          <a:p>
            <a:r>
              <a:rPr lang="en-US" dirty="0"/>
              <a:t>Over the last years, WMO, in cooperation with various partners, has been developing a new approach for greater engagement between the public, private and academic sectors operating in the global weather enterprise. </a:t>
            </a:r>
            <a:endParaRPr lang="en-US" dirty="0" smtClean="0"/>
          </a:p>
          <a:p>
            <a:endParaRPr lang="en-US" dirty="0"/>
          </a:p>
          <a:p>
            <a:r>
              <a:rPr lang="en-US" dirty="0" smtClean="0"/>
              <a:t>In </a:t>
            </a:r>
            <a:r>
              <a:rPr lang="en-US" dirty="0"/>
              <a:t>2018 and 2019 – at the 70</a:t>
            </a:r>
            <a:r>
              <a:rPr lang="en-US" baseline="30000" dirty="0"/>
              <a:t>th</a:t>
            </a:r>
            <a:r>
              <a:rPr lang="en-US" dirty="0"/>
              <a:t> Session of its Executive Council and the 18</a:t>
            </a:r>
            <a:r>
              <a:rPr lang="en-US" baseline="30000" dirty="0"/>
              <a:t>th</a:t>
            </a:r>
            <a:r>
              <a:rPr lang="en-US" dirty="0"/>
              <a:t> Session of the World Meteorological Congress – WMO refined guidance and policies to encourage and enable Members to pursue mutually beneficial partnerships and engagement with all sectors and stakeholders in order to enhance weather, climate and water services for business, individuals and society as a whole.</a:t>
            </a:r>
            <a:endParaRPr lang="en-US" dirty="0"/>
          </a:p>
        </p:txBody>
      </p:sp>
    </p:spTree>
    <p:extLst>
      <p:ext uri="{BB962C8B-B14F-4D97-AF65-F5344CB8AC3E}">
        <p14:creationId xmlns:p14="http://schemas.microsoft.com/office/powerpoint/2010/main" val="1038877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 y="365129"/>
            <a:ext cx="8944304" cy="1325563"/>
          </a:xfrm>
        </p:spPr>
        <p:txBody>
          <a:bodyPr/>
          <a:lstStyle/>
          <a:p>
            <a:pPr algn="ctr"/>
            <a:r>
              <a:rPr lang="en-US" dirty="0" smtClean="0"/>
              <a:t>HMEI Background</a:t>
            </a:r>
            <a:endParaRPr lang="en-US" dirty="0"/>
          </a:p>
        </p:txBody>
      </p:sp>
      <p:sp>
        <p:nvSpPr>
          <p:cNvPr id="3" name="Text Placeholder 2"/>
          <p:cNvSpPr>
            <a:spLocks noGrp="1"/>
          </p:cNvSpPr>
          <p:nvPr>
            <p:ph type="body" idx="1"/>
          </p:nvPr>
        </p:nvSpPr>
        <p:spPr>
          <a:xfrm>
            <a:off x="94593" y="1600200"/>
            <a:ext cx="8944304" cy="4525963"/>
          </a:xfrm>
        </p:spPr>
        <p:txBody>
          <a:bodyPr/>
          <a:lstStyle/>
          <a:p>
            <a:r>
              <a:rPr lang="en-US" dirty="0"/>
              <a:t>HMEI represents and promotes the views of over 140 Private sector </a:t>
            </a:r>
            <a:r>
              <a:rPr lang="en-US" dirty="0" smtClean="0"/>
              <a:t>companies</a:t>
            </a:r>
          </a:p>
          <a:p>
            <a:pPr marL="0" indent="0">
              <a:buNone/>
            </a:pPr>
            <a:endParaRPr lang="en-US" dirty="0" smtClean="0"/>
          </a:p>
          <a:p>
            <a:r>
              <a:rPr lang="en-US" dirty="0" smtClean="0"/>
              <a:t>Objectives are </a:t>
            </a:r>
            <a:r>
              <a:rPr lang="en-US" dirty="0"/>
              <a:t>to advance the technologies, standards, operational uses and sustainability of Equipment, Software, Systems, and Services supporting the Global </a:t>
            </a:r>
            <a:r>
              <a:rPr lang="en-US"/>
              <a:t>Weather </a:t>
            </a:r>
            <a:r>
              <a:rPr lang="en-US" smtClean="0"/>
              <a:t>Enterprise,</a:t>
            </a:r>
          </a:p>
          <a:p>
            <a:pPr marL="0" indent="0">
              <a:buNone/>
            </a:pPr>
            <a:endParaRPr lang="en-US" dirty="0" smtClean="0"/>
          </a:p>
          <a:p>
            <a:r>
              <a:rPr lang="en-US" dirty="0" smtClean="0"/>
              <a:t>Office in WMO Headquarters, Geneva.</a:t>
            </a:r>
            <a:endParaRPr lang="en-US" dirty="0"/>
          </a:p>
        </p:txBody>
      </p:sp>
    </p:spTree>
    <p:extLst>
      <p:ext uri="{BB962C8B-B14F-4D97-AF65-F5344CB8AC3E}">
        <p14:creationId xmlns:p14="http://schemas.microsoft.com/office/powerpoint/2010/main" val="848890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55" y="-242037"/>
            <a:ext cx="8927690" cy="2369880"/>
          </a:xfrm>
          <a:prstGeom prst="rect">
            <a:avLst/>
          </a:prstGeom>
        </p:spPr>
        <p:txBody>
          <a:bodyPr wrap="square">
            <a:spAutoFit/>
          </a:bodyPr>
          <a:lstStyle/>
          <a:p>
            <a:r>
              <a:rPr lang="en-US" dirty="0"/>
              <a:t/>
            </a:r>
            <a:br>
              <a:rPr lang="en-US" dirty="0"/>
            </a:br>
            <a:r>
              <a:rPr lang="en-US" dirty="0"/>
              <a:t/>
            </a:r>
            <a:br>
              <a:rPr lang="en-US" dirty="0"/>
            </a:br>
            <a:r>
              <a:rPr lang="en-US" dirty="0"/>
              <a:t/>
            </a:r>
            <a:br>
              <a:rPr lang="en-US" dirty="0"/>
            </a:br>
            <a:endParaRPr lang="en-US" dirty="0" smtClean="0"/>
          </a:p>
          <a:p>
            <a:endParaRPr lang="en-US" sz="1600" b="1" dirty="0">
              <a:solidFill>
                <a:srgbClr val="0A4595"/>
              </a:solidFill>
              <a:latin typeface="Proxima Nova"/>
            </a:endParaRPr>
          </a:p>
          <a:p>
            <a:endParaRPr lang="en-US" sz="1600" b="1" dirty="0" smtClean="0">
              <a:solidFill>
                <a:srgbClr val="0A4595"/>
              </a:solidFill>
              <a:latin typeface="Proxima Nova"/>
            </a:endParaRPr>
          </a:p>
          <a:p>
            <a:endParaRPr lang="en-US" sz="1600" b="1" dirty="0">
              <a:solidFill>
                <a:srgbClr val="0A4595"/>
              </a:solidFill>
              <a:latin typeface="Proxima Nova"/>
            </a:endParaRPr>
          </a:p>
          <a:p>
            <a:endParaRPr lang="en-US" sz="1600" b="1" dirty="0" smtClean="0">
              <a:solidFill>
                <a:srgbClr val="0A4595"/>
              </a:solidFill>
              <a:latin typeface="Proxima Nova"/>
            </a:endParaRPr>
          </a:p>
          <a:p>
            <a:pPr marL="914400"/>
            <a:r>
              <a:rPr lang="en-US" dirty="0"/>
              <a:t/>
            </a:r>
            <a:br>
              <a:rPr lang="en-US" dirty="0"/>
            </a:br>
            <a:endParaRPr lang="en-US" dirty="0"/>
          </a:p>
        </p:txBody>
      </p:sp>
      <p:sp>
        <p:nvSpPr>
          <p:cNvPr id="3" name="Title 2"/>
          <p:cNvSpPr>
            <a:spLocks noGrp="1"/>
          </p:cNvSpPr>
          <p:nvPr>
            <p:ph type="title"/>
          </p:nvPr>
        </p:nvSpPr>
        <p:spPr>
          <a:xfrm>
            <a:off x="108155" y="190555"/>
            <a:ext cx="8927690" cy="1143000"/>
          </a:xfrm>
        </p:spPr>
        <p:txBody>
          <a:bodyPr/>
          <a:lstStyle/>
          <a:p>
            <a:pPr algn="ctr"/>
            <a:r>
              <a:rPr lang="en-US" dirty="0" smtClean="0"/>
              <a:t>SC-ON Has Met With HMEI Two Times</a:t>
            </a:r>
            <a:endParaRPr lang="en-US" dirty="0"/>
          </a:p>
        </p:txBody>
      </p:sp>
      <p:sp>
        <p:nvSpPr>
          <p:cNvPr id="4" name="Text Placeholder 3"/>
          <p:cNvSpPr>
            <a:spLocks noGrp="1"/>
          </p:cNvSpPr>
          <p:nvPr>
            <p:ph type="body" idx="1"/>
          </p:nvPr>
        </p:nvSpPr>
        <p:spPr>
          <a:xfrm>
            <a:off x="108155" y="1066013"/>
            <a:ext cx="8927690" cy="5475889"/>
          </a:xfrm>
        </p:spPr>
        <p:txBody>
          <a:bodyPr>
            <a:noAutofit/>
          </a:bodyPr>
          <a:lstStyle/>
          <a:p>
            <a:pPr marL="114300" indent="0">
              <a:buNone/>
            </a:pPr>
            <a:r>
              <a:rPr lang="en-US" sz="2000" b="1" dirty="0">
                <a:solidFill>
                  <a:srgbClr val="0A4595"/>
                </a:solidFill>
                <a:latin typeface="+mn-lt"/>
              </a:rPr>
              <a:t>Meeting </a:t>
            </a:r>
            <a:r>
              <a:rPr lang="en-US" sz="2000" b="1" dirty="0" smtClean="0">
                <a:solidFill>
                  <a:srgbClr val="0A4595"/>
                </a:solidFill>
                <a:latin typeface="+mn-lt"/>
              </a:rPr>
              <a:t>Objectives:</a:t>
            </a:r>
            <a:r>
              <a:rPr lang="en-US" sz="2000" b="1" dirty="0">
                <a:solidFill>
                  <a:srgbClr val="0A4595"/>
                </a:solidFill>
                <a:latin typeface="+mn-lt"/>
              </a:rPr>
              <a:t>  </a:t>
            </a:r>
            <a:endParaRPr lang="en-US" sz="2000" b="1" dirty="0">
              <a:latin typeface="+mn-lt"/>
            </a:endParaRPr>
          </a:p>
          <a:p>
            <a:pPr fontAlgn="base"/>
            <a:r>
              <a:rPr lang="en-US" sz="2000" dirty="0">
                <a:latin typeface="+mn-lt"/>
              </a:rPr>
              <a:t>Scope opportunities and common interests</a:t>
            </a:r>
            <a:r>
              <a:rPr lang="en-US" sz="2000" dirty="0" smtClean="0">
                <a:latin typeface="+mn-lt"/>
              </a:rPr>
              <a:t>,</a:t>
            </a:r>
          </a:p>
          <a:p>
            <a:pPr marL="114300" indent="0" fontAlgn="base">
              <a:buNone/>
            </a:pPr>
            <a:endParaRPr lang="en-US" sz="2000" b="1" dirty="0">
              <a:latin typeface="+mn-lt"/>
            </a:endParaRPr>
          </a:p>
          <a:p>
            <a:pPr fontAlgn="base"/>
            <a:r>
              <a:rPr lang="en-US" sz="2000" dirty="0">
                <a:latin typeface="+mn-lt"/>
              </a:rPr>
              <a:t>Produce practical, actionable recommendations for increasing interactions and enhancing coordination between HMEI and </a:t>
            </a:r>
            <a:r>
              <a:rPr lang="en-US" sz="2000" dirty="0" smtClean="0">
                <a:latin typeface="+mn-lt"/>
              </a:rPr>
              <a:t>SC-ON,</a:t>
            </a:r>
          </a:p>
          <a:p>
            <a:pPr marL="114300" indent="0" fontAlgn="base">
              <a:buNone/>
            </a:pPr>
            <a:endParaRPr lang="en-US" sz="2000" b="1" dirty="0">
              <a:latin typeface="+mn-lt"/>
            </a:endParaRPr>
          </a:p>
          <a:p>
            <a:pPr fontAlgn="base"/>
            <a:r>
              <a:rPr lang="en-US" sz="2000" dirty="0" smtClean="0">
                <a:latin typeface="+mn-lt"/>
              </a:rPr>
              <a:t>Highlighted the Recent </a:t>
            </a:r>
            <a:r>
              <a:rPr lang="en-US" sz="2000" dirty="0">
                <a:latin typeface="+mn-lt"/>
              </a:rPr>
              <a:t>Rapid Expansion of Commercial Sector in Ocean Observations and </a:t>
            </a:r>
            <a:r>
              <a:rPr lang="en-US" sz="2000" dirty="0" smtClean="0">
                <a:latin typeface="+mn-lt"/>
              </a:rPr>
              <a:t>Services,</a:t>
            </a:r>
          </a:p>
          <a:p>
            <a:pPr marL="114300" indent="0" fontAlgn="base">
              <a:buNone/>
            </a:pPr>
            <a:endParaRPr lang="en-US" sz="2000" dirty="0">
              <a:latin typeface="+mn-lt"/>
            </a:endParaRPr>
          </a:p>
          <a:p>
            <a:pPr fontAlgn="base"/>
            <a:r>
              <a:rPr lang="en-US" sz="2000" dirty="0" smtClean="0">
                <a:latin typeface="+mn-lt"/>
              </a:rPr>
              <a:t>Prompts/questions for Discussion:</a:t>
            </a:r>
          </a:p>
          <a:p>
            <a:pPr fontAlgn="base"/>
            <a:r>
              <a:rPr lang="en-US" sz="2000" dirty="0" smtClean="0">
                <a:latin typeface="+mn-lt"/>
              </a:rPr>
              <a:t>Where </a:t>
            </a:r>
            <a:r>
              <a:rPr lang="en-US" sz="2000" dirty="0">
                <a:latin typeface="+mn-lt"/>
              </a:rPr>
              <a:t>is HMEI currently engaged with WMO Expert Teams (ET)?</a:t>
            </a:r>
          </a:p>
          <a:p>
            <a:pPr marL="800100" lvl="1" fontAlgn="base"/>
            <a:r>
              <a:rPr lang="en-US" sz="2000" dirty="0">
                <a:latin typeface="+mn-lt"/>
              </a:rPr>
              <a:t>What are SC-ON &amp; HMEI mutual priorities that will benefit from enhanced and sustained interactions?</a:t>
            </a:r>
          </a:p>
          <a:p>
            <a:pPr marL="800100" lvl="1" fontAlgn="base"/>
            <a:r>
              <a:rPr lang="en-US" sz="2000" dirty="0">
                <a:latin typeface="+mn-lt"/>
              </a:rPr>
              <a:t>How can we identify new POCs to increase and sustain coordination between HMEI and SC-ON in key areas?</a:t>
            </a:r>
          </a:p>
          <a:p>
            <a:pPr marL="114300" indent="0">
              <a:buNone/>
            </a:pPr>
            <a:endParaRPr lang="en-US" sz="2000" dirty="0">
              <a:latin typeface="+mn-lt"/>
            </a:endParaRPr>
          </a:p>
        </p:txBody>
      </p:sp>
    </p:spTree>
    <p:extLst>
      <p:ext uri="{BB962C8B-B14F-4D97-AF65-F5344CB8AC3E}">
        <p14:creationId xmlns:p14="http://schemas.microsoft.com/office/powerpoint/2010/main" val="797765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105103" y="274638"/>
            <a:ext cx="9038897"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dirty="0"/>
              <a:t>Areas of </a:t>
            </a:r>
            <a:r>
              <a:rPr lang="en-US" dirty="0" smtClean="0"/>
              <a:t>Common </a:t>
            </a:r>
            <a:r>
              <a:rPr lang="en-US" dirty="0"/>
              <a:t>I</a:t>
            </a:r>
            <a:r>
              <a:rPr lang="en-US" dirty="0" smtClean="0"/>
              <a:t>nterest</a:t>
            </a:r>
            <a:endParaRPr dirty="0"/>
          </a:p>
        </p:txBody>
      </p:sp>
      <p:sp>
        <p:nvSpPr>
          <p:cNvPr id="67" name="Google Shape;67;p12"/>
          <p:cNvSpPr txBox="1">
            <a:spLocks noGrp="1"/>
          </p:cNvSpPr>
          <p:nvPr>
            <p:ph type="body" idx="1"/>
          </p:nvPr>
        </p:nvSpPr>
        <p:spPr>
          <a:xfrm>
            <a:off x="105103" y="1600200"/>
            <a:ext cx="8933794"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80000"/>
              <a:buChar char="•"/>
            </a:pPr>
            <a:r>
              <a:rPr lang="en-US" dirty="0" smtClean="0"/>
              <a:t>SC-ON </a:t>
            </a:r>
            <a:r>
              <a:rPr lang="en-US" dirty="0"/>
              <a:t>and HMEI representatives  identified the following areas of common interest:</a:t>
            </a:r>
            <a:endParaRPr sz="4000" dirty="0"/>
          </a:p>
          <a:p>
            <a:pPr marL="742950" lvl="1" indent="-285750" algn="l" rtl="0">
              <a:spcBef>
                <a:spcPts val="392"/>
              </a:spcBef>
              <a:spcAft>
                <a:spcPts val="0"/>
              </a:spcAft>
              <a:buClr>
                <a:schemeClr val="dk1"/>
              </a:buClr>
              <a:buSzPct val="77777"/>
              <a:buChar char="–"/>
            </a:pPr>
            <a:r>
              <a:rPr lang="en-US" dirty="0"/>
              <a:t>User requirements (feasibility of manufacturers to respond to requirements; or feeding user requirements for those private sector actors delivering services),  </a:t>
            </a:r>
            <a:endParaRPr sz="3600" dirty="0"/>
          </a:p>
          <a:p>
            <a:pPr marL="742950" lvl="1" indent="-285750" algn="l" rtl="0">
              <a:spcBef>
                <a:spcPts val="392"/>
              </a:spcBef>
              <a:spcAft>
                <a:spcPts val="0"/>
              </a:spcAft>
              <a:buClr>
                <a:schemeClr val="dk1"/>
              </a:buClr>
              <a:buSzPct val="77777"/>
              <a:buChar char="–"/>
            </a:pPr>
            <a:r>
              <a:rPr lang="en-US" dirty="0"/>
              <a:t>Quality monitoring,  </a:t>
            </a:r>
            <a:endParaRPr sz="3600" dirty="0"/>
          </a:p>
          <a:p>
            <a:pPr marL="742950" lvl="1" indent="-285750" algn="l" rtl="0">
              <a:spcBef>
                <a:spcPts val="392"/>
              </a:spcBef>
              <a:spcAft>
                <a:spcPts val="0"/>
              </a:spcAft>
              <a:buClr>
                <a:schemeClr val="dk1"/>
              </a:buClr>
              <a:buSzPct val="77777"/>
              <a:buChar char="–"/>
            </a:pPr>
            <a:r>
              <a:rPr lang="en-US" dirty="0"/>
              <a:t>Metadata collection,  </a:t>
            </a:r>
            <a:endParaRPr sz="3600" dirty="0"/>
          </a:p>
          <a:p>
            <a:pPr marL="742950" lvl="1" indent="-285750" algn="l" rtl="0">
              <a:spcBef>
                <a:spcPts val="392"/>
              </a:spcBef>
              <a:spcAft>
                <a:spcPts val="0"/>
              </a:spcAft>
              <a:buClr>
                <a:schemeClr val="dk1"/>
              </a:buClr>
              <a:buSzPct val="77777"/>
              <a:buChar char="–"/>
            </a:pPr>
            <a:r>
              <a:rPr lang="en-US" dirty="0"/>
              <a:t>Data availability, </a:t>
            </a:r>
            <a:endParaRPr sz="3600" dirty="0"/>
          </a:p>
          <a:p>
            <a:pPr marL="742950" lvl="1" indent="-285750" algn="l" rtl="0">
              <a:spcBef>
                <a:spcPts val="392"/>
              </a:spcBef>
              <a:spcAft>
                <a:spcPts val="0"/>
              </a:spcAft>
              <a:buClr>
                <a:schemeClr val="dk1"/>
              </a:buClr>
              <a:buSzPct val="77777"/>
              <a:buChar char="–"/>
            </a:pPr>
            <a:r>
              <a:rPr lang="en-US" dirty="0"/>
              <a:t>Surface Observing </a:t>
            </a:r>
            <a:r>
              <a:rPr lang="en-US" dirty="0" smtClean="0"/>
              <a:t>Networks,</a:t>
            </a:r>
            <a:endParaRPr sz="3600" dirty="0"/>
          </a:p>
          <a:p>
            <a:pPr marL="742950" lvl="1" indent="-285750" algn="l" rtl="0">
              <a:spcBef>
                <a:spcPts val="392"/>
              </a:spcBef>
              <a:spcAft>
                <a:spcPts val="0"/>
              </a:spcAft>
              <a:buClr>
                <a:schemeClr val="dk1"/>
              </a:buClr>
              <a:buSzPct val="77777"/>
              <a:buChar char="–"/>
            </a:pPr>
            <a:r>
              <a:rPr lang="en-US" dirty="0"/>
              <a:t>Oceanography, e.g. ocean wave </a:t>
            </a:r>
            <a:r>
              <a:rPr lang="en-US" dirty="0" smtClean="0"/>
              <a:t>measurements,</a:t>
            </a:r>
            <a:endParaRPr sz="3600" dirty="0"/>
          </a:p>
          <a:p>
            <a:pPr marL="742950" lvl="1" indent="-285750" algn="l" rtl="0">
              <a:spcBef>
                <a:spcPts val="392"/>
              </a:spcBef>
              <a:spcAft>
                <a:spcPts val="0"/>
              </a:spcAft>
              <a:buClr>
                <a:schemeClr val="dk1"/>
              </a:buClr>
              <a:buSzPct val="77777"/>
              <a:buChar char="–"/>
            </a:pPr>
            <a:r>
              <a:rPr lang="en-US" dirty="0"/>
              <a:t>Satellite observations, integration of in situ and satellite </a:t>
            </a:r>
            <a:r>
              <a:rPr lang="en-US" dirty="0" smtClean="0"/>
              <a:t>observations,</a:t>
            </a:r>
            <a:endParaRPr sz="3600" dirty="0"/>
          </a:p>
          <a:p>
            <a:pPr marL="742950" lvl="1" indent="-285750" algn="l" rtl="0">
              <a:spcBef>
                <a:spcPts val="392"/>
              </a:spcBef>
              <a:spcAft>
                <a:spcPts val="0"/>
              </a:spcAft>
              <a:buClr>
                <a:schemeClr val="dk1"/>
              </a:buClr>
              <a:buSzPct val="77777"/>
              <a:buChar char="–"/>
            </a:pPr>
            <a:r>
              <a:rPr lang="en-US" dirty="0"/>
              <a:t>Implementation of WIGOS Station </a:t>
            </a:r>
            <a:r>
              <a:rPr lang="en-US" dirty="0" smtClean="0"/>
              <a:t>Identifiers,</a:t>
            </a:r>
            <a:endParaRPr sz="3600" dirty="0"/>
          </a:p>
          <a:p>
            <a:pPr marL="742950" lvl="1" indent="-285750" algn="l" rtl="0">
              <a:spcBef>
                <a:spcPts val="392"/>
              </a:spcBef>
              <a:spcAft>
                <a:spcPts val="0"/>
              </a:spcAft>
              <a:buClr>
                <a:schemeClr val="dk1"/>
              </a:buClr>
              <a:buSzPct val="77777"/>
              <a:buChar char="–"/>
            </a:pPr>
            <a:r>
              <a:rPr lang="en-US" dirty="0" smtClean="0"/>
              <a:t>Radio-Frequencies,</a:t>
            </a:r>
            <a:endParaRPr sz="3600" dirty="0"/>
          </a:p>
          <a:p>
            <a:pPr marL="742950" lvl="1" indent="-285750" algn="l" rtl="0">
              <a:spcBef>
                <a:spcPts val="392"/>
              </a:spcBef>
              <a:spcAft>
                <a:spcPts val="0"/>
              </a:spcAft>
              <a:buClr>
                <a:schemeClr val="dk1"/>
              </a:buClr>
              <a:buSzPct val="77777"/>
              <a:buChar char="–"/>
            </a:pPr>
            <a:r>
              <a:rPr lang="en-US" dirty="0"/>
              <a:t>Capacity development. </a:t>
            </a:r>
            <a:endParaRPr sz="3600" dirty="0"/>
          </a:p>
          <a:p>
            <a:pPr marL="342900" lvl="0" indent="-200660" algn="l" rtl="0">
              <a:spcBef>
                <a:spcPts val="448"/>
              </a:spcBef>
              <a:spcAft>
                <a:spcPts val="0"/>
              </a:spcAft>
              <a:buClr>
                <a:schemeClr val="dk1"/>
              </a:buClr>
              <a:buSzPct val="100000"/>
              <a:buNone/>
            </a:pPr>
            <a:endParaRPr dirty="0"/>
          </a:p>
        </p:txBody>
      </p:sp>
    </p:spTree>
    <p:extLst>
      <p:ext uri="{BB962C8B-B14F-4D97-AF65-F5344CB8AC3E}">
        <p14:creationId xmlns:p14="http://schemas.microsoft.com/office/powerpoint/2010/main" val="2622273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Collaboration SC-ON ⬄ HMEI</a:t>
            </a:r>
            <a:endParaRPr/>
          </a:p>
        </p:txBody>
      </p:sp>
      <p:sp>
        <p:nvSpPr>
          <p:cNvPr id="73" name="Google Shape;73;p13"/>
          <p:cNvSpPr txBox="1">
            <a:spLocks noGrp="1"/>
          </p:cNvSpPr>
          <p:nvPr>
            <p:ph type="body" idx="1"/>
          </p:nvPr>
        </p:nvSpPr>
        <p:spPr>
          <a:xfrm>
            <a:off x="0" y="1600200"/>
            <a:ext cx="9144000" cy="452596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dk1"/>
              </a:buClr>
              <a:buSzPct val="100000"/>
              <a:buNone/>
            </a:pPr>
            <a:r>
              <a:rPr lang="en-US" dirty="0"/>
              <a:t>Topics of interest for a </a:t>
            </a:r>
            <a:r>
              <a:rPr lang="en-US" u="sng" dirty="0"/>
              <a:t>possible</a:t>
            </a:r>
            <a:r>
              <a:rPr lang="en-US" dirty="0"/>
              <a:t> collaboration:</a:t>
            </a:r>
            <a:endParaRPr dirty="0"/>
          </a:p>
          <a:p>
            <a:pPr marL="342900" lvl="0" indent="-328168" algn="l" rtl="0">
              <a:spcBef>
                <a:spcPts val="1200"/>
              </a:spcBef>
              <a:spcAft>
                <a:spcPts val="0"/>
              </a:spcAft>
              <a:buClr>
                <a:schemeClr val="dk1"/>
              </a:buClr>
              <a:buSzPct val="100000"/>
              <a:buChar char="•"/>
            </a:pPr>
            <a:r>
              <a:rPr lang="en-US" sz="3100" b="1" dirty="0"/>
              <a:t>Earth Observing System Design and  Evolution: </a:t>
            </a:r>
            <a:endParaRPr dirty="0"/>
          </a:p>
          <a:p>
            <a:pPr marL="742950" lvl="1" indent="-272415" algn="l" rtl="0">
              <a:spcBef>
                <a:spcPts val="350"/>
              </a:spcBef>
              <a:spcAft>
                <a:spcPts val="0"/>
              </a:spcAft>
              <a:buClr>
                <a:schemeClr val="dk1"/>
              </a:buClr>
              <a:buSzPct val="100000"/>
              <a:buFont typeface="Calibri"/>
              <a:buChar char="-"/>
            </a:pPr>
            <a:r>
              <a:rPr lang="en-US" dirty="0"/>
              <a:t>Actual and new requirements for </a:t>
            </a:r>
            <a:r>
              <a:rPr lang="en-US" dirty="0" smtClean="0"/>
              <a:t>observations </a:t>
            </a:r>
            <a:r>
              <a:rPr lang="en-US" dirty="0"/>
              <a:t>capabilities already available, in development, needed </a:t>
            </a:r>
            <a:endParaRPr dirty="0"/>
          </a:p>
          <a:p>
            <a:pPr marL="742950" lvl="1" indent="-272415" algn="l" rtl="0">
              <a:spcBef>
                <a:spcPts val="350"/>
              </a:spcBef>
              <a:spcAft>
                <a:spcPts val="0"/>
              </a:spcAft>
              <a:buClr>
                <a:schemeClr val="dk1"/>
              </a:buClr>
              <a:buSzPct val="100000"/>
              <a:buFont typeface="Calibri"/>
              <a:buChar char="-"/>
            </a:pPr>
            <a:r>
              <a:rPr lang="en-US" dirty="0"/>
              <a:t>Environmentally sustainable measurements</a:t>
            </a:r>
            <a:endParaRPr dirty="0"/>
          </a:p>
          <a:p>
            <a:pPr marL="742950" lvl="1" indent="-272415" algn="l" rtl="0">
              <a:spcBef>
                <a:spcPts val="350"/>
              </a:spcBef>
              <a:spcAft>
                <a:spcPts val="0"/>
              </a:spcAft>
              <a:buClr>
                <a:schemeClr val="dk1"/>
              </a:buClr>
              <a:buSzPct val="100000"/>
              <a:buFont typeface="Calibri"/>
              <a:buChar char="-"/>
            </a:pPr>
            <a:r>
              <a:rPr lang="en-US" dirty="0"/>
              <a:t>To contribute the view of private-sector observation providers</a:t>
            </a:r>
            <a:endParaRPr dirty="0"/>
          </a:p>
          <a:p>
            <a:pPr marL="342900" lvl="0" indent="-328168" algn="l" rtl="0">
              <a:spcBef>
                <a:spcPts val="1200"/>
              </a:spcBef>
              <a:spcAft>
                <a:spcPts val="0"/>
              </a:spcAft>
              <a:buClr>
                <a:schemeClr val="dk1"/>
              </a:buClr>
              <a:buSzPct val="100000"/>
              <a:buChar char="•"/>
            </a:pPr>
            <a:r>
              <a:rPr lang="en-US" sz="3100" b="1" dirty="0"/>
              <a:t>WIGOS Tools: </a:t>
            </a:r>
            <a:endParaRPr dirty="0"/>
          </a:p>
          <a:p>
            <a:pPr marL="742950" lvl="1" indent="-272415" algn="l" rtl="0">
              <a:spcBef>
                <a:spcPts val="350"/>
              </a:spcBef>
              <a:spcAft>
                <a:spcPts val="0"/>
              </a:spcAft>
              <a:buClr>
                <a:schemeClr val="dk1"/>
              </a:buClr>
              <a:buSzPct val="100000"/>
              <a:buChar char="–"/>
            </a:pPr>
            <a:r>
              <a:rPr lang="en-US" dirty="0"/>
              <a:t>Interest of HMEI in contributing to WIGOS metadata and WIGOS monitoring</a:t>
            </a:r>
            <a:endParaRPr dirty="0"/>
          </a:p>
          <a:p>
            <a:pPr marL="742950" lvl="1" indent="-272415" algn="l" rtl="0">
              <a:spcBef>
                <a:spcPts val="350"/>
              </a:spcBef>
              <a:spcAft>
                <a:spcPts val="0"/>
              </a:spcAft>
              <a:buClr>
                <a:schemeClr val="dk1"/>
              </a:buClr>
              <a:buSzPct val="100000"/>
              <a:buChar char="–"/>
            </a:pPr>
            <a:r>
              <a:rPr lang="en-US" dirty="0" smtClean="0"/>
              <a:t>Provision </a:t>
            </a:r>
            <a:r>
              <a:rPr lang="en-US" dirty="0"/>
              <a:t>of different and equally important view on the WIGOS tools</a:t>
            </a:r>
            <a:endParaRPr dirty="0"/>
          </a:p>
          <a:p>
            <a:pPr marL="342900" lvl="0" indent="-328168" algn="l" rtl="0">
              <a:spcBef>
                <a:spcPts val="1200"/>
              </a:spcBef>
              <a:spcAft>
                <a:spcPts val="0"/>
              </a:spcAft>
              <a:buClr>
                <a:schemeClr val="dk1"/>
              </a:buClr>
              <a:buSzPct val="100000"/>
              <a:buChar char="•"/>
            </a:pPr>
            <a:r>
              <a:rPr lang="en-US" sz="3100" b="1" dirty="0"/>
              <a:t>Oceans:</a:t>
            </a:r>
            <a:endParaRPr dirty="0"/>
          </a:p>
          <a:p>
            <a:pPr marL="742950" lvl="1" indent="-272415" algn="l" rtl="0">
              <a:spcBef>
                <a:spcPts val="350"/>
              </a:spcBef>
              <a:spcAft>
                <a:spcPts val="0"/>
              </a:spcAft>
              <a:buClr>
                <a:schemeClr val="dk1"/>
              </a:buClr>
              <a:buSzPct val="100000"/>
              <a:buChar char="–"/>
            </a:pPr>
            <a:r>
              <a:rPr lang="en-US" dirty="0"/>
              <a:t>Recent Rapid Expansion of commercial observations: equipment and services, including delivering of forecasts. How to evolve expansion in a concerted way, and how could HMEI contribute to this</a:t>
            </a:r>
            <a:endParaRPr dirty="0"/>
          </a:p>
          <a:p>
            <a:pPr marL="342900" lvl="0" indent="-327660" algn="l" rtl="0">
              <a:spcBef>
                <a:spcPts val="400"/>
              </a:spcBef>
              <a:spcAft>
                <a:spcPts val="0"/>
              </a:spcAft>
              <a:buClr>
                <a:schemeClr val="dk1"/>
              </a:buClr>
              <a:buSzPct val="100000"/>
              <a:buChar char="•"/>
            </a:pPr>
            <a:r>
              <a:rPr lang="en-US" b="1" dirty="0"/>
              <a:t>Hydrology and Cryosphere</a:t>
            </a:r>
            <a:r>
              <a:rPr lang="en-US" dirty="0"/>
              <a:t>: </a:t>
            </a:r>
            <a:endParaRPr dirty="0"/>
          </a:p>
          <a:p>
            <a:pPr marL="742950" lvl="1" indent="-272415" algn="l" rtl="0">
              <a:spcBef>
                <a:spcPts val="350"/>
              </a:spcBef>
              <a:spcAft>
                <a:spcPts val="0"/>
              </a:spcAft>
              <a:buClr>
                <a:schemeClr val="dk1"/>
              </a:buClr>
              <a:buSzPct val="100000"/>
              <a:buChar char="–"/>
            </a:pPr>
            <a:r>
              <a:rPr lang="en-US" dirty="0"/>
              <a:t>To be identified. </a:t>
            </a:r>
            <a:endParaRPr dirty="0"/>
          </a:p>
          <a:p>
            <a:pPr marL="742950" lvl="1" indent="-174625" algn="l" rtl="0">
              <a:spcBef>
                <a:spcPts val="350"/>
              </a:spcBef>
              <a:spcAft>
                <a:spcPts val="0"/>
              </a:spcAft>
              <a:buClr>
                <a:schemeClr val="dk1"/>
              </a:buClr>
              <a:buSzPct val="100000"/>
              <a:buFont typeface="Calibri"/>
              <a:buNone/>
            </a:pPr>
            <a:endParaRPr dirty="0"/>
          </a:p>
          <a:p>
            <a:pPr marL="342900" lvl="0" indent="-215900" algn="l" rtl="0">
              <a:spcBef>
                <a:spcPts val="400"/>
              </a:spcBef>
              <a:spcAft>
                <a:spcPts val="0"/>
              </a:spcAft>
              <a:buClr>
                <a:schemeClr val="dk1"/>
              </a:buClr>
              <a:buSzPct val="100000"/>
              <a:buFont typeface="Calibri"/>
              <a:buNone/>
            </a:pPr>
            <a:endParaRPr dirty="0"/>
          </a:p>
        </p:txBody>
      </p:sp>
    </p:spTree>
    <p:extLst>
      <p:ext uri="{BB962C8B-B14F-4D97-AF65-F5344CB8AC3E}">
        <p14:creationId xmlns:p14="http://schemas.microsoft.com/office/powerpoint/2010/main" val="455537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Collaboration SC-ON ⬄ HMEI</a:t>
            </a:r>
            <a:endParaRPr/>
          </a:p>
        </p:txBody>
      </p:sp>
      <p:sp>
        <p:nvSpPr>
          <p:cNvPr id="79" name="Google Shape;79;p14"/>
          <p:cNvSpPr txBox="1">
            <a:spLocks noGrp="1"/>
          </p:cNvSpPr>
          <p:nvPr>
            <p:ph type="body" idx="1"/>
          </p:nvPr>
        </p:nvSpPr>
        <p:spPr>
          <a:xfrm>
            <a:off x="457200" y="1600200"/>
            <a:ext cx="8377084" cy="452596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Clr>
                <a:schemeClr val="dk1"/>
              </a:buClr>
              <a:buSzPct val="100000"/>
              <a:buNone/>
            </a:pPr>
            <a:r>
              <a:rPr lang="en-US" dirty="0"/>
              <a:t>Collaboration with HMEI already </a:t>
            </a:r>
            <a:r>
              <a:rPr lang="en-US" u="sng" dirty="0"/>
              <a:t>initiated</a:t>
            </a:r>
            <a:r>
              <a:rPr lang="en-US" dirty="0"/>
              <a:t>:</a:t>
            </a:r>
            <a:endParaRPr dirty="0"/>
          </a:p>
          <a:p>
            <a:pPr marL="342900" lvl="0" indent="-342900" algn="l" rtl="0">
              <a:spcBef>
                <a:spcPts val="1200"/>
              </a:spcBef>
              <a:spcAft>
                <a:spcPts val="0"/>
              </a:spcAft>
              <a:buClr>
                <a:schemeClr val="dk1"/>
              </a:buClr>
              <a:buSzPct val="100000"/>
              <a:buChar char="•"/>
            </a:pPr>
            <a:r>
              <a:rPr lang="en-US" sz="2300" b="1" dirty="0"/>
              <a:t>Satellites: </a:t>
            </a:r>
            <a:endParaRPr sz="2300" dirty="0"/>
          </a:p>
          <a:p>
            <a:pPr marL="742950" lvl="1" indent="-285750" algn="l" rtl="0">
              <a:spcBef>
                <a:spcPts val="392"/>
              </a:spcBef>
              <a:spcAft>
                <a:spcPts val="0"/>
              </a:spcAft>
              <a:buClr>
                <a:schemeClr val="dk1"/>
              </a:buClr>
              <a:buSzPct val="100000"/>
              <a:buChar char="–"/>
            </a:pPr>
            <a:r>
              <a:rPr lang="en-US" dirty="0"/>
              <a:t>Discussions initiated with HMEI for establishing interface to commercial satellite operators</a:t>
            </a:r>
            <a:endParaRPr dirty="0"/>
          </a:p>
          <a:p>
            <a:pPr marL="342900" lvl="0" indent="-342900" algn="l" rtl="0">
              <a:spcBef>
                <a:spcPts val="1200"/>
              </a:spcBef>
              <a:spcAft>
                <a:spcPts val="0"/>
              </a:spcAft>
              <a:buClr>
                <a:schemeClr val="dk1"/>
              </a:buClr>
              <a:buSzPct val="100000"/>
              <a:buChar char="•"/>
            </a:pPr>
            <a:r>
              <a:rPr lang="en-US" sz="3100" b="1" dirty="0"/>
              <a:t>Radiofrequencies: </a:t>
            </a:r>
            <a:endParaRPr dirty="0"/>
          </a:p>
          <a:p>
            <a:pPr marL="742950" lvl="1" indent="-285750" algn="l" rtl="0">
              <a:spcBef>
                <a:spcPts val="392"/>
              </a:spcBef>
              <a:spcAft>
                <a:spcPts val="0"/>
              </a:spcAft>
              <a:buClr>
                <a:schemeClr val="dk1"/>
              </a:buClr>
              <a:buSzPct val="100000"/>
              <a:buChar char="–"/>
            </a:pPr>
            <a:r>
              <a:rPr lang="en-US" dirty="0"/>
              <a:t>Important exchange for an early enough protection of radio frequencies needed for new technologies</a:t>
            </a:r>
            <a:endParaRPr dirty="0"/>
          </a:p>
          <a:p>
            <a:pPr marL="342900" lvl="0" indent="-342900" algn="l" rtl="0">
              <a:spcBef>
                <a:spcPts val="1200"/>
              </a:spcBef>
              <a:spcAft>
                <a:spcPts val="0"/>
              </a:spcAft>
              <a:buClr>
                <a:schemeClr val="dk1"/>
              </a:buClr>
              <a:buSzPct val="100000"/>
              <a:buChar char="•"/>
            </a:pPr>
            <a:r>
              <a:rPr lang="en-US" sz="3100" b="1" dirty="0"/>
              <a:t>Aviation based Observations:</a:t>
            </a:r>
            <a:endParaRPr dirty="0"/>
          </a:p>
          <a:p>
            <a:pPr marL="742950" lvl="1" indent="-285750" algn="l" rtl="0">
              <a:spcBef>
                <a:spcPts val="420"/>
              </a:spcBef>
              <a:spcAft>
                <a:spcPts val="0"/>
              </a:spcAft>
              <a:buClr>
                <a:schemeClr val="dk1"/>
              </a:buClr>
              <a:buSzPct val="100000"/>
              <a:buChar char="–"/>
            </a:pPr>
            <a:r>
              <a:rPr lang="en-US" sz="3000" dirty="0"/>
              <a:t>HMEI Members  already part of Joint Expert Team:</a:t>
            </a:r>
            <a:endParaRPr dirty="0"/>
          </a:p>
          <a:p>
            <a:pPr marL="742950" lvl="1" indent="-285750" algn="l" rtl="0">
              <a:spcBef>
                <a:spcPts val="420"/>
              </a:spcBef>
              <a:spcAft>
                <a:spcPts val="0"/>
              </a:spcAft>
              <a:buClr>
                <a:schemeClr val="dk1"/>
              </a:buClr>
              <a:buSzPct val="100000"/>
              <a:buChar char="–"/>
            </a:pPr>
            <a:r>
              <a:rPr lang="en-US" sz="3000" dirty="0"/>
              <a:t>Water </a:t>
            </a:r>
            <a:r>
              <a:rPr lang="en-US" sz="3000" dirty="0" err="1"/>
              <a:t>vapour</a:t>
            </a:r>
            <a:r>
              <a:rPr lang="en-US" sz="3000" dirty="0"/>
              <a:t> (WVSS manufacturer),​</a:t>
            </a:r>
            <a:endParaRPr dirty="0"/>
          </a:p>
          <a:p>
            <a:pPr marL="742950" lvl="1" indent="-285750" algn="l" rtl="0">
              <a:spcBef>
                <a:spcPts val="420"/>
              </a:spcBef>
              <a:spcAft>
                <a:spcPts val="0"/>
              </a:spcAft>
              <a:buClr>
                <a:schemeClr val="dk1"/>
              </a:buClr>
              <a:buSzPct val="100000"/>
              <a:buChar char="–"/>
            </a:pPr>
            <a:r>
              <a:rPr lang="en-US" sz="3000" dirty="0"/>
              <a:t>Aircraft communications/software (Data Service Providers),​</a:t>
            </a:r>
            <a:endParaRPr dirty="0"/>
          </a:p>
          <a:p>
            <a:pPr marL="742950" lvl="1" indent="-285750" algn="l" rtl="0">
              <a:spcBef>
                <a:spcPts val="420"/>
              </a:spcBef>
              <a:spcAft>
                <a:spcPts val="0"/>
              </a:spcAft>
              <a:buClr>
                <a:schemeClr val="dk1"/>
              </a:buClr>
              <a:buSzPct val="100000"/>
              <a:buChar char="–"/>
            </a:pPr>
            <a:r>
              <a:rPr lang="en-US" sz="3000" dirty="0"/>
              <a:t>Other ABO platforms e.g. ADS and TAMDAR (ICAO and FLYHT).</a:t>
            </a:r>
            <a:endParaRPr dirty="0"/>
          </a:p>
          <a:p>
            <a:pPr marL="742950" lvl="1" indent="-285750" algn="l" rtl="0">
              <a:spcBef>
                <a:spcPts val="420"/>
              </a:spcBef>
              <a:spcAft>
                <a:spcPts val="0"/>
              </a:spcAft>
              <a:buClr>
                <a:schemeClr val="dk1"/>
              </a:buClr>
              <a:buSzPct val="100000"/>
              <a:buChar char="–"/>
            </a:pPr>
            <a:r>
              <a:rPr lang="en-US" sz="3000" dirty="0"/>
              <a:t>WICAP is a good example for the collaboration with the industry​</a:t>
            </a:r>
            <a:endParaRPr dirty="0"/>
          </a:p>
          <a:p>
            <a:pPr marL="742950" lvl="1" indent="-161290" algn="l" rtl="0">
              <a:spcBef>
                <a:spcPts val="392"/>
              </a:spcBef>
              <a:spcAft>
                <a:spcPts val="0"/>
              </a:spcAft>
              <a:buClr>
                <a:schemeClr val="dk1"/>
              </a:buClr>
              <a:buSzPct val="100000"/>
              <a:buFont typeface="Calibri"/>
              <a:buNone/>
            </a:pPr>
            <a:endParaRPr dirty="0"/>
          </a:p>
          <a:p>
            <a:pPr marL="342900" lvl="0" indent="-200660" algn="l" rtl="0">
              <a:spcBef>
                <a:spcPts val="448"/>
              </a:spcBef>
              <a:spcAft>
                <a:spcPts val="0"/>
              </a:spcAft>
              <a:buClr>
                <a:schemeClr val="dk1"/>
              </a:buClr>
              <a:buSzPct val="100000"/>
              <a:buFont typeface="Calibri"/>
              <a:buNone/>
            </a:pPr>
            <a:endParaRPr dirty="0"/>
          </a:p>
        </p:txBody>
      </p:sp>
    </p:spTree>
    <p:extLst>
      <p:ext uri="{BB962C8B-B14F-4D97-AF65-F5344CB8AC3E}">
        <p14:creationId xmlns:p14="http://schemas.microsoft.com/office/powerpoint/2010/main" val="1837717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7089</TotalTime>
  <Words>890</Words>
  <Application>Microsoft Office PowerPoint</Application>
  <PresentationFormat>On-screen Show (4:3)</PresentationFormat>
  <Paragraphs>101</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Microsoft YaHei</vt:lpstr>
      <vt:lpstr>Arial</vt:lpstr>
      <vt:lpstr>Arial Unicode MS</vt:lpstr>
      <vt:lpstr>Calibri</vt:lpstr>
      <vt:lpstr>Calibri Light</vt:lpstr>
      <vt:lpstr>Proxima Nova</vt:lpstr>
      <vt:lpstr>Times New Roman</vt:lpstr>
      <vt:lpstr>Office Theme</vt:lpstr>
      <vt:lpstr>PowerPoint Presentation</vt:lpstr>
      <vt:lpstr>Key Questions for DBCP-37 Q&amp;A Discussion</vt:lpstr>
      <vt:lpstr>Rapid Expansion of Ocean Observations, Products and Services</vt:lpstr>
      <vt:lpstr>WMO Public-Private Engagement</vt:lpstr>
      <vt:lpstr>HMEI Background</vt:lpstr>
      <vt:lpstr>SC-ON Has Met With HMEI Two Times</vt:lpstr>
      <vt:lpstr>Areas of Common Interest</vt:lpstr>
      <vt:lpstr>Collaboration SC-ON ⬄ HMEI</vt:lpstr>
      <vt:lpstr>Collaboration SC-ON ⬄ HMEI</vt:lpstr>
      <vt:lpstr>Follow-up 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Paula Etala</dc:creator>
  <cp:lastModifiedBy>Sidney Thurston</cp:lastModifiedBy>
  <cp:revision>180</cp:revision>
  <cp:lastPrinted>2021-05-16T22:52:22Z</cp:lastPrinted>
  <dcterms:created xsi:type="dcterms:W3CDTF">1601-01-01T00:00:00Z</dcterms:created>
  <dcterms:modified xsi:type="dcterms:W3CDTF">2021-11-11T11:35:52Z</dcterms:modified>
</cp:coreProperties>
</file>