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256" r:id="rId3"/>
    <p:sldId id="276" r:id="rId4"/>
    <p:sldId id="277" r:id="rId5"/>
    <p:sldId id="278" r:id="rId6"/>
    <p:sldId id="270" r:id="rId7"/>
    <p:sldId id="271" r:id="rId8"/>
    <p:sldId id="273" r:id="rId9"/>
    <p:sldId id="274" r:id="rId10"/>
    <p:sldId id="267" r:id="rId11"/>
    <p:sldId id="275" r:id="rId12"/>
  </p:sldIdLst>
  <p:sldSz cx="12192000" cy="68580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hUweEYJCL+g0SfxN/lGZzNQRSz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C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customschemas.google.com/relationships/presentationmetadata" Target="metadata"/><Relationship Id="rId2" Type="http://schemas.openxmlformats.org/officeDocument/2006/relationships/slideMaster" Target="slideMasters/slideMaster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Jiang" userId="479591b0-bbdd-467b-a489-7f685e24f696" providerId="ADAL" clId="{187B761E-4E6B-4244-B1A4-E4AF763BA104}"/>
    <pc:docChg chg="modSld">
      <pc:chgData name="Long Jiang" userId="479591b0-bbdd-467b-a489-7f685e24f696" providerId="ADAL" clId="{187B761E-4E6B-4244-B1A4-E4AF763BA104}" dt="2021-11-05T14:35:05.111" v="1" actId="20577"/>
      <pc:docMkLst>
        <pc:docMk/>
      </pc:docMkLst>
      <pc:sldChg chg="modSp mod">
        <pc:chgData name="Long Jiang" userId="479591b0-bbdd-467b-a489-7f685e24f696" providerId="ADAL" clId="{187B761E-4E6B-4244-B1A4-E4AF763BA104}" dt="2021-11-05T14:35:05.111" v="1" actId="20577"/>
        <pc:sldMkLst>
          <pc:docMk/>
          <pc:sldMk cId="0" sldId="256"/>
        </pc:sldMkLst>
        <pc:spChg chg="mod">
          <ac:chgData name="Long Jiang" userId="479591b0-bbdd-467b-a489-7f685e24f696" providerId="ADAL" clId="{187B761E-4E6B-4244-B1A4-E4AF763BA104}" dt="2021-11-05T14:35:05.111" v="1" actId="20577"/>
          <ac:spMkLst>
            <pc:docMk/>
            <pc:sldMk cId="0" sldId="256"/>
            <ac:spMk id="1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890458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8631" y="0"/>
            <a:ext cx="2890457" cy="49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429991"/>
            <a:ext cx="2890458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457" cy="496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1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b204c397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b204c3975_0_8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700" cy="44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b204c3975_0_8:notes"/>
          <p:cNvSpPr txBox="1">
            <a:spLocks noGrp="1"/>
          </p:cNvSpPr>
          <p:nvPr>
            <p:ph type="sldNum" idx="12"/>
          </p:nvPr>
        </p:nvSpPr>
        <p:spPr>
          <a:xfrm>
            <a:off x="3778631" y="9429991"/>
            <a:ext cx="28905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56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889732" y="4715788"/>
            <a:ext cx="4889626" cy="446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896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9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 rot="5400000">
            <a:off x="7285038" y="1828800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8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15;p6"/>
          <p:cNvSpPr/>
          <p:nvPr/>
        </p:nvSpPr>
        <p:spPr>
          <a:xfrm>
            <a:off x="0" y="0"/>
            <a:ext cx="12192000" cy="3287486"/>
          </a:xfrm>
          <a:custGeom>
            <a:avLst/>
            <a:gdLst/>
            <a:ahLst/>
            <a:cxnLst/>
            <a:rect l="l" t="t" r="r" b="b"/>
            <a:pathLst>
              <a:path w="21600" h="30049" extrusionOk="0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3887" y="8682"/>
                  <a:pt x="8113" y="30049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6"/>
          <p:cNvSpPr/>
          <p:nvPr/>
        </p:nvSpPr>
        <p:spPr>
          <a:xfrm rot="10800000">
            <a:off x="0" y="4948238"/>
            <a:ext cx="12192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6"/>
          <p:cNvSpPr txBox="1"/>
          <p:nvPr/>
        </p:nvSpPr>
        <p:spPr>
          <a:xfrm>
            <a:off x="0" y="6592889"/>
            <a:ext cx="446405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6" descr="dbcp_light_tex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2284" y="188913"/>
            <a:ext cx="2783416" cy="20875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19" name="Google Shape;19;p6" descr="ioc_wmo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58925" y="174171"/>
            <a:ext cx="3515360" cy="120396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5" name="Google Shape;35;p8"/>
          <p:cNvSpPr/>
          <p:nvPr/>
        </p:nvSpPr>
        <p:spPr>
          <a:xfrm rot="10800000">
            <a:off x="0" y="4948238"/>
            <a:ext cx="12192000" cy="2705100"/>
          </a:xfrm>
          <a:custGeom>
            <a:avLst/>
            <a:gdLst/>
            <a:ahLst/>
            <a:cxnLst/>
            <a:rect l="l" t="t" r="r" b="b"/>
            <a:pathLst>
              <a:path w="21600" h="67609" extrusionOk="0">
                <a:moveTo>
                  <a:pt x="0" y="19190"/>
                </a:moveTo>
                <a:lnTo>
                  <a:pt x="21600" y="19190"/>
                </a:lnTo>
                <a:lnTo>
                  <a:pt x="21600" y="36512"/>
                </a:lnTo>
                <a:cubicBezTo>
                  <a:pt x="10775" y="0"/>
                  <a:pt x="1971" y="67609"/>
                  <a:pt x="0" y="39362"/>
                </a:cubicBezTo>
                <a:lnTo>
                  <a:pt x="0" y="19190"/>
                </a:lnTo>
                <a:close/>
              </a:path>
            </a:pathLst>
          </a:cu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8" descr="dbcp_light_text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3656" y="199800"/>
            <a:ext cx="1293888" cy="9704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s://www.ndbc.noaa.gov/dart.s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/>
        </p:nvSpPr>
        <p:spPr>
          <a:xfrm>
            <a:off x="1524000" y="2340703"/>
            <a:ext cx="9144000" cy="3252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150000"/>
              </a:lnSpc>
              <a:buSzPts val="4000"/>
            </a:pPr>
            <a:r>
              <a:rPr lang="en-US" sz="4000" b="1" dirty="0">
                <a:solidFill>
                  <a:srgbClr val="0000CC"/>
                </a:solidFill>
              </a:rPr>
              <a:t>India Tsunami Buoy Network</a:t>
            </a:r>
            <a:endParaRPr dirty="0"/>
          </a:p>
          <a:p>
            <a:pPr algn="ctr">
              <a:lnSpc>
                <a:spcPct val="150000"/>
              </a:lnSpc>
              <a:buSzPts val="2400"/>
            </a:pPr>
            <a:r>
              <a:rPr lang="en-US" sz="2400" b="1" dirty="0"/>
              <a:t>DBCP – NO.37, Virtual Mode, 8 – 11 November 2021</a:t>
            </a:r>
            <a:endParaRPr dirty="0"/>
          </a:p>
          <a:p>
            <a:pPr algn="ctr">
              <a:buSzPts val="2400"/>
            </a:pPr>
            <a:endParaRPr lang="en-US" sz="2400" b="1" dirty="0"/>
          </a:p>
          <a:p>
            <a:pPr algn="ctr">
              <a:buSzPts val="2400"/>
            </a:pPr>
            <a:r>
              <a:rPr lang="en-US" sz="2400" b="1" dirty="0"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Chair  - </a:t>
            </a:r>
            <a:r>
              <a:rPr lang="en-US" sz="2800" dirty="0"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Dr. R. </a:t>
            </a:r>
            <a:r>
              <a:rPr lang="en-US" sz="2800" dirty="0" err="1"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Venkatesan</a:t>
            </a:r>
            <a:endParaRPr lang="en-US" sz="2800" dirty="0">
              <a:solidFill>
                <a:srgbClr val="FF006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</a:endParaRPr>
          </a:p>
          <a:p>
            <a:pPr algn="ctr">
              <a:buSzPts val="2400"/>
            </a:pPr>
            <a:r>
              <a:rPr lang="en-US" sz="2800" dirty="0">
                <a:solidFill>
                  <a:srgbClr val="FF0066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Co Chair -  Dr Christopher Moore NOAA USA</a:t>
            </a:r>
            <a:r>
              <a:rPr lang="en-IN" sz="2800" dirty="0">
                <a:latin typeface="+mn-lt"/>
              </a:rPr>
              <a:t> </a:t>
            </a:r>
            <a:endParaRPr lang="en-US" sz="2800" dirty="0">
              <a:solidFill>
                <a:srgbClr val="FF006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086" y="2189632"/>
            <a:ext cx="10363200" cy="1470025"/>
          </a:xfrm>
        </p:spPr>
        <p:txBody>
          <a:bodyPr/>
          <a:lstStyle/>
          <a:p>
            <a:r>
              <a:rPr lang="en-IN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3128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z="3200" b="1" dirty="0"/>
              <a:t>25 September 2021</a:t>
            </a:r>
            <a:endParaRPr lang="en-IN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39750" indent="-514350" algn="l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Proposed workshop of the ITP on tsunami detection.</a:t>
            </a:r>
          </a:p>
          <a:p>
            <a:pPr marL="539750" indent="-514350" algn="l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Other activities in the intersessional period.</a:t>
            </a:r>
          </a:p>
          <a:p>
            <a:pPr marL="539750" indent="-514350" algn="l"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Future plan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25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600" y="2378076"/>
            <a:ext cx="11347450" cy="866774"/>
          </a:xfrm>
        </p:spPr>
        <p:txBody>
          <a:bodyPr/>
          <a:lstStyle/>
          <a:p>
            <a:r>
              <a:rPr lang="en-US" sz="3600" dirty="0"/>
              <a:t>Tsunami Warnings Service Requirements Survey</a:t>
            </a:r>
            <a:endParaRPr lang="en-IN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200400"/>
            <a:ext cx="10915650" cy="324485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Background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`To help guide an international workshop which will explore novel ways  to detect and monitor tsunamis. 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Workshop will be hosted by the WMO/IOC DBCP in collaboration with the IOC Working Group on Tsunamis and Other Hazards Related to Sea-Level Warning and Mitigation Systems (TOWS-WG) and the IOC Tsunami Unit.</a:t>
            </a:r>
          </a:p>
          <a:p>
            <a:pPr algn="l"/>
            <a:r>
              <a:rPr lang="en-US" sz="2000" b="1" dirty="0">
                <a:solidFill>
                  <a:srgbClr val="FF0000"/>
                </a:solidFill>
              </a:rPr>
              <a:t>Workshop will focus on innovative, cost-effective tsunami detection and monitoring solutions driven by the requirements that we are seeking through this survey.</a:t>
            </a:r>
            <a:endParaRPr lang="en-I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3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IN" sz="2400" i="1" dirty="0"/>
              <a:t>continued</a:t>
            </a:r>
            <a:endParaRPr lang="en-IN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3327400"/>
            <a:ext cx="11163300" cy="2863850"/>
          </a:xfrm>
        </p:spPr>
        <p:txBody>
          <a:bodyPr/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</a:rPr>
              <a:t>This survey is being sent to national agencies/</a:t>
            </a:r>
            <a:r>
              <a:rPr lang="en-US" sz="2400" dirty="0" err="1">
                <a:solidFill>
                  <a:srgbClr val="FF0000"/>
                </a:solidFill>
                <a:latin typeface="+mn-lt"/>
              </a:rPr>
              <a:t>centres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with a responsibility for tsunami early warnings. </a:t>
            </a:r>
          </a:p>
          <a:p>
            <a:pPr algn="l"/>
            <a:r>
              <a:rPr lang="en-US" sz="2400" dirty="0">
                <a:solidFill>
                  <a:srgbClr val="FF0000"/>
                </a:solidFill>
                <a:latin typeface="+mn-lt"/>
              </a:rPr>
              <a:t>Three requirement categories: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Customer/user requirements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Operational requirements and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+mn-lt"/>
              </a:rPr>
              <a:t>Technology requirements.</a:t>
            </a:r>
            <a:endParaRPr lang="en-IN" sz="24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35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E23FCCD-E73E-4B4B-AA48-8892F959905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22691" y="213361"/>
            <a:ext cx="7321205" cy="12002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Country Report  India 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Achievement of Tsunami buoy Network in India</a:t>
            </a:r>
          </a:p>
        </p:txBody>
      </p:sp>
      <p:sp>
        <p:nvSpPr>
          <p:cNvPr id="8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08760" y="1413659"/>
            <a:ext cx="9075420" cy="2118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Sustain Tsunami buoy network from 2007 onwards</a:t>
            </a:r>
          </a:p>
          <a:p>
            <a:pPr marL="482600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Technology advancement in Tsunami buoy System - Indian Tsunami buoy and Bottom Pressure Recorder System</a:t>
            </a:r>
          </a:p>
        </p:txBody>
      </p:sp>
      <p:sp>
        <p:nvSpPr>
          <p:cNvPr id="3" name="Rectangle 2"/>
          <p:cNvSpPr/>
          <p:nvPr/>
        </p:nvSpPr>
        <p:spPr>
          <a:xfrm>
            <a:off x="1592580" y="385575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Tsunami detection Technology to be re-visited by experts apart from BPR technology</a:t>
            </a:r>
          </a:p>
          <a:p>
            <a:pPr marL="4826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Submerged Tsunami Buoy –Technology is transferred to Industry</a:t>
            </a:r>
          </a:p>
        </p:txBody>
      </p:sp>
    </p:spTree>
    <p:extLst>
      <p:ext uri="{BB962C8B-B14F-4D97-AF65-F5344CB8AC3E}">
        <p14:creationId xmlns:p14="http://schemas.microsoft.com/office/powerpoint/2010/main" val="936305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269635" y="1043472"/>
            <a:ext cx="5920575" cy="40256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7 Tsunami buoys established in Indian ocean </a:t>
            </a:r>
          </a:p>
          <a:p>
            <a:pPr>
              <a:buClrTx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4 SAIC BUOY (STB1 , STB2, STB03, STB05)</a:t>
            </a:r>
          </a:p>
          <a:p>
            <a:pPr>
              <a:buClrTx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3 NIOT Buoy with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Sonardyne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BPR (ITB05, ITB09, ITB12)</a:t>
            </a:r>
          </a:p>
          <a:p>
            <a:pPr>
              <a:buClrTx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SAIC buoy  and Indian Tsunami Buoy (ITBS) data linked with NDBC and data available in DART II format continuously</a:t>
            </a:r>
          </a:p>
          <a:p>
            <a:pPr lvl="0">
              <a:buClrTx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ITB 09 deployed with Indigenous CPU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(DART II format).</a:t>
            </a:r>
          </a:p>
          <a:p>
            <a:pPr lvl="0">
              <a:buClrTx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Development of Indigenized Tsunami buoy System</a:t>
            </a:r>
          </a:p>
          <a:p>
            <a:pPr lvl="0">
              <a:buClrTx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Temperature recorded by BPR</a:t>
            </a:r>
          </a:p>
        </p:txBody>
      </p:sp>
      <p:sp>
        <p:nvSpPr>
          <p:cNvPr id="6" name="Rectangle 5"/>
          <p:cNvSpPr/>
          <p:nvPr/>
        </p:nvSpPr>
        <p:spPr>
          <a:xfrm>
            <a:off x="2726517" y="175261"/>
            <a:ext cx="7811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36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  <a:cs typeface="+mj-cs"/>
              </a:rPr>
              <a:t>Status of Tsunami Buoy Network </a:t>
            </a:r>
            <a:endParaRPr lang="en-IN" sz="18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052127"/>
              </p:ext>
            </p:extLst>
          </p:nvPr>
        </p:nvGraphicFramePr>
        <p:xfrm>
          <a:off x="-1" y="5450459"/>
          <a:ext cx="9924837" cy="14075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89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4522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986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8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Planned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Network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Currently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network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</a:rPr>
                        <a:t>Tsunameter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Types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Local Reception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Data to GTS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Data to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FTP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Data Formats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Vandalized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Stations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 NIOT (ITBS)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 SAIC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SAIC – STB, Indian Buoy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Sagar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Bhoomi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&amp; BPR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Sonardyne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Yes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Through INCOIS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No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DART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romanUcPeriod"/>
                      </a:pPr>
                      <a:r>
                        <a:rPr lang="en-US" sz="1100" dirty="0">
                          <a:effectLst/>
                        </a:rPr>
                        <a:t>ITB12 (19.9N/67.0E)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35541"/>
              </p:ext>
            </p:extLst>
          </p:nvPr>
        </p:nvGraphicFramePr>
        <p:xfrm>
          <a:off x="7664557" y="3359457"/>
          <a:ext cx="4114800" cy="2041394"/>
        </p:xfrm>
        <a:graphic>
          <a:graphicData uri="http://schemas.openxmlformats.org/drawingml/2006/table">
            <a:tbl>
              <a:tblPr/>
              <a:tblGrid>
                <a:gridCol w="370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06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579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S. No.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Station Name</a:t>
                      </a:r>
                      <a:endParaRPr lang="en-US" sz="120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Latitude (°N)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Longitude (°E)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Location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Maintained by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6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STB01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06.2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88.8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BoB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INCOIS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STB02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20.8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65.3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AS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INCOIS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440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STB03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03.8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91.7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BoB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INCOIS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9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STB05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13.5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89.0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BoB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INCOIS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9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ITB05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10.2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88.5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BoB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NIOT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5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ITB09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17.7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89.6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BoB</a:t>
                      </a:r>
                      <a:endParaRPr lang="en-US" sz="120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NIOT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31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7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ITB12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19.9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67.0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AS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200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NIOT</a:t>
                      </a:r>
                    </a:p>
                  </a:txBody>
                  <a:tcPr marL="40158" marR="401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8908" y="645560"/>
            <a:ext cx="3786098" cy="266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8786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5080" y="1"/>
            <a:ext cx="7772400" cy="541020"/>
          </a:xfrm>
        </p:spPr>
        <p:txBody>
          <a:bodyPr/>
          <a:lstStyle/>
          <a:p>
            <a:pPr marL="457200" indent="-431800">
              <a:spcBef>
                <a:spcPts val="640"/>
              </a:spcBef>
              <a:buClr>
                <a:srgbClr val="888888"/>
              </a:buClr>
              <a:buSzPts val="3200"/>
              <a:buFont typeface="Arial"/>
            </a:pPr>
            <a:r>
              <a:rPr lang="en-IN" sz="2800" b="1" dirty="0">
                <a:solidFill>
                  <a:srgbClr val="C00000"/>
                </a:solidFill>
                <a:sym typeface="Arial"/>
              </a:rPr>
              <a:t>Technological Developments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6000" y="784861"/>
            <a:ext cx="30480" cy="5867401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606312" y="462885"/>
            <a:ext cx="793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defRPr/>
            </a:pPr>
            <a:r>
              <a:rPr lang="en-US" sz="2000" b="1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Development of Indian Tsunami Buoy system</a:t>
            </a:r>
            <a:endParaRPr lang="en-IN" sz="1800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596" y="1106835"/>
            <a:ext cx="492120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IN" alt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Development includes tsunami surface buoy system and Bottom Pressure recorder unit(6000 m rated).</a:t>
            </a:r>
          </a:p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IN" alt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Facility for redundant Electronic  chain for fool-proof operation.</a:t>
            </a:r>
          </a:p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IN" alt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Design enables us easy to track even after surfacing.</a:t>
            </a:r>
          </a:p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IN" alt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Configurable data transmission interval from (1 to 6 hours).</a:t>
            </a:r>
          </a:p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IN" alt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DARTII Message format implemented for message compatibility with global community.</a:t>
            </a:r>
          </a:p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IN" alt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Power consumption 35 mA  (earlier version  100 mA) @ 14.4 V DC.</a:t>
            </a:r>
          </a:p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Capable of real time data transmit INMARSAT/IRIDIUM</a:t>
            </a:r>
          </a:p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DART Message format implemented all Indian Tsunami Buoys with 6 </a:t>
            </a:r>
            <a:r>
              <a:rPr lang="en-US" altLang="en-US" kern="1200" dirty="0" err="1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hrs</a:t>
            </a:r>
            <a:r>
              <a:rPr lang="en-US" alt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 transmission interval and the data is being shared with NDBC through INCOIS.</a:t>
            </a:r>
          </a:p>
          <a:p>
            <a:pPr marL="285750" lvl="1" indent="-285750" algn="just">
              <a:spcBef>
                <a:spcPts val="30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kern="1200" dirty="0">
                <a:solidFill>
                  <a:prstClr val="black"/>
                </a:solidFill>
                <a:latin typeface="Arial" pitchFamily="34" charset="0"/>
                <a:ea typeface="+mn-ea"/>
                <a:cs typeface="Arial" pitchFamily="34" charset="0"/>
              </a:rPr>
              <a:t>Indigenized BPR Deployment will be planned in March 2020 due to COVID pandemic situation couldn’t take it up immediately.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1280" y="5739305"/>
            <a:ext cx="4907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err="1">
                <a:solidFill>
                  <a:srgbClr val="FF0066"/>
                </a:solidFill>
              </a:rPr>
              <a:t>Sagar</a:t>
            </a:r>
            <a:r>
              <a:rPr lang="en-IN" b="1" dirty="0">
                <a:solidFill>
                  <a:srgbClr val="FF0066"/>
                </a:solidFill>
              </a:rPr>
              <a:t> </a:t>
            </a:r>
            <a:r>
              <a:rPr lang="en-IN" b="1" dirty="0" err="1">
                <a:solidFill>
                  <a:srgbClr val="FF0066"/>
                </a:solidFill>
              </a:rPr>
              <a:t>Bhoomi</a:t>
            </a:r>
            <a:r>
              <a:rPr lang="en-IN" b="1" dirty="0">
                <a:solidFill>
                  <a:srgbClr val="FF0066"/>
                </a:solidFill>
              </a:rPr>
              <a:t> – Indian Tsunami Buoy – Patent filed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26CD6C-1ECA-4AA1-B1D4-8ABFA3D16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9" t="5500" r="9236" b="5750"/>
          <a:stretch/>
        </p:blipFill>
        <p:spPr>
          <a:xfrm>
            <a:off x="6227535" y="3538728"/>
            <a:ext cx="5762227" cy="2002536"/>
          </a:xfrm>
          <a:prstGeom prst="rect">
            <a:avLst/>
          </a:prstGeom>
        </p:spPr>
      </p:pic>
      <p:pic>
        <p:nvPicPr>
          <p:cNvPr id="6" name="Picture 5" descr="Testing the BPR of Sagar Bhoomi Buoy in Arabian Sea">
            <a:extLst>
              <a:ext uri="{FF2B5EF4-FFF2-40B4-BE49-F238E27FC236}">
                <a16:creationId xmlns:a16="http://schemas.microsoft.com/office/drawing/2014/main" id="{09B938C9-F0F9-48C6-B9C5-DABE20E30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510" y="913718"/>
            <a:ext cx="1621653" cy="2269902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376E4E-4ED4-464A-8767-6F7F7BE3367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56"/>
          <a:stretch>
            <a:fillRect/>
          </a:stretch>
        </p:blipFill>
        <p:spPr bwMode="auto">
          <a:xfrm>
            <a:off x="6377750" y="913718"/>
            <a:ext cx="1819976" cy="230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E:\Cruise Details\6. Sagar Kanaya Nov2019\From Ship\photo\SK 363_BUOY\Deployment Photos\ITB_Sagar Bhoomi\DSCN0347.JPG">
            <a:extLst>
              <a:ext uri="{FF2B5EF4-FFF2-40B4-BE49-F238E27FC236}">
                <a16:creationId xmlns:a16="http://schemas.microsoft.com/office/drawing/2014/main" id="{4FDF8EF9-DB7B-46F7-8232-B4057383D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4" t="6244" r="24160" b="5059"/>
          <a:stretch/>
        </p:blipFill>
        <p:spPr bwMode="auto">
          <a:xfrm>
            <a:off x="8278631" y="939118"/>
            <a:ext cx="1819975" cy="226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71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21300" y="73090"/>
            <a:ext cx="408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b="1" dirty="0">
                <a:solidFill>
                  <a:srgbClr val="C00000"/>
                </a:solidFill>
              </a:rPr>
              <a:t>Data availability of Tsunami Buoys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EDEDD-9C50-4D09-A7D7-32EF22EC6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631" y="457294"/>
            <a:ext cx="4721704" cy="244193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DEAC00-A7B8-43AF-9DC4-F3D46C9BAE34}"/>
              </a:ext>
            </a:extLst>
          </p:cNvPr>
          <p:cNvSpPr txBox="1"/>
          <p:nvPr/>
        </p:nvSpPr>
        <p:spPr>
          <a:xfrm>
            <a:off x="7187829" y="2831441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dirty="0">
                <a:hlinkClick r:id="rId4"/>
              </a:rPr>
              <a:t>https://www.ndbc.noaa.gov/dart.shtml</a:t>
            </a:r>
            <a:r>
              <a:rPr lang="en-IN" sz="1600" dirty="0"/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2219" y="457295"/>
            <a:ext cx="4948767" cy="252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383" y="3325324"/>
            <a:ext cx="4771833" cy="31022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608E2-B724-4FB1-A1F8-9F4ED8715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08" y="3142724"/>
            <a:ext cx="5877792" cy="319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3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524000" y="1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Challenges</a:t>
            </a:r>
            <a:endParaRPr lang="en-IN" sz="3200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97FC7F-1F37-45B9-A5FC-7E54B7258182}"/>
              </a:ext>
            </a:extLst>
          </p:cNvPr>
          <p:cNvSpPr/>
          <p:nvPr/>
        </p:nvSpPr>
        <p:spPr>
          <a:xfrm>
            <a:off x="1666875" y="584776"/>
            <a:ext cx="9001125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114300" algn="l"/>
              </a:tabLst>
            </a:pPr>
            <a:r>
              <a:rPr lang="en-US" sz="1800" dirty="0">
                <a:cs typeface="Times New Roman" panose="02020603050405020304" pitchFamily="18" charset="0"/>
              </a:rPr>
              <a:t>Due to COVID 19 pandemic situation , planned maintenance activities are cancelled and three Tsunami systems working out of seven.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114300" algn="l"/>
              </a:tabLst>
            </a:pPr>
            <a:r>
              <a:rPr lang="en-US" sz="1800" dirty="0">
                <a:cs typeface="Times New Roman" panose="02020603050405020304" pitchFamily="18" charset="0"/>
              </a:rPr>
              <a:t>Sustenance of buoys in open ocean is a big challenge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114300" algn="l"/>
              </a:tabLst>
            </a:pPr>
            <a:r>
              <a:rPr lang="en-US" sz="1800" dirty="0">
                <a:cs typeface="Times New Roman" panose="02020603050405020304" pitchFamily="18" charset="0"/>
              </a:rPr>
              <a:t>IRIDIUM Telemetry Being pursued for observational needs with Government of India - Partial success.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114300" algn="l"/>
              </a:tabLst>
            </a:pPr>
            <a:r>
              <a:rPr lang="en-US" sz="1800" dirty="0">
                <a:cs typeface="Times New Roman" panose="02020603050405020304" pitchFamily="18" charset="0"/>
              </a:rPr>
              <a:t>Vandalism</a:t>
            </a:r>
          </a:p>
          <a:p>
            <a:pPr marL="542925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1800" dirty="0">
                <a:cs typeface="Times New Roman" panose="02020603050405020304" pitchFamily="18" charset="0"/>
              </a:rPr>
              <a:t>2 Indian Tsunami Buoy got vandalized  in Arabian Sea</a:t>
            </a:r>
            <a:endParaRPr lang="en-US" sz="1800" dirty="0">
              <a:cs typeface="Times New Roman" panose="02020603050405020304" pitchFamily="18" charset="0"/>
            </a:endParaRPr>
          </a:p>
          <a:p>
            <a:pPr marL="542925" indent="-180975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cs typeface="Times New Roman" panose="02020603050405020304" pitchFamily="18" charset="0"/>
              </a:rPr>
              <a:t>1 SAIC Tsunami Buoys  got Vandalized in Bay of Bengal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277821"/>
            <a:ext cx="9077731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71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1837</TotalTime>
  <Words>648</Words>
  <Application>Microsoft Office PowerPoint</Application>
  <PresentationFormat>Widescreen</PresentationFormat>
  <Paragraphs>131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Custom Design</vt:lpstr>
      <vt:lpstr>PowerPoint Presentation</vt:lpstr>
      <vt:lpstr>25 September 2021</vt:lpstr>
      <vt:lpstr>Tsunami Warnings Service Requirements Survey</vt:lpstr>
      <vt:lpstr>continued</vt:lpstr>
      <vt:lpstr>PowerPoint Presentation</vt:lpstr>
      <vt:lpstr>PowerPoint Presentation</vt:lpstr>
      <vt:lpstr>Technological Developments</vt:lpstr>
      <vt:lpstr>PowerPoint Presentation</vt:lpstr>
      <vt:lpstr>PowerPoint Presentation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Boris Kelly-Gerreyn</dc:creator>
  <cp:lastModifiedBy>Long Jiang</cp:lastModifiedBy>
  <cp:revision>104</cp:revision>
  <dcterms:modified xsi:type="dcterms:W3CDTF">2021-11-05T14:35:19Z</dcterms:modified>
</cp:coreProperties>
</file>