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263" r:id="rId4"/>
    <p:sldId id="265" r:id="rId5"/>
    <p:sldId id="266" r:id="rId6"/>
    <p:sldId id="267" r:id="rId7"/>
    <p:sldId id="268" r:id="rId8"/>
    <p:sldId id="269" r:id="rId9"/>
    <p:sldId id="264" r:id="rId10"/>
    <p:sldId id="270" r:id="rId11"/>
    <p:sldId id="271" r:id="rId12"/>
    <p:sldId id="259" r:id="rId13"/>
    <p:sldId id="261" r:id="rId14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6875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k.Lumpkin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dbc.noaa.gov/obs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dbc.noaa.gov/obs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mel.noaa.gov/tao/global/stat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mel.noaa.gov/tao/global/stat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el.noaa.gov/tao/global/statu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0" y="2786744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rgbClr val="0000CC"/>
                </a:solidFill>
              </a:rPr>
              <a:t>USA </a:t>
            </a:r>
            <a:r>
              <a:rPr lang="en-US" sz="4000" b="1" i="0" u="none" strike="noStrike" cap="none" dirty="0" smtClean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en-US" sz="4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Report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DBCP–37, 8-11 Nov 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 smtClean="0"/>
              <a:t>Rick Lumpkin, </a:t>
            </a:r>
            <a:r>
              <a:rPr lang="en-US" sz="2400" b="1" dirty="0" smtClean="0">
                <a:hlinkClick r:id="rId3"/>
              </a:rPr>
              <a:t>Rick.Lumpkin@noaa.gov</a:t>
            </a:r>
            <a:endParaRPr lang="en-US" sz="2400" b="1" dirty="0" smtClean="0"/>
          </a:p>
          <a:p>
            <a:pPr lvl="0" algn="ctr">
              <a:lnSpc>
                <a:spcPct val="150000"/>
              </a:lnSpc>
              <a:buSzPts val="2400"/>
            </a:pPr>
            <a:r>
              <a:rPr lang="en-US" sz="2400" b="1" dirty="0" smtClean="0">
                <a:solidFill>
                  <a:schemeClr val="dk1"/>
                </a:solidFill>
              </a:rPr>
              <a:t>Input from </a:t>
            </a:r>
            <a:r>
              <a:rPr lang="en-US" sz="2400" b="1" dirty="0">
                <a:solidFill>
                  <a:schemeClr val="dk1"/>
                </a:solidFill>
              </a:rPr>
              <a:t>Tara </a:t>
            </a:r>
            <a:r>
              <a:rPr lang="en-US" sz="2400" b="1" dirty="0" smtClean="0">
                <a:solidFill>
                  <a:schemeClr val="dk1"/>
                </a:solidFill>
              </a:rPr>
              <a:t>Clemente,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Grissom, Robert Jensen, Ignatius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Rigor,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Rory Toon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003" y="0"/>
            <a:ext cx="7772400" cy="1470025"/>
          </a:xfrm>
        </p:spPr>
        <p:txBody>
          <a:bodyPr/>
          <a:lstStyle/>
          <a:p>
            <a:r>
              <a:rPr lang="en-US" sz="3600" dirty="0" smtClean="0"/>
              <a:t>Coastal Data Information Program (CDIP)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7627" y="5899759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685482" y="2193924"/>
            <a:ext cx="7650798" cy="4542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09" y="1549983"/>
            <a:ext cx="4248743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Key Successes/Highlights</a:t>
            </a:r>
            <a:endParaRPr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407095" y="1204278"/>
            <a:ext cx="8736905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 new generation </a:t>
            </a:r>
            <a:r>
              <a:rPr lang="en-US" sz="2400" dirty="0" smtClean="0"/>
              <a:t>mooring </a:t>
            </a:r>
            <a:r>
              <a:rPr lang="en-US" sz="2400" dirty="0"/>
              <a:t>data acquisition system, named TELOS, is currently being tested with two prototype moorings </a:t>
            </a:r>
            <a:r>
              <a:rPr lang="en-US" sz="2400" dirty="0" smtClean="0"/>
              <a:t>near </a:t>
            </a:r>
            <a:r>
              <a:rPr lang="en-US" sz="2400" dirty="0"/>
              <a:t>Hawaii. These systems will offer increased flexibility for </a:t>
            </a:r>
            <a:r>
              <a:rPr lang="en-US" sz="2400" dirty="0" smtClean="0"/>
              <a:t>adding instruments </a:t>
            </a:r>
            <a:r>
              <a:rPr lang="en-US" sz="2400" dirty="0"/>
              <a:t>and </a:t>
            </a:r>
            <a:r>
              <a:rPr lang="en-US" sz="2400" dirty="0" smtClean="0"/>
              <a:t>increasing real-time </a:t>
            </a:r>
            <a:r>
              <a:rPr lang="en-US" sz="2400" dirty="0"/>
              <a:t>data </a:t>
            </a:r>
            <a:r>
              <a:rPr lang="en-US" sz="2400" dirty="0" smtClean="0"/>
              <a:t>transmission resolution. 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Bay of Bengal Large Marine Ecosystem Project (</a:t>
            </a:r>
            <a:r>
              <a:rPr lang="en-US" sz="2400" dirty="0" err="1"/>
              <a:t>BoBLME</a:t>
            </a:r>
            <a:r>
              <a:rPr lang="en-US" sz="2400" dirty="0"/>
              <a:t>) supports a </a:t>
            </a:r>
            <a:r>
              <a:rPr lang="en-US" sz="2400" dirty="0" smtClean="0"/>
              <a:t>PMEL-designed system </a:t>
            </a:r>
            <a:r>
              <a:rPr lang="en-US" sz="2400" dirty="0"/>
              <a:t>for CO</a:t>
            </a:r>
            <a:r>
              <a:rPr lang="en-US" sz="2400" baseline="-25000" dirty="0"/>
              <a:t>2</a:t>
            </a:r>
            <a:r>
              <a:rPr lang="en-US" sz="2400" dirty="0"/>
              <a:t> and ocean acidification observations at one RAMA site. Ancillary </a:t>
            </a:r>
            <a:r>
              <a:rPr lang="en-US" sz="2400" dirty="0" smtClean="0"/>
              <a:t>turbulence observations are </a:t>
            </a:r>
            <a:r>
              <a:rPr lang="en-US" sz="2400" dirty="0"/>
              <a:t>provided by Oregon State University </a:t>
            </a:r>
            <a:r>
              <a:rPr lang="en-US" sz="2400" dirty="0" err="1" smtClean="0"/>
              <a:t>Chipods</a:t>
            </a:r>
            <a:r>
              <a:rPr lang="en-US" sz="2400" dirty="0" smtClean="0"/>
              <a:t>. </a:t>
            </a:r>
            <a:r>
              <a:rPr lang="en-US" sz="2400" dirty="0"/>
              <a:t>GEOMAR provides </a:t>
            </a:r>
            <a:r>
              <a:rPr lang="en-US" sz="2400" dirty="0" smtClean="0"/>
              <a:t>subsurface </a:t>
            </a:r>
            <a:r>
              <a:rPr lang="en-US" sz="2400" dirty="0"/>
              <a:t>dissolved oxygen </a:t>
            </a:r>
            <a:r>
              <a:rPr lang="en-US" sz="2400" dirty="0" smtClean="0"/>
              <a:t>sensors </a:t>
            </a:r>
            <a:r>
              <a:rPr lang="en-US" sz="2400" dirty="0"/>
              <a:t>in the Atlantic oxygen minimum zone. Two LOCEAN surface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systems </a:t>
            </a:r>
            <a:r>
              <a:rPr lang="en-US" sz="2400" dirty="0"/>
              <a:t>were deployed in FY 2020. Dalhousie University Ocean Tracking Network acoustic monitors are deployed on all RAMA and PIRATA surface moorings.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Data usage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44674" y="104905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2800" dirty="0"/>
          </a:p>
          <a:p>
            <a:r>
              <a:rPr lang="en-US" sz="2800" dirty="0"/>
              <a:t>Data used for </a:t>
            </a:r>
            <a:r>
              <a:rPr lang="en-US" sz="2800" dirty="0" smtClean="0"/>
              <a:t>weather prediction, ocean </a:t>
            </a:r>
            <a:r>
              <a:rPr lang="en-US" sz="2800" dirty="0"/>
              <a:t>state </a:t>
            </a:r>
            <a:r>
              <a:rPr lang="en-US" sz="2800" dirty="0" smtClean="0"/>
              <a:t>estimation, and monitoring climate change globally.</a:t>
            </a:r>
          </a:p>
          <a:p>
            <a:r>
              <a:rPr lang="en-US" sz="2800" dirty="0" smtClean="0"/>
              <a:t>51</a:t>
            </a:r>
            <a:r>
              <a:rPr lang="en-US" sz="2800" dirty="0" smtClean="0"/>
              <a:t> peer-reviewed research papers published in the intersessional period that rely on data from these buoy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(see US national report).</a:t>
            </a:r>
            <a:endParaRPr lang="en-US" sz="2800" dirty="0"/>
          </a:p>
          <a:p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28" y="0"/>
            <a:ext cx="7772400" cy="757411"/>
          </a:xfrm>
        </p:spPr>
        <p:txBody>
          <a:bodyPr/>
          <a:lstStyle/>
          <a:p>
            <a:r>
              <a:rPr lang="en-US" dirty="0" smtClean="0"/>
              <a:t>Global Drifter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80" y="929535"/>
            <a:ext cx="3010320" cy="342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42" y="1570355"/>
            <a:ext cx="8062278" cy="45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728" y="288099"/>
            <a:ext cx="7772400" cy="757411"/>
          </a:xfrm>
        </p:spPr>
        <p:txBody>
          <a:bodyPr/>
          <a:lstStyle/>
          <a:p>
            <a:r>
              <a:rPr lang="en-US" dirty="0" smtClean="0"/>
              <a:t>US Interagency Arctic Buoy Program (</a:t>
            </a:r>
            <a:r>
              <a:rPr lang="en-US" dirty="0"/>
              <a:t>USIABP)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abp.apl.uw.edu/Maps/OSSTmap_cur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5" y="2849940"/>
            <a:ext cx="3329271" cy="38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abp.apl.uw.edu/Maps/OCEANmap_curren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r="20092" b="24265"/>
          <a:stretch/>
        </p:blipFill>
        <p:spPr bwMode="auto">
          <a:xfrm>
            <a:off x="4484902" y="2849940"/>
            <a:ext cx="3452903" cy="38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20" y="1539015"/>
            <a:ext cx="4258269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18" y="300625"/>
            <a:ext cx="7772400" cy="757411"/>
          </a:xfrm>
        </p:spPr>
        <p:txBody>
          <a:bodyPr/>
          <a:lstStyle/>
          <a:p>
            <a:r>
              <a:rPr lang="en-US" dirty="0" smtClean="0"/>
              <a:t>NDBC </a:t>
            </a:r>
            <a:r>
              <a:rPr lang="en-US" dirty="0" smtClean="0"/>
              <a:t>Coastal Weather Buoys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62466" y="6245317"/>
            <a:ext cx="5910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NDBC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Moored Buoys (MET/OCEAN), showing stations reporting in the last 8h (yellow) or not (red).  Figure from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http://www.ndbc.noaa.gov/obs.shtml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This image is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1 October</a:t>
            </a:r>
            <a:r>
              <a:rPr kumimoji="0" lang="en-US" alt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2021.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31837" y="2032826"/>
            <a:ext cx="7772083" cy="4143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743" y="1441135"/>
            <a:ext cx="425826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18" y="300625"/>
            <a:ext cx="7772400" cy="757411"/>
          </a:xfrm>
        </p:spPr>
        <p:txBody>
          <a:bodyPr/>
          <a:lstStyle/>
          <a:p>
            <a:r>
              <a:rPr lang="en-US" dirty="0" smtClean="0"/>
              <a:t>NDBC </a:t>
            </a:r>
            <a:r>
              <a:rPr lang="en-US" dirty="0" err="1" smtClean="0"/>
              <a:t>Tsumameters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0077" y="6267420"/>
            <a:ext cx="60375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Tsunami Network status, showing stations reporting in the last 24h (yellow) or not (red).  Figure from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http://www.ndbc.noaa.gov/obs.shtml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This image is for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October 2021.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213042" y="1738821"/>
            <a:ext cx="8474976" cy="4528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158" y="1259899"/>
            <a:ext cx="4248743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397" y="1"/>
            <a:ext cx="8110603" cy="939452"/>
          </a:xfrm>
        </p:spPr>
        <p:txBody>
          <a:bodyPr/>
          <a:lstStyle/>
          <a:p>
            <a:r>
              <a:rPr lang="en-US" dirty="0" smtClean="0"/>
              <a:t>Tropical Atmosphere Ocean (TAO)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5688" y="6344990"/>
            <a:ext cx="55740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NDBC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Tropical Atmosphere Ocean (TAO) Array and TRITON Array status on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October 2021. 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numbers indicate how many days have passed since last servicing (ideally &lt;365).  Figure from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http://www.pmel.noaa.gov/tao/global/status/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3721" y="4960307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AO/TRITON Site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 bwMode="auto">
          <a:xfrm>
            <a:off x="796924" y="1250043"/>
            <a:ext cx="7295516" cy="49221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291840" y="4895380"/>
            <a:ext cx="2344873" cy="21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85" y="873165"/>
            <a:ext cx="4258269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39" y="1"/>
            <a:ext cx="7772400" cy="964504"/>
          </a:xfrm>
        </p:spPr>
        <p:txBody>
          <a:bodyPr/>
          <a:lstStyle/>
          <a:p>
            <a:r>
              <a:rPr lang="en-US" sz="3600" dirty="0"/>
              <a:t>Prediction and Research moored Array in the Tropical Atlantic (PIRATA)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56166"/>
              </p:ext>
            </p:extLst>
          </p:nvPr>
        </p:nvGraphicFramePr>
        <p:xfrm>
          <a:off x="1619672" y="1268760"/>
          <a:ext cx="6257925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US" sz="1100">
                          <a:effectLst/>
                        </a:rPr>
                        <a:t>(a) deployed during the year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US" sz="1100">
                          <a:effectLst/>
                        </a:rPr>
                        <a:t>18 surface toroids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US" sz="1100">
                          <a:effectLst/>
                        </a:rPr>
                        <a:t>(b) operational as of 31 July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399530" algn="l"/>
                          <a:tab pos="6856730" algn="l"/>
                          <a:tab pos="7313930" algn="l"/>
                        </a:tabLst>
                      </a:pPr>
                      <a:r>
                        <a:rPr lang="en-US" sz="1100" dirty="0">
                          <a:effectLst/>
                        </a:rPr>
                        <a:t>16 surface </a:t>
                      </a:r>
                      <a:r>
                        <a:rPr lang="en-US" sz="1100" dirty="0" err="1">
                          <a:effectLst/>
                        </a:rPr>
                        <a:t>toroids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342367" y="5743183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0181" y="5756252"/>
            <a:ext cx="618785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PIRATA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Array including PMEL/AOML Northeast Extension status on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October 2021.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numbers indicate how many days have passed since last servicing (ideally &lt;365).  ).  Figure from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http://www.pmel.noaa.gov/tao/global/status/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PIRATA Site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8"/>
          <a:stretch/>
        </p:blipFill>
        <p:spPr bwMode="auto">
          <a:xfrm>
            <a:off x="1278292" y="1268760"/>
            <a:ext cx="6587416" cy="448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914168" y="5533790"/>
            <a:ext cx="2344873" cy="21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32" y="1481766"/>
            <a:ext cx="4248743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MA Site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0"/>
          <a:stretch/>
        </p:blipFill>
        <p:spPr bwMode="auto">
          <a:xfrm>
            <a:off x="1024003" y="1521912"/>
            <a:ext cx="6611237" cy="43729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003" y="0"/>
            <a:ext cx="7772400" cy="1470025"/>
          </a:xfrm>
        </p:spPr>
        <p:txBody>
          <a:bodyPr/>
          <a:lstStyle/>
          <a:p>
            <a:r>
              <a:rPr lang="en-US" sz="3600" dirty="0"/>
              <a:t>Research Moored Array for African-Asian-Australian Monsoon Analysis and prediction (RAMA)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7627" y="5899759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8742" y="5894834"/>
            <a:ext cx="5780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14400" algn="l"/>
                <a:tab pos="-457200" algn="l"/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9213" algn="l"/>
                <a:tab pos="6856413" algn="l"/>
                <a:tab pos="7313613" algn="l"/>
              </a:tabLst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RAMA Array status on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October 2021.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numbers indicate how many days have passed since last servicing (ideally &lt;365).  Figure from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http://www.pmel.noaa.gov/tao/global/status/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777" y="1801129"/>
            <a:ext cx="4410691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003" y="0"/>
            <a:ext cx="7772400" cy="1470025"/>
          </a:xfrm>
        </p:spPr>
        <p:txBody>
          <a:bodyPr/>
          <a:lstStyle/>
          <a:p>
            <a:r>
              <a:rPr lang="en-US" sz="3600" dirty="0" smtClean="0"/>
              <a:t>Naval Oceanographic Office (NAVOCEANO)</a:t>
            </a:r>
            <a:endParaRPr lang="en-US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7627" y="5899759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AV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83" y="367508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public.navy.mil/fltfor/cnmoc/PublishingImages/With%20VIRINs/111101-N-OD165-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7" y="3675084"/>
            <a:ext cx="2762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81" y="2048606"/>
            <a:ext cx="4391638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446</Words>
  <Application>Microsoft Office PowerPoint</Application>
  <PresentationFormat>On-screen Show (4:3)</PresentationFormat>
  <Paragraphs>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Custom Design</vt:lpstr>
      <vt:lpstr>PowerPoint Presentation</vt:lpstr>
      <vt:lpstr>Global Drifter Program</vt:lpstr>
      <vt:lpstr>US Interagency Arctic Buoy Program (USIABP)</vt:lpstr>
      <vt:lpstr>NDBC Coastal Weather Buoys</vt:lpstr>
      <vt:lpstr>NDBC Tsumameters</vt:lpstr>
      <vt:lpstr>Tropical Atmosphere Ocean (TAO)</vt:lpstr>
      <vt:lpstr>Prediction and Research moored Array in the Tropical Atlantic (PIRATA)</vt:lpstr>
      <vt:lpstr>Research Moored Array for African-Asian-Australian Monsoon Analysis and prediction (RAMA)</vt:lpstr>
      <vt:lpstr>Naval Oceanographic Office (NAVOCEANO)</vt:lpstr>
      <vt:lpstr>Coastal Data Information Program (CDIP)</vt:lpstr>
      <vt:lpstr>Key Successes/Highlights</vt:lpstr>
      <vt:lpstr>Data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Rick Lumpkin</cp:lastModifiedBy>
  <cp:revision>16</cp:revision>
  <dcterms:modified xsi:type="dcterms:W3CDTF">2021-11-03T19:30:59Z</dcterms:modified>
</cp:coreProperties>
</file>