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5" r:id="rId1"/>
    <p:sldMasterId id="2147483906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4" r:id="rId4"/>
    <p:sldId id="277" r:id="rId5"/>
    <p:sldId id="275" r:id="rId6"/>
    <p:sldId id="285" r:id="rId7"/>
    <p:sldId id="284" r:id="rId8"/>
    <p:sldId id="281" r:id="rId9"/>
    <p:sldId id="283" r:id="rId10"/>
    <p:sldId id="278" r:id="rId11"/>
    <p:sldId id="282" r:id="rId12"/>
    <p:sldId id="279" r:id="rId13"/>
    <p:sldId id="280" r:id="rId14"/>
    <p:sldId id="276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0">
          <p15:clr>
            <a:srgbClr val="A4A3A4"/>
          </p15:clr>
        </p15:guide>
        <p15:guide id="2" orient="horz" pos="504" userDrawn="1">
          <p15:clr>
            <a:srgbClr val="A4A3A4"/>
          </p15:clr>
        </p15:guide>
        <p15:guide id="3" pos="5398">
          <p15:clr>
            <a:srgbClr val="A4A3A4"/>
          </p15:clr>
        </p15:guide>
        <p15:guide id="4" pos="280">
          <p15:clr>
            <a:srgbClr val="A4A3A4"/>
          </p15:clr>
        </p15:guide>
        <p15:guide id="5" pos="28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B2B2B2"/>
    <a:srgbClr val="000099"/>
    <a:srgbClr val="121896"/>
    <a:srgbClr val="FFFFFF"/>
    <a:srgbClr val="DDDDDD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89623" autoAdjust="0"/>
  </p:normalViewPr>
  <p:slideViewPr>
    <p:cSldViewPr snapToGrid="0">
      <p:cViewPr>
        <p:scale>
          <a:sx n="80" d="100"/>
          <a:sy n="80" d="100"/>
        </p:scale>
        <p:origin x="1661" y="43"/>
      </p:cViewPr>
      <p:guideLst>
        <p:guide orient="horz" pos="620"/>
        <p:guide orient="horz" pos="504"/>
        <p:guide pos="5398"/>
        <p:guide pos="280"/>
        <p:guide pos="2876"/>
      </p:guideLst>
    </p:cSldViewPr>
  </p:slideViewPr>
  <p:outlineViewPr>
    <p:cViewPr>
      <p:scale>
        <a:sx n="33" d="100"/>
        <a:sy n="33" d="100"/>
      </p:scale>
      <p:origin x="0" y="1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3264" y="-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Jiang" userId="479591b0-bbdd-467b-a489-7f685e24f696" providerId="ADAL" clId="{FD196AE0-E05B-4FC1-ABF4-22C781D4C599}"/>
    <pc:docChg chg="custSel modSld">
      <pc:chgData name="Long Jiang" userId="479591b0-bbdd-467b-a489-7f685e24f696" providerId="ADAL" clId="{FD196AE0-E05B-4FC1-ABF4-22C781D4C599}" dt="2021-09-30T11:38:52.457" v="66" actId="20577"/>
      <pc:docMkLst>
        <pc:docMk/>
      </pc:docMkLst>
      <pc:sldChg chg="modSp mod">
        <pc:chgData name="Long Jiang" userId="479591b0-bbdd-467b-a489-7f685e24f696" providerId="ADAL" clId="{FD196AE0-E05B-4FC1-ABF4-22C781D4C599}" dt="2021-09-30T11:37:04.203" v="38" actId="20577"/>
        <pc:sldMkLst>
          <pc:docMk/>
          <pc:sldMk cId="0" sldId="256"/>
        </pc:sldMkLst>
        <pc:spChg chg="mod">
          <ac:chgData name="Long Jiang" userId="479591b0-bbdd-467b-a489-7f685e24f696" providerId="ADAL" clId="{FD196AE0-E05B-4FC1-ABF4-22C781D4C599}" dt="2021-09-30T11:37:04.203" v="38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8:39.949" v="65" actId="113"/>
        <pc:sldMkLst>
          <pc:docMk/>
          <pc:sldMk cId="1520732637" sldId="277"/>
        </pc:sldMkLst>
        <pc:spChg chg="mod">
          <ac:chgData name="Long Jiang" userId="479591b0-bbdd-467b-a489-7f685e24f696" providerId="ADAL" clId="{FD196AE0-E05B-4FC1-ABF4-22C781D4C599}" dt="2021-09-30T11:38:39.949" v="65" actId="113"/>
          <ac:spMkLst>
            <pc:docMk/>
            <pc:sldMk cId="1520732637" sldId="277"/>
            <ac:spMk id="2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8:08.549" v="64" actId="20577"/>
        <pc:sldMkLst>
          <pc:docMk/>
          <pc:sldMk cId="2399176098" sldId="278"/>
        </pc:sldMkLst>
        <pc:spChg chg="mod">
          <ac:chgData name="Long Jiang" userId="479591b0-bbdd-467b-a489-7f685e24f696" providerId="ADAL" clId="{FD196AE0-E05B-4FC1-ABF4-22C781D4C599}" dt="2021-09-30T11:38:08.549" v="64" actId="20577"/>
          <ac:spMkLst>
            <pc:docMk/>
            <pc:sldMk cId="2399176098" sldId="278"/>
            <ac:spMk id="2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7:26.141" v="44" actId="20577"/>
        <pc:sldMkLst>
          <pc:docMk/>
          <pc:sldMk cId="1274542619" sldId="279"/>
        </pc:sldMkLst>
        <pc:spChg chg="mod">
          <ac:chgData name="Long Jiang" userId="479591b0-bbdd-467b-a489-7f685e24f696" providerId="ADAL" clId="{FD196AE0-E05B-4FC1-ABF4-22C781D4C599}" dt="2021-09-30T11:37:26.141" v="44" actId="20577"/>
          <ac:spMkLst>
            <pc:docMk/>
            <pc:sldMk cId="1274542619" sldId="279"/>
            <ac:spMk id="3" creationId="{00000000-0000-0000-0000-000000000000}"/>
          </ac:spMkLst>
        </pc:spChg>
      </pc:sldChg>
      <pc:sldChg chg="modSp mod">
        <pc:chgData name="Long Jiang" userId="479591b0-bbdd-467b-a489-7f685e24f696" providerId="ADAL" clId="{FD196AE0-E05B-4FC1-ABF4-22C781D4C599}" dt="2021-09-30T11:38:52.457" v="66" actId="20577"/>
        <pc:sldMkLst>
          <pc:docMk/>
          <pc:sldMk cId="2451328533" sldId="280"/>
        </pc:sldMkLst>
        <pc:spChg chg="mod">
          <ac:chgData name="Long Jiang" userId="479591b0-bbdd-467b-a489-7f685e24f696" providerId="ADAL" clId="{FD196AE0-E05B-4FC1-ABF4-22C781D4C599}" dt="2021-09-30T11:38:52.457" v="66" actId="20577"/>
          <ac:spMkLst>
            <pc:docMk/>
            <pc:sldMk cId="2451328533" sldId="28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A6076-D573-4E0A-B455-4750807E8EF6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3D0AD-310D-4F4D-8B2F-C1B046738F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442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89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0"/>
            <a:ext cx="2946188" cy="49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87" y="4715788"/>
            <a:ext cx="4983903" cy="4466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990"/>
            <a:ext cx="2946189" cy="49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29990"/>
            <a:ext cx="2946188" cy="49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F8B46950-940C-46C7-9F83-9FBF03860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05D12C-A591-43DB-B79E-4FABC4D6DC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947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B46950-940C-46C7-9F83-9FBF038602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5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B46950-940C-46C7-9F83-9FBF038602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91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1842C-3315-4F3E-AF23-91340BE7D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err="1"/>
              <a:t>levelourth</a:t>
            </a:r>
            <a:r>
              <a:rPr lang="en-US" dirty="0"/>
              <a:t>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0C338BF-A446-4492-98BF-62F2C5836B99}" type="datetimeFigureOut">
              <a:rPr lang="en-US"/>
              <a:pPr>
                <a:defRPr/>
              </a:pPr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5DD9B7B-43DF-4050-B30B-560B4EF70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0"/>
            <a:ext cx="9144000" cy="328748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7453"/>
              <a:gd name="connsiteX1" fmla="*/ 21600 w 21600"/>
              <a:gd name="connsiteY1" fmla="*/ 0 h 27453"/>
              <a:gd name="connsiteX2" fmla="*/ 21600 w 21600"/>
              <a:gd name="connsiteY2" fmla="*/ 17322 h 27453"/>
              <a:gd name="connsiteX3" fmla="*/ 0 w 21600"/>
              <a:gd name="connsiteY3" fmla="*/ 20172 h 27453"/>
              <a:gd name="connsiteX4" fmla="*/ 0 w 21600"/>
              <a:gd name="connsiteY4" fmla="*/ 0 h 27453"/>
              <a:gd name="connsiteX0" fmla="*/ 0 w 21600"/>
              <a:gd name="connsiteY0" fmla="*/ 0 h 27453"/>
              <a:gd name="connsiteX1" fmla="*/ 21600 w 21600"/>
              <a:gd name="connsiteY1" fmla="*/ 0 h 27453"/>
              <a:gd name="connsiteX2" fmla="*/ 21600 w 21600"/>
              <a:gd name="connsiteY2" fmla="*/ 17322 h 27453"/>
              <a:gd name="connsiteX3" fmla="*/ 0 w 21600"/>
              <a:gd name="connsiteY3" fmla="*/ 20172 h 27453"/>
              <a:gd name="connsiteX4" fmla="*/ 0 w 21600"/>
              <a:gd name="connsiteY4" fmla="*/ 0 h 27453"/>
              <a:gd name="connsiteX0" fmla="*/ 0 w 21600"/>
              <a:gd name="connsiteY0" fmla="*/ 0 h 27453"/>
              <a:gd name="connsiteX1" fmla="*/ 21600 w 21600"/>
              <a:gd name="connsiteY1" fmla="*/ 0 h 27453"/>
              <a:gd name="connsiteX2" fmla="*/ 21600 w 21600"/>
              <a:gd name="connsiteY2" fmla="*/ 17322 h 27453"/>
              <a:gd name="connsiteX3" fmla="*/ 0 w 21600"/>
              <a:gd name="connsiteY3" fmla="*/ 20172 h 27453"/>
              <a:gd name="connsiteX4" fmla="*/ 0 w 21600"/>
              <a:gd name="connsiteY4" fmla="*/ 0 h 27453"/>
              <a:gd name="connsiteX0" fmla="*/ 0 w 21600"/>
              <a:gd name="connsiteY0" fmla="*/ 0 h 30049"/>
              <a:gd name="connsiteX1" fmla="*/ 21600 w 21600"/>
              <a:gd name="connsiteY1" fmla="*/ 0 h 30049"/>
              <a:gd name="connsiteX2" fmla="*/ 21600 w 21600"/>
              <a:gd name="connsiteY2" fmla="*/ 17322 h 30049"/>
              <a:gd name="connsiteX3" fmla="*/ 0 w 21600"/>
              <a:gd name="connsiteY3" fmla="*/ 20172 h 30049"/>
              <a:gd name="connsiteX4" fmla="*/ 0 w 21600"/>
              <a:gd name="connsiteY4" fmla="*/ 0 h 30049"/>
              <a:gd name="connsiteX0" fmla="*/ 0 w 21600"/>
              <a:gd name="connsiteY0" fmla="*/ 0 h 30049"/>
              <a:gd name="connsiteX1" fmla="*/ 21600 w 21600"/>
              <a:gd name="connsiteY1" fmla="*/ 0 h 30049"/>
              <a:gd name="connsiteX2" fmla="*/ 21600 w 21600"/>
              <a:gd name="connsiteY2" fmla="*/ 17322 h 30049"/>
              <a:gd name="connsiteX3" fmla="*/ 0 w 21600"/>
              <a:gd name="connsiteY3" fmla="*/ 20172 h 30049"/>
              <a:gd name="connsiteX4" fmla="*/ 0 w 21600"/>
              <a:gd name="connsiteY4" fmla="*/ 0 h 30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30049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887" y="8682"/>
                  <a:pt x="8113" y="3004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 rot="10800000">
            <a:off x="0" y="4948238"/>
            <a:ext cx="9144000" cy="270510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55427"/>
              <a:gd name="connsiteX1" fmla="*/ 21600 w 21600"/>
              <a:gd name="connsiteY1" fmla="*/ 0 h 55427"/>
              <a:gd name="connsiteX2" fmla="*/ 21600 w 21600"/>
              <a:gd name="connsiteY2" fmla="*/ 17322 h 55427"/>
              <a:gd name="connsiteX3" fmla="*/ 0 w 21600"/>
              <a:gd name="connsiteY3" fmla="*/ 20172 h 55427"/>
              <a:gd name="connsiteX4" fmla="*/ 0 w 21600"/>
              <a:gd name="connsiteY4" fmla="*/ 0 h 55427"/>
              <a:gd name="connsiteX0" fmla="*/ 0 w 21600"/>
              <a:gd name="connsiteY0" fmla="*/ 19190 h 74617"/>
              <a:gd name="connsiteX1" fmla="*/ 21600 w 21600"/>
              <a:gd name="connsiteY1" fmla="*/ 19190 h 74617"/>
              <a:gd name="connsiteX2" fmla="*/ 21600 w 21600"/>
              <a:gd name="connsiteY2" fmla="*/ 36512 h 74617"/>
              <a:gd name="connsiteX3" fmla="*/ 0 w 21600"/>
              <a:gd name="connsiteY3" fmla="*/ 39362 h 74617"/>
              <a:gd name="connsiteX4" fmla="*/ 0 w 21600"/>
              <a:gd name="connsiteY4" fmla="*/ 19190 h 74617"/>
              <a:gd name="connsiteX0" fmla="*/ 0 w 21600"/>
              <a:gd name="connsiteY0" fmla="*/ 19190 h 67609"/>
              <a:gd name="connsiteX1" fmla="*/ 21600 w 21600"/>
              <a:gd name="connsiteY1" fmla="*/ 19190 h 67609"/>
              <a:gd name="connsiteX2" fmla="*/ 21600 w 21600"/>
              <a:gd name="connsiteY2" fmla="*/ 36512 h 67609"/>
              <a:gd name="connsiteX3" fmla="*/ 0 w 21600"/>
              <a:gd name="connsiteY3" fmla="*/ 39362 h 67609"/>
              <a:gd name="connsiteX4" fmla="*/ 0 w 21600"/>
              <a:gd name="connsiteY4" fmla="*/ 19190 h 6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67609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0" y="6592888"/>
            <a:ext cx="3348038" cy="365125"/>
          </a:xfrm>
          <a:prstGeom prst="rect">
            <a:avLst/>
          </a:prstGeom>
        </p:spPr>
        <p:txBody>
          <a:bodyPr anchor="ctr"/>
          <a:lstStyle>
            <a:lvl1pPr algn="l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pic>
        <p:nvPicPr>
          <p:cNvPr id="1037" name="Picture 18" descr="dbcp_light_text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213" y="188913"/>
            <a:ext cx="2087562" cy="2087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3" name="Picture 14" descr="ioc_wmo.gi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 bwMode="auto">
          <a:xfrm>
            <a:off x="6344194" y="174171"/>
            <a:ext cx="2636520" cy="1203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1E27A-3F6A-4EE0-A789-4E7FF6C096C2}" type="datetimeFigureOut">
              <a:rPr lang="en-US" smtClean="0"/>
              <a:pPr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86106-D267-4D13-B93D-C99418C7D56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 rot="10800000">
            <a:off x="0" y="4948238"/>
            <a:ext cx="9144000" cy="270510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55427"/>
              <a:gd name="connsiteX1" fmla="*/ 21600 w 21600"/>
              <a:gd name="connsiteY1" fmla="*/ 0 h 55427"/>
              <a:gd name="connsiteX2" fmla="*/ 21600 w 21600"/>
              <a:gd name="connsiteY2" fmla="*/ 17322 h 55427"/>
              <a:gd name="connsiteX3" fmla="*/ 0 w 21600"/>
              <a:gd name="connsiteY3" fmla="*/ 20172 h 55427"/>
              <a:gd name="connsiteX4" fmla="*/ 0 w 21600"/>
              <a:gd name="connsiteY4" fmla="*/ 0 h 55427"/>
              <a:gd name="connsiteX0" fmla="*/ 0 w 21600"/>
              <a:gd name="connsiteY0" fmla="*/ 19190 h 74617"/>
              <a:gd name="connsiteX1" fmla="*/ 21600 w 21600"/>
              <a:gd name="connsiteY1" fmla="*/ 19190 h 74617"/>
              <a:gd name="connsiteX2" fmla="*/ 21600 w 21600"/>
              <a:gd name="connsiteY2" fmla="*/ 36512 h 74617"/>
              <a:gd name="connsiteX3" fmla="*/ 0 w 21600"/>
              <a:gd name="connsiteY3" fmla="*/ 39362 h 74617"/>
              <a:gd name="connsiteX4" fmla="*/ 0 w 21600"/>
              <a:gd name="connsiteY4" fmla="*/ 19190 h 74617"/>
              <a:gd name="connsiteX0" fmla="*/ 0 w 21600"/>
              <a:gd name="connsiteY0" fmla="*/ 19190 h 67609"/>
              <a:gd name="connsiteX1" fmla="*/ 21600 w 21600"/>
              <a:gd name="connsiteY1" fmla="*/ 19190 h 67609"/>
              <a:gd name="connsiteX2" fmla="*/ 21600 w 21600"/>
              <a:gd name="connsiteY2" fmla="*/ 36512 h 67609"/>
              <a:gd name="connsiteX3" fmla="*/ 0 w 21600"/>
              <a:gd name="connsiteY3" fmla="*/ 39362 h 67609"/>
              <a:gd name="connsiteX4" fmla="*/ 0 w 21600"/>
              <a:gd name="connsiteY4" fmla="*/ 19190 h 67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67609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8" name="Picture 18" descr="dbcp_light_text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05242" y="199800"/>
            <a:ext cx="970416" cy="970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kchow@hko.gov.h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86744"/>
            <a:ext cx="9144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DBCP  National Report</a:t>
            </a:r>
          </a:p>
          <a:p>
            <a:pPr algn="ctr">
              <a:lnSpc>
                <a:spcPct val="150000"/>
              </a:lnSpc>
            </a:pPr>
            <a:r>
              <a:rPr lang="en-US" altLang="en-US" sz="2400" b="1" dirty="0">
                <a:solidFill>
                  <a:prstClr val="black"/>
                </a:solidFill>
                <a:ea typeface="+mj-ea"/>
              </a:rPr>
              <a:t>DBCP – 37, VIRTUAL, 8-11 November 2021</a:t>
            </a:r>
          </a:p>
          <a:p>
            <a:pPr algn="ctr">
              <a:lnSpc>
                <a:spcPct val="150000"/>
              </a:lnSpc>
            </a:pPr>
            <a:r>
              <a:rPr lang="fr-CH" sz="2400" b="1" dirty="0" smtClean="0">
                <a:solidFill>
                  <a:prstClr val="black"/>
                </a:solidFill>
                <a:ea typeface="+mj-ea"/>
              </a:rPr>
              <a:t>Chow Chi Kin</a:t>
            </a:r>
          </a:p>
          <a:p>
            <a:pPr algn="ctr">
              <a:lnSpc>
                <a:spcPct val="150000"/>
              </a:lnSpc>
            </a:pPr>
            <a:r>
              <a:rPr lang="fr-CH" sz="2400" b="1" dirty="0" smtClean="0">
                <a:solidFill>
                  <a:prstClr val="black"/>
                </a:solidFill>
                <a:ea typeface="+mj-ea"/>
              </a:rPr>
              <a:t>Hong Kong, China</a:t>
            </a:r>
          </a:p>
          <a:p>
            <a:pPr algn="ctr">
              <a:lnSpc>
                <a:spcPct val="150000"/>
              </a:lnSpc>
            </a:pPr>
            <a:r>
              <a:rPr lang="fr-CH" sz="2400" b="1" dirty="0" smtClean="0">
                <a:solidFill>
                  <a:srgbClr val="0000CC"/>
                </a:solidFill>
                <a:ea typeface="+mj-ea"/>
                <a:hlinkClick r:id="rId3"/>
              </a:rPr>
              <a:t>(ckchow@hko.gov.hk</a:t>
            </a:r>
            <a:r>
              <a:rPr lang="fr-CH" sz="2400" b="1" dirty="0" smtClean="0">
                <a:solidFill>
                  <a:srgbClr val="0000CC"/>
                </a:solidFill>
                <a:ea typeface="+mj-ea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en-US" b="1" dirty="0" smtClean="0"/>
              <a:t>User Impact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/>
          <a:lstStyle/>
          <a:p>
            <a:r>
              <a:rPr lang="en-US" dirty="0" smtClean="0"/>
              <a:t>All </a:t>
            </a:r>
            <a:r>
              <a:rPr lang="en-US" dirty="0"/>
              <a:t>buoys were successfully deployed as planned with the assistance of two HKVOS despite the </a:t>
            </a:r>
            <a:r>
              <a:rPr lang="en-US" dirty="0" smtClean="0"/>
              <a:t>COVID-19 pandemic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22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en-US" b="1" dirty="0"/>
              <a:t>Additional Comments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QC</a:t>
            </a:r>
          </a:p>
          <a:p>
            <a:pPr marL="0" indent="0">
              <a:buNone/>
            </a:pPr>
            <a:r>
              <a:rPr lang="en-US" dirty="0" smtClean="0"/>
              <a:t>	(1) Performance </a:t>
            </a:r>
            <a:r>
              <a:rPr lang="en-US" dirty="0"/>
              <a:t>of pressure and temperature sensor </a:t>
            </a:r>
            <a:r>
              <a:rPr lang="en-US" dirty="0" smtClean="0"/>
              <a:t>	is checked </a:t>
            </a:r>
            <a:r>
              <a:rPr lang="en-US" dirty="0"/>
              <a:t>before </a:t>
            </a:r>
            <a:r>
              <a:rPr lang="en-US" dirty="0" smtClean="0"/>
              <a:t>deployment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(2) Real-time </a:t>
            </a:r>
            <a:r>
              <a:rPr lang="en-US" dirty="0"/>
              <a:t>buoy </a:t>
            </a:r>
            <a:r>
              <a:rPr lang="en-US" dirty="0" smtClean="0"/>
              <a:t>data are </a:t>
            </a:r>
            <a:r>
              <a:rPr lang="en-US" dirty="0"/>
              <a:t>closely </a:t>
            </a:r>
            <a:r>
              <a:rPr lang="en-US" dirty="0" smtClean="0"/>
              <a:t>monitored </a:t>
            </a:r>
            <a:r>
              <a:rPr lang="en-US" dirty="0"/>
              <a:t>using a </a:t>
            </a:r>
            <a:r>
              <a:rPr lang="en-US" dirty="0" smtClean="0"/>
              <a:t>	dedicated webpage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(3) Quality </a:t>
            </a:r>
            <a:r>
              <a:rPr lang="en-US" dirty="0"/>
              <a:t>of </a:t>
            </a:r>
            <a:r>
              <a:rPr lang="en-US" dirty="0" smtClean="0"/>
              <a:t>pressure </a:t>
            </a:r>
            <a:r>
              <a:rPr lang="en-US" dirty="0"/>
              <a:t>and </a:t>
            </a:r>
            <a:r>
              <a:rPr lang="en-US" dirty="0" smtClean="0"/>
              <a:t>temperature are </a:t>
            </a:r>
            <a:r>
              <a:rPr lang="en-US" dirty="0"/>
              <a:t>checked </a:t>
            </a:r>
            <a:r>
              <a:rPr lang="en-US" dirty="0" smtClean="0"/>
              <a:t>	against observations from nearby land </a:t>
            </a:r>
            <a:r>
              <a:rPr lang="en-US" dirty="0"/>
              <a:t>stations </a:t>
            </a:r>
            <a:r>
              <a:rPr lang="en-US" dirty="0" smtClean="0"/>
              <a:t>&amp; VOS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Communications</a:t>
            </a:r>
          </a:p>
          <a:p>
            <a:pPr marL="0" indent="0">
              <a:buNone/>
            </a:pPr>
            <a:r>
              <a:rPr lang="en-GB" altLang="zh-TW" dirty="0" smtClean="0"/>
              <a:t>	Hourly </a:t>
            </a:r>
            <a:r>
              <a:rPr lang="en-GB" altLang="zh-TW" dirty="0"/>
              <a:t>data transmission via </a:t>
            </a:r>
            <a:r>
              <a:rPr lang="en-GB" altLang="zh-TW" dirty="0" smtClean="0"/>
              <a:t>Iridium</a:t>
            </a:r>
          </a:p>
          <a:p>
            <a:pPr marL="0" indent="0">
              <a:buNone/>
            </a:pPr>
            <a:endParaRPr lang="en-GB" altLang="zh-TW" dirty="0" smtClean="0"/>
          </a:p>
          <a:p>
            <a:r>
              <a:rPr lang="en-US" altLang="zh-TW" dirty="0"/>
              <a:t>Buoy Lifetime</a:t>
            </a:r>
          </a:p>
          <a:p>
            <a:pPr marL="0" indent="0">
              <a:buNone/>
            </a:pPr>
            <a:r>
              <a:rPr lang="en-US" altLang="zh-TW" dirty="0"/>
              <a:t>	Typically </a:t>
            </a:r>
            <a:r>
              <a:rPr lang="en-US" altLang="zh-TW" dirty="0" smtClean="0"/>
              <a:t>one to a </a:t>
            </a:r>
            <a:r>
              <a:rPr lang="en-US" altLang="zh-TW" dirty="0"/>
              <a:t>few </a:t>
            </a:r>
            <a:r>
              <a:rPr lang="en-US" altLang="zh-TW" dirty="0" smtClean="0"/>
              <a:t>months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74542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en-US" b="1" dirty="0"/>
              <a:t>Additional Comments (</a:t>
            </a:r>
            <a:r>
              <a:rPr lang="en-US" b="1" dirty="0" smtClean="0"/>
              <a:t>cont.)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>
            <a:noAutofit/>
          </a:bodyPr>
          <a:lstStyle/>
          <a:p>
            <a:r>
              <a:rPr lang="en-US" altLang="zh-TW" sz="2500" dirty="0" smtClean="0"/>
              <a:t>Data </a:t>
            </a:r>
            <a:r>
              <a:rPr lang="en-US" altLang="zh-TW" sz="2500" dirty="0"/>
              <a:t>Accessibility</a:t>
            </a:r>
          </a:p>
          <a:p>
            <a:pPr marL="0" indent="0">
              <a:buNone/>
            </a:pPr>
            <a:r>
              <a:rPr lang="en-US" altLang="zh-TW" sz="2500" dirty="0"/>
              <a:t>	Data are processed and distributed on GTS once </a:t>
            </a:r>
            <a:r>
              <a:rPr lang="en-US" altLang="zh-TW" sz="2500" dirty="0" smtClean="0"/>
              <a:t>	received</a:t>
            </a:r>
          </a:p>
          <a:p>
            <a:pPr marL="0" indent="0">
              <a:buNone/>
            </a:pPr>
            <a:endParaRPr lang="en-US" altLang="zh-TW" sz="2500" dirty="0" smtClean="0"/>
          </a:p>
          <a:p>
            <a:r>
              <a:rPr lang="en-US" altLang="zh-TW" sz="2500" dirty="0" smtClean="0"/>
              <a:t>New Observations : Nil</a:t>
            </a:r>
            <a:endParaRPr lang="en-US" altLang="zh-TW" sz="2500" dirty="0"/>
          </a:p>
          <a:p>
            <a:pPr marL="0" indent="0">
              <a:buNone/>
            </a:pPr>
            <a:r>
              <a:rPr lang="en-US" altLang="zh-TW" sz="2500" dirty="0"/>
              <a:t>	</a:t>
            </a:r>
            <a:endParaRPr lang="en-US" sz="2500" dirty="0"/>
          </a:p>
          <a:p>
            <a:r>
              <a:rPr lang="en-US" sz="2500" dirty="0"/>
              <a:t>Additional </a:t>
            </a:r>
            <a:r>
              <a:rPr lang="en-US" sz="2500" dirty="0" smtClean="0"/>
              <a:t>Requirements</a:t>
            </a:r>
          </a:p>
          <a:p>
            <a:pPr marL="0" indent="0">
              <a:buNone/>
            </a:pPr>
            <a:r>
              <a:rPr lang="en-US" sz="2500" dirty="0"/>
              <a:t>	Wave and wind measurements near the sea </a:t>
            </a:r>
            <a:r>
              <a:rPr lang="en-US" sz="2500" dirty="0" smtClean="0"/>
              <a:t>surface</a:t>
            </a:r>
          </a:p>
          <a:p>
            <a:pPr marL="0" indent="0">
              <a:buNone/>
            </a:pPr>
            <a:endParaRPr lang="en-US" sz="2500" dirty="0" smtClean="0"/>
          </a:p>
          <a:p>
            <a:r>
              <a:rPr lang="en-US" sz="2500" dirty="0" smtClean="0"/>
              <a:t>DBCP linkage : Nil</a:t>
            </a:r>
          </a:p>
          <a:p>
            <a:pPr marL="0" indent="0">
              <a:buNone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2451328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4501" y="2149475"/>
            <a:ext cx="8124824" cy="1470025"/>
          </a:xfrm>
        </p:spPr>
        <p:txBody>
          <a:bodyPr/>
          <a:lstStyle/>
          <a:p>
            <a:r>
              <a:rPr lang="en-US" sz="60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9023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fr-CH" b="1" dirty="0" err="1"/>
              <a:t>Current</a:t>
            </a:r>
            <a:r>
              <a:rPr lang="fr-CH" b="1" dirty="0"/>
              <a:t> Programme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>
            <a:normAutofit fontScale="77500" lnSpcReduction="20000"/>
          </a:bodyPr>
          <a:lstStyle/>
          <a:p>
            <a:r>
              <a:rPr lang="fr-CH" sz="2800" dirty="0" smtClean="0"/>
              <a:t>Name/Agency : Hong Kong Observatory</a:t>
            </a:r>
            <a:endParaRPr lang="fr-CH" sz="2800" dirty="0"/>
          </a:p>
          <a:p>
            <a:endParaRPr lang="fr-CH" sz="2800" dirty="0"/>
          </a:p>
          <a:p>
            <a:r>
              <a:rPr lang="fr-CH" sz="2800" dirty="0" err="1"/>
              <a:t>Number</a:t>
            </a:r>
            <a:r>
              <a:rPr lang="fr-CH" sz="2800" dirty="0"/>
              <a:t> and t</a:t>
            </a:r>
            <a:r>
              <a:rPr lang="en-US" sz="2800" dirty="0" err="1"/>
              <a:t>ype</a:t>
            </a:r>
            <a:r>
              <a:rPr lang="en-US" sz="2800" dirty="0"/>
              <a:t> of </a:t>
            </a:r>
            <a:r>
              <a:rPr lang="en-US" sz="2800" dirty="0" smtClean="0"/>
              <a:t>buoys : 5 </a:t>
            </a:r>
            <a:r>
              <a:rPr lang="en-US" sz="2800" dirty="0" err="1" smtClean="0"/>
              <a:t>MetOcean</a:t>
            </a:r>
            <a:r>
              <a:rPr lang="en-US" sz="2800" dirty="0" smtClean="0"/>
              <a:t> SVP-I-BDGS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Purpose of </a:t>
            </a:r>
            <a:r>
              <a:rPr lang="en-US" sz="2800" dirty="0" smtClean="0"/>
              <a:t>programme </a:t>
            </a:r>
            <a:r>
              <a:rPr lang="en-US" sz="2800" dirty="0"/>
              <a:t>: monitor </a:t>
            </a:r>
            <a:r>
              <a:rPr lang="en-US" sz="2800" dirty="0" smtClean="0"/>
              <a:t>tropical cyclone </a:t>
            </a:r>
            <a:r>
              <a:rPr lang="en-US" sz="2800" dirty="0"/>
              <a:t>activities, particularly </a:t>
            </a:r>
            <a:r>
              <a:rPr lang="en-US" sz="2800" dirty="0" smtClean="0"/>
              <a:t>on genesis </a:t>
            </a:r>
            <a:r>
              <a:rPr lang="en-US" sz="2800" dirty="0"/>
              <a:t>and </a:t>
            </a:r>
            <a:r>
              <a:rPr lang="en-US" sz="2800" dirty="0" smtClean="0"/>
              <a:t>changes </a:t>
            </a:r>
            <a:r>
              <a:rPr lang="en-US" sz="2800" dirty="0"/>
              <a:t>in intensity and </a:t>
            </a:r>
            <a:r>
              <a:rPr lang="en-US" sz="2800" dirty="0" smtClean="0"/>
              <a:t>structure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Main deployment </a:t>
            </a:r>
            <a:r>
              <a:rPr lang="en-US" sz="2800" dirty="0" smtClean="0"/>
              <a:t>areas : South China Sea &amp; western North Pacific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Vandalism </a:t>
            </a:r>
            <a:r>
              <a:rPr lang="en-US" sz="2800" dirty="0" smtClean="0"/>
              <a:t>incidents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(</a:t>
            </a:r>
            <a:r>
              <a:rPr lang="en-US" sz="2800" dirty="0"/>
              <a:t>1</a:t>
            </a:r>
            <a:r>
              <a:rPr lang="en-US" sz="2800" dirty="0" smtClean="0"/>
              <a:t>) None by the end of Aug 2021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(2) Two incidents in Sep / Oct 2021 : the buoys were captured 	by passing vessels near the shore of Taiwan and East China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554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en-US" b="1" dirty="0"/>
              <a:t>Planned </a:t>
            </a:r>
            <a:r>
              <a:rPr lang="en-US" b="1" dirty="0" err="1" smtClean="0"/>
              <a:t>Programme</a:t>
            </a:r>
            <a:r>
              <a:rPr lang="en-US" b="1" dirty="0" smtClean="0"/>
              <a:t> (2022)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>
            <a:normAutofit fontScale="85000" lnSpcReduction="10000"/>
          </a:bodyPr>
          <a:lstStyle/>
          <a:p>
            <a:r>
              <a:rPr lang="fr-CH" dirty="0" smtClean="0"/>
              <a:t>Name/Agency : Hong Kong Observatory</a:t>
            </a:r>
            <a:endParaRPr lang="fr-CH" dirty="0"/>
          </a:p>
          <a:p>
            <a:endParaRPr lang="fr-CH" dirty="0"/>
          </a:p>
          <a:p>
            <a:r>
              <a:rPr lang="fr-CH" dirty="0" err="1"/>
              <a:t>Number</a:t>
            </a:r>
            <a:r>
              <a:rPr lang="fr-CH" dirty="0"/>
              <a:t> and t</a:t>
            </a:r>
            <a:r>
              <a:rPr lang="en-US" dirty="0" err="1"/>
              <a:t>ype</a:t>
            </a:r>
            <a:r>
              <a:rPr lang="en-US" dirty="0"/>
              <a:t> of </a:t>
            </a:r>
            <a:r>
              <a:rPr lang="en-US" dirty="0" smtClean="0"/>
              <a:t>buoys </a:t>
            </a:r>
            <a:r>
              <a:rPr lang="en-US" dirty="0"/>
              <a:t>: 5 </a:t>
            </a:r>
            <a:r>
              <a:rPr lang="en-US" dirty="0" err="1"/>
              <a:t>MetOcean</a:t>
            </a:r>
            <a:r>
              <a:rPr lang="en-US" dirty="0"/>
              <a:t> SVP-I-BDGS</a:t>
            </a:r>
          </a:p>
          <a:p>
            <a:endParaRPr lang="en-US" dirty="0"/>
          </a:p>
          <a:p>
            <a:r>
              <a:rPr lang="en-US" dirty="0"/>
              <a:t>Purpose of </a:t>
            </a:r>
            <a:r>
              <a:rPr lang="en-US" dirty="0" smtClean="0"/>
              <a:t>programme </a:t>
            </a:r>
            <a:r>
              <a:rPr lang="en-US" dirty="0"/>
              <a:t>: monitor </a:t>
            </a:r>
            <a:r>
              <a:rPr lang="en-US" dirty="0" smtClean="0"/>
              <a:t>tropical cyclone </a:t>
            </a:r>
            <a:r>
              <a:rPr lang="en-US" dirty="0"/>
              <a:t>activities, particularly </a:t>
            </a:r>
            <a:r>
              <a:rPr lang="en-US" dirty="0" smtClean="0"/>
              <a:t>on genesis </a:t>
            </a:r>
            <a:r>
              <a:rPr lang="en-US" dirty="0"/>
              <a:t>and changes in intensity and </a:t>
            </a:r>
            <a:r>
              <a:rPr lang="en-US" dirty="0" smtClean="0"/>
              <a:t>structure</a:t>
            </a:r>
            <a:endParaRPr lang="en-US" dirty="0"/>
          </a:p>
          <a:p>
            <a:endParaRPr lang="en-US" dirty="0"/>
          </a:p>
          <a:p>
            <a:r>
              <a:rPr lang="en-US" dirty="0"/>
              <a:t>Main deployment areas : South China Sea &amp; western North </a:t>
            </a:r>
            <a:r>
              <a:rPr lang="en-US" dirty="0" smtClean="0"/>
              <a:t>Pacific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32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en-US" b="1" dirty="0"/>
              <a:t>Technical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Buoy Design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	(</a:t>
            </a:r>
            <a:r>
              <a:rPr lang="en-US" dirty="0"/>
              <a:t>1</a:t>
            </a:r>
            <a:r>
              <a:rPr lang="en-US" dirty="0" smtClean="0"/>
              <a:t>) </a:t>
            </a:r>
            <a:r>
              <a:rPr lang="en-US" dirty="0" err="1" smtClean="0"/>
              <a:t>MetOcean</a:t>
            </a:r>
            <a:r>
              <a:rPr lang="en-US" dirty="0" smtClean="0"/>
              <a:t> </a:t>
            </a:r>
            <a:r>
              <a:rPr lang="en-US" dirty="0"/>
              <a:t>Surface Velocity Program (SVP) </a:t>
            </a:r>
            <a:r>
              <a:rPr lang="en-US" dirty="0" smtClean="0"/>
              <a:t>	drifting </a:t>
            </a:r>
            <a:r>
              <a:rPr lang="en-US" dirty="0"/>
              <a:t>buoy attached with a holey sock drogue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	(2) All </a:t>
            </a:r>
            <a:r>
              <a:rPr lang="en-US" dirty="0"/>
              <a:t>five drifting buoys deployed in 2021 were </a:t>
            </a:r>
            <a:r>
              <a:rPr lang="en-US" dirty="0" smtClean="0"/>
              <a:t>	under </a:t>
            </a:r>
            <a:r>
              <a:rPr lang="en-US" dirty="0"/>
              <a:t>the collaboration with NOAA via the </a:t>
            </a:r>
            <a:r>
              <a:rPr lang="en-US" dirty="0" smtClean="0"/>
              <a:t>	Barometer </a:t>
            </a:r>
            <a:r>
              <a:rPr lang="en-US" dirty="0"/>
              <a:t>Upgrade Scheme of the Global Drifter </a:t>
            </a:r>
            <a:r>
              <a:rPr lang="en-US" dirty="0" smtClean="0"/>
              <a:t>	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GDP), member </a:t>
            </a:r>
            <a:r>
              <a:rPr lang="en-US" dirty="0"/>
              <a:t>of the Data Buoy </a:t>
            </a:r>
            <a:r>
              <a:rPr lang="en-US" dirty="0" smtClean="0"/>
              <a:t>	Cooperation </a:t>
            </a:r>
            <a:r>
              <a:rPr lang="en-US" dirty="0"/>
              <a:t>Panel (DBCP</a:t>
            </a:r>
            <a:r>
              <a:rPr lang="en-US" dirty="0" smtClean="0"/>
              <a:t>)</a:t>
            </a:r>
            <a:endParaRPr lang="en-US" dirty="0"/>
          </a:p>
          <a:p>
            <a:pPr>
              <a:spcBef>
                <a:spcPts val="600"/>
              </a:spcBef>
            </a:pPr>
            <a:endParaRPr lang="en-US" dirty="0"/>
          </a:p>
          <a:p>
            <a:pPr>
              <a:spcBef>
                <a:spcPts val="600"/>
              </a:spcBef>
            </a:pPr>
            <a:r>
              <a:rPr lang="en-US" dirty="0" smtClean="0"/>
              <a:t>Instrumentation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Equipped </a:t>
            </a:r>
            <a:r>
              <a:rPr lang="en-US" dirty="0"/>
              <a:t>with </a:t>
            </a:r>
            <a:r>
              <a:rPr lang="en-US" dirty="0" smtClean="0"/>
              <a:t>GPS, Iridium transceiver, pressure 	sensor and </a:t>
            </a:r>
            <a:r>
              <a:rPr lang="en-US" dirty="0"/>
              <a:t>temperature </a:t>
            </a:r>
            <a:r>
              <a:rPr lang="en-US" dirty="0" smtClean="0"/>
              <a:t>sensor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06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1323326"/>
            <a:ext cx="7785735" cy="48660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Deployment Locations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573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Trajectory of </a:t>
            </a:r>
            <a:r>
              <a:rPr lang="en-US" sz="3200" b="1" dirty="0" smtClean="0"/>
              <a:t>Buoys </a:t>
            </a:r>
            <a:r>
              <a:rPr lang="en-US" sz="3200" b="1" dirty="0" smtClean="0"/>
              <a:t>(up to 31/10/2021)</a:t>
            </a:r>
            <a:endParaRPr lang="en-US" sz="3200" b="1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50" y="1321803"/>
            <a:ext cx="7772400" cy="510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04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649" y="3697949"/>
            <a:ext cx="4003676" cy="1445311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3697949"/>
            <a:ext cx="4108451" cy="2645318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Key Observation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Drifting buoys “AMOHK26” recorded the lowest pressure of 978.6 </a:t>
            </a:r>
            <a:r>
              <a:rPr lang="en-US" dirty="0" err="1" smtClean="0"/>
              <a:t>hPa</a:t>
            </a:r>
            <a:r>
              <a:rPr lang="en-US" dirty="0" smtClean="0"/>
              <a:t> near the </a:t>
            </a:r>
            <a:r>
              <a:rPr lang="en-US" dirty="0" err="1" smtClean="0"/>
              <a:t>centre</a:t>
            </a:r>
            <a:r>
              <a:rPr lang="en-US" dirty="0" smtClean="0"/>
              <a:t> of Typhoon </a:t>
            </a:r>
            <a:r>
              <a:rPr lang="en-US" dirty="0" err="1" smtClean="0"/>
              <a:t>Kompasu</a:t>
            </a:r>
            <a:r>
              <a:rPr lang="en-US" dirty="0" smtClean="0"/>
              <a:t> (2118)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565649" y="5696936"/>
            <a:ext cx="4003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“AMOHK26”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recorded </a:t>
            </a:r>
            <a:r>
              <a:rPr lang="en-US" altLang="zh-TW" sz="1200" b="1" dirty="0">
                <a:solidFill>
                  <a:srgbClr val="FF0000"/>
                </a:solidFill>
              </a:rPr>
              <a:t>the lowest pressure of 978.6 </a:t>
            </a:r>
            <a:r>
              <a:rPr lang="en-US" altLang="zh-TW" sz="1200" b="1" dirty="0" err="1">
                <a:solidFill>
                  <a:srgbClr val="FF0000"/>
                </a:solidFill>
              </a:rPr>
              <a:t>hPa</a:t>
            </a:r>
            <a:r>
              <a:rPr lang="en-US" altLang="zh-TW" sz="1200" b="1" dirty="0">
                <a:solidFill>
                  <a:srgbClr val="FF0000"/>
                </a:solidFill>
              </a:rPr>
              <a:t>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near </a:t>
            </a:r>
            <a:r>
              <a:rPr lang="en-US" altLang="zh-TW" sz="1200" b="1" dirty="0">
                <a:solidFill>
                  <a:srgbClr val="FF0000"/>
                </a:solidFill>
              </a:rPr>
              <a:t>the </a:t>
            </a:r>
            <a:r>
              <a:rPr lang="en-US" altLang="zh-TW" sz="1200" b="1" dirty="0" err="1">
                <a:solidFill>
                  <a:srgbClr val="FF0000"/>
                </a:solidFill>
              </a:rPr>
              <a:t>centre</a:t>
            </a:r>
            <a:r>
              <a:rPr lang="en-US" altLang="zh-TW" sz="1200" b="1" dirty="0">
                <a:solidFill>
                  <a:srgbClr val="FF0000"/>
                </a:solidFill>
              </a:rPr>
              <a:t> of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Typhoon </a:t>
            </a:r>
            <a:r>
              <a:rPr lang="en-US" altLang="zh-TW" sz="1200" b="1" dirty="0" err="1" smtClean="0">
                <a:solidFill>
                  <a:srgbClr val="FF0000"/>
                </a:solidFill>
              </a:rPr>
              <a:t>Kompasu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1200" b="1" dirty="0">
                <a:solidFill>
                  <a:srgbClr val="FF0000"/>
                </a:solidFill>
              </a:rPr>
              <a:t>(2118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) over the South China Sea on </a:t>
            </a:r>
            <a:r>
              <a:rPr lang="en-US" altLang="zh-TW" sz="1200" b="1" dirty="0">
                <a:solidFill>
                  <a:srgbClr val="FF0000"/>
                </a:solidFill>
              </a:rPr>
              <a:t>12 October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2021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77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648" y="3697949"/>
            <a:ext cx="4003677" cy="145096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8" y="3697949"/>
            <a:ext cx="4108450" cy="26266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Key Observation 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Drifting buoys “AMOHK28” recorded the lowest pressure of 993.1 </a:t>
            </a:r>
            <a:r>
              <a:rPr lang="en-US" dirty="0" err="1" smtClean="0"/>
              <a:t>hPa</a:t>
            </a:r>
            <a:r>
              <a:rPr lang="en-US" dirty="0" smtClean="0"/>
              <a:t> near the </a:t>
            </a:r>
            <a:r>
              <a:rPr lang="en-US" dirty="0" err="1" smtClean="0"/>
              <a:t>centre</a:t>
            </a:r>
            <a:r>
              <a:rPr lang="en-US" dirty="0" smtClean="0"/>
              <a:t> of Tropical Storm </a:t>
            </a:r>
            <a:r>
              <a:rPr lang="en-US" dirty="0" err="1" smtClean="0"/>
              <a:t>Lupit</a:t>
            </a:r>
            <a:r>
              <a:rPr lang="en-US" dirty="0" smtClean="0"/>
              <a:t> (2109)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4565649" y="5696936"/>
            <a:ext cx="4003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b="1" dirty="0">
                <a:solidFill>
                  <a:srgbClr val="FF0000"/>
                </a:solidFill>
              </a:rPr>
              <a:t>“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AMOHK28” recorded </a:t>
            </a:r>
            <a:r>
              <a:rPr lang="en-US" altLang="zh-TW" sz="1200" b="1" dirty="0">
                <a:solidFill>
                  <a:srgbClr val="FF0000"/>
                </a:solidFill>
              </a:rPr>
              <a:t>the lowest pressure of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993.1 </a:t>
            </a:r>
            <a:r>
              <a:rPr lang="en-US" altLang="zh-TW" sz="1200" b="1" dirty="0" err="1">
                <a:solidFill>
                  <a:srgbClr val="FF0000"/>
                </a:solidFill>
              </a:rPr>
              <a:t>hPa</a:t>
            </a:r>
            <a:r>
              <a:rPr lang="en-US" altLang="zh-TW" sz="1200" b="1" dirty="0">
                <a:solidFill>
                  <a:srgbClr val="FF0000"/>
                </a:solidFill>
              </a:rPr>
              <a:t>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near </a:t>
            </a:r>
            <a:r>
              <a:rPr lang="en-US" altLang="zh-TW" sz="1200" b="1" dirty="0">
                <a:solidFill>
                  <a:srgbClr val="FF0000"/>
                </a:solidFill>
              </a:rPr>
              <a:t>the </a:t>
            </a:r>
            <a:r>
              <a:rPr lang="en-US" altLang="zh-TW" sz="1200" b="1" dirty="0" err="1">
                <a:solidFill>
                  <a:srgbClr val="FF0000"/>
                </a:solidFill>
              </a:rPr>
              <a:t>centre</a:t>
            </a:r>
            <a:r>
              <a:rPr lang="en-US" altLang="zh-TW" sz="1200" b="1" dirty="0">
                <a:solidFill>
                  <a:srgbClr val="FF0000"/>
                </a:solidFill>
              </a:rPr>
              <a:t> of 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Tropical Storm </a:t>
            </a:r>
            <a:r>
              <a:rPr lang="en-US" altLang="zh-TW" sz="1200" b="1" dirty="0" err="1" smtClean="0">
                <a:solidFill>
                  <a:srgbClr val="FF0000"/>
                </a:solidFill>
              </a:rPr>
              <a:t>Lupit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1200" b="1" dirty="0">
                <a:solidFill>
                  <a:srgbClr val="FF0000"/>
                </a:solidFill>
              </a:rPr>
              <a:t>(</a:t>
            </a:r>
            <a:r>
              <a:rPr lang="en-US" altLang="zh-TW" sz="1200" b="1" dirty="0" smtClean="0">
                <a:solidFill>
                  <a:srgbClr val="FF0000"/>
                </a:solidFill>
              </a:rPr>
              <a:t>2109) over Taiwan Strait on 6 August 2021</a:t>
            </a:r>
            <a:endParaRPr lang="zh-TW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2125" cy="1143000"/>
          </a:xfrm>
        </p:spPr>
        <p:txBody>
          <a:bodyPr/>
          <a:lstStyle/>
          <a:p>
            <a:r>
              <a:rPr lang="en-US" b="1" dirty="0" smtClean="0"/>
              <a:t>Publications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2125" cy="4525963"/>
          </a:xfrm>
        </p:spPr>
        <p:txBody>
          <a:bodyPr/>
          <a:lstStyle/>
          <a:p>
            <a:r>
              <a:rPr lang="en-US" dirty="0" smtClean="0"/>
              <a:t>Member Report, Hong Kong, China</a:t>
            </a:r>
          </a:p>
          <a:p>
            <a:pPr marL="0" indent="0">
              <a:buNone/>
            </a:pPr>
            <a:r>
              <a:rPr lang="en-US" dirty="0" smtClean="0"/>
              <a:t>	ESCAP/WMO Typhoon Committee </a:t>
            </a:r>
          </a:p>
          <a:p>
            <a:pPr marL="0" indent="0">
              <a:buNone/>
            </a:pPr>
            <a:r>
              <a:rPr lang="en-US" dirty="0" smtClean="0"/>
              <a:t>	15</a:t>
            </a:r>
            <a:r>
              <a:rPr lang="en-US" baseline="30000" dirty="0" smtClean="0"/>
              <a:t>th</a:t>
            </a:r>
            <a:r>
              <a:rPr lang="en-US" dirty="0" smtClean="0"/>
              <a:t> Integrated Workshop (Dec 2020)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7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33827</TotalTime>
  <Words>285</Words>
  <Application>Microsoft Office PowerPoint</Application>
  <PresentationFormat>如螢幕大小 (4:3)</PresentationFormat>
  <Paragraphs>73</Paragraphs>
  <Slides>13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ＭＳ Ｐゴシック</vt:lpstr>
      <vt:lpstr>新細明體</vt:lpstr>
      <vt:lpstr>Arial</vt:lpstr>
      <vt:lpstr>Calibri</vt:lpstr>
      <vt:lpstr>Office Theme</vt:lpstr>
      <vt:lpstr>Custom Design</vt:lpstr>
      <vt:lpstr>PowerPoint 簡報</vt:lpstr>
      <vt:lpstr>Current Programme</vt:lpstr>
      <vt:lpstr>Planned Programme (2022)</vt:lpstr>
      <vt:lpstr>Technical Developments</vt:lpstr>
      <vt:lpstr>Deployment Locations</vt:lpstr>
      <vt:lpstr>Trajectory of Buoys (up to 31/10/2021)</vt:lpstr>
      <vt:lpstr>Key Observation (1)</vt:lpstr>
      <vt:lpstr>Key Observation (2)</vt:lpstr>
      <vt:lpstr>Publications</vt:lpstr>
      <vt:lpstr>User Impact</vt:lpstr>
      <vt:lpstr>Additional Comments</vt:lpstr>
      <vt:lpstr>Additional Comments (cont.)</vt:lpstr>
      <vt:lpstr>Thank you!</vt:lpstr>
    </vt:vector>
  </TitlesOfParts>
  <Company>IOC/UNESCO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DBCP-33 TC report</dc:title>
  <dc:creator>Long Jiang</dc:creator>
  <cp:lastModifiedBy>Chi Kin CHOW</cp:lastModifiedBy>
  <cp:revision>763</cp:revision>
  <cp:lastPrinted>2017-11-08T15:57:27Z</cp:lastPrinted>
  <dcterms:created xsi:type="dcterms:W3CDTF">2008-01-30T04:31:58Z</dcterms:created>
  <dcterms:modified xsi:type="dcterms:W3CDTF">2021-11-01T02:27:54Z</dcterms:modified>
</cp:coreProperties>
</file>