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65" r:id="rId1"/>
    <p:sldMasterId id="2147483906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4" r:id="rId4"/>
    <p:sldId id="266" r:id="rId5"/>
    <p:sldId id="275" r:id="rId6"/>
    <p:sldId id="279" r:id="rId7"/>
    <p:sldId id="278" r:id="rId8"/>
    <p:sldId id="276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9" autoAdjust="0"/>
    <p:restoredTop sz="89623" autoAdjust="0"/>
  </p:normalViewPr>
  <p:slideViewPr>
    <p:cSldViewPr snapToGrid="0">
      <p:cViewPr varScale="1">
        <p:scale>
          <a:sx n="102" d="100"/>
          <a:sy n="102" d="100"/>
        </p:scale>
        <p:origin x="2334" y="108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Jiang" userId="479591b0-bbdd-467b-a489-7f685e24f696" providerId="ADAL" clId="{FD196AE0-E05B-4FC1-ABF4-22C781D4C599}"/>
    <pc:docChg chg="custSel modSld">
      <pc:chgData name="Long Jiang" userId="479591b0-bbdd-467b-a489-7f685e24f696" providerId="ADAL" clId="{FD196AE0-E05B-4FC1-ABF4-22C781D4C599}" dt="2021-09-30T11:38:52.457" v="66" actId="20577"/>
      <pc:docMkLst>
        <pc:docMk/>
      </pc:docMkLst>
      <pc:sldChg chg="modSp mod">
        <pc:chgData name="Long Jiang" userId="479591b0-bbdd-467b-a489-7f685e24f696" providerId="ADAL" clId="{FD196AE0-E05B-4FC1-ABF4-22C781D4C599}" dt="2021-09-30T11:37:04.203" v="38" actId="20577"/>
        <pc:sldMkLst>
          <pc:docMk/>
          <pc:sldMk cId="0" sldId="256"/>
        </pc:sldMkLst>
        <pc:spChg chg="mod">
          <ac:chgData name="Long Jiang" userId="479591b0-bbdd-467b-a489-7f685e24f696" providerId="ADAL" clId="{FD196AE0-E05B-4FC1-ABF4-22C781D4C599}" dt="2021-09-30T11:37:04.203" v="38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39.949" v="65" actId="113"/>
        <pc:sldMkLst>
          <pc:docMk/>
          <pc:sldMk cId="1520732637" sldId="277"/>
        </pc:sldMkLst>
        <pc:spChg chg="mod">
          <ac:chgData name="Long Jiang" userId="479591b0-bbdd-467b-a489-7f685e24f696" providerId="ADAL" clId="{FD196AE0-E05B-4FC1-ABF4-22C781D4C599}" dt="2021-09-30T11:38:39.949" v="65" actId="113"/>
          <ac:spMkLst>
            <pc:docMk/>
            <pc:sldMk cId="1520732637" sldId="277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08.549" v="64" actId="20577"/>
        <pc:sldMkLst>
          <pc:docMk/>
          <pc:sldMk cId="2399176098" sldId="278"/>
        </pc:sldMkLst>
        <pc:spChg chg="mod">
          <ac:chgData name="Long Jiang" userId="479591b0-bbdd-467b-a489-7f685e24f696" providerId="ADAL" clId="{FD196AE0-E05B-4FC1-ABF4-22C781D4C599}" dt="2021-09-30T11:38:08.549" v="64" actId="20577"/>
          <ac:spMkLst>
            <pc:docMk/>
            <pc:sldMk cId="2399176098" sldId="278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7:26.141" v="44" actId="20577"/>
        <pc:sldMkLst>
          <pc:docMk/>
          <pc:sldMk cId="1274542619" sldId="279"/>
        </pc:sldMkLst>
        <pc:spChg chg="mod">
          <ac:chgData name="Long Jiang" userId="479591b0-bbdd-467b-a489-7f685e24f696" providerId="ADAL" clId="{FD196AE0-E05B-4FC1-ABF4-22C781D4C599}" dt="2021-09-30T11:37:26.141" v="44" actId="20577"/>
          <ac:spMkLst>
            <pc:docMk/>
            <pc:sldMk cId="1274542619" sldId="279"/>
            <ac:spMk id="3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52.457" v="66" actId="20577"/>
        <pc:sldMkLst>
          <pc:docMk/>
          <pc:sldMk cId="2451328533" sldId="280"/>
        </pc:sldMkLst>
        <pc:spChg chg="mod">
          <ac:chgData name="Long Jiang" userId="479591b0-bbdd-467b-a489-7f685e24f696" providerId="ADAL" clId="{FD196AE0-E05B-4FC1-ABF4-22C781D4C599}" dt="2021-09-30T11:38:52.457" v="66" actId="20577"/>
          <ac:spMkLst>
            <pc:docMk/>
            <pc:sldMk cId="2451328533" sldId="280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43B0B4-8D70-4855-9441-3B2DB3D4B0AF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11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037" name="Picture 18" descr="dbcp_light_text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88913"/>
            <a:ext cx="2087562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14" descr="ioc_wmo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6344194" y="174171"/>
            <a:ext cx="2636520" cy="120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8" name="Picture 18" descr="dbcp_light_text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242" y="199800"/>
            <a:ext cx="970416" cy="97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6744"/>
            <a:ext cx="9144000" cy="2447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DBCP  National Report C</a:t>
            </a:r>
            <a:r>
              <a:rPr lang="en-US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hina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prstClr val="black"/>
                </a:solidFill>
                <a:ea typeface="+mj-ea"/>
              </a:rPr>
              <a:t>DBCP – 37, VIRTUAL, 8-11 November 2021</a:t>
            </a:r>
          </a:p>
          <a:p>
            <a:pPr algn="ctr">
              <a:lnSpc>
                <a:spcPct val="150000"/>
              </a:lnSpc>
            </a:pPr>
            <a:r>
              <a:rPr lang="fr-CH" sz="2400" b="1" dirty="0">
                <a:solidFill>
                  <a:prstClr val="black"/>
                </a:solidFill>
                <a:ea typeface="+mj-ea"/>
              </a:rPr>
              <a:t>YUE Xinyang</a:t>
            </a:r>
          </a:p>
          <a:p>
            <a:pPr algn="ctr">
              <a:lnSpc>
                <a:spcPct val="150000"/>
              </a:lnSpc>
            </a:pPr>
            <a:r>
              <a:rPr lang="en-US" altLang="zh-CN" sz="1400" b="1" dirty="0">
                <a:solidFill>
                  <a:prstClr val="black"/>
                </a:solidFill>
                <a:ea typeface="+mj-ea"/>
              </a:rPr>
              <a:t>yue_xin_yang@outlook.com</a:t>
            </a:r>
            <a:endParaRPr lang="fr-CH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/>
              <a:t>Current</a:t>
            </a:r>
            <a:r>
              <a:rPr lang="fr-CH" b="1" dirty="0"/>
              <a:t> Programme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C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AGENCY:</a:t>
            </a:r>
            <a:r>
              <a:rPr lang="fr-CH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Natural Resources(SOA), China Meteorological Administration,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Ministry of Ecology and Environment, Chinese Academy of Sciences</a:t>
            </a:r>
            <a:endParaRPr lang="fr-CH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Deployed during August 2020—July 2021: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Operational as of 31 July: 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   Moored buoys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    Argo floats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Drifting buoys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   Other type of buoys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Reporting on GTS as of 31 July: 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Main deployment areas:      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Seas and adjacent waters, Tropical Western Pacific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Tropical Indian Ocean,  the Arctic Ocean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Vandalism incidents: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21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Purpose of the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research, operations, forecasting and etc.</a:t>
            </a: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8CC6610E-D7A5-41B0-9B5A-9DAFB20DAB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431032"/>
              </p:ext>
            </p:extLst>
          </p:nvPr>
        </p:nvGraphicFramePr>
        <p:xfrm>
          <a:off x="5009276" y="2269030"/>
          <a:ext cx="3305175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imgW="3020040" imgH="3182040" progId="Word.Document.12">
                  <p:embed/>
                </p:oleObj>
              </mc:Choice>
              <mc:Fallback>
                <p:oleObj r:id="rId3" imgW="3020040" imgH="3182040" progId="Word.Document.12">
                  <p:embed/>
                  <p:pic>
                    <p:nvPicPr>
                      <p:cNvPr id="5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276" y="2269030"/>
                        <a:ext cx="3305175" cy="34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5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99282"/>
              </p:ext>
            </p:extLst>
          </p:nvPr>
        </p:nvGraphicFramePr>
        <p:xfrm>
          <a:off x="1423447" y="1583102"/>
          <a:ext cx="6831024" cy="20340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72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8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59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Number and type of buoys planned for deployment in next 12 months 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Deploy location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930">
                <a:tc>
                  <a:txBody>
                    <a:bodyPr/>
                    <a:lstStyle/>
                    <a:p>
                      <a:pPr marL="0" algn="ctr" defTabSz="914400" rtl="0" eaLnBrk="0" fontAlgn="base" latinLnBrk="0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zh-CN" sz="2000" kern="1200" dirty="0"/>
                        <a:t>6</a:t>
                      </a:r>
                      <a:r>
                        <a:rPr lang="en-GB" altLang="zh-CN" sz="2000" kern="1200" dirty="0"/>
                        <a:t> moored buoys</a:t>
                      </a:r>
                    </a:p>
                    <a:p>
                      <a:pPr marL="0" algn="ctr" defTabSz="914400" rtl="0" eaLnBrk="0" fontAlgn="base" latinLnBrk="0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zh-CN" altLang="en-US" sz="2000" b="1" kern="12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 rtl="0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zh-CN" sz="2000" kern="1200" dirty="0"/>
                        <a:t>China Seas and adjacent waters, Tropical Western Pacific, the Arctic Ocean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Google Shape;1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altLang="zh-CN" b="1" dirty="0"/>
              <a:t>Planned </a:t>
            </a:r>
            <a:r>
              <a:rPr lang="en-US" altLang="zh-CN" b="1" dirty="0" err="1"/>
              <a:t>Programme</a:t>
            </a:r>
            <a:r>
              <a:rPr lang="en-US" altLang="zh-CN" b="1" dirty="0"/>
              <a:t>(s)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0148EFD-B14B-40F5-BF2A-DC5006560B00}"/>
              </a:ext>
            </a:extLst>
          </p:cNvPr>
          <p:cNvSpPr/>
          <p:nvPr/>
        </p:nvSpPr>
        <p:spPr>
          <a:xfrm>
            <a:off x="862553" y="4129735"/>
            <a:ext cx="3709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AGENCY:</a:t>
            </a:r>
          </a:p>
          <a:p>
            <a:pPr marL="0" indent="0">
              <a:buNone/>
            </a:pPr>
            <a:r>
              <a:rPr lang="fr-CH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D3D017-8A58-414E-9C1F-99636C398876}"/>
              </a:ext>
            </a:extLst>
          </p:cNvPr>
          <p:cNvSpPr/>
          <p:nvPr/>
        </p:nvSpPr>
        <p:spPr>
          <a:xfrm>
            <a:off x="598602" y="5194199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research, operations, forecasting and etc.</a:t>
            </a:r>
          </a:p>
        </p:txBody>
      </p:sp>
      <p:pic>
        <p:nvPicPr>
          <p:cNvPr id="2050" name="图片 21">
            <a:extLst>
              <a:ext uri="{FF2B5EF4-FFF2-40B4-BE49-F238E27FC236}">
                <a16:creationId xmlns:a16="http://schemas.microsoft.com/office/drawing/2014/main" id="{59092FA4-E1F0-436B-928E-66C43EEA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02" y="3782714"/>
            <a:ext cx="2621020" cy="203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934280"/>
      </p:ext>
    </p:extLst>
  </p:cSld>
  <p:clrMapOvr>
    <a:masterClrMapping/>
  </p:clrMapOvr>
  <p:transition advTm="65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5B556C-9AD7-4629-9CF9-7A514CE0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371" y="1124238"/>
            <a:ext cx="3085714" cy="4609524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4BC3788-1C70-4483-B68F-DEE8576FB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07994"/>
              </p:ext>
            </p:extLst>
          </p:nvPr>
        </p:nvGraphicFramePr>
        <p:xfrm>
          <a:off x="604052" y="1751028"/>
          <a:ext cx="4693813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3813">
                  <a:extLst>
                    <a:ext uri="{9D8B030D-6E8A-4147-A177-3AD203B41FA5}">
                      <a16:colId xmlns:a16="http://schemas.microsoft.com/office/drawing/2014/main" val="3982035700"/>
                    </a:ext>
                  </a:extLst>
                </a:gridCol>
              </a:tblGrid>
              <a:tr h="1780095">
                <a:tc>
                  <a:txBody>
                    <a:bodyPr/>
                    <a:lstStyle/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-914400" algn="l"/>
                          <a:tab pos="-457200" algn="l"/>
                          <a:tab pos="2362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GB" sz="1800" dirty="0">
                          <a:effectLst/>
                        </a:rPr>
                        <a:t>China is developing the second generation of </a:t>
                      </a:r>
                      <a:r>
                        <a:rPr lang="en-GB" sz="1800" dirty="0" err="1">
                          <a:effectLst/>
                        </a:rPr>
                        <a:t>Bailong</a:t>
                      </a:r>
                      <a:r>
                        <a:rPr lang="en-GB" sz="1800" dirty="0">
                          <a:effectLst/>
                        </a:rPr>
                        <a:t> buoy to meet the requirement of marine observation development, it will have multi-function such as intelligent, networking and information transformation.</a:t>
                      </a:r>
                      <a:endParaRPr lang="zh-CN" sz="1800" dirty="0">
                        <a:effectLst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-914400" algn="l"/>
                          <a:tab pos="-457200" algn="l"/>
                          <a:tab pos="2362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GB" sz="1800" dirty="0">
                          <a:effectLst/>
                        </a:rPr>
                        <a:t>The HM2000-02 Argo float and the H4000 Argo float have been designed and developed based on the HM2000 Argo float.</a:t>
                      </a:r>
                      <a:endParaRPr lang="zh-CN" sz="1800" dirty="0">
                        <a:effectLst/>
                      </a:endParaRPr>
                    </a:p>
                    <a:p>
                      <a:pPr marL="342900" lvl="0" indent="-342900" algn="l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-914400" algn="l"/>
                          <a:tab pos="-457200" algn="l"/>
                          <a:tab pos="2362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GB" sz="1800" dirty="0">
                          <a:effectLst/>
                        </a:rPr>
                        <a:t>In recent years, the buoy has adopted modern sensor technology, automatic control technology, special data analysis software and communication network.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18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70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4BC3788-1C70-4483-B68F-DEE8576FB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06955"/>
              </p:ext>
            </p:extLst>
          </p:nvPr>
        </p:nvGraphicFramePr>
        <p:xfrm>
          <a:off x="604052" y="2667000"/>
          <a:ext cx="4693813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3813">
                  <a:extLst>
                    <a:ext uri="{9D8B030D-6E8A-4147-A177-3AD203B41FA5}">
                      <a16:colId xmlns:a16="http://schemas.microsoft.com/office/drawing/2014/main" val="3982035700"/>
                    </a:ext>
                  </a:extLst>
                </a:gridCol>
              </a:tblGrid>
              <a:tr h="935611">
                <a:tc>
                  <a:txBody>
                    <a:bodyPr/>
                    <a:lstStyle/>
                    <a:p>
                      <a:pPr marL="0" lvl="0" indent="0" algn="l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-914400" algn="l"/>
                          <a:tab pos="-457200" algn="l"/>
                          <a:tab pos="2362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>
                          <a:tab pos="-914400" algn="l"/>
                          <a:tab pos="-457200" algn="l"/>
                          <a:tab pos="2362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  <a:defRPr/>
                      </a:pPr>
                      <a:r>
                        <a:rPr lang="en-GB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CDMA and dual </a:t>
                      </a:r>
                      <a:r>
                        <a:rPr lang="en-GB" altLang="zh-CN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Beidou</a:t>
                      </a:r>
                      <a:r>
                        <a:rPr lang="en-GB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transmission mode are gradually implemented in Chinese operational buoy, which has effectively reduced communication costs.</a:t>
                      </a:r>
                      <a:endParaRPr lang="zh-CN" altLang="zh-C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-914400" algn="l"/>
                          <a:tab pos="-457200" algn="l"/>
                          <a:tab pos="2362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18104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54168763-8297-44C3-996F-1D7E16BAF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92" y="1949518"/>
            <a:ext cx="2316681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&amp; User Impact</a:t>
            </a:r>
          </a:p>
        </p:txBody>
      </p:sp>
      <p:graphicFrame>
        <p:nvGraphicFramePr>
          <p:cNvPr id="8" name="内容占位符 7">
            <a:extLst>
              <a:ext uri="{FF2B5EF4-FFF2-40B4-BE49-F238E27FC236}">
                <a16:creationId xmlns:a16="http://schemas.microsoft.com/office/drawing/2014/main" id="{7846DD2B-6263-4B6D-8FA6-D45C90559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93039"/>
              </p:ext>
            </p:extLst>
          </p:nvPr>
        </p:nvGraphicFramePr>
        <p:xfrm>
          <a:off x="1009404" y="2368323"/>
          <a:ext cx="6257925" cy="974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700">
                  <a:extLst>
                    <a:ext uri="{9D8B030D-6E8A-4147-A177-3AD203B41FA5}">
                      <a16:colId xmlns:a16="http://schemas.microsoft.com/office/drawing/2014/main" val="1845398520"/>
                    </a:ext>
                  </a:extLst>
                </a:gridCol>
                <a:gridCol w="4272280">
                  <a:extLst>
                    <a:ext uri="{9D8B030D-6E8A-4147-A177-3AD203B41FA5}">
                      <a16:colId xmlns:a16="http://schemas.microsoft.com/office/drawing/2014/main" val="1579122346"/>
                    </a:ext>
                  </a:extLst>
                </a:gridCol>
                <a:gridCol w="1464945">
                  <a:extLst>
                    <a:ext uri="{9D8B030D-6E8A-4147-A177-3AD203B41FA5}">
                      <a16:colId xmlns:a16="http://schemas.microsoft.com/office/drawing/2014/main" val="7883284"/>
                    </a:ext>
                  </a:extLst>
                </a:gridCol>
              </a:tblGrid>
              <a:tr h="5475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GB" sz="1400">
                          <a:effectLst/>
                        </a:rPr>
                        <a:t>Ref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GB" sz="1400">
                          <a:effectLst/>
                        </a:rPr>
                        <a:t>Title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GB" sz="1400">
                          <a:effectLst/>
                        </a:rPr>
                        <a:t>Type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881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GB" sz="1400">
                          <a:effectLst/>
                        </a:rPr>
                        <a:t>The data collection and operation system for deep ocean buoy.</a:t>
                      </a:r>
                      <a:endParaRPr lang="zh-CN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GB" sz="1400" dirty="0">
                          <a:effectLst/>
                        </a:rPr>
                        <a:t>Technical developments</a:t>
                      </a:r>
                      <a:endParaRPr lang="zh-CN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910349"/>
                  </a:ext>
                </a:extLst>
              </a:tr>
            </a:tbl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2200B2B0-B927-4A1E-8891-09D1CDE7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636" y="23577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1560208-2D13-48D4-BDB2-C39E78679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636" y="2357798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BF616A1-06FC-4C02-B6AD-6FF7B5C8C2FC}"/>
              </a:ext>
            </a:extLst>
          </p:cNvPr>
          <p:cNvSpPr/>
          <p:nvPr/>
        </p:nvSpPr>
        <p:spPr>
          <a:xfrm>
            <a:off x="598602" y="3767176"/>
            <a:ext cx="63678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Other issue</a:t>
            </a:r>
          </a:p>
          <a:p>
            <a:r>
              <a:rPr lang="en-US" altLang="zh-CN" dirty="0"/>
              <a:t>At present, the COVID-19 outbreak is under control in China, and the buoy observation network is less affected by the pandemic. Various tasks are progressing steadily, and offshore buoys are operating normally.</a:t>
            </a:r>
          </a:p>
          <a:p>
            <a:r>
              <a:rPr lang="en-US" altLang="zh-CN" dirty="0"/>
              <a:t>The international cooperation is stagnated due to COVID-19, and the maintenance of oversea buoys is difficult.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37E76F-B613-4FE0-8F8E-82A61C824B49}"/>
              </a:ext>
            </a:extLst>
          </p:cNvPr>
          <p:cNvSpPr/>
          <p:nvPr/>
        </p:nvSpPr>
        <p:spPr>
          <a:xfrm>
            <a:off x="598602" y="1491127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Publications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917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149475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00100" y="3771900"/>
            <a:ext cx="8039100" cy="1752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6600" b="1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谢谢</a:t>
            </a:r>
            <a:endParaRPr lang="en-US" altLang="zh-CN" sz="5400" b="1" dirty="0"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r>
              <a:rPr lang="en-US" altLang="zh-CN" sz="2000" b="1" dirty="0">
                <a:solidFill>
                  <a:srgbClr val="002060"/>
                </a:solidFill>
              </a:rPr>
              <a:t>YUE Xinyang</a:t>
            </a:r>
          </a:p>
          <a:p>
            <a:pPr algn="r">
              <a:spcBef>
                <a:spcPct val="0"/>
              </a:spcBef>
            </a:pPr>
            <a:r>
              <a:rPr lang="en-US" altLang="zh-CN" sz="2000" b="1" dirty="0">
                <a:solidFill>
                  <a:srgbClr val="002060"/>
                </a:solidFill>
              </a:rPr>
              <a:t>yue_xin_yang@outlook.com</a:t>
            </a:r>
            <a:endParaRPr lang="zh-CN" altLang="en-US" sz="20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33661</TotalTime>
  <Words>389</Words>
  <Application>Microsoft Office PowerPoint</Application>
  <PresentationFormat>全屏显示(4:3)</PresentationFormat>
  <Paragraphs>53</Paragraphs>
  <Slides>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ＭＳ Ｐゴシック</vt:lpstr>
      <vt:lpstr>华文行楷</vt:lpstr>
      <vt:lpstr>宋体</vt:lpstr>
      <vt:lpstr>Arial</vt:lpstr>
      <vt:lpstr>Calibri</vt:lpstr>
      <vt:lpstr>Times New Roman</vt:lpstr>
      <vt:lpstr>Wingdings</vt:lpstr>
      <vt:lpstr>Office Theme</vt:lpstr>
      <vt:lpstr>Custom Design</vt:lpstr>
      <vt:lpstr>Microsoft Word Document</vt:lpstr>
      <vt:lpstr>PowerPoint 演示文稿</vt:lpstr>
      <vt:lpstr>Current Programme</vt:lpstr>
      <vt:lpstr>Planned Programme(s)</vt:lpstr>
      <vt:lpstr>Technical Developments</vt:lpstr>
      <vt:lpstr>Technical Developments</vt:lpstr>
      <vt:lpstr>Publications &amp; User Impact</vt:lpstr>
      <vt:lpstr>Thank you!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NTKO</cp:lastModifiedBy>
  <cp:revision>754</cp:revision>
  <cp:lastPrinted>2017-11-08T15:57:27Z</cp:lastPrinted>
  <dcterms:created xsi:type="dcterms:W3CDTF">2008-01-30T04:31:58Z</dcterms:created>
  <dcterms:modified xsi:type="dcterms:W3CDTF">2021-10-27T06:09:09Z</dcterms:modified>
</cp:coreProperties>
</file>