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4" r:id="rId4"/>
    <p:sldId id="282" r:id="rId5"/>
    <p:sldId id="281" r:id="rId6"/>
    <p:sldId id="275" r:id="rId7"/>
    <p:sldId id="283" r:id="rId8"/>
    <p:sldId id="284" r:id="rId9"/>
    <p:sldId id="286" r:id="rId10"/>
    <p:sldId id="285" r:id="rId11"/>
    <p:sldId id="27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102" d="100"/>
          <a:sy n="102" d="100"/>
        </p:scale>
        <p:origin x="2334" y="114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037" name="Picture 18" descr="dbcp_light_tex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20875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344194" y="174171"/>
            <a:ext cx="2636520" cy="12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8" descr="dbcp_light_tex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242" y="199800"/>
            <a:ext cx="970416" cy="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1621"/>
            <a:ext cx="9144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ea typeface="+mj-ea"/>
              </a:rPr>
              <a:t>DBCP – 37, VIRTUAL, 8-11 November 2021</a:t>
            </a:r>
          </a:p>
          <a:p>
            <a:pPr algn="ctr">
              <a:lnSpc>
                <a:spcPct val="150000"/>
              </a:lnSpc>
            </a:pPr>
            <a:endParaRPr lang="en-US" altLang="en-US" sz="1400" b="1" dirty="0">
              <a:solidFill>
                <a:prstClr val="black"/>
              </a:solidFill>
              <a:ea typeface="+mj-ea"/>
            </a:endParaRPr>
          </a:p>
          <a:p>
            <a:pPr algn="ctr"/>
            <a:r>
              <a:rPr lang="fr-FR" altLang="fr-FR" sz="2400" dirty="0">
                <a:latin typeface="Liberation Sans" panose="020B0604020202020204" pitchFamily="34" charset="0"/>
              </a:rPr>
              <a:t>Christophe Guillerm, </a:t>
            </a:r>
            <a:r>
              <a:rPr lang="fr-FR" altLang="fr-FR" sz="2400" b="1" dirty="0">
                <a:latin typeface="Liberation Sans" panose="020B0604020202020204" pitchFamily="34" charset="0"/>
              </a:rPr>
              <a:t>Météo-France</a:t>
            </a:r>
            <a:endParaRPr lang="fr-FR" altLang="fr-FR" sz="2400" dirty="0">
              <a:latin typeface="Liberation Sans" panose="020B0604020202020204" pitchFamily="34" charset="0"/>
            </a:endParaRPr>
          </a:p>
          <a:p>
            <a:r>
              <a:rPr lang="fr-FR" altLang="fr-FR" b="1" i="1" dirty="0">
                <a:latin typeface="Liberation Sans" panose="020B0604020202020204" pitchFamily="34" charset="0"/>
              </a:rPr>
              <a:t>		</a:t>
            </a:r>
          </a:p>
          <a:p>
            <a:endParaRPr lang="fr-FR" altLang="fr-FR" b="1" i="1" dirty="0">
              <a:latin typeface="Liberation Sans" panose="020B0604020202020204" pitchFamily="34" charset="0"/>
            </a:endParaRPr>
          </a:p>
          <a:p>
            <a:r>
              <a:rPr lang="fr-FR" altLang="fr-FR" b="1" i="1" dirty="0">
                <a:latin typeface="Liberation Sans" panose="020B0604020202020204" pitchFamily="34" charset="0"/>
              </a:rPr>
              <a:t>		</a:t>
            </a:r>
            <a:r>
              <a:rPr lang="fr-FR" altLang="fr-FR" b="1" i="1" dirty="0" err="1">
                <a:latin typeface="Liberation Sans" panose="020B0604020202020204" pitchFamily="34" charset="0"/>
              </a:rPr>
              <a:t>with</a:t>
            </a:r>
            <a:r>
              <a:rPr lang="fr-FR" altLang="fr-FR" b="1" i="1" dirty="0">
                <a:latin typeface="Liberation Sans" panose="020B0604020202020204" pitchFamily="34" charset="0"/>
              </a:rPr>
              <a:t> contributions </a:t>
            </a:r>
            <a:r>
              <a:rPr lang="fr-FR" altLang="fr-FR" b="1" i="1" dirty="0" err="1">
                <a:latin typeface="Liberation Sans" panose="020B0604020202020204" pitchFamily="34" charset="0"/>
              </a:rPr>
              <a:t>from</a:t>
            </a:r>
            <a:r>
              <a:rPr lang="fr-FR" altLang="fr-FR" b="1" i="1" dirty="0">
                <a:latin typeface="Liberation Sans" panose="020B0604020202020204" pitchFamily="34" charset="0"/>
              </a:rPr>
              <a:t> 	-CEREMA</a:t>
            </a:r>
          </a:p>
          <a:p>
            <a:r>
              <a:rPr lang="fr-FR" altLang="fr-FR" b="1" i="1" dirty="0">
                <a:latin typeface="Liberation Sans" panose="020B0604020202020204" pitchFamily="34" charset="0"/>
              </a:rPr>
              <a:t>					-IFREMER, </a:t>
            </a:r>
          </a:p>
          <a:p>
            <a:r>
              <a:rPr lang="fr-FR" altLang="fr-FR" b="1" i="1" dirty="0">
                <a:latin typeface="Liberation Sans" panose="020B0604020202020204" pitchFamily="34" charset="0"/>
              </a:rPr>
              <a:t>					-IRD,</a:t>
            </a:r>
          </a:p>
          <a:p>
            <a:r>
              <a:rPr lang="fr-FR" altLang="fr-FR" b="1" i="1" dirty="0">
                <a:latin typeface="Liberation Sans" panose="020B0604020202020204" pitchFamily="34" charset="0"/>
              </a:rPr>
              <a:t>					-IUEM, </a:t>
            </a:r>
          </a:p>
          <a:p>
            <a:r>
              <a:rPr lang="fr-FR" altLang="fr-FR" b="1" i="1" dirty="0">
                <a:latin typeface="Liberation Sans" panose="020B0604020202020204" pitchFamily="34" charset="0"/>
              </a:rPr>
              <a:t>					-SHOM.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14ED31-24C3-4550-9D7A-D1D357444D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79" y="4053526"/>
            <a:ext cx="431119" cy="428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;g5b204c3975_0_0">
            <a:extLst>
              <a:ext uri="{FF2B5EF4-FFF2-40B4-BE49-F238E27FC236}">
                <a16:creationId xmlns:a16="http://schemas.microsoft.com/office/drawing/2014/main" id="{06ECB31E-A6D4-413D-AD76-190DDD0F6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345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/>
              <a:t>Deployed</a:t>
            </a:r>
            <a:r>
              <a:rPr lang="fr-FR" b="1" dirty="0"/>
              <a:t> </a:t>
            </a:r>
            <a:r>
              <a:rPr lang="fr-FR" b="1" dirty="0" err="1"/>
              <a:t>Drifting</a:t>
            </a:r>
            <a:r>
              <a:rPr lang="fr-FR" b="1" dirty="0"/>
              <a:t> </a:t>
            </a:r>
            <a:r>
              <a:rPr lang="fr-FR" b="1" dirty="0" err="1"/>
              <a:t>Buoy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sz="2800" b="1" dirty="0"/>
              <a:t>July 2020 to june2021</a:t>
            </a:r>
            <a:endParaRPr sz="2800" b="1" dirty="0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CEAC97EA-03C4-4DFE-B45B-47AB69F54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070917"/>
              </p:ext>
            </p:extLst>
          </p:nvPr>
        </p:nvGraphicFramePr>
        <p:xfrm>
          <a:off x="457200" y="2952154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6">
                  <a:extLst>
                    <a:ext uri="{9D8B030D-6E8A-4147-A177-3AD203B41FA5}">
                      <a16:colId xmlns:a16="http://schemas.microsoft.com/office/drawing/2014/main" val="3634904788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428192283"/>
                    </a:ext>
                  </a:extLst>
                </a:gridCol>
                <a:gridCol w="1369715">
                  <a:extLst>
                    <a:ext uri="{9D8B030D-6E8A-4147-A177-3AD203B41FA5}">
                      <a16:colId xmlns:a16="http://schemas.microsoft.com/office/drawing/2014/main" val="2740242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456538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11881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Agency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</a:t>
                      </a:r>
                      <a:r>
                        <a:rPr lang="en-US" dirty="0" err="1"/>
                        <a:t>ype</a:t>
                      </a:r>
                      <a:r>
                        <a:rPr lang="en-US" dirty="0"/>
                        <a:t> of buoys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Number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Purpose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SVP-B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SVP-B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SVP-BRST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  <a:p>
                      <a:r>
                        <a:rPr lang="fr-FR" dirty="0"/>
                        <a:t>92</a:t>
                      </a:r>
                    </a:p>
                    <a:p>
                      <a:r>
                        <a:rPr lang="fr-FR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Operational</a:t>
                      </a:r>
                      <a:endParaRPr lang="fr-FR" dirty="0"/>
                    </a:p>
                    <a:p>
                      <a:r>
                        <a:rPr lang="fr-FR" dirty="0" err="1"/>
                        <a:t>Developmental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IPBIO</a:t>
                      </a:r>
                    </a:p>
                    <a:p>
                      <a:r>
                        <a:rPr lang="fr-FR" dirty="0"/>
                        <a:t>E-</a:t>
                      </a:r>
                      <a:r>
                        <a:rPr lang="fr-FR" dirty="0" err="1"/>
                        <a:t>Surfmar</a:t>
                      </a:r>
                      <a:endParaRPr lang="fr-FR" dirty="0"/>
                    </a:p>
                    <a:p>
                      <a:r>
                        <a:rPr lang="fr-FR" dirty="0" err="1"/>
                        <a:t>Eumetsat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Code/</a:t>
                      </a:r>
                      <a:r>
                        <a:rPr lang="fr-FR" dirty="0" err="1"/>
                        <a:t>davis</a:t>
                      </a:r>
                      <a:r>
                        <a:rPr lang="fr-FR" dirty="0"/>
                        <a:t> </a:t>
                      </a:r>
                    </a:p>
                    <a:p>
                      <a:r>
                        <a:rPr lang="fr-FR" dirty="0"/>
                        <a:t>SC40i Surface</a:t>
                      </a:r>
                    </a:p>
                    <a:p>
                      <a:r>
                        <a:rPr lang="fr-FR" dirty="0"/>
                        <a:t>Sc40i </a:t>
                      </a:r>
                      <a:r>
                        <a:rPr lang="fr-FR" dirty="0" err="1"/>
                        <a:t>drogued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  <a:p>
                      <a:r>
                        <a:rPr lang="fr-FR" dirty="0"/>
                        <a:t>3</a:t>
                      </a:r>
                    </a:p>
                    <a:p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Operational</a:t>
                      </a:r>
                      <a:endParaRPr lang="fr-FR" dirty="0"/>
                    </a:p>
                    <a:p>
                      <a:r>
                        <a:rPr lang="fr-FR" dirty="0" err="1"/>
                        <a:t>Research</a:t>
                      </a:r>
                      <a:endParaRPr lang="fr-FR" dirty="0"/>
                    </a:p>
                    <a:p>
                      <a:r>
                        <a:rPr lang="fr-FR" dirty="0" err="1"/>
                        <a:t>Developmental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Gibraltar</a:t>
                      </a:r>
                    </a:p>
                    <a:p>
                      <a:r>
                        <a:rPr lang="fr-FR" dirty="0"/>
                        <a:t>North </a:t>
                      </a:r>
                      <a:r>
                        <a:rPr lang="fr-FR" dirty="0" err="1"/>
                        <a:t>Iceland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02584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1B02FF2-587C-40ED-AECC-FE34AADD7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1" y="3370759"/>
            <a:ext cx="818375" cy="8183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C0B8F3-A221-4AF2-9E07-B6AA88C96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34" y="4419592"/>
            <a:ext cx="1923810" cy="647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DA12EF-F8B3-4052-A599-E4A427418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5" y="1405113"/>
            <a:ext cx="1918355" cy="13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;g5b204c3975_0_0">
            <a:extLst>
              <a:ext uri="{FF2B5EF4-FFF2-40B4-BE49-F238E27FC236}">
                <a16:creationId xmlns:a16="http://schemas.microsoft.com/office/drawing/2014/main" id="{06ECB31E-A6D4-413D-AD76-190DDD0F6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FR" b="1" dirty="0" err="1"/>
              <a:t>Drifting</a:t>
            </a:r>
            <a:r>
              <a:rPr lang="fr-FR" b="1" dirty="0"/>
              <a:t> </a:t>
            </a:r>
            <a:r>
              <a:rPr lang="fr-FR" b="1" dirty="0" err="1"/>
              <a:t>buoy</a:t>
            </a:r>
            <a:r>
              <a:rPr lang="fr-FR" b="1" dirty="0"/>
              <a:t> Networks</a:t>
            </a:r>
            <a:endParaRPr b="1" dirty="0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CEAC97EA-03C4-4DFE-B45B-47AB69F54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700572"/>
              </p:ext>
            </p:extLst>
          </p:nvPr>
        </p:nvGraphicFramePr>
        <p:xfrm>
          <a:off x="457200" y="2313184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6">
                  <a:extLst>
                    <a:ext uri="{9D8B030D-6E8A-4147-A177-3AD203B41FA5}">
                      <a16:colId xmlns:a16="http://schemas.microsoft.com/office/drawing/2014/main" val="3634904788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428192283"/>
                    </a:ext>
                  </a:extLst>
                </a:gridCol>
                <a:gridCol w="1369715">
                  <a:extLst>
                    <a:ext uri="{9D8B030D-6E8A-4147-A177-3AD203B41FA5}">
                      <a16:colId xmlns:a16="http://schemas.microsoft.com/office/drawing/2014/main" val="2740242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456538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11881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Agency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</a:t>
                      </a:r>
                      <a:r>
                        <a:rPr lang="en-US" dirty="0" err="1"/>
                        <a:t>ype</a:t>
                      </a:r>
                      <a:r>
                        <a:rPr lang="en-US" dirty="0"/>
                        <a:t> of buoys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Number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Purpose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SVP-B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SVP-B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SVP-BRST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209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Operational</a:t>
                      </a:r>
                      <a:endParaRPr lang="fr-FR" dirty="0"/>
                    </a:p>
                    <a:p>
                      <a:r>
                        <a:rPr lang="fr-FR" dirty="0" err="1"/>
                        <a:t>Developmental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E-</a:t>
                      </a:r>
                      <a:r>
                        <a:rPr lang="fr-FR" dirty="0" err="1"/>
                        <a:t>Surfmar</a:t>
                      </a:r>
                      <a:endParaRPr lang="fr-FR" dirty="0"/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IBPIO </a:t>
                      </a:r>
                      <a:endParaRPr lang="fr-FR" dirty="0"/>
                    </a:p>
                    <a:p>
                      <a:r>
                        <a:rPr lang="fr-FR" dirty="0" err="1"/>
                        <a:t>Eumetsat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Code/</a:t>
                      </a:r>
                      <a:r>
                        <a:rPr lang="fr-FR" dirty="0" err="1"/>
                        <a:t>davis</a:t>
                      </a:r>
                      <a:r>
                        <a:rPr lang="fr-FR" dirty="0"/>
                        <a:t> </a:t>
                      </a:r>
                    </a:p>
                    <a:p>
                      <a:r>
                        <a:rPr lang="fr-FR" dirty="0"/>
                        <a:t>SC40i Surface</a:t>
                      </a:r>
                    </a:p>
                    <a:p>
                      <a:r>
                        <a:rPr lang="fr-FR" dirty="0"/>
                        <a:t>Sc40i </a:t>
                      </a:r>
                      <a:r>
                        <a:rPr lang="fr-FR" dirty="0" err="1"/>
                        <a:t>drogued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  <a:p>
                      <a:r>
                        <a:rPr lang="fr-FR" dirty="0"/>
                        <a:t>3</a:t>
                      </a:r>
                    </a:p>
                    <a:p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Operational</a:t>
                      </a:r>
                      <a:endParaRPr lang="fr-FR" dirty="0"/>
                    </a:p>
                    <a:p>
                      <a:r>
                        <a:rPr lang="fr-FR" dirty="0" err="1"/>
                        <a:t>Research</a:t>
                      </a:r>
                      <a:endParaRPr lang="fr-FR" dirty="0"/>
                    </a:p>
                    <a:p>
                      <a:r>
                        <a:rPr lang="fr-FR" dirty="0" err="1"/>
                        <a:t>Developmental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Gibraltar</a:t>
                      </a:r>
                    </a:p>
                    <a:p>
                      <a:r>
                        <a:rPr lang="fr-FR" dirty="0"/>
                        <a:t>North </a:t>
                      </a:r>
                      <a:r>
                        <a:rPr lang="fr-FR" dirty="0" err="1"/>
                        <a:t>Iceland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02584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1B02FF2-587C-40ED-AECC-FE34AADD7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4" y="2731789"/>
            <a:ext cx="818375" cy="8183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C0B8F3-A221-4AF2-9E07-B6AA88C96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34" y="3780622"/>
            <a:ext cx="1923810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;g5b204c3975_0_0">
            <a:extLst>
              <a:ext uri="{FF2B5EF4-FFF2-40B4-BE49-F238E27FC236}">
                <a16:creationId xmlns:a16="http://schemas.microsoft.com/office/drawing/2014/main" id="{06ECB31E-A6D4-413D-AD76-190DDD0F6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/>
              <a:t>Moored</a:t>
            </a:r>
            <a:r>
              <a:rPr lang="fr-FR" b="1" dirty="0"/>
              <a:t> </a:t>
            </a:r>
            <a:r>
              <a:rPr lang="fr-FR" b="1" dirty="0" err="1"/>
              <a:t>buoys</a:t>
            </a:r>
            <a:r>
              <a:rPr lang="fr-FR" b="1" dirty="0"/>
              <a:t> Networks</a:t>
            </a:r>
            <a:endParaRPr b="1" dirty="0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CEAC97EA-03C4-4DFE-B45B-47AB69F54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375953"/>
              </p:ext>
            </p:extLst>
          </p:nvPr>
        </p:nvGraphicFramePr>
        <p:xfrm>
          <a:off x="457200" y="1229360"/>
          <a:ext cx="8229600" cy="509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6">
                  <a:extLst>
                    <a:ext uri="{9D8B030D-6E8A-4147-A177-3AD203B41FA5}">
                      <a16:colId xmlns:a16="http://schemas.microsoft.com/office/drawing/2014/main" val="3634904788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428192283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274024284"/>
                    </a:ext>
                  </a:extLst>
                </a:gridCol>
                <a:gridCol w="1621411">
                  <a:extLst>
                    <a:ext uri="{9D8B030D-6E8A-4147-A177-3AD203B41FA5}">
                      <a16:colId xmlns:a16="http://schemas.microsoft.com/office/drawing/2014/main" val="2545653893"/>
                    </a:ext>
                  </a:extLst>
                </a:gridCol>
                <a:gridCol w="2078610">
                  <a:extLst>
                    <a:ext uri="{9D8B030D-6E8A-4147-A177-3AD203B41FA5}">
                      <a16:colId xmlns:a16="http://schemas.microsoft.com/office/drawing/2014/main" val="1311881153"/>
                    </a:ext>
                  </a:extLst>
                </a:gridCol>
              </a:tblGrid>
              <a:tr h="394496">
                <a:tc>
                  <a:txBody>
                    <a:bodyPr/>
                    <a:lstStyle/>
                    <a:p>
                      <a:r>
                        <a:rPr lang="fr-CH" dirty="0"/>
                        <a:t>Agency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</a:t>
                      </a:r>
                      <a:r>
                        <a:rPr lang="en-US" dirty="0" err="1"/>
                        <a:t>ype</a:t>
                      </a:r>
                      <a:r>
                        <a:rPr lang="en-US" dirty="0"/>
                        <a:t> of buoys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Number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Purpose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1850"/>
                  </a:ext>
                </a:extLst>
              </a:tr>
              <a:tr h="972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Moored buoys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 Rider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5</a:t>
                      </a:r>
                    </a:p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Developmental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  <a:r>
                        <a:rPr lang="fr-FR" sz="1400" dirty="0" err="1"/>
                        <a:t>Noth</a:t>
                      </a:r>
                      <a:r>
                        <a:rPr lang="fr-FR" sz="1400" dirty="0"/>
                        <a:t> Atlantic</a:t>
                      </a:r>
                    </a:p>
                    <a:p>
                      <a:r>
                        <a:rPr lang="fr-FR" sz="1400" dirty="0"/>
                        <a:t>-</a:t>
                      </a:r>
                      <a:r>
                        <a:rPr lang="fr-FR" sz="1400" dirty="0" err="1"/>
                        <a:t>Mediterranean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Sea</a:t>
                      </a:r>
                      <a:endParaRPr lang="fr-FR" sz="1400" dirty="0"/>
                    </a:p>
                    <a:p>
                      <a:r>
                        <a:rPr lang="fr-FR" sz="1400" dirty="0"/>
                        <a:t>-Continental French </a:t>
                      </a:r>
                      <a:r>
                        <a:rPr lang="fr-FR" sz="1400" dirty="0" err="1"/>
                        <a:t>Coast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3088"/>
                  </a:ext>
                </a:extLst>
              </a:tr>
              <a:tr h="1005154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Wave</a:t>
                      </a:r>
                      <a:r>
                        <a:rPr lang="fr-FR" sz="1400" dirty="0"/>
                        <a:t> Rider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Developmental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-Continental French </a:t>
                      </a:r>
                      <a:r>
                        <a:rPr lang="fr-FR" sz="1400" dirty="0" err="1"/>
                        <a:t>Coast</a:t>
                      </a:r>
                      <a:endParaRPr lang="fr-FR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-Saint Pierre &amp;Miquelon</a:t>
                      </a:r>
                    </a:p>
                    <a:p>
                      <a:r>
                        <a:rPr lang="fr-FR" sz="1400" dirty="0"/>
                        <a:t>-French Guyana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02584"/>
                  </a:ext>
                </a:extLst>
              </a:tr>
              <a:tr h="972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Moored buoys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Research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-Eastern Tropical Atlantic Ocean and Gulf of Guinea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33290"/>
                  </a:ext>
                </a:extLst>
              </a:tr>
              <a:tr h="972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Wave</a:t>
                      </a:r>
                      <a:r>
                        <a:rPr lang="fr-FR" sz="1400" dirty="0"/>
                        <a:t> Rider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Research</a:t>
                      </a:r>
                      <a:r>
                        <a:rPr lang="fr-FR" sz="1400" dirty="0"/>
                        <a:t> (7 </a:t>
                      </a:r>
                      <a:r>
                        <a:rPr lang="fr-FR" sz="1400" dirty="0" err="1"/>
                        <a:t>month</a:t>
                      </a:r>
                      <a:r>
                        <a:rPr lang="fr-F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-Bay of </a:t>
                      </a:r>
                      <a:r>
                        <a:rPr lang="fr-FR" sz="1400" dirty="0" err="1"/>
                        <a:t>Biscay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13826"/>
                  </a:ext>
                </a:extLst>
              </a:tr>
              <a:tr h="7781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Coastal </a:t>
                      </a:r>
                      <a:r>
                        <a:rPr lang="fr-FR" sz="1400" dirty="0" err="1"/>
                        <a:t>Moored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Buoy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Developmental</a:t>
                      </a:r>
                      <a:endParaRPr lang="fr-FR" sz="1400" dirty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-Continental French </a:t>
                      </a:r>
                      <a:r>
                        <a:rPr lang="fr-FR" sz="1400" dirty="0" err="1"/>
                        <a:t>Coast</a:t>
                      </a:r>
                      <a:endParaRPr lang="fr-FR" sz="1400" dirty="0"/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701574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1B02FF2-587C-40ED-AECC-FE34AADD7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0" y="1721285"/>
            <a:ext cx="743469" cy="7434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762602-0A0E-44FF-8813-12306C4D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3" y="3688849"/>
            <a:ext cx="1325208" cy="7812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00E93D-9A60-48E1-B294-0EFFF5562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3" y="4722278"/>
            <a:ext cx="1659118" cy="6342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27AB3C-99B9-486B-8E30-B6CB2BF0A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" y="5635712"/>
            <a:ext cx="1428750" cy="64770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3323D8B-3C25-45F4-A1E0-93CE1805A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733" y="2810971"/>
            <a:ext cx="1764945" cy="5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DCFEC3-D50E-43AB-9B33-C564F629B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8" y="2251245"/>
            <a:ext cx="1931979" cy="24418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61" y="73477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Wave Rider deployment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EF3E21-2FAE-40F3-A257-87037B58A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28" y="2248366"/>
            <a:ext cx="2310688" cy="248215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A1BF4B2E-8715-4FC1-929F-C6B93B62E1E2}"/>
              </a:ext>
            </a:extLst>
          </p:cNvPr>
          <p:cNvSpPr/>
          <p:nvPr/>
        </p:nvSpPr>
        <p:spPr>
          <a:xfrm>
            <a:off x="734967" y="2285661"/>
            <a:ext cx="136849" cy="13613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pentagone 49">
            <a:extLst>
              <a:ext uri="{FF2B5EF4-FFF2-40B4-BE49-F238E27FC236}">
                <a16:creationId xmlns:a16="http://schemas.microsoft.com/office/drawing/2014/main" id="{AFF8062C-7BA9-421B-9E16-9453D9E28FE7}"/>
              </a:ext>
            </a:extLst>
          </p:cNvPr>
          <p:cNvSpPr/>
          <p:nvPr/>
        </p:nvSpPr>
        <p:spPr>
          <a:xfrm>
            <a:off x="280240" y="5225692"/>
            <a:ext cx="2156388" cy="71609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Study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1" name="Flèche : chevron 50">
            <a:extLst>
              <a:ext uri="{FF2B5EF4-FFF2-40B4-BE49-F238E27FC236}">
                <a16:creationId xmlns:a16="http://schemas.microsoft.com/office/drawing/2014/main" id="{37AB4DC7-5E15-4812-9491-19EA8C585A51}"/>
              </a:ext>
            </a:extLst>
          </p:cNvPr>
          <p:cNvSpPr/>
          <p:nvPr/>
        </p:nvSpPr>
        <p:spPr>
          <a:xfrm>
            <a:off x="2304319" y="5225692"/>
            <a:ext cx="2587127" cy="71609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52" name="Flèche : chevron 51">
            <a:extLst>
              <a:ext uri="{FF2B5EF4-FFF2-40B4-BE49-F238E27FC236}">
                <a16:creationId xmlns:a16="http://schemas.microsoft.com/office/drawing/2014/main" id="{3831904B-983C-4283-A3FD-21DAD35A5486}"/>
              </a:ext>
            </a:extLst>
          </p:cNvPr>
          <p:cNvSpPr/>
          <p:nvPr/>
        </p:nvSpPr>
        <p:spPr>
          <a:xfrm>
            <a:off x="4717799" y="5225692"/>
            <a:ext cx="2364161" cy="71609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Deployment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4E73970-D0BD-4415-B722-D123CF7073B4}"/>
              </a:ext>
            </a:extLst>
          </p:cNvPr>
          <p:cNvSpPr txBox="1"/>
          <p:nvPr/>
        </p:nvSpPr>
        <p:spPr>
          <a:xfrm>
            <a:off x="267102" y="1249440"/>
            <a:ext cx="822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>
                <a:latin typeface="+mj-lt"/>
              </a:rPr>
              <a:t>Location</a:t>
            </a:r>
            <a:r>
              <a:rPr lang="fr-FR" sz="2400" dirty="0">
                <a:latin typeface="+mj-lt"/>
              </a:rPr>
              <a:t> : Mayotte (</a:t>
            </a:r>
            <a:r>
              <a:rPr lang="fr-FR" sz="2400" dirty="0" err="1">
                <a:latin typeface="+mj-lt"/>
              </a:rPr>
              <a:t>Indian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Ocean</a:t>
            </a:r>
            <a:r>
              <a:rPr lang="fr-FR" sz="2400" dirty="0">
                <a:latin typeface="+mj-lt"/>
              </a:rPr>
              <a:t>) for </a:t>
            </a:r>
            <a:r>
              <a:rPr lang="fr-FR" sz="2400" dirty="0">
                <a:solidFill>
                  <a:srgbClr val="202124"/>
                </a:solidFill>
                <a:latin typeface="+mj-lt"/>
              </a:rPr>
              <a:t>C</a:t>
            </a:r>
            <a:r>
              <a:rPr lang="fr-FR" altLang="fr-FR" sz="2400" dirty="0">
                <a:solidFill>
                  <a:srgbClr val="202124"/>
                </a:solidFill>
                <a:latin typeface="+mj-lt"/>
              </a:rPr>
              <a:t>oastal </a:t>
            </a:r>
            <a:r>
              <a:rPr lang="fr-FR" altLang="fr-FR" sz="2400" dirty="0" err="1">
                <a:solidFill>
                  <a:srgbClr val="202124"/>
                </a:solidFill>
                <a:latin typeface="+mj-lt"/>
              </a:rPr>
              <a:t>risk</a:t>
            </a:r>
            <a:r>
              <a:rPr lang="fr-FR" altLang="fr-FR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fr-FR" altLang="fr-FR" sz="2400" dirty="0" err="1">
                <a:solidFill>
                  <a:srgbClr val="202124"/>
                </a:solidFill>
                <a:latin typeface="+mj-lt"/>
              </a:rPr>
              <a:t>prevention</a:t>
            </a:r>
            <a:r>
              <a:rPr lang="fr-FR" altLang="fr-FR" sz="2400" dirty="0">
                <a:latin typeface="+mj-lt"/>
              </a:rPr>
              <a:t> </a:t>
            </a:r>
          </a:p>
        </p:txBody>
      </p:sp>
      <p:sp>
        <p:nvSpPr>
          <p:cNvPr id="54" name="Flèche : chevron 53">
            <a:extLst>
              <a:ext uri="{FF2B5EF4-FFF2-40B4-BE49-F238E27FC236}">
                <a16:creationId xmlns:a16="http://schemas.microsoft.com/office/drawing/2014/main" id="{106651F8-4E7E-4C85-B919-91C4FCC5E08A}"/>
              </a:ext>
            </a:extLst>
          </p:cNvPr>
          <p:cNvSpPr/>
          <p:nvPr/>
        </p:nvSpPr>
        <p:spPr>
          <a:xfrm>
            <a:off x="6875470" y="5225692"/>
            <a:ext cx="1988291" cy="71609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Data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0B803DFC-DF05-4DC4-BFBF-FD27BD5D87CD}"/>
              </a:ext>
            </a:extLst>
          </p:cNvPr>
          <p:cNvGrpSpPr/>
          <p:nvPr/>
        </p:nvGrpSpPr>
        <p:grpSpPr>
          <a:xfrm>
            <a:off x="5073802" y="2248366"/>
            <a:ext cx="1801668" cy="2482153"/>
            <a:chOff x="4960497" y="2248366"/>
            <a:chExt cx="1976383" cy="2608797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DA859EE6-E8B0-4654-9A25-4006D21F3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497" y="3067581"/>
              <a:ext cx="1342186" cy="178958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D547BAC3-B8B6-461E-A2A5-F0B9E3F7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926" y="3067582"/>
              <a:ext cx="890953" cy="178958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793732F6-C921-46DF-B49B-49FC2AEC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497" y="2248366"/>
              <a:ext cx="1976383" cy="968559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14A25EC1-BCE0-44A3-8361-3842DA60B1C2}"/>
              </a:ext>
            </a:extLst>
          </p:cNvPr>
          <p:cNvCxnSpPr/>
          <p:nvPr/>
        </p:nvCxnSpPr>
        <p:spPr>
          <a:xfrm>
            <a:off x="2304319" y="1956355"/>
            <a:ext cx="0" cy="31114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094C0FEE-89E5-4BA5-BEF2-A237A1B159C6}"/>
              </a:ext>
            </a:extLst>
          </p:cNvPr>
          <p:cNvCxnSpPr/>
          <p:nvPr/>
        </p:nvCxnSpPr>
        <p:spPr>
          <a:xfrm>
            <a:off x="4891447" y="1967372"/>
            <a:ext cx="0" cy="31114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26F6E70-C12D-4128-9EC2-1CF3E0F1689A}"/>
              </a:ext>
            </a:extLst>
          </p:cNvPr>
          <p:cNvCxnSpPr/>
          <p:nvPr/>
        </p:nvCxnSpPr>
        <p:spPr>
          <a:xfrm>
            <a:off x="7081967" y="1934189"/>
            <a:ext cx="0" cy="31114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C771CD02-A6C0-4697-B1F7-B15DC2251C8E}"/>
              </a:ext>
            </a:extLst>
          </p:cNvPr>
          <p:cNvSpPr txBox="1"/>
          <p:nvPr/>
        </p:nvSpPr>
        <p:spPr>
          <a:xfrm>
            <a:off x="929542" y="1796509"/>
            <a:ext cx="135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2019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F7B6C5A-029D-4FA0-BA6F-B85D83D4FE97}"/>
              </a:ext>
            </a:extLst>
          </p:cNvPr>
          <p:cNvSpPr txBox="1"/>
          <p:nvPr/>
        </p:nvSpPr>
        <p:spPr>
          <a:xfrm>
            <a:off x="3186767" y="1797634"/>
            <a:ext cx="135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2019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BD439E8-7A0D-4808-8E1E-DBF1FA55EA3E}"/>
              </a:ext>
            </a:extLst>
          </p:cNvPr>
          <p:cNvSpPr txBox="1"/>
          <p:nvPr/>
        </p:nvSpPr>
        <p:spPr>
          <a:xfrm>
            <a:off x="4930859" y="1788985"/>
            <a:ext cx="236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2021 (</a:t>
            </a:r>
            <a:r>
              <a:rPr lang="fr-FR" u="sng" dirty="0" err="1"/>
              <a:t>Covid</a:t>
            </a:r>
            <a:r>
              <a:rPr lang="fr-FR" u="sng" dirty="0"/>
              <a:t> </a:t>
            </a:r>
            <a:r>
              <a:rPr lang="fr-FR" u="sng" dirty="0" err="1"/>
              <a:t>delay</a:t>
            </a:r>
            <a:r>
              <a:rPr lang="fr-FR" u="sng" dirty="0"/>
              <a:t>)</a:t>
            </a: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C20751A4-02AA-42B9-A28F-7CA99C1C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59" y="210210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C549D2-748D-4829-9E24-4F0AD7C37367}"/>
              </a:ext>
            </a:extLst>
          </p:cNvPr>
          <p:cNvSpPr txBox="1"/>
          <p:nvPr/>
        </p:nvSpPr>
        <p:spPr>
          <a:xfrm>
            <a:off x="7168377" y="1788985"/>
            <a:ext cx="197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September</a:t>
            </a:r>
            <a:r>
              <a:rPr lang="fr-FR" u="sng" dirty="0"/>
              <a:t>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AF448C-39B1-446F-A5D7-7BE81A881DCB}"/>
              </a:ext>
            </a:extLst>
          </p:cNvPr>
          <p:cNvSpPr txBox="1"/>
          <p:nvPr/>
        </p:nvSpPr>
        <p:spPr>
          <a:xfrm>
            <a:off x="7508692" y="2394859"/>
            <a:ext cx="13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90BECB-3A2D-4DF9-A06C-8143DBAEC1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116">
            <a:off x="7361572" y="3026952"/>
            <a:ext cx="1649306" cy="1166962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37FA3EA1-5252-4C9A-8A47-0A08CDF1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9" y="114781"/>
            <a:ext cx="1320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0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16" y="160337"/>
            <a:ext cx="8229600" cy="1143000"/>
          </a:xfrm>
        </p:spPr>
        <p:txBody>
          <a:bodyPr/>
          <a:lstStyle/>
          <a:p>
            <a:r>
              <a:rPr lang="en-US" b="1" dirty="0" err="1"/>
              <a:t>WaveRiders</a:t>
            </a:r>
            <a:r>
              <a:rPr lang="en-US" b="1" dirty="0"/>
              <a:t>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304297"/>
            <a:ext cx="8229600" cy="424940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6D075C-9609-4172-AA30-837C392CF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06" y="3196581"/>
            <a:ext cx="3649317" cy="256522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BF8BC10-4E52-48A1-9202-85F09603A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51" y="1587803"/>
            <a:ext cx="2006172" cy="1476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647D03-9A3F-4827-B9B3-7B8B293DD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49" y="1587803"/>
            <a:ext cx="1968668" cy="1476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Graphique 10" descr="Cible">
            <a:extLst>
              <a:ext uri="{FF2B5EF4-FFF2-40B4-BE49-F238E27FC236}">
                <a16:creationId xmlns:a16="http://schemas.microsoft.com/office/drawing/2014/main" id="{0AC30397-02B3-4750-8063-779B5F461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0617" y="5220100"/>
            <a:ext cx="486212" cy="4862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B9D6EA62-65A7-4538-9CD9-8272935B0AA8}"/>
              </a:ext>
            </a:extLst>
          </p:cNvPr>
          <p:cNvSpPr txBox="1">
            <a:spLocks/>
          </p:cNvSpPr>
          <p:nvPr/>
        </p:nvSpPr>
        <p:spPr>
          <a:xfrm>
            <a:off x="137643" y="1359786"/>
            <a:ext cx="8003570" cy="2989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9600" u="sng" dirty="0"/>
              <a:t>Institutes</a:t>
            </a:r>
            <a:r>
              <a:rPr lang="fr-FR" sz="9600" dirty="0"/>
              <a:t> :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sz="9600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9600" u="sng" dirty="0"/>
          </a:p>
          <a:p>
            <a:pPr fontAlgn="auto">
              <a:spcAft>
                <a:spcPts val="0"/>
              </a:spcAft>
            </a:pPr>
            <a:r>
              <a:rPr lang="fr-FR" sz="9600" u="sng" dirty="0"/>
              <a:t>Instruments</a:t>
            </a:r>
            <a:r>
              <a:rPr lang="fr-FR" sz="9600" dirty="0"/>
              <a:t> : </a:t>
            </a:r>
          </a:p>
          <a:p>
            <a:pPr lvl="1" fontAlgn="auto">
              <a:spcAft>
                <a:spcPts val="0"/>
              </a:spcAft>
            </a:pPr>
            <a:r>
              <a:rPr lang="fr-FR" sz="8000" dirty="0" err="1"/>
              <a:t>Datawell</a:t>
            </a:r>
            <a:r>
              <a:rPr lang="fr-FR" sz="8000" dirty="0"/>
              <a:t> vs </a:t>
            </a:r>
            <a:r>
              <a:rPr lang="fr-FR" sz="8000" dirty="0" err="1"/>
              <a:t>Spotter</a:t>
            </a:r>
            <a:endParaRPr lang="fr-FR" sz="8000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fontAlgn="auto">
              <a:spcAft>
                <a:spcPts val="0"/>
              </a:spcAft>
            </a:pPr>
            <a:r>
              <a:rPr lang="fr-FR" sz="9600" u="sng" dirty="0"/>
              <a:t>Location</a:t>
            </a:r>
            <a:r>
              <a:rPr lang="fr-FR" sz="9600" dirty="0"/>
              <a:t> : </a:t>
            </a:r>
          </a:p>
          <a:p>
            <a:pPr lvl="1" fontAlgn="auto">
              <a:spcAft>
                <a:spcPts val="0"/>
              </a:spcAft>
            </a:pPr>
            <a:r>
              <a:rPr lang="fr-FR" sz="8000" dirty="0"/>
              <a:t>South of Brittany (France)</a:t>
            </a:r>
          </a:p>
          <a:p>
            <a:pPr lvl="1" fontAlgn="auto">
              <a:spcAft>
                <a:spcPts val="0"/>
              </a:spcAft>
            </a:pPr>
            <a:r>
              <a:rPr lang="fr-FR" sz="8000" dirty="0" err="1"/>
              <a:t>Ocean</a:t>
            </a:r>
            <a:r>
              <a:rPr lang="fr-FR" sz="8000" dirty="0"/>
              <a:t> </a:t>
            </a:r>
            <a:r>
              <a:rPr lang="fr-FR" sz="8000" dirty="0" err="1"/>
              <a:t>studies</a:t>
            </a:r>
            <a:r>
              <a:rPr lang="fr-FR" sz="8000" dirty="0"/>
              <a:t> </a:t>
            </a:r>
            <a:r>
              <a:rPr lang="fr-FR" sz="8000" dirty="0" err="1"/>
              <a:t>restricted</a:t>
            </a:r>
            <a:r>
              <a:rPr lang="fr-FR" sz="8000" dirty="0"/>
              <a:t> area</a:t>
            </a:r>
          </a:p>
          <a:p>
            <a:pPr lvl="1" fontAlgn="auto">
              <a:spcAft>
                <a:spcPts val="0"/>
              </a:spcAft>
            </a:pPr>
            <a:r>
              <a:rPr lang="fr-FR" sz="8000" dirty="0"/>
              <a:t>30m </a:t>
            </a:r>
            <a:r>
              <a:rPr lang="fr-FR" sz="8000" dirty="0" err="1"/>
              <a:t>depth</a:t>
            </a:r>
            <a:r>
              <a:rPr lang="fr-FR" sz="8000" dirty="0"/>
              <a:t>/ </a:t>
            </a:r>
            <a:r>
              <a:rPr lang="fr-FR" sz="8000" dirty="0" err="1"/>
              <a:t>Hmax</a:t>
            </a:r>
            <a:r>
              <a:rPr lang="fr-FR" sz="8000" dirty="0"/>
              <a:t> 10m/1,5 </a:t>
            </a:r>
            <a:r>
              <a:rPr lang="fr-FR" sz="8000" dirty="0" err="1"/>
              <a:t>knots</a:t>
            </a:r>
            <a:endParaRPr lang="fr-FR" sz="8000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5600" dirty="0"/>
          </a:p>
          <a:p>
            <a:pPr fontAlgn="auto">
              <a:spcAft>
                <a:spcPts val="0"/>
              </a:spcAft>
            </a:pPr>
            <a:r>
              <a:rPr lang="fr-FR" sz="9600" u="sng" dirty="0" err="1"/>
              <a:t>Measurement</a:t>
            </a:r>
            <a:r>
              <a:rPr lang="fr-FR" sz="9600" dirty="0"/>
              <a:t>:</a:t>
            </a:r>
          </a:p>
          <a:p>
            <a:pPr lvl="1" fontAlgn="auto">
              <a:spcAft>
                <a:spcPts val="0"/>
              </a:spcAft>
            </a:pPr>
            <a:r>
              <a:rPr lang="fr-FR" sz="8000" dirty="0"/>
              <a:t>June to </a:t>
            </a:r>
            <a:r>
              <a:rPr lang="fr-FR" sz="8000" dirty="0" err="1"/>
              <a:t>october</a:t>
            </a:r>
            <a:r>
              <a:rPr lang="fr-FR" sz="8000" dirty="0"/>
              <a:t> 2021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fr-FR" sz="2000" dirty="0"/>
          </a:p>
          <a:p>
            <a:pPr fontAlgn="auto">
              <a:spcAft>
                <a:spcPts val="0"/>
              </a:spcAft>
            </a:pPr>
            <a:r>
              <a:rPr lang="fr-FR" sz="9600" u="sng" dirty="0"/>
              <a:t>Conclusion</a:t>
            </a:r>
            <a:r>
              <a:rPr lang="fr-FR" sz="9600" dirty="0"/>
              <a:t>:</a:t>
            </a:r>
          </a:p>
          <a:p>
            <a:pPr lvl="1" fontAlgn="auto">
              <a:spcAft>
                <a:spcPts val="0"/>
              </a:spcAft>
            </a:pPr>
            <a:r>
              <a:rPr lang="fr-FR" sz="8000" dirty="0"/>
              <a:t>2022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9600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BD2E1D-9EBA-4981-B580-2B15A0FC6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500" y="1677650"/>
            <a:ext cx="1803019" cy="616417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B337F1A4-7842-410B-8E13-C3E697AAF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418" y="1776094"/>
            <a:ext cx="1764945" cy="5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INCIDENTS OF VANDALISM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459064-9CAE-4D3C-8C69-96E20ABC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75715" cy="4525963"/>
          </a:xfrm>
        </p:spPr>
        <p:txBody>
          <a:bodyPr>
            <a:normAutofit/>
          </a:bodyPr>
          <a:lstStyle/>
          <a:p>
            <a:r>
              <a:rPr lang="en-GB" sz="2400" u="sng" dirty="0"/>
              <a:t>Total of 3 vandalism incidents during </a:t>
            </a:r>
            <a:r>
              <a:rPr lang="en-GB" sz="2400" u="sng" dirty="0" err="1"/>
              <a:t>Pirata</a:t>
            </a:r>
            <a:r>
              <a:rPr lang="en-GB" sz="2400" u="sng" dirty="0"/>
              <a:t> Cruse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000" dirty="0"/>
              <a:t>-2 </a:t>
            </a:r>
            <a:r>
              <a:rPr lang="fr-FR" sz="2000" dirty="0" err="1"/>
              <a:t>buoys</a:t>
            </a:r>
            <a:r>
              <a:rPr lang="fr-FR" sz="2000" dirty="0"/>
              <a:t> </a:t>
            </a:r>
            <a:r>
              <a:rPr lang="fr-FR" sz="2000" dirty="0" err="1"/>
              <a:t>adrift</a:t>
            </a:r>
            <a:r>
              <a:rPr lang="fr-FR" sz="2000" dirty="0"/>
              <a:t> (not </a:t>
            </a:r>
            <a:r>
              <a:rPr lang="fr-FR" sz="2000" dirty="0" err="1"/>
              <a:t>yet</a:t>
            </a:r>
            <a:r>
              <a:rPr lang="fr-FR" sz="2000" dirty="0"/>
              <a:t> </a:t>
            </a:r>
            <a:r>
              <a:rPr lang="fr-FR" sz="2000" dirty="0" err="1"/>
              <a:t>retrived</a:t>
            </a:r>
            <a:r>
              <a:rPr lang="fr-FR" sz="2000" dirty="0"/>
              <a:t>)	</a:t>
            </a:r>
          </a:p>
          <a:p>
            <a:pPr marL="0" indent="0">
              <a:buNone/>
            </a:pPr>
            <a:r>
              <a:rPr lang="fr-FR" sz="2000" dirty="0"/>
              <a:t>	-</a:t>
            </a:r>
            <a:r>
              <a:rPr lang="en-US" sz="2000" dirty="0"/>
              <a:t>1 buoy has lost  atmospheric sensors and aluminum buoy frame</a:t>
            </a:r>
            <a:endParaRPr lang="fr-FR" sz="20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16374F4-EBCB-4439-8484-5DDEF61EADE5}"/>
              </a:ext>
            </a:extLst>
          </p:cNvPr>
          <p:cNvGrpSpPr/>
          <p:nvPr/>
        </p:nvGrpSpPr>
        <p:grpSpPr>
          <a:xfrm>
            <a:off x="1741995" y="2978808"/>
            <a:ext cx="5094320" cy="3194980"/>
            <a:chOff x="3908278" y="2384982"/>
            <a:chExt cx="5094320" cy="31949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9CF0BDB-4420-4785-8E9E-D6171C9DE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278" y="2384982"/>
              <a:ext cx="5094320" cy="31949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AB23AF5-CE53-4F1F-BD95-7F8303FF6124}"/>
                </a:ext>
              </a:extLst>
            </p:cNvPr>
            <p:cNvSpPr/>
            <p:nvPr/>
          </p:nvSpPr>
          <p:spPr>
            <a:xfrm>
              <a:off x="6705585" y="5426190"/>
              <a:ext cx="157439" cy="1537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DBA4629-9406-42DF-A37E-73356E0A2992}"/>
                </a:ext>
              </a:extLst>
            </p:cNvPr>
            <p:cNvSpPr/>
            <p:nvPr/>
          </p:nvSpPr>
          <p:spPr>
            <a:xfrm>
              <a:off x="6732381" y="4473271"/>
              <a:ext cx="157439" cy="1537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845E4D6A-2A4D-4A1D-BA2E-F64886B08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48" y="4433927"/>
            <a:ext cx="1534605" cy="16629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C45D6CB-AA78-47A3-AEE4-C3CF2FFBFE4A}"/>
              </a:ext>
            </a:extLst>
          </p:cNvPr>
          <p:cNvCxnSpPr/>
          <p:nvPr/>
        </p:nvCxnSpPr>
        <p:spPr>
          <a:xfrm flipH="1">
            <a:off x="4623566" y="5133772"/>
            <a:ext cx="2657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C9DE911-B310-4754-9446-69EFBB0090B1}"/>
              </a:ext>
            </a:extLst>
          </p:cNvPr>
          <p:cNvCxnSpPr>
            <a:cxnSpLocks/>
          </p:cNvCxnSpPr>
          <p:nvPr/>
        </p:nvCxnSpPr>
        <p:spPr>
          <a:xfrm flipH="1" flipV="1">
            <a:off x="4604517" y="6086272"/>
            <a:ext cx="2371724" cy="10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E5C1E36-DC04-4DF3-80F3-17CE8572F3B9}"/>
              </a:ext>
            </a:extLst>
          </p:cNvPr>
          <p:cNvCxnSpPr/>
          <p:nvPr/>
        </p:nvCxnSpPr>
        <p:spPr>
          <a:xfrm flipV="1">
            <a:off x="6980245" y="5133772"/>
            <a:ext cx="0" cy="96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EDCAF33-3767-4E6A-B758-DAA2480B5342}"/>
              </a:ext>
            </a:extLst>
          </p:cNvPr>
          <p:cNvSpPr txBox="1"/>
          <p:nvPr/>
        </p:nvSpPr>
        <p:spPr>
          <a:xfrm>
            <a:off x="7255279" y="4897703"/>
            <a:ext cx="188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Buoys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31537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;g5b204c3975_0_0">
            <a:extLst>
              <a:ext uri="{FF2B5EF4-FFF2-40B4-BE49-F238E27FC236}">
                <a16:creationId xmlns:a16="http://schemas.microsoft.com/office/drawing/2014/main" id="{06ECB31E-A6D4-413D-AD76-190DDD0F6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712" y="37976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2022 PLANNED DEPLOYMENT</a:t>
            </a:r>
            <a:br>
              <a:rPr lang="fr-FR" b="1" dirty="0"/>
            </a:br>
            <a:endParaRPr sz="2800" b="1" dirty="0"/>
          </a:p>
        </p:txBody>
      </p:sp>
      <p:graphicFrame>
        <p:nvGraphicFramePr>
          <p:cNvPr id="9" name="Espace réservé du contenu 12">
            <a:extLst>
              <a:ext uri="{FF2B5EF4-FFF2-40B4-BE49-F238E27FC236}">
                <a16:creationId xmlns:a16="http://schemas.microsoft.com/office/drawing/2014/main" id="{B85E5C46-E6B0-4E38-AA19-C50D17371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907482"/>
              </p:ext>
            </p:extLst>
          </p:nvPr>
        </p:nvGraphicFramePr>
        <p:xfrm>
          <a:off x="372359" y="1928113"/>
          <a:ext cx="8229600" cy="337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6">
                  <a:extLst>
                    <a:ext uri="{9D8B030D-6E8A-4147-A177-3AD203B41FA5}">
                      <a16:colId xmlns:a16="http://schemas.microsoft.com/office/drawing/2014/main" val="3634904788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428192283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274024284"/>
                    </a:ext>
                  </a:extLst>
                </a:gridCol>
                <a:gridCol w="1621411">
                  <a:extLst>
                    <a:ext uri="{9D8B030D-6E8A-4147-A177-3AD203B41FA5}">
                      <a16:colId xmlns:a16="http://schemas.microsoft.com/office/drawing/2014/main" val="2545653893"/>
                    </a:ext>
                  </a:extLst>
                </a:gridCol>
                <a:gridCol w="2078610">
                  <a:extLst>
                    <a:ext uri="{9D8B030D-6E8A-4147-A177-3AD203B41FA5}">
                      <a16:colId xmlns:a16="http://schemas.microsoft.com/office/drawing/2014/main" val="1311881153"/>
                    </a:ext>
                  </a:extLst>
                </a:gridCol>
              </a:tblGrid>
              <a:tr h="394496">
                <a:tc>
                  <a:txBody>
                    <a:bodyPr/>
                    <a:lstStyle/>
                    <a:p>
                      <a:r>
                        <a:rPr lang="fr-CH" dirty="0"/>
                        <a:t>Agency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</a:t>
                      </a:r>
                      <a:r>
                        <a:rPr lang="en-US" dirty="0" err="1"/>
                        <a:t>ype</a:t>
                      </a:r>
                      <a:r>
                        <a:rPr lang="en-US" dirty="0"/>
                        <a:t> of buoys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Number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Purpose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1850"/>
                  </a:ext>
                </a:extLst>
              </a:tr>
              <a:tr h="972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-SVP-B</a:t>
                      </a: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waverider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100</a:t>
                      </a:r>
                    </a:p>
                    <a:p>
                      <a:pPr algn="ctr"/>
                      <a:endParaRPr lang="fr-FR" sz="1600" b="1" dirty="0"/>
                    </a:p>
                    <a:p>
                      <a:pPr algn="ctr"/>
                      <a:r>
                        <a:rPr lang="fr-FR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  <a:r>
                        <a:rPr lang="fr-FR" sz="1400" dirty="0" err="1"/>
                        <a:t>Noth</a:t>
                      </a:r>
                      <a:r>
                        <a:rPr lang="fr-FR" sz="1400" dirty="0"/>
                        <a:t> Atlantic/</a:t>
                      </a:r>
                      <a:r>
                        <a:rPr lang="fr-FR" sz="1400" dirty="0" err="1"/>
                        <a:t>Indian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-Continental French </a:t>
                      </a:r>
                      <a:r>
                        <a:rPr lang="fr-FR" sz="1400" dirty="0" err="1"/>
                        <a:t>Coast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3088"/>
                  </a:ext>
                </a:extLst>
              </a:tr>
              <a:tr h="1005154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FR" sz="1400" dirty="0"/>
                        <a:t>-</a:t>
                      </a:r>
                      <a:r>
                        <a:rPr lang="fr-FR" sz="1400" dirty="0" err="1"/>
                        <a:t>Wave</a:t>
                      </a:r>
                      <a:r>
                        <a:rPr lang="fr-FR" sz="1400" dirty="0"/>
                        <a:t> Rider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Research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-Continental French </a:t>
                      </a:r>
                      <a:r>
                        <a:rPr lang="fr-FR" sz="1400" dirty="0" err="1"/>
                        <a:t>Coast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02584"/>
                  </a:ext>
                </a:extLst>
              </a:tr>
              <a:tr h="10051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FR" sz="1400" dirty="0"/>
                        <a:t>-Drifters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Operational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Research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Developmental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-not </a:t>
                      </a:r>
                      <a:r>
                        <a:rPr lang="fr-FR" sz="1400" dirty="0" err="1"/>
                        <a:t>specified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43838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1BBF71AA-9531-4BFF-BE1F-C03FE895B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" y="2397639"/>
            <a:ext cx="743469" cy="7434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3FCF09-A36D-4FD9-BAB8-0D41D6DF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0" y="4462274"/>
            <a:ext cx="1737695" cy="584966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B025BD90-09E0-4764-9A1B-DCC594778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87" y="3482638"/>
            <a:ext cx="1764945" cy="5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41" y="105509"/>
            <a:ext cx="7602717" cy="1143000"/>
          </a:xfrm>
        </p:spPr>
        <p:txBody>
          <a:bodyPr/>
          <a:lstStyle/>
          <a:p>
            <a:r>
              <a:rPr lang="en-US" b="1" dirty="0"/>
              <a:t>Studies for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304297"/>
            <a:ext cx="8229600" cy="424940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B9D6EA62-65A7-4538-9CD9-8272935B0AA8}"/>
              </a:ext>
            </a:extLst>
          </p:cNvPr>
          <p:cNvSpPr txBox="1">
            <a:spLocks/>
          </p:cNvSpPr>
          <p:nvPr/>
        </p:nvSpPr>
        <p:spPr>
          <a:xfrm>
            <a:off x="137643" y="1359786"/>
            <a:ext cx="8003570" cy="2989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fr-FR" sz="9600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9600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9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96278-8D98-4134-9C38-9BFB0298717E}"/>
              </a:ext>
            </a:extLst>
          </p:cNvPr>
          <p:cNvSpPr/>
          <p:nvPr/>
        </p:nvSpPr>
        <p:spPr>
          <a:xfrm>
            <a:off x="1073426" y="1582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081FE9F-A3A7-4D72-98AD-723164DD277A}"/>
              </a:ext>
            </a:extLst>
          </p:cNvPr>
          <p:cNvGrpSpPr/>
          <p:nvPr/>
        </p:nvGrpSpPr>
        <p:grpSpPr>
          <a:xfrm>
            <a:off x="5697778" y="2507563"/>
            <a:ext cx="3200622" cy="2937606"/>
            <a:chOff x="5736681" y="2007791"/>
            <a:chExt cx="3013649" cy="277840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E4133D7-1215-4DD6-839D-03F619F6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681" y="2007791"/>
              <a:ext cx="3013649" cy="2778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5" name="Graphique 14" descr="Cible">
              <a:extLst>
                <a:ext uri="{FF2B5EF4-FFF2-40B4-BE49-F238E27FC236}">
                  <a16:creationId xmlns:a16="http://schemas.microsoft.com/office/drawing/2014/main" id="{E2945D63-805C-455A-92D3-FBDEE4493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7400" y="3256276"/>
              <a:ext cx="636105" cy="636105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8288549-8B81-4CCA-BE45-7F87A194B296}"/>
              </a:ext>
            </a:extLst>
          </p:cNvPr>
          <p:cNvSpPr txBox="1"/>
          <p:nvPr/>
        </p:nvSpPr>
        <p:spPr>
          <a:xfrm>
            <a:off x="260106" y="1202266"/>
            <a:ext cx="822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 err="1">
                <a:latin typeface="+mj-lt"/>
              </a:rPr>
              <a:t>WaveRider</a:t>
            </a:r>
            <a:r>
              <a:rPr lang="fr-FR" sz="2400" u="sng" dirty="0">
                <a:latin typeface="+mj-lt"/>
              </a:rPr>
              <a:t> </a:t>
            </a:r>
            <a:r>
              <a:rPr lang="fr-FR" sz="2400" u="sng" dirty="0" err="1">
                <a:latin typeface="+mj-lt"/>
              </a:rPr>
              <a:t>Comparison</a:t>
            </a:r>
            <a:r>
              <a:rPr lang="fr-FR" sz="2400" u="sng" dirty="0">
                <a:latin typeface="+mj-lt"/>
              </a:rPr>
              <a:t> (mars-</a:t>
            </a:r>
            <a:r>
              <a:rPr lang="fr-FR" sz="2400" u="sng" dirty="0" err="1">
                <a:latin typeface="+mj-lt"/>
              </a:rPr>
              <a:t>may</a:t>
            </a:r>
            <a:r>
              <a:rPr lang="fr-FR" sz="2400" u="sng" dirty="0">
                <a:latin typeface="+mj-lt"/>
              </a:rPr>
              <a:t>)</a:t>
            </a:r>
            <a:endParaRPr lang="fr-FR" altLang="fr-FR" sz="2400" dirty="0">
              <a:latin typeface="+mj-lt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F35CE994-67A2-4C84-B393-0C8DCFC090A8}"/>
              </a:ext>
            </a:extLst>
          </p:cNvPr>
          <p:cNvSpPr txBox="1">
            <a:spLocks/>
          </p:cNvSpPr>
          <p:nvPr/>
        </p:nvSpPr>
        <p:spPr>
          <a:xfrm>
            <a:off x="616448" y="1877529"/>
            <a:ext cx="8003570" cy="2749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9600" u="sng" dirty="0"/>
              <a:t>-Institute</a:t>
            </a:r>
            <a:r>
              <a:rPr lang="fr-FR" sz="9600" dirty="0"/>
              <a:t> : 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9600" u="sng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9600" u="sng" dirty="0"/>
              <a:t>-Instruments</a:t>
            </a:r>
            <a:r>
              <a:rPr lang="fr-FR" sz="9600" dirty="0"/>
              <a:t> :</a:t>
            </a:r>
            <a:endParaRPr lang="fr-FR" sz="7600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5600" u="sng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9200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8000" dirty="0"/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fr-FR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9600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7DDE7D-8CA4-4104-9C2E-9D83026A9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" y="3273956"/>
            <a:ext cx="2088411" cy="2088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A7239F6-7F69-4195-B126-5DCADF979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401" y="3273956"/>
            <a:ext cx="1619584" cy="2088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BA66C22-02E4-4A7D-8FC5-98BC57FA9ECC}"/>
              </a:ext>
            </a:extLst>
          </p:cNvPr>
          <p:cNvSpPr txBox="1"/>
          <p:nvPr/>
        </p:nvSpPr>
        <p:spPr>
          <a:xfrm>
            <a:off x="5543306" y="5404074"/>
            <a:ext cx="350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Location</a:t>
            </a:r>
            <a:r>
              <a:rPr lang="fr-FR" sz="1600" dirty="0"/>
              <a:t> : Ouest of Brittany (France)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9CD6A3-935D-42D2-9C8A-14EBF69FCF2A}"/>
              </a:ext>
            </a:extLst>
          </p:cNvPr>
          <p:cNvSpPr txBox="1"/>
          <p:nvPr/>
        </p:nvSpPr>
        <p:spPr>
          <a:xfrm>
            <a:off x="2694806" y="4096066"/>
            <a:ext cx="5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70CBB9-1E9C-4788-ADAC-F27BB09B2DAC}"/>
              </a:ext>
            </a:extLst>
          </p:cNvPr>
          <p:cNvSpPr txBox="1"/>
          <p:nvPr/>
        </p:nvSpPr>
        <p:spPr>
          <a:xfrm>
            <a:off x="970259" y="5323167"/>
            <a:ext cx="171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Datawell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649BECB-7F90-4E21-AB70-E96569220E24}"/>
              </a:ext>
            </a:extLst>
          </p:cNvPr>
          <p:cNvSpPr txBox="1"/>
          <p:nvPr/>
        </p:nvSpPr>
        <p:spPr>
          <a:xfrm>
            <a:off x="3260168" y="5314938"/>
            <a:ext cx="189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Motus </a:t>
            </a:r>
            <a:r>
              <a:rPr lang="fr-FR" dirty="0" err="1"/>
              <a:t>Aanderaa</a:t>
            </a:r>
            <a:endParaRPr lang="fr-FR" dirty="0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014E299B-A7E4-4245-8659-8D6FEDF57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3432" y="1746961"/>
            <a:ext cx="2378568" cy="6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36450</TotalTime>
  <Words>404</Words>
  <Application>Microsoft Office PowerPoint</Application>
  <PresentationFormat>Affichage à l'écran (4:3)</PresentationFormat>
  <Paragraphs>221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Liberation Sans</vt:lpstr>
      <vt:lpstr>Office Theme</vt:lpstr>
      <vt:lpstr>Custom Design</vt:lpstr>
      <vt:lpstr>Présentation PowerPoint</vt:lpstr>
      <vt:lpstr>Deployed Drifting Buoy  July 2020 to june2021</vt:lpstr>
      <vt:lpstr>Drifting buoy Networks</vt:lpstr>
      <vt:lpstr>Moored buoys Networks</vt:lpstr>
      <vt:lpstr>Wave Rider deployment</vt:lpstr>
      <vt:lpstr>WaveRiders Comparison</vt:lpstr>
      <vt:lpstr>INCIDENTS OF VANDALISM</vt:lpstr>
      <vt:lpstr>2022 PLANNED DEPLOYMENT </vt:lpstr>
      <vt:lpstr>Studies for 2022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Olivier Desprez de Gesincourt</cp:lastModifiedBy>
  <cp:revision>791</cp:revision>
  <cp:lastPrinted>2017-11-08T15:57:27Z</cp:lastPrinted>
  <dcterms:created xsi:type="dcterms:W3CDTF">2008-01-30T04:31:58Z</dcterms:created>
  <dcterms:modified xsi:type="dcterms:W3CDTF">2021-10-15T14:28:14Z</dcterms:modified>
</cp:coreProperties>
</file>