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4"/>
  </p:notesMasterIdLst>
  <p:sldIdLst>
    <p:sldId id="280" r:id="rId3"/>
    <p:sldId id="279" r:id="rId4"/>
    <p:sldId id="281" r:id="rId5"/>
    <p:sldId id="282" r:id="rId6"/>
    <p:sldId id="283" r:id="rId7"/>
    <p:sldId id="284" r:id="rId8"/>
    <p:sldId id="285" r:id="rId9"/>
    <p:sldId id="286" r:id="rId10"/>
    <p:sldId id="287" r:id="rId11"/>
    <p:sldId id="288" r:id="rId12"/>
    <p:sldId id="289"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Roboto"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hR2YRUJcXl5yWE6O348asnvhcB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9E9E594-9829-4712-A2A9-5C6B98821BBC}">
  <a:tblStyle styleId="{49E9E594-9829-4712-A2A9-5C6B98821BBC}"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F76BFF8-8857-49EA-ADBA-2777A70B1890}"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78256BA-7602-4738-AB70-2B17A52A1C81}"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483" y="5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1.fntdata"/><Relationship Id="rId28" Type="http://customschemas.google.com/relationships/presentationmetadata" Target="metadata"/><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7363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9"/>
        <p:cNvGrpSpPr/>
        <p:nvPr/>
      </p:nvGrpSpPr>
      <p:grpSpPr>
        <a:xfrm>
          <a:off x="0" y="0"/>
          <a:ext cx="0" cy="0"/>
          <a:chOff x="0" y="0"/>
          <a:chExt cx="0" cy="0"/>
        </a:xfrm>
      </p:grpSpPr>
      <p:sp>
        <p:nvSpPr>
          <p:cNvPr id="10" name="Google Shape;10;p4"/>
          <p:cNvSpPr/>
          <p:nvPr/>
        </p:nvSpPr>
        <p:spPr>
          <a:xfrm rot="10800000" flipH="1">
            <a:off x="0" y="682608"/>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11;p4"/>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4"/>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 name="Google Shape;13;p4"/>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
        <p:nvSpPr>
          <p:cNvPr id="6" name="Google Shape;27;p7">
            <a:extLst>
              <a:ext uri="{FF2B5EF4-FFF2-40B4-BE49-F238E27FC236}">
                <a16:creationId xmlns:a16="http://schemas.microsoft.com/office/drawing/2014/main" id="{AE56A660-2281-4905-967F-52A5EB03666A}"/>
              </a:ext>
            </a:extLst>
          </p:cNvPr>
          <p:cNvSpPr txBox="1">
            <a:spLocks noGrp="1"/>
          </p:cNvSpPr>
          <p:nvPr>
            <p:ph type="body" idx="1"/>
          </p:nvPr>
        </p:nvSpPr>
        <p:spPr>
          <a:xfrm>
            <a:off x="98249" y="791208"/>
            <a:ext cx="9016629" cy="4335942"/>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5" name="Image 1" descr="084114_EuroArgo_ecransPPT_16-9e_carte.jpg">
            <a:extLst>
              <a:ext uri="{FF2B5EF4-FFF2-40B4-BE49-F238E27FC236}">
                <a16:creationId xmlns:a16="http://schemas.microsoft.com/office/drawing/2014/main" id="{77C6C80C-0F95-470C-BF34-122B400E47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392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2" descr="euroargo-blanc.png">
            <a:extLst>
              <a:ext uri="{FF2B5EF4-FFF2-40B4-BE49-F238E27FC236}">
                <a16:creationId xmlns:a16="http://schemas.microsoft.com/office/drawing/2014/main" id="{4372CC73-383D-48C0-BCEE-0D23245CA99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74651" y="355601"/>
            <a:ext cx="989013"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883F00EC-0831-4894-9A3E-7F1A645D0822}"/>
              </a:ext>
            </a:extLst>
          </p:cNvPr>
          <p:cNvSpPr>
            <a:spLocks noGrp="1"/>
          </p:cNvSpPr>
          <p:nvPr>
            <p:ph type="ctrTitle"/>
          </p:nvPr>
        </p:nvSpPr>
        <p:spPr>
          <a:xfrm>
            <a:off x="3066677" y="3465740"/>
            <a:ext cx="5803491" cy="565743"/>
          </a:xfrm>
          <a:prstGeom prst="rect">
            <a:avLst/>
          </a:prstGeom>
        </p:spPr>
        <p:txBody>
          <a:bodyPr anchor="t" anchorCtr="0">
            <a:noAutofit/>
          </a:bodyPr>
          <a:lstStyle>
            <a:lvl1pPr algn="l">
              <a:defRPr sz="3200" b="1">
                <a:solidFill>
                  <a:srgbClr val="ECB542"/>
                </a:solidFill>
              </a:defRPr>
            </a:lvl1pPr>
          </a:lstStyle>
          <a:p>
            <a:r>
              <a:rPr lang="en-US" dirty="0"/>
              <a:t>Click to edit Master title style</a:t>
            </a:r>
          </a:p>
        </p:txBody>
      </p:sp>
      <p:sp>
        <p:nvSpPr>
          <p:cNvPr id="18" name="Subtitle 2">
            <a:extLst>
              <a:ext uri="{FF2B5EF4-FFF2-40B4-BE49-F238E27FC236}">
                <a16:creationId xmlns:a16="http://schemas.microsoft.com/office/drawing/2014/main" id="{9F8CF34E-816D-44EE-AED2-CE4A1E67E43E}"/>
              </a:ext>
            </a:extLst>
          </p:cNvPr>
          <p:cNvSpPr>
            <a:spLocks noGrp="1"/>
          </p:cNvSpPr>
          <p:nvPr>
            <p:ph type="subTitle" idx="1"/>
          </p:nvPr>
        </p:nvSpPr>
        <p:spPr>
          <a:xfrm>
            <a:off x="3066677" y="4031483"/>
            <a:ext cx="5803491" cy="1048185"/>
          </a:xfrm>
          <a:prstGeom prst="rect">
            <a:avLst/>
          </a:prstGeom>
        </p:spPr>
        <p:txBody>
          <a:bodyPr>
            <a:normAutofit/>
          </a:bodyPr>
          <a:lstStyle>
            <a:lvl1pPr marL="0" indent="0" algn="l">
              <a:buNone/>
              <a:defRPr sz="1800">
                <a:solidFill>
                  <a:schemeClr val="bg1">
                    <a:lumMod val="9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13293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Chapitre">
    <p:spTree>
      <p:nvGrpSpPr>
        <p:cNvPr id="1" name=""/>
        <p:cNvGrpSpPr/>
        <p:nvPr/>
      </p:nvGrpSpPr>
      <p:grpSpPr>
        <a:xfrm>
          <a:off x="0" y="0"/>
          <a:ext cx="0" cy="0"/>
          <a:chOff x="0" y="0"/>
          <a:chExt cx="0" cy="0"/>
        </a:xfrm>
      </p:grpSpPr>
      <p:pic>
        <p:nvPicPr>
          <p:cNvPr id="4" name="Image 1" descr="084114_EuroArgo_ecransPPT_16-9e_chapitre.jpg">
            <a:extLst>
              <a:ext uri="{FF2B5EF4-FFF2-40B4-BE49-F238E27FC236}">
                <a16:creationId xmlns:a16="http://schemas.microsoft.com/office/drawing/2014/main" id="{EFE046F3-B009-445E-8EEF-1A8BC79088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392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3" descr="euroargo-blanc.png">
            <a:extLst>
              <a:ext uri="{FF2B5EF4-FFF2-40B4-BE49-F238E27FC236}">
                <a16:creationId xmlns:a16="http://schemas.microsoft.com/office/drawing/2014/main" id="{3BE6F0EC-6258-4A89-BA59-A538280EDAF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74651" y="355601"/>
            <a:ext cx="989013"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40694" y="1329053"/>
            <a:ext cx="4103392" cy="1069679"/>
          </a:xfrm>
          <a:prstGeom prst="rect">
            <a:avLst/>
          </a:prstGeom>
        </p:spPr>
        <p:txBody>
          <a:bodyPr anchor="t" anchorCtr="0">
            <a:noAutofit/>
          </a:bodyPr>
          <a:lstStyle>
            <a:lvl1pPr algn="l">
              <a:defRPr sz="3200" b="1">
                <a:solidFill>
                  <a:srgbClr val="ECB542"/>
                </a:solidFill>
              </a:defRPr>
            </a:lvl1pPr>
          </a:lstStyle>
          <a:p>
            <a:r>
              <a:rPr lang="en-US" dirty="0"/>
              <a:t>Click to edit Master title style</a:t>
            </a:r>
          </a:p>
        </p:txBody>
      </p:sp>
      <p:sp>
        <p:nvSpPr>
          <p:cNvPr id="3" name="Subtitle 2"/>
          <p:cNvSpPr>
            <a:spLocks noGrp="1"/>
          </p:cNvSpPr>
          <p:nvPr>
            <p:ph type="subTitle" idx="1"/>
          </p:nvPr>
        </p:nvSpPr>
        <p:spPr>
          <a:xfrm>
            <a:off x="4840694" y="2471187"/>
            <a:ext cx="4103392" cy="1314450"/>
          </a:xfrm>
          <a:prstGeom prst="rect">
            <a:avLst/>
          </a:prstGeo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5776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0BF053-C8FF-4E60-AE06-210697EA44C1}"/>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B39C02F8-564A-4411-B948-EA9FCDCC7B08}"/>
              </a:ext>
            </a:extLst>
          </p:cNvPr>
          <p:cNvSpPr>
            <a:spLocks noGrp="1"/>
          </p:cNvSpPr>
          <p:nvPr>
            <p:ph idx="1"/>
          </p:nvPr>
        </p:nvSpPr>
        <p:spPr>
          <a:xfrm>
            <a:off x="196795" y="796126"/>
            <a:ext cx="8635117" cy="4350356"/>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13" name="Espace réservé de la date 12">
            <a:extLst>
              <a:ext uri="{FF2B5EF4-FFF2-40B4-BE49-F238E27FC236}">
                <a16:creationId xmlns:a16="http://schemas.microsoft.com/office/drawing/2014/main" id="{E77A1D75-A1C2-4F97-98F7-7A2E4E1AAEBE}"/>
              </a:ext>
            </a:extLst>
          </p:cNvPr>
          <p:cNvSpPr>
            <a:spLocks noGrp="1"/>
          </p:cNvSpPr>
          <p:nvPr>
            <p:ph type="dt" sz="half" idx="10"/>
          </p:nvPr>
        </p:nvSpPr>
        <p:spPr/>
        <p:txBody>
          <a:bodyPr/>
          <a:lstStyle/>
          <a:p>
            <a:fld id="{AF891E8F-ADE7-4398-ACA2-7D1668C1F5C1}" type="datetime1">
              <a:rPr lang="en-GB" smtClean="0"/>
              <a:t>24/09/2021</a:t>
            </a:fld>
            <a:endParaRPr lang="en-GB" dirty="0"/>
          </a:p>
        </p:txBody>
      </p:sp>
      <p:sp>
        <p:nvSpPr>
          <p:cNvPr id="14" name="Espace réservé du pied de page 13">
            <a:extLst>
              <a:ext uri="{FF2B5EF4-FFF2-40B4-BE49-F238E27FC236}">
                <a16:creationId xmlns:a16="http://schemas.microsoft.com/office/drawing/2014/main" id="{15B6A2BD-6209-41C5-9D81-91A1B93FEF32}"/>
              </a:ext>
            </a:extLst>
          </p:cNvPr>
          <p:cNvSpPr>
            <a:spLocks noGrp="1"/>
          </p:cNvSpPr>
          <p:nvPr>
            <p:ph type="ftr" sz="quarter" idx="11"/>
          </p:nvPr>
        </p:nvSpPr>
        <p:spPr/>
        <p:txBody>
          <a:bodyPr/>
          <a:lstStyle/>
          <a:p>
            <a:r>
              <a:rPr lang="en-GB"/>
              <a:t>Fill through Insert Header &amp; Footer</a:t>
            </a:r>
            <a:endParaRPr lang="en-GB" dirty="0"/>
          </a:p>
        </p:txBody>
      </p:sp>
      <p:sp>
        <p:nvSpPr>
          <p:cNvPr id="15" name="Espace réservé du numéro de diapositive 14">
            <a:extLst>
              <a:ext uri="{FF2B5EF4-FFF2-40B4-BE49-F238E27FC236}">
                <a16:creationId xmlns:a16="http://schemas.microsoft.com/office/drawing/2014/main" id="{38F9A5EE-95B9-44AC-BF2A-E91403FEA7F8}"/>
              </a:ext>
            </a:extLst>
          </p:cNvPr>
          <p:cNvSpPr>
            <a:spLocks noGrp="1"/>
          </p:cNvSpPr>
          <p:nvPr>
            <p:ph type="sldNum" sz="quarter" idx="12"/>
          </p:nvPr>
        </p:nvSpPr>
        <p:spPr/>
        <p:txBody>
          <a:bodyPr/>
          <a:lstStyle/>
          <a:p>
            <a:fld id="{A7CBCBD5-030D-465A-9B0F-4781CAB48E15}" type="slidenum">
              <a:rPr lang="en-GB" smtClean="0"/>
              <a:pPr/>
              <a:t>‹N°›</a:t>
            </a:fld>
            <a:endParaRPr lang="en-GB" dirty="0"/>
          </a:p>
        </p:txBody>
      </p:sp>
    </p:spTree>
    <p:extLst>
      <p:ext uri="{BB962C8B-B14F-4D97-AF65-F5344CB8AC3E}">
        <p14:creationId xmlns:p14="http://schemas.microsoft.com/office/powerpoint/2010/main" val="4030109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pic>
        <p:nvPicPr>
          <p:cNvPr id="7" name="Image 1" descr="bandeau-bleu.jpg">
            <a:extLst>
              <a:ext uri="{FF2B5EF4-FFF2-40B4-BE49-F238E27FC236}">
                <a16:creationId xmlns:a16="http://schemas.microsoft.com/office/drawing/2014/main" id="{D29E5C43-C574-46EE-A86C-6E0D0B9100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63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DE0BF053-C8FF-4E60-AE06-210697EA44C1}"/>
              </a:ext>
            </a:extLst>
          </p:cNvPr>
          <p:cNvSpPr>
            <a:spLocks noGrp="1"/>
          </p:cNvSpPr>
          <p:nvPr>
            <p:ph type="title"/>
          </p:nvPr>
        </p:nvSpPr>
        <p:spPr/>
        <p:txBody>
          <a:bodyPr/>
          <a:lstStyle>
            <a:lvl1pPr>
              <a:defRPr>
                <a:solidFill>
                  <a:schemeClr val="bg1"/>
                </a:solidFill>
              </a:defRPr>
            </a:lvl1pPr>
          </a:lstStyle>
          <a:p>
            <a:r>
              <a:rPr lang="fr-FR" dirty="0"/>
              <a:t>Modifiez le style du titre</a:t>
            </a:r>
            <a:endParaRPr lang="en-GB" dirty="0"/>
          </a:p>
        </p:txBody>
      </p:sp>
      <p:sp>
        <p:nvSpPr>
          <p:cNvPr id="3" name="Espace réservé du contenu 2">
            <a:extLst>
              <a:ext uri="{FF2B5EF4-FFF2-40B4-BE49-F238E27FC236}">
                <a16:creationId xmlns:a16="http://schemas.microsoft.com/office/drawing/2014/main" id="{B39C02F8-564A-4411-B948-EA9FCDCC7B08}"/>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pic>
        <p:nvPicPr>
          <p:cNvPr id="8" name="Image 2" descr="euroargo-blanc.png">
            <a:extLst>
              <a:ext uri="{FF2B5EF4-FFF2-40B4-BE49-F238E27FC236}">
                <a16:creationId xmlns:a16="http://schemas.microsoft.com/office/drawing/2014/main" id="{2E501037-F5A1-4C93-A184-8D2E24AC5AC8}"/>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40401" y="110700"/>
            <a:ext cx="421199" cy="4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e la date 9">
            <a:extLst>
              <a:ext uri="{FF2B5EF4-FFF2-40B4-BE49-F238E27FC236}">
                <a16:creationId xmlns:a16="http://schemas.microsoft.com/office/drawing/2014/main" id="{885A37BA-D0AA-4089-9EBB-3CB88C3D439C}"/>
              </a:ext>
            </a:extLst>
          </p:cNvPr>
          <p:cNvSpPr>
            <a:spLocks noGrp="1"/>
          </p:cNvSpPr>
          <p:nvPr>
            <p:ph type="dt" sz="half" idx="10"/>
          </p:nvPr>
        </p:nvSpPr>
        <p:spPr/>
        <p:txBody>
          <a:bodyPr/>
          <a:lstStyle/>
          <a:p>
            <a:fld id="{CD377ABC-39F9-4CF3-9351-1DF24C2B391F}" type="datetime1">
              <a:rPr lang="en-GB" smtClean="0"/>
              <a:t>24/09/2021</a:t>
            </a:fld>
            <a:endParaRPr lang="en-GB" dirty="0"/>
          </a:p>
        </p:txBody>
      </p:sp>
      <p:sp>
        <p:nvSpPr>
          <p:cNvPr id="11" name="Espace réservé du pied de page 10">
            <a:extLst>
              <a:ext uri="{FF2B5EF4-FFF2-40B4-BE49-F238E27FC236}">
                <a16:creationId xmlns:a16="http://schemas.microsoft.com/office/drawing/2014/main" id="{3C3CCDEE-E6E5-4287-A67F-2AA26BD6069A}"/>
              </a:ext>
            </a:extLst>
          </p:cNvPr>
          <p:cNvSpPr>
            <a:spLocks noGrp="1"/>
          </p:cNvSpPr>
          <p:nvPr>
            <p:ph type="ftr" sz="quarter" idx="11"/>
          </p:nvPr>
        </p:nvSpPr>
        <p:spPr/>
        <p:txBody>
          <a:bodyPr/>
          <a:lstStyle/>
          <a:p>
            <a:r>
              <a:rPr lang="en-GB"/>
              <a:t>Fill through Insert Header &amp; Footer</a:t>
            </a:r>
            <a:endParaRPr lang="en-GB" dirty="0"/>
          </a:p>
        </p:txBody>
      </p:sp>
      <p:sp>
        <p:nvSpPr>
          <p:cNvPr id="12" name="Espace réservé du numéro de diapositive 11">
            <a:extLst>
              <a:ext uri="{FF2B5EF4-FFF2-40B4-BE49-F238E27FC236}">
                <a16:creationId xmlns:a16="http://schemas.microsoft.com/office/drawing/2014/main" id="{A3F11CA1-AA7D-4F09-B88E-8E8848635205}"/>
              </a:ext>
            </a:extLst>
          </p:cNvPr>
          <p:cNvSpPr>
            <a:spLocks noGrp="1"/>
          </p:cNvSpPr>
          <p:nvPr>
            <p:ph type="sldNum" sz="quarter" idx="12"/>
          </p:nvPr>
        </p:nvSpPr>
        <p:spPr/>
        <p:txBody>
          <a:bodyPr/>
          <a:lstStyle/>
          <a:p>
            <a:fld id="{A7CBCBD5-030D-465A-9B0F-4781CAB48E15}" type="slidenum">
              <a:rPr lang="en-GB" smtClean="0"/>
              <a:pPr/>
              <a:t>‹N°›</a:t>
            </a:fld>
            <a:endParaRPr lang="en-GB" dirty="0"/>
          </a:p>
        </p:txBody>
      </p:sp>
    </p:spTree>
    <p:extLst>
      <p:ext uri="{BB962C8B-B14F-4D97-AF65-F5344CB8AC3E}">
        <p14:creationId xmlns:p14="http://schemas.microsoft.com/office/powerpoint/2010/main" val="1539111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3882F8F-31C1-4CDE-B84C-A8E075D0AF16}"/>
              </a:ext>
            </a:extLst>
          </p:cNvPr>
          <p:cNvSpPr>
            <a:spLocks noGrp="1"/>
          </p:cNvSpPr>
          <p:nvPr>
            <p:ph type="body" idx="1"/>
          </p:nvPr>
        </p:nvSpPr>
        <p:spPr>
          <a:xfrm>
            <a:off x="196795" y="786796"/>
            <a:ext cx="4301387" cy="4118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Modifier les styles du texte du masque</a:t>
            </a:r>
          </a:p>
        </p:txBody>
      </p:sp>
      <p:sp>
        <p:nvSpPr>
          <p:cNvPr id="4" name="Espace réservé du contenu 3">
            <a:extLst>
              <a:ext uri="{FF2B5EF4-FFF2-40B4-BE49-F238E27FC236}">
                <a16:creationId xmlns:a16="http://schemas.microsoft.com/office/drawing/2014/main" id="{0BB6C594-A8DC-4403-A359-747C99390928}"/>
              </a:ext>
            </a:extLst>
          </p:cNvPr>
          <p:cNvSpPr>
            <a:spLocks noGrp="1"/>
          </p:cNvSpPr>
          <p:nvPr>
            <p:ph sz="half" idx="2"/>
          </p:nvPr>
        </p:nvSpPr>
        <p:spPr>
          <a:xfrm>
            <a:off x="196795" y="1282148"/>
            <a:ext cx="4301387" cy="33601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3FDD49B9-4368-48BF-AFEB-DB88111D2068}"/>
              </a:ext>
            </a:extLst>
          </p:cNvPr>
          <p:cNvSpPr>
            <a:spLocks noGrp="1"/>
          </p:cNvSpPr>
          <p:nvPr>
            <p:ph type="body" sz="quarter" idx="3"/>
          </p:nvPr>
        </p:nvSpPr>
        <p:spPr>
          <a:xfrm>
            <a:off x="4629150" y="786796"/>
            <a:ext cx="4202760" cy="4118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Modifier les styles du texte du masque</a:t>
            </a:r>
          </a:p>
        </p:txBody>
      </p:sp>
      <p:sp>
        <p:nvSpPr>
          <p:cNvPr id="6" name="Espace réservé du contenu 5">
            <a:extLst>
              <a:ext uri="{FF2B5EF4-FFF2-40B4-BE49-F238E27FC236}">
                <a16:creationId xmlns:a16="http://schemas.microsoft.com/office/drawing/2014/main" id="{1A23AA5A-6C91-4561-A6C8-DDE9B0B008DB}"/>
              </a:ext>
            </a:extLst>
          </p:cNvPr>
          <p:cNvSpPr>
            <a:spLocks noGrp="1"/>
          </p:cNvSpPr>
          <p:nvPr>
            <p:ph sz="quarter" idx="4"/>
          </p:nvPr>
        </p:nvSpPr>
        <p:spPr>
          <a:xfrm>
            <a:off x="4629150" y="1282148"/>
            <a:ext cx="4202760" cy="33601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1" name="Titre 1">
            <a:extLst>
              <a:ext uri="{FF2B5EF4-FFF2-40B4-BE49-F238E27FC236}">
                <a16:creationId xmlns:a16="http://schemas.microsoft.com/office/drawing/2014/main" id="{57D94C34-86A5-4CBA-B426-5C8918898746}"/>
              </a:ext>
            </a:extLst>
          </p:cNvPr>
          <p:cNvSpPr>
            <a:spLocks noGrp="1"/>
          </p:cNvSpPr>
          <p:nvPr>
            <p:ph type="title"/>
          </p:nvPr>
        </p:nvSpPr>
        <p:spPr>
          <a:xfrm>
            <a:off x="628650" y="51637"/>
            <a:ext cx="8203262" cy="501409"/>
          </a:xfrm>
        </p:spPr>
        <p:txBody>
          <a:bodyPr/>
          <a:lstStyle/>
          <a:p>
            <a:r>
              <a:rPr lang="fr-FR"/>
              <a:t>Modifiez le style du titre</a:t>
            </a:r>
            <a:endParaRPr lang="en-GB"/>
          </a:p>
        </p:txBody>
      </p:sp>
      <p:sp>
        <p:nvSpPr>
          <p:cNvPr id="12" name="Espace réservé de la date 11">
            <a:extLst>
              <a:ext uri="{FF2B5EF4-FFF2-40B4-BE49-F238E27FC236}">
                <a16:creationId xmlns:a16="http://schemas.microsoft.com/office/drawing/2014/main" id="{6DE98988-138E-4D92-A675-83B75F2E0B06}"/>
              </a:ext>
            </a:extLst>
          </p:cNvPr>
          <p:cNvSpPr>
            <a:spLocks noGrp="1"/>
          </p:cNvSpPr>
          <p:nvPr>
            <p:ph type="dt" sz="half" idx="10"/>
          </p:nvPr>
        </p:nvSpPr>
        <p:spPr/>
        <p:txBody>
          <a:bodyPr/>
          <a:lstStyle/>
          <a:p>
            <a:fld id="{D8EC24B7-9E32-48A2-9006-5A373FC7A5AC}" type="datetime1">
              <a:rPr lang="en-GB" smtClean="0"/>
              <a:t>24/09/2021</a:t>
            </a:fld>
            <a:endParaRPr lang="en-GB" dirty="0"/>
          </a:p>
        </p:txBody>
      </p:sp>
      <p:sp>
        <p:nvSpPr>
          <p:cNvPr id="13" name="Espace réservé du pied de page 12">
            <a:extLst>
              <a:ext uri="{FF2B5EF4-FFF2-40B4-BE49-F238E27FC236}">
                <a16:creationId xmlns:a16="http://schemas.microsoft.com/office/drawing/2014/main" id="{8B861444-FE96-46F9-AE34-4B1AE5AF8924}"/>
              </a:ext>
            </a:extLst>
          </p:cNvPr>
          <p:cNvSpPr>
            <a:spLocks noGrp="1"/>
          </p:cNvSpPr>
          <p:nvPr>
            <p:ph type="ftr" sz="quarter" idx="11"/>
          </p:nvPr>
        </p:nvSpPr>
        <p:spPr/>
        <p:txBody>
          <a:bodyPr/>
          <a:lstStyle/>
          <a:p>
            <a:r>
              <a:rPr lang="en-GB"/>
              <a:t>Fill through Insert Header &amp; Footer</a:t>
            </a:r>
            <a:endParaRPr lang="en-GB" dirty="0"/>
          </a:p>
        </p:txBody>
      </p:sp>
      <p:sp>
        <p:nvSpPr>
          <p:cNvPr id="14" name="Espace réservé du numéro de diapositive 13">
            <a:extLst>
              <a:ext uri="{FF2B5EF4-FFF2-40B4-BE49-F238E27FC236}">
                <a16:creationId xmlns:a16="http://schemas.microsoft.com/office/drawing/2014/main" id="{9DFDF357-0B15-442C-B17A-5E897744E189}"/>
              </a:ext>
            </a:extLst>
          </p:cNvPr>
          <p:cNvSpPr>
            <a:spLocks noGrp="1"/>
          </p:cNvSpPr>
          <p:nvPr>
            <p:ph type="sldNum" sz="quarter" idx="12"/>
          </p:nvPr>
        </p:nvSpPr>
        <p:spPr/>
        <p:txBody>
          <a:bodyPr/>
          <a:lstStyle/>
          <a:p>
            <a:fld id="{A7CBCBD5-030D-465A-9B0F-4781CAB48E15}" type="slidenum">
              <a:rPr lang="en-GB" smtClean="0"/>
              <a:pPr/>
              <a:t>‹N°›</a:t>
            </a:fld>
            <a:endParaRPr lang="en-GB" dirty="0"/>
          </a:p>
        </p:txBody>
      </p:sp>
    </p:spTree>
    <p:extLst>
      <p:ext uri="{BB962C8B-B14F-4D97-AF65-F5344CB8AC3E}">
        <p14:creationId xmlns:p14="http://schemas.microsoft.com/office/powerpoint/2010/main" val="98236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A16382-02B5-459A-A459-910B6C91AA9D}"/>
              </a:ext>
            </a:extLst>
          </p:cNvPr>
          <p:cNvSpPr>
            <a:spLocks noGrp="1"/>
          </p:cNvSpPr>
          <p:nvPr>
            <p:ph type="title"/>
          </p:nvPr>
        </p:nvSpPr>
        <p:spPr/>
        <p:txBody>
          <a:bodyPr/>
          <a:lstStyle/>
          <a:p>
            <a:r>
              <a:rPr lang="fr-FR" dirty="0"/>
              <a:t>Modifiez le style du titre</a:t>
            </a:r>
            <a:endParaRPr lang="en-GB" dirty="0"/>
          </a:p>
        </p:txBody>
      </p:sp>
      <p:sp>
        <p:nvSpPr>
          <p:cNvPr id="6" name="Espace réservé de la date 5">
            <a:extLst>
              <a:ext uri="{FF2B5EF4-FFF2-40B4-BE49-F238E27FC236}">
                <a16:creationId xmlns:a16="http://schemas.microsoft.com/office/drawing/2014/main" id="{DE3F1F64-9FAA-449E-A874-97F83A21B95F}"/>
              </a:ext>
            </a:extLst>
          </p:cNvPr>
          <p:cNvSpPr>
            <a:spLocks noGrp="1"/>
          </p:cNvSpPr>
          <p:nvPr>
            <p:ph type="dt" sz="half" idx="10"/>
          </p:nvPr>
        </p:nvSpPr>
        <p:spPr/>
        <p:txBody>
          <a:bodyPr/>
          <a:lstStyle/>
          <a:p>
            <a:fld id="{935D662F-F78C-4B8C-9175-6073A90853DA}" type="datetime1">
              <a:rPr lang="en-GB" smtClean="0"/>
              <a:t>24/09/2021</a:t>
            </a:fld>
            <a:endParaRPr lang="en-GB" dirty="0"/>
          </a:p>
        </p:txBody>
      </p:sp>
      <p:sp>
        <p:nvSpPr>
          <p:cNvPr id="7" name="Espace réservé du pied de page 6">
            <a:extLst>
              <a:ext uri="{FF2B5EF4-FFF2-40B4-BE49-F238E27FC236}">
                <a16:creationId xmlns:a16="http://schemas.microsoft.com/office/drawing/2014/main" id="{64919286-20C9-48CB-85DE-DE4908F8DB01}"/>
              </a:ext>
            </a:extLst>
          </p:cNvPr>
          <p:cNvSpPr>
            <a:spLocks noGrp="1"/>
          </p:cNvSpPr>
          <p:nvPr>
            <p:ph type="ftr" sz="quarter" idx="11"/>
          </p:nvPr>
        </p:nvSpPr>
        <p:spPr/>
        <p:txBody>
          <a:bodyPr/>
          <a:lstStyle/>
          <a:p>
            <a:r>
              <a:rPr lang="en-GB"/>
              <a:t>Fill through Insert Header &amp; Footer</a:t>
            </a:r>
            <a:endParaRPr lang="en-GB" dirty="0"/>
          </a:p>
        </p:txBody>
      </p:sp>
      <p:sp>
        <p:nvSpPr>
          <p:cNvPr id="8" name="Espace réservé du numéro de diapositive 7">
            <a:extLst>
              <a:ext uri="{FF2B5EF4-FFF2-40B4-BE49-F238E27FC236}">
                <a16:creationId xmlns:a16="http://schemas.microsoft.com/office/drawing/2014/main" id="{84B19B3A-A3FE-4462-98F0-6AF27969CFE9}"/>
              </a:ext>
            </a:extLst>
          </p:cNvPr>
          <p:cNvSpPr>
            <a:spLocks noGrp="1"/>
          </p:cNvSpPr>
          <p:nvPr>
            <p:ph type="sldNum" sz="quarter" idx="12"/>
          </p:nvPr>
        </p:nvSpPr>
        <p:spPr/>
        <p:txBody>
          <a:bodyPr/>
          <a:lstStyle/>
          <a:p>
            <a:fld id="{A7CBCBD5-030D-465A-9B0F-4781CAB48E15}" type="slidenum">
              <a:rPr lang="en-GB" smtClean="0"/>
              <a:pPr/>
              <a:t>‹N°›</a:t>
            </a:fld>
            <a:endParaRPr lang="en-GB" dirty="0"/>
          </a:p>
        </p:txBody>
      </p:sp>
    </p:spTree>
    <p:extLst>
      <p:ext uri="{BB962C8B-B14F-4D97-AF65-F5344CB8AC3E}">
        <p14:creationId xmlns:p14="http://schemas.microsoft.com/office/powerpoint/2010/main" val="2901541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p:spTree>
      <p:nvGrpSpPr>
        <p:cNvPr id="1" name=""/>
        <p:cNvGrpSpPr/>
        <p:nvPr/>
      </p:nvGrpSpPr>
      <p:grpSpPr>
        <a:xfrm>
          <a:off x="0" y="0"/>
          <a:ext cx="0" cy="0"/>
          <a:chOff x="0" y="0"/>
          <a:chExt cx="0" cy="0"/>
        </a:xfrm>
      </p:grpSpPr>
      <p:pic>
        <p:nvPicPr>
          <p:cNvPr id="9" name="Image 1" descr="084114_EuroArgo_ecransPPT_16-9e_membres.jpg">
            <a:extLst>
              <a:ext uri="{FF2B5EF4-FFF2-40B4-BE49-F238E27FC236}">
                <a16:creationId xmlns:a16="http://schemas.microsoft.com/office/drawing/2014/main" id="{12C7CC2A-4DC9-4A46-BA44-D0D2F0AD5C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3" y="0"/>
            <a:ext cx="9140428" cy="514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2" descr="euroargo-blanc.png">
            <a:extLst>
              <a:ext uri="{FF2B5EF4-FFF2-40B4-BE49-F238E27FC236}">
                <a16:creationId xmlns:a16="http://schemas.microsoft.com/office/drawing/2014/main" id="{9A318B68-AE32-48CB-BEC1-37A7DC05E3D2}"/>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280988" y="266700"/>
            <a:ext cx="1039302" cy="103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re 12">
            <a:extLst>
              <a:ext uri="{FF2B5EF4-FFF2-40B4-BE49-F238E27FC236}">
                <a16:creationId xmlns:a16="http://schemas.microsoft.com/office/drawing/2014/main" id="{674ECE72-450C-4C37-927D-C832D9ABD5E8}"/>
              </a:ext>
            </a:extLst>
          </p:cNvPr>
          <p:cNvSpPr>
            <a:spLocks noGrp="1"/>
          </p:cNvSpPr>
          <p:nvPr>
            <p:ph type="title"/>
          </p:nvPr>
        </p:nvSpPr>
        <p:spPr>
          <a:xfrm>
            <a:off x="1597705" y="1225951"/>
            <a:ext cx="3343814" cy="1345799"/>
          </a:xfrm>
        </p:spPr>
        <p:txBody>
          <a:bodyPr>
            <a:normAutofit/>
          </a:bodyPr>
          <a:lstStyle>
            <a:lvl1pPr>
              <a:defRPr sz="3300">
                <a:solidFill>
                  <a:srgbClr val="F8C844"/>
                </a:solidFill>
              </a:defRPr>
            </a:lvl1pPr>
          </a:lstStyle>
          <a:p>
            <a:endParaRPr lang="en-US" dirty="0"/>
          </a:p>
        </p:txBody>
      </p:sp>
      <p:pic>
        <p:nvPicPr>
          <p:cNvPr id="20" name="Image 19">
            <a:extLst>
              <a:ext uri="{FF2B5EF4-FFF2-40B4-BE49-F238E27FC236}">
                <a16:creationId xmlns:a16="http://schemas.microsoft.com/office/drawing/2014/main" id="{5BC58447-2903-49C1-A5CA-AC5DC4A78FDC}"/>
              </a:ext>
            </a:extLst>
          </p:cNvPr>
          <p:cNvPicPr>
            <a:picLocks noChangeAspect="1"/>
          </p:cNvPicPr>
          <p:nvPr userDrawn="1"/>
        </p:nvPicPr>
        <p:blipFill>
          <a:blip r:embed="rId4"/>
          <a:stretch>
            <a:fillRect/>
          </a:stretch>
        </p:blipFill>
        <p:spPr>
          <a:xfrm>
            <a:off x="280988" y="4181670"/>
            <a:ext cx="2040145" cy="695130"/>
          </a:xfrm>
          <a:prstGeom prst="rect">
            <a:avLst/>
          </a:prstGeom>
        </p:spPr>
      </p:pic>
    </p:spTree>
    <p:extLst>
      <p:ext uri="{BB962C8B-B14F-4D97-AF65-F5344CB8AC3E}">
        <p14:creationId xmlns:p14="http://schemas.microsoft.com/office/powerpoint/2010/main" val="2162963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losure">
    <p:spTree>
      <p:nvGrpSpPr>
        <p:cNvPr id="1" name=""/>
        <p:cNvGrpSpPr/>
        <p:nvPr/>
      </p:nvGrpSpPr>
      <p:grpSpPr>
        <a:xfrm>
          <a:off x="0" y="0"/>
          <a:ext cx="0" cy="0"/>
          <a:chOff x="0" y="0"/>
          <a:chExt cx="0" cy="0"/>
        </a:xfrm>
      </p:grpSpPr>
      <p:pic>
        <p:nvPicPr>
          <p:cNvPr id="6" name="Image 5" descr="084114_EuroArgo_ecransPPT_4-3e_der.jpg">
            <a:extLst>
              <a:ext uri="{FF2B5EF4-FFF2-40B4-BE49-F238E27FC236}">
                <a16:creationId xmlns:a16="http://schemas.microsoft.com/office/drawing/2014/main" id="{72629C4D-AA22-40A9-9DC1-6051474515A6}"/>
              </a:ext>
            </a:extLst>
          </p:cNvPr>
          <p:cNvPicPr>
            <a:picLocks noChangeAspect="1"/>
          </p:cNvPicPr>
          <p:nvPr userDrawn="1">
            <p:custDataLst>
              <p:tags r:id="rId1"/>
            </p:custDataLst>
          </p:nvPr>
        </p:nvPicPr>
        <p:blipFill rotWithShape="1">
          <a:blip r:embed="rId4">
            <a:extLst>
              <a:ext uri="{28A0092B-C50C-407E-A947-70E740481C1C}">
                <a14:useLocalDpi xmlns:a14="http://schemas.microsoft.com/office/drawing/2010/main" val="0"/>
              </a:ext>
            </a:extLst>
          </a:blip>
          <a:srcRect t="25025"/>
          <a:stretch/>
        </p:blipFill>
        <p:spPr>
          <a:xfrm>
            <a:off x="0" y="0"/>
            <a:ext cx="9144000" cy="5143500"/>
          </a:xfrm>
          <a:prstGeom prst="rect">
            <a:avLst/>
          </a:prstGeom>
        </p:spPr>
      </p:pic>
      <p:sp>
        <p:nvSpPr>
          <p:cNvPr id="10" name="Espace réservé du numéro de diapositive 8">
            <a:extLst>
              <a:ext uri="{FF2B5EF4-FFF2-40B4-BE49-F238E27FC236}">
                <a16:creationId xmlns:a16="http://schemas.microsoft.com/office/drawing/2014/main" id="{73DEBB21-8E64-45DA-BEA5-A898ED97445A}"/>
              </a:ext>
            </a:extLst>
          </p:cNvPr>
          <p:cNvSpPr>
            <a:spLocks noGrp="1"/>
          </p:cNvSpPr>
          <p:nvPr>
            <p:ph type="sldNum" sz="quarter" idx="12"/>
            <p:custDataLst>
              <p:tags r:id="rId2"/>
            </p:custDataLst>
          </p:nvPr>
        </p:nvSpPr>
        <p:spPr>
          <a:xfrm>
            <a:off x="6166846" y="4976254"/>
            <a:ext cx="346472" cy="167246"/>
          </a:xfrm>
        </p:spPr>
        <p:txBody>
          <a:bodyPr/>
          <a:lstStyle/>
          <a:p>
            <a:fld id="{6DD03038-0412-42CB-8E56-38E41E9F4464}" type="slidenum">
              <a:rPr lang="en-GB" smtClean="0"/>
              <a:t>‹N°›</a:t>
            </a:fld>
            <a:endParaRPr lang="en-GB"/>
          </a:p>
        </p:txBody>
      </p:sp>
      <p:sp>
        <p:nvSpPr>
          <p:cNvPr id="3" name="Espace réservé du texte 2">
            <a:extLst>
              <a:ext uri="{FF2B5EF4-FFF2-40B4-BE49-F238E27FC236}">
                <a16:creationId xmlns:a16="http://schemas.microsoft.com/office/drawing/2014/main" id="{0121BAF9-6105-4D71-A5BA-BFD007235A39}"/>
              </a:ext>
            </a:extLst>
          </p:cNvPr>
          <p:cNvSpPr>
            <a:spLocks noGrp="1"/>
          </p:cNvSpPr>
          <p:nvPr>
            <p:ph type="body" sz="quarter" idx="13" hasCustomPrompt="1"/>
          </p:nvPr>
        </p:nvSpPr>
        <p:spPr>
          <a:xfrm>
            <a:off x="2602283" y="751285"/>
            <a:ext cx="5185775" cy="864394"/>
          </a:xfrm>
        </p:spPr>
        <p:txBody>
          <a:bodyPr>
            <a:noAutofit/>
          </a:bodyPr>
          <a:lstStyle>
            <a:lvl1pPr marL="0" indent="0">
              <a:buNone/>
              <a:defRPr sz="3300" b="1">
                <a:solidFill>
                  <a:srgbClr val="F8C844"/>
                </a:solidFill>
              </a:defRPr>
            </a:lvl1pPr>
            <a:lvl2pPr>
              <a:defRPr>
                <a:solidFill>
                  <a:srgbClr val="F8C844"/>
                </a:solidFill>
              </a:defRPr>
            </a:lvl2pPr>
            <a:lvl3pPr>
              <a:defRPr>
                <a:solidFill>
                  <a:srgbClr val="F8C844"/>
                </a:solidFill>
              </a:defRPr>
            </a:lvl3pPr>
            <a:lvl4pPr>
              <a:defRPr>
                <a:solidFill>
                  <a:srgbClr val="F8C844"/>
                </a:solidFill>
              </a:defRPr>
            </a:lvl4pPr>
            <a:lvl5pPr>
              <a:defRPr>
                <a:solidFill>
                  <a:srgbClr val="F8C844"/>
                </a:solidFill>
              </a:defRPr>
            </a:lvl5pPr>
          </a:lstStyle>
          <a:p>
            <a:pPr lvl="0"/>
            <a:r>
              <a:rPr lang="en-GB" noProof="0" dirty="0"/>
              <a:t>Thank</a:t>
            </a:r>
            <a:r>
              <a:rPr lang="fr-FR" dirty="0"/>
              <a:t> </a:t>
            </a:r>
            <a:r>
              <a:rPr lang="fr-FR" dirty="0" err="1"/>
              <a:t>you</a:t>
            </a:r>
            <a:r>
              <a:rPr lang="fr-FR" dirty="0"/>
              <a:t> for </a:t>
            </a:r>
            <a:r>
              <a:rPr lang="fr-FR" dirty="0" err="1"/>
              <a:t>your</a:t>
            </a:r>
            <a:r>
              <a:rPr lang="fr-FR" dirty="0"/>
              <a:t> attention</a:t>
            </a:r>
            <a:endParaRPr lang="en-US" dirty="0"/>
          </a:p>
        </p:txBody>
      </p:sp>
    </p:spTree>
    <p:extLst>
      <p:ext uri="{BB962C8B-B14F-4D97-AF65-F5344CB8AC3E}">
        <p14:creationId xmlns:p14="http://schemas.microsoft.com/office/powerpoint/2010/main" val="58680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5"/>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5"/>
          <p:cNvSpPr/>
          <p:nvPr/>
        </p:nvSpPr>
        <p:spPr>
          <a:xfrm flipH="1">
            <a:off x="8246400" y="4245875"/>
            <a:ext cx="897600" cy="897600"/>
          </a:xfrm>
          <a:prstGeom prst="round1Rect">
            <a:avLst>
              <a:gd name="adj" fmla="val 16667"/>
            </a:avLst>
          </a:prstGeom>
          <a:solidFill>
            <a:schemeClr val="lt1">
              <a:alpha val="6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5"/>
          <p:cNvSpPr txBox="1">
            <a:spLocks noGrp="1"/>
          </p:cNvSpPr>
          <p:nvPr>
            <p:ph type="ctrTitle"/>
          </p:nvPr>
        </p:nvSpPr>
        <p:spPr>
          <a:xfrm>
            <a:off x="390525" y="1819275"/>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8" name="Google Shape;18;p5"/>
          <p:cNvSpPr txBox="1">
            <a:spLocks noGrp="1"/>
          </p:cNvSpPr>
          <p:nvPr>
            <p:ph type="subTitle" idx="1"/>
          </p:nvPr>
        </p:nvSpPr>
        <p:spPr>
          <a:xfrm>
            <a:off x="390525" y="2789130"/>
            <a:ext cx="8222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9" name="Google Shape;19;p5"/>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8"/>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8"/>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8"/>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33" name="Google Shape;33;p8"/>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 name="Google Shape;34;p8"/>
          <p:cNvSpPr txBox="1">
            <a:spLocks noGrp="1"/>
          </p:cNvSpPr>
          <p:nvPr>
            <p:ph type="body" idx="2"/>
          </p:nvPr>
        </p:nvSpPr>
        <p:spPr>
          <a:xfrm>
            <a:off x="4694250" y="1919075"/>
            <a:ext cx="3999900" cy="2710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 name="Google Shape;35;p8"/>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9"/>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9"/>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9"/>
          <p:cNvSpPr txBox="1">
            <a:spLocks noGrp="1"/>
          </p:cNvSpPr>
          <p:nvPr>
            <p:ph type="title"/>
          </p:nvPr>
        </p:nvSpPr>
        <p:spPr>
          <a:xfrm>
            <a:off x="226078" y="357800"/>
            <a:ext cx="2808000" cy="953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0" name="Google Shape;40;p9"/>
          <p:cNvSpPr txBox="1">
            <a:spLocks noGrp="1"/>
          </p:cNvSpPr>
          <p:nvPr>
            <p:ph type="body" idx="1"/>
          </p:nvPr>
        </p:nvSpPr>
        <p:spPr>
          <a:xfrm>
            <a:off x="226075" y="1465800"/>
            <a:ext cx="2808000" cy="31635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chemeClr val="lt1"/>
              </a:buClr>
              <a:buSzPts val="1200"/>
              <a:buChar char="●"/>
              <a:defRPr sz="12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1" name="Google Shape;41;p9"/>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490250" y="488250"/>
            <a:ext cx="62271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a:endParaRPr/>
          </a:p>
        </p:txBody>
      </p:sp>
      <p:sp>
        <p:nvSpPr>
          <p:cNvPr id="44" name="Google Shape;44;p10"/>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11"/>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11"/>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49" name="Google Shape;49;p11"/>
          <p:cNvSpPr txBox="1">
            <a:spLocks noGrp="1"/>
          </p:cNvSpPr>
          <p:nvPr>
            <p:ph type="subTitle" idx="1"/>
          </p:nvPr>
        </p:nvSpPr>
        <p:spPr>
          <a:xfrm>
            <a:off x="265500" y="2779467"/>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11"/>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51" name="Google Shape;51;p1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2"/>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2"/>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2"/>
          <p:cNvSpPr txBox="1">
            <a:spLocks noGrp="1"/>
          </p:cNvSpPr>
          <p:nvPr>
            <p:ph type="body" idx="1"/>
          </p:nvPr>
        </p:nvSpPr>
        <p:spPr>
          <a:xfrm>
            <a:off x="57150" y="4696825"/>
            <a:ext cx="8382000" cy="44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2"/>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475500" y="1258525"/>
            <a:ext cx="82221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59" name="Google Shape;59;p13"/>
          <p:cNvSpPr txBox="1">
            <a:spLocks noGrp="1"/>
          </p:cNvSpPr>
          <p:nvPr>
            <p:ph type="body" idx="1"/>
          </p:nvPr>
        </p:nvSpPr>
        <p:spPr>
          <a:xfrm>
            <a:off x="475500" y="3304625"/>
            <a:ext cx="82221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0" name="Google Shape;60;p13"/>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7" name="Google Shape;7;p3"/>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8" name="Google Shape;8;p3"/>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6A50C46-DFFA-4925-8454-83DFA6D0BEA1}"/>
              </a:ext>
            </a:extLst>
          </p:cNvPr>
          <p:cNvSpPr>
            <a:spLocks noGrp="1"/>
          </p:cNvSpPr>
          <p:nvPr>
            <p:ph type="title"/>
          </p:nvPr>
        </p:nvSpPr>
        <p:spPr>
          <a:xfrm>
            <a:off x="628650" y="82811"/>
            <a:ext cx="8203262" cy="501409"/>
          </a:xfrm>
          <a:prstGeom prst="rect">
            <a:avLst/>
          </a:prstGeom>
        </p:spPr>
        <p:txBody>
          <a:bodyPr vert="horz" lIns="91440" tIns="45720" rIns="91440" bIns="45720" rtlCol="0" anchor="ctr">
            <a:normAutofit/>
          </a:bodyPr>
          <a:lstStyle/>
          <a:p>
            <a:r>
              <a:rPr lang="en-GB" noProof="0" dirty="0" err="1"/>
              <a:t>Modifiez</a:t>
            </a:r>
            <a:r>
              <a:rPr lang="en-GB" noProof="0" dirty="0"/>
              <a:t> le style du titre</a:t>
            </a:r>
          </a:p>
        </p:txBody>
      </p:sp>
      <p:sp>
        <p:nvSpPr>
          <p:cNvPr id="3" name="Espace réservé du texte 2">
            <a:extLst>
              <a:ext uri="{FF2B5EF4-FFF2-40B4-BE49-F238E27FC236}">
                <a16:creationId xmlns:a16="http://schemas.microsoft.com/office/drawing/2014/main" id="{1F661630-81F9-4354-838D-83F515FFC048}"/>
              </a:ext>
            </a:extLst>
          </p:cNvPr>
          <p:cNvSpPr>
            <a:spLocks noGrp="1"/>
          </p:cNvSpPr>
          <p:nvPr>
            <p:ph type="body" idx="1"/>
          </p:nvPr>
        </p:nvSpPr>
        <p:spPr>
          <a:xfrm>
            <a:off x="196795" y="793144"/>
            <a:ext cx="8635117" cy="4350356"/>
          </a:xfrm>
          <a:prstGeom prst="rect">
            <a:avLst/>
          </a:prstGeom>
        </p:spPr>
        <p:txBody>
          <a:bodyPr vert="horz" lIns="91440" tIns="45720" rIns="91440" bIns="45720" rtlCol="0">
            <a:normAutofit/>
          </a:bodyPr>
          <a:lstStyle/>
          <a:p>
            <a:pPr lvl="0"/>
            <a:r>
              <a:rPr lang="en-GB" noProof="0" dirty="0"/>
              <a:t>Modifier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4" name="Espace réservé de la date 3">
            <a:extLst>
              <a:ext uri="{FF2B5EF4-FFF2-40B4-BE49-F238E27FC236}">
                <a16:creationId xmlns:a16="http://schemas.microsoft.com/office/drawing/2014/main" id="{0EFDEDDA-5F3C-41EB-AA0E-6848F8582F92}"/>
              </a:ext>
            </a:extLst>
          </p:cNvPr>
          <p:cNvSpPr>
            <a:spLocks noGrp="1"/>
          </p:cNvSpPr>
          <p:nvPr>
            <p:ph type="dt" sz="half" idx="2"/>
          </p:nvPr>
        </p:nvSpPr>
        <p:spPr>
          <a:xfrm>
            <a:off x="196795" y="4862512"/>
            <a:ext cx="1133061" cy="171451"/>
          </a:xfrm>
          <a:prstGeom prst="rect">
            <a:avLst/>
          </a:prstGeom>
        </p:spPr>
        <p:txBody>
          <a:bodyPr vert="horz" lIns="91440" tIns="45720" rIns="91440" bIns="45720" rtlCol="0" anchor="ctr"/>
          <a:lstStyle>
            <a:lvl1pPr algn="l">
              <a:defRPr sz="900">
                <a:solidFill>
                  <a:srgbClr val="196092"/>
                </a:solidFill>
              </a:defRPr>
            </a:lvl1pPr>
          </a:lstStyle>
          <a:p>
            <a:fld id="{61CB221F-FE09-41DA-950B-0DA446B0FE9A}" type="datetime1">
              <a:rPr lang="en-GB" smtClean="0"/>
              <a:t>24/09/2021</a:t>
            </a:fld>
            <a:endParaRPr lang="en-GB" dirty="0"/>
          </a:p>
        </p:txBody>
      </p:sp>
      <p:sp>
        <p:nvSpPr>
          <p:cNvPr id="5" name="Espace réservé du pied de page 4">
            <a:extLst>
              <a:ext uri="{FF2B5EF4-FFF2-40B4-BE49-F238E27FC236}">
                <a16:creationId xmlns:a16="http://schemas.microsoft.com/office/drawing/2014/main" id="{B50B7131-224E-4FA3-9AF6-D54444B7FBCF}"/>
              </a:ext>
            </a:extLst>
          </p:cNvPr>
          <p:cNvSpPr>
            <a:spLocks noGrp="1"/>
          </p:cNvSpPr>
          <p:nvPr>
            <p:ph type="ftr" sz="quarter" idx="3"/>
          </p:nvPr>
        </p:nvSpPr>
        <p:spPr>
          <a:xfrm>
            <a:off x="1413345" y="4862512"/>
            <a:ext cx="6309359" cy="178595"/>
          </a:xfrm>
          <a:prstGeom prst="rect">
            <a:avLst/>
          </a:prstGeom>
        </p:spPr>
        <p:txBody>
          <a:bodyPr vert="horz" lIns="91440" tIns="45720" rIns="91440" bIns="45720" rtlCol="0" anchor="ctr"/>
          <a:lstStyle>
            <a:lvl1pPr algn="ctr">
              <a:defRPr sz="900">
                <a:solidFill>
                  <a:srgbClr val="196092"/>
                </a:solidFill>
              </a:defRPr>
            </a:lvl1pPr>
          </a:lstStyle>
          <a:p>
            <a:r>
              <a:rPr lang="en-GB"/>
              <a:t>Fill through Insert Header &amp; Footer</a:t>
            </a:r>
            <a:endParaRPr lang="en-GB" dirty="0"/>
          </a:p>
        </p:txBody>
      </p:sp>
      <p:pic>
        <p:nvPicPr>
          <p:cNvPr id="10" name="Image 2" descr="084114_EuroArgo_ecransPPT_16-9e_page.png">
            <a:extLst>
              <a:ext uri="{FF2B5EF4-FFF2-40B4-BE49-F238E27FC236}">
                <a16:creationId xmlns:a16="http://schemas.microsoft.com/office/drawing/2014/main" id="{AE37F520-0B9C-4922-AF0A-DA1EBF0104D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773446" y="4862512"/>
            <a:ext cx="1058466"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Connecteur droit 12">
            <a:extLst>
              <a:ext uri="{FF2B5EF4-FFF2-40B4-BE49-F238E27FC236}">
                <a16:creationId xmlns:a16="http://schemas.microsoft.com/office/drawing/2014/main" id="{24216D02-CD08-433A-AADE-50B7A7AA012F}"/>
              </a:ext>
            </a:extLst>
          </p:cNvPr>
          <p:cNvCxnSpPr>
            <a:cxnSpLocks/>
          </p:cNvCxnSpPr>
          <p:nvPr userDrawn="1"/>
        </p:nvCxnSpPr>
        <p:spPr>
          <a:xfrm>
            <a:off x="0" y="620316"/>
            <a:ext cx="9144000" cy="0"/>
          </a:xfrm>
          <a:prstGeom prst="line">
            <a:avLst/>
          </a:prstGeom>
          <a:noFill/>
          <a:ln w="25400" cap="flat" cmpd="sng" algn="ctr">
            <a:solidFill>
              <a:srgbClr val="F8C844"/>
            </a:solidFill>
            <a:prstDash val="solid"/>
          </a:ln>
          <a:effectLst/>
        </p:spPr>
      </p:cxnSp>
      <p:sp>
        <p:nvSpPr>
          <p:cNvPr id="12" name="Rectangle 11"/>
          <p:cNvSpPr/>
          <p:nvPr userDrawn="1"/>
        </p:nvSpPr>
        <p:spPr>
          <a:xfrm>
            <a:off x="7773445" y="4862512"/>
            <a:ext cx="838031" cy="17206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FC000"/>
                </a:solidFill>
              </a:rPr>
              <a:t>Groom II</a:t>
            </a:r>
          </a:p>
        </p:txBody>
      </p:sp>
      <p:sp>
        <p:nvSpPr>
          <p:cNvPr id="11" name="Espace réservé du numéro de diapositive 10">
            <a:extLst>
              <a:ext uri="{FF2B5EF4-FFF2-40B4-BE49-F238E27FC236}">
                <a16:creationId xmlns:a16="http://schemas.microsoft.com/office/drawing/2014/main" id="{B920F0B5-AA74-41AE-9434-6F1F77A9A2CE}"/>
              </a:ext>
            </a:extLst>
          </p:cNvPr>
          <p:cNvSpPr>
            <a:spLocks noGrp="1"/>
          </p:cNvSpPr>
          <p:nvPr>
            <p:ph type="sldNum" sz="quarter" idx="4"/>
          </p:nvPr>
        </p:nvSpPr>
        <p:spPr>
          <a:xfrm>
            <a:off x="8560734" y="4851796"/>
            <a:ext cx="271178" cy="171445"/>
          </a:xfrm>
          <a:prstGeom prst="rect">
            <a:avLst/>
          </a:prstGeom>
        </p:spPr>
        <p:txBody>
          <a:bodyPr vert="horz" lIns="91440" tIns="45720" rIns="91440" bIns="45720" rtlCol="0" anchor="ctr"/>
          <a:lstStyle>
            <a:lvl1pPr algn="r">
              <a:defRPr sz="900" b="1">
                <a:solidFill>
                  <a:schemeClr val="tx2"/>
                </a:solidFill>
              </a:defRPr>
            </a:lvl1pPr>
          </a:lstStyle>
          <a:p>
            <a:fld id="{A7CBCBD5-030D-465A-9B0F-4781CAB48E15}" type="slidenum">
              <a:rPr lang="en-GB" smtClean="0"/>
              <a:pPr/>
              <a:t>‹N°›</a:t>
            </a:fld>
            <a:endParaRPr lang="en-GB" dirty="0"/>
          </a:p>
        </p:txBody>
      </p:sp>
      <p:pic>
        <p:nvPicPr>
          <p:cNvPr id="8" name="Image 7">
            <a:extLst>
              <a:ext uri="{FF2B5EF4-FFF2-40B4-BE49-F238E27FC236}">
                <a16:creationId xmlns:a16="http://schemas.microsoft.com/office/drawing/2014/main" id="{5C5B26F5-8F17-4E26-B892-E4B6CE2A21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3772" y="263044"/>
            <a:ext cx="594878" cy="140941"/>
          </a:xfrm>
          <a:prstGeom prst="rect">
            <a:avLst/>
          </a:prstGeom>
        </p:spPr>
      </p:pic>
    </p:spTree>
    <p:extLst>
      <p:ext uri="{BB962C8B-B14F-4D97-AF65-F5344CB8AC3E}">
        <p14:creationId xmlns:p14="http://schemas.microsoft.com/office/powerpoint/2010/main" val="3813748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defTabSz="685800" rtl="0" eaLnBrk="1" latinLnBrk="0" hangingPunct="1">
        <a:lnSpc>
          <a:spcPct val="90000"/>
        </a:lnSpc>
        <a:spcBef>
          <a:spcPct val="0"/>
        </a:spcBef>
        <a:buNone/>
        <a:defRPr sz="2100" b="1" kern="1200">
          <a:solidFill>
            <a:srgbClr val="196092"/>
          </a:solidFill>
          <a:latin typeface="+mn-lt"/>
          <a:ea typeface="+mj-ea"/>
          <a:cs typeface="+mj-cs"/>
        </a:defRPr>
      </a:lvl1pPr>
    </p:titleStyle>
    <p:bodyStyle>
      <a:lvl1pPr marL="171450" indent="-189000" algn="l" defTabSz="685800" rtl="0" eaLnBrk="1" latinLnBrk="0" hangingPunct="1">
        <a:lnSpc>
          <a:spcPct val="100000"/>
        </a:lnSpc>
        <a:spcBef>
          <a:spcPts val="750"/>
        </a:spcBef>
        <a:spcAft>
          <a:spcPts val="450"/>
        </a:spcAft>
        <a:buClr>
          <a:srgbClr val="196092"/>
        </a:buClr>
        <a:buFont typeface="Arial" panose="020B0604020202020204" pitchFamily="34" charset="0"/>
        <a:buChar char="•"/>
        <a:defRPr sz="2100" b="0" kern="1200">
          <a:solidFill>
            <a:schemeClr val="tx1"/>
          </a:solidFill>
          <a:latin typeface="+mn-lt"/>
          <a:ea typeface="+mn-ea"/>
          <a:cs typeface="+mn-cs"/>
        </a:defRPr>
      </a:lvl1pPr>
      <a:lvl2pPr marL="514350" indent="-189000" algn="l" defTabSz="685800" rtl="0" eaLnBrk="1" latinLnBrk="0" hangingPunct="1">
        <a:lnSpc>
          <a:spcPct val="100000"/>
        </a:lnSpc>
        <a:spcBef>
          <a:spcPts val="375"/>
        </a:spcBef>
        <a:spcAft>
          <a:spcPts val="450"/>
        </a:spcAft>
        <a:buClr>
          <a:srgbClr val="F8C844"/>
        </a:buClr>
        <a:buFont typeface="Wingdings" panose="05000000000000000000" pitchFamily="2" charset="2"/>
        <a:buChar char="§"/>
        <a:defRPr sz="1800" kern="1200">
          <a:solidFill>
            <a:schemeClr val="tx1"/>
          </a:solidFill>
          <a:latin typeface="+mn-lt"/>
          <a:ea typeface="+mn-ea"/>
          <a:cs typeface="+mn-cs"/>
        </a:defRPr>
      </a:lvl2pPr>
      <a:lvl3pPr marL="857250" indent="-189000" algn="l" defTabSz="685800" rtl="0" eaLnBrk="1" latinLnBrk="0" hangingPunct="1">
        <a:lnSpc>
          <a:spcPct val="100000"/>
        </a:lnSpc>
        <a:spcBef>
          <a:spcPts val="375"/>
        </a:spcBef>
        <a:spcAft>
          <a:spcPts val="450"/>
        </a:spcAft>
        <a:buClrTx/>
        <a:buFont typeface="Wingdings" panose="05000000000000000000" pitchFamily="2" charset="2"/>
        <a:buChar char="ü"/>
        <a:defRPr sz="1500" kern="1200">
          <a:solidFill>
            <a:schemeClr val="tx1"/>
          </a:solidFill>
          <a:latin typeface="+mn-lt"/>
          <a:ea typeface="+mn-ea"/>
          <a:cs typeface="+mn-cs"/>
        </a:defRPr>
      </a:lvl3pPr>
      <a:lvl4pPr marL="1200150" indent="-189000" algn="l" defTabSz="685800" rtl="0" eaLnBrk="1" latinLnBrk="0" hangingPunct="1">
        <a:lnSpc>
          <a:spcPct val="100000"/>
        </a:lnSpc>
        <a:spcBef>
          <a:spcPts val="375"/>
        </a:spcBef>
        <a:spcAft>
          <a:spcPts val="450"/>
        </a:spcAft>
        <a:buClr>
          <a:srgbClr val="196092"/>
        </a:buClr>
        <a:buFont typeface="Arial" panose="020B0604020202020204" pitchFamily="34" charset="0"/>
        <a:buChar char="•"/>
        <a:defRPr sz="1350" i="0" kern="1200">
          <a:solidFill>
            <a:schemeClr val="tx1"/>
          </a:solidFill>
          <a:latin typeface="+mn-lt"/>
          <a:ea typeface="+mn-ea"/>
          <a:cs typeface="+mn-cs"/>
        </a:defRPr>
      </a:lvl4pPr>
      <a:lvl5pPr marL="1543050" indent="-189000" algn="l" defTabSz="685800" rtl="0" eaLnBrk="1" latinLnBrk="0" hangingPunct="1">
        <a:lnSpc>
          <a:spcPct val="100000"/>
        </a:lnSpc>
        <a:spcBef>
          <a:spcPts val="375"/>
        </a:spcBef>
        <a:spcAft>
          <a:spcPts val="450"/>
        </a:spcAft>
        <a:buClr>
          <a:srgbClr val="F8C844"/>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github.com/OceanGlidersCommunity/OG-format-user-manual"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doi.org/10.13155/51485" TargetMode="External"/><Relationship Id="rId2" Type="http://schemas.openxmlformats.org/officeDocument/2006/relationships/hyperlink" Target="http://doi.org/10.13155/34980" TargetMode="External"/><Relationship Id="rId1" Type="http://schemas.openxmlformats.org/officeDocument/2006/relationships/slideLayout" Target="../slideLayouts/slideLayout1.xml"/><Relationship Id="rId5" Type="http://schemas.openxmlformats.org/officeDocument/2006/relationships/hyperlink" Target="http://doi.org/10.17882/45538" TargetMode="External"/><Relationship Id="rId4" Type="http://schemas.openxmlformats.org/officeDocument/2006/relationships/hyperlink" Target="http://doi.org/10.17882/45402"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ifremer.fr/co/ego/ego/v2"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doi.org/10.17882/51472" TargetMode="External"/><Relationship Id="rId2" Type="http://schemas.openxmlformats.org/officeDocument/2006/relationships/hyperlink" Target="http://doi.org/10.17882/51473"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38D0E8-BC5E-4771-934E-E4CBAF1CB5E7}"/>
              </a:ext>
            </a:extLst>
          </p:cNvPr>
          <p:cNvSpPr>
            <a:spLocks noGrp="1"/>
          </p:cNvSpPr>
          <p:nvPr>
            <p:ph type="ctrTitle"/>
          </p:nvPr>
        </p:nvSpPr>
        <p:spPr/>
        <p:txBody>
          <a:bodyPr>
            <a:normAutofit/>
          </a:bodyPr>
          <a:lstStyle/>
          <a:p>
            <a:r>
              <a:rPr lang="en-US" dirty="0" err="1"/>
              <a:t>OceanGliders</a:t>
            </a:r>
            <a:endParaRPr lang="en-GB" dirty="0"/>
          </a:p>
        </p:txBody>
      </p:sp>
      <p:sp>
        <p:nvSpPr>
          <p:cNvPr id="3" name="Sous-titre 2">
            <a:extLst>
              <a:ext uri="{FF2B5EF4-FFF2-40B4-BE49-F238E27FC236}">
                <a16:creationId xmlns:a16="http://schemas.microsoft.com/office/drawing/2014/main" id="{95019A36-5C03-4EE8-8F70-FCCFEAF4B7D8}"/>
              </a:ext>
            </a:extLst>
          </p:cNvPr>
          <p:cNvSpPr>
            <a:spLocks noGrp="1"/>
          </p:cNvSpPr>
          <p:nvPr>
            <p:ph type="subTitle" idx="1"/>
          </p:nvPr>
        </p:nvSpPr>
        <p:spPr>
          <a:xfrm>
            <a:off x="390525" y="2789129"/>
            <a:ext cx="8222100" cy="803815"/>
          </a:xfrm>
        </p:spPr>
        <p:txBody>
          <a:bodyPr>
            <a:normAutofit/>
          </a:bodyPr>
          <a:lstStyle/>
          <a:p>
            <a:r>
              <a:rPr lang="en-US" dirty="0"/>
              <a:t>The glider component of the integrated Global Ocean Observing System</a:t>
            </a:r>
          </a:p>
          <a:p>
            <a:r>
              <a:rPr lang="en-GB" dirty="0"/>
              <a:t>www.oceangliders.org </a:t>
            </a:r>
          </a:p>
        </p:txBody>
      </p:sp>
      <p:pic>
        <p:nvPicPr>
          <p:cNvPr id="5" name="Image 4">
            <a:extLst>
              <a:ext uri="{FF2B5EF4-FFF2-40B4-BE49-F238E27FC236}">
                <a16:creationId xmlns:a16="http://schemas.microsoft.com/office/drawing/2014/main" id="{CE5A1D73-2990-43A8-827C-FD221702BDBF}"/>
              </a:ext>
            </a:extLst>
          </p:cNvPr>
          <p:cNvPicPr>
            <a:picLocks noChangeAspect="1"/>
          </p:cNvPicPr>
          <p:nvPr/>
        </p:nvPicPr>
        <p:blipFill>
          <a:blip r:embed="rId2"/>
          <a:stretch>
            <a:fillRect/>
          </a:stretch>
        </p:blipFill>
        <p:spPr>
          <a:xfrm>
            <a:off x="514350" y="1066800"/>
            <a:ext cx="4057650" cy="1504950"/>
          </a:xfrm>
          <a:prstGeom prst="rect">
            <a:avLst/>
          </a:prstGeom>
        </p:spPr>
      </p:pic>
    </p:spTree>
    <p:extLst>
      <p:ext uri="{BB962C8B-B14F-4D97-AF65-F5344CB8AC3E}">
        <p14:creationId xmlns:p14="http://schemas.microsoft.com/office/powerpoint/2010/main" val="2582820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28E77-7198-4064-9F98-1339F3A59681}"/>
              </a:ext>
            </a:extLst>
          </p:cNvPr>
          <p:cNvSpPr>
            <a:spLocks noGrp="1"/>
          </p:cNvSpPr>
          <p:nvPr>
            <p:ph type="title"/>
          </p:nvPr>
        </p:nvSpPr>
        <p:spPr/>
        <p:txBody>
          <a:bodyPr>
            <a:normAutofit/>
          </a:bodyPr>
          <a:lstStyle/>
          <a:p>
            <a:r>
              <a:rPr lang="en-US" dirty="0"/>
              <a:t>Copernicus Marine glider profiles (from </a:t>
            </a:r>
            <a:r>
              <a:rPr lang="en-US" dirty="0" err="1"/>
              <a:t>OceanGliders</a:t>
            </a:r>
            <a:r>
              <a:rPr lang="en-US" dirty="0"/>
              <a:t> and GTS)</a:t>
            </a:r>
            <a:endParaRPr lang="en-GB" dirty="0"/>
          </a:p>
        </p:txBody>
      </p:sp>
      <p:pic>
        <p:nvPicPr>
          <p:cNvPr id="5" name="Image 4">
            <a:extLst>
              <a:ext uri="{FF2B5EF4-FFF2-40B4-BE49-F238E27FC236}">
                <a16:creationId xmlns:a16="http://schemas.microsoft.com/office/drawing/2014/main" id="{877202BC-D1C3-41F6-B10F-80858C7D295B}"/>
              </a:ext>
            </a:extLst>
          </p:cNvPr>
          <p:cNvPicPr>
            <a:picLocks noChangeAspect="1"/>
          </p:cNvPicPr>
          <p:nvPr/>
        </p:nvPicPr>
        <p:blipFill>
          <a:blip r:embed="rId3"/>
          <a:stretch>
            <a:fillRect/>
          </a:stretch>
        </p:blipFill>
        <p:spPr>
          <a:xfrm>
            <a:off x="615252" y="2173622"/>
            <a:ext cx="3937384" cy="1113369"/>
          </a:xfrm>
          <a:prstGeom prst="rect">
            <a:avLst/>
          </a:prstGeom>
        </p:spPr>
      </p:pic>
      <p:sp>
        <p:nvSpPr>
          <p:cNvPr id="3" name="Espace réservé du texte 2">
            <a:extLst>
              <a:ext uri="{FF2B5EF4-FFF2-40B4-BE49-F238E27FC236}">
                <a16:creationId xmlns:a16="http://schemas.microsoft.com/office/drawing/2014/main" id="{B4F69AAD-CC19-414A-8ECC-3E005FA461AE}"/>
              </a:ext>
            </a:extLst>
          </p:cNvPr>
          <p:cNvSpPr>
            <a:spLocks noGrp="1"/>
          </p:cNvSpPr>
          <p:nvPr>
            <p:ph type="body" idx="1"/>
          </p:nvPr>
        </p:nvSpPr>
        <p:spPr>
          <a:xfrm>
            <a:off x="98249" y="791208"/>
            <a:ext cx="9016629" cy="1065301"/>
          </a:xfrm>
        </p:spPr>
        <p:txBody>
          <a:bodyPr>
            <a:normAutofit fontScale="92500" lnSpcReduction="10000"/>
          </a:bodyPr>
          <a:lstStyle/>
          <a:p>
            <a:r>
              <a:rPr lang="en-GB" dirty="0"/>
              <a:t>EU Copernicus Marine service aggregates vertical profiles from </a:t>
            </a:r>
            <a:r>
              <a:rPr lang="en-GB" dirty="0" err="1"/>
              <a:t>OceanGliders</a:t>
            </a:r>
            <a:r>
              <a:rPr lang="en-GB" dirty="0"/>
              <a:t> and WMO GTS</a:t>
            </a:r>
          </a:p>
          <a:p>
            <a:r>
              <a:rPr lang="en-GB" dirty="0"/>
              <a:t>Today : 2,3 million ocean vertical profiles from 423 gliders (82% from </a:t>
            </a:r>
            <a:r>
              <a:rPr lang="en-GB" dirty="0" err="1"/>
              <a:t>OceanGliders</a:t>
            </a:r>
            <a:r>
              <a:rPr lang="en-GB" dirty="0"/>
              <a:t>)</a:t>
            </a:r>
          </a:p>
        </p:txBody>
      </p:sp>
      <p:pic>
        <p:nvPicPr>
          <p:cNvPr id="7" name="Image 6">
            <a:extLst>
              <a:ext uri="{FF2B5EF4-FFF2-40B4-BE49-F238E27FC236}">
                <a16:creationId xmlns:a16="http://schemas.microsoft.com/office/drawing/2014/main" id="{2CD46165-8352-41FD-9C05-DB8E6BCD163A}"/>
              </a:ext>
            </a:extLst>
          </p:cNvPr>
          <p:cNvPicPr>
            <a:picLocks noChangeAspect="1"/>
          </p:cNvPicPr>
          <p:nvPr/>
        </p:nvPicPr>
        <p:blipFill rotWithShape="1">
          <a:blip r:embed="rId4"/>
          <a:srcRect l="22131" t="9631" r="23272" b="7690"/>
          <a:stretch/>
        </p:blipFill>
        <p:spPr>
          <a:xfrm>
            <a:off x="5096090" y="2173622"/>
            <a:ext cx="3158140" cy="2874567"/>
          </a:xfrm>
          <a:prstGeom prst="rect">
            <a:avLst/>
          </a:prstGeom>
        </p:spPr>
      </p:pic>
    </p:spTree>
    <p:extLst>
      <p:ext uri="{BB962C8B-B14F-4D97-AF65-F5344CB8AC3E}">
        <p14:creationId xmlns:p14="http://schemas.microsoft.com/office/powerpoint/2010/main" val="2037128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lobal">
            <a:extLst>
              <a:ext uri="{FF2B5EF4-FFF2-40B4-BE49-F238E27FC236}">
                <a16:creationId xmlns:a16="http://schemas.microsoft.com/office/drawing/2014/main" id="{3C7B70AE-9A21-4670-80CB-A5E241D62B15}"/>
              </a:ext>
            </a:extLst>
          </p:cNvPr>
          <p:cNvPicPr>
            <a:picLocks noChangeAspect="1"/>
          </p:cNvPicPr>
          <p:nvPr/>
        </p:nvPicPr>
        <p:blipFill rotWithShape="1">
          <a:blip r:embed="rId2"/>
          <a:srcRect t="10419" b="6149"/>
          <a:stretch/>
        </p:blipFill>
        <p:spPr>
          <a:xfrm>
            <a:off x="12417" y="766482"/>
            <a:ext cx="9131583" cy="4276165"/>
          </a:xfrm>
          <a:prstGeom prst="rect">
            <a:avLst/>
          </a:prstGeom>
        </p:spPr>
      </p:pic>
      <p:pic>
        <p:nvPicPr>
          <p:cNvPr id="21" name="med">
            <a:extLst>
              <a:ext uri="{FF2B5EF4-FFF2-40B4-BE49-F238E27FC236}">
                <a16:creationId xmlns:a16="http://schemas.microsoft.com/office/drawing/2014/main" id="{E73F896B-687B-4D97-B432-A27983C90CD9}"/>
              </a:ext>
            </a:extLst>
          </p:cNvPr>
          <p:cNvPicPr>
            <a:picLocks noChangeAspect="1"/>
          </p:cNvPicPr>
          <p:nvPr/>
        </p:nvPicPr>
        <p:blipFill>
          <a:blip r:embed="rId3"/>
          <a:stretch>
            <a:fillRect/>
          </a:stretch>
        </p:blipFill>
        <p:spPr>
          <a:xfrm>
            <a:off x="644823" y="705632"/>
            <a:ext cx="7906871" cy="4437868"/>
          </a:xfrm>
          <a:prstGeom prst="rect">
            <a:avLst/>
          </a:prstGeom>
        </p:spPr>
      </p:pic>
      <p:pic>
        <p:nvPicPr>
          <p:cNvPr id="19" name="lion">
            <a:extLst>
              <a:ext uri="{FF2B5EF4-FFF2-40B4-BE49-F238E27FC236}">
                <a16:creationId xmlns:a16="http://schemas.microsoft.com/office/drawing/2014/main" id="{0E253D03-9F0E-4D69-BC8C-1E9169C4E795}"/>
              </a:ext>
            </a:extLst>
          </p:cNvPr>
          <p:cNvPicPr>
            <a:picLocks noChangeAspect="1"/>
          </p:cNvPicPr>
          <p:nvPr/>
        </p:nvPicPr>
        <p:blipFill>
          <a:blip r:embed="rId4"/>
          <a:stretch>
            <a:fillRect/>
          </a:stretch>
        </p:blipFill>
        <p:spPr>
          <a:xfrm>
            <a:off x="644823" y="685630"/>
            <a:ext cx="7906871" cy="4437868"/>
          </a:xfrm>
          <a:prstGeom prst="rect">
            <a:avLst/>
          </a:prstGeom>
        </p:spPr>
      </p:pic>
      <p:pic>
        <p:nvPicPr>
          <p:cNvPr id="15" name="atlantique">
            <a:extLst>
              <a:ext uri="{FF2B5EF4-FFF2-40B4-BE49-F238E27FC236}">
                <a16:creationId xmlns:a16="http://schemas.microsoft.com/office/drawing/2014/main" id="{448341A4-7781-4C82-A205-646B7A9CD1EA}"/>
              </a:ext>
            </a:extLst>
          </p:cNvPr>
          <p:cNvPicPr>
            <a:picLocks noChangeAspect="1"/>
          </p:cNvPicPr>
          <p:nvPr/>
        </p:nvPicPr>
        <p:blipFill>
          <a:blip r:embed="rId5"/>
          <a:stretch>
            <a:fillRect/>
          </a:stretch>
        </p:blipFill>
        <p:spPr>
          <a:xfrm>
            <a:off x="591511" y="769050"/>
            <a:ext cx="7906871" cy="4437868"/>
          </a:xfrm>
          <a:prstGeom prst="rect">
            <a:avLst/>
          </a:prstGeom>
        </p:spPr>
      </p:pic>
      <p:pic>
        <p:nvPicPr>
          <p:cNvPr id="13" name="us west">
            <a:extLst>
              <a:ext uri="{FF2B5EF4-FFF2-40B4-BE49-F238E27FC236}">
                <a16:creationId xmlns:a16="http://schemas.microsoft.com/office/drawing/2014/main" id="{235DE00C-9ECC-4A0D-A0AB-A9689AE14B52}"/>
              </a:ext>
            </a:extLst>
          </p:cNvPr>
          <p:cNvPicPr>
            <a:picLocks noChangeAspect="1"/>
          </p:cNvPicPr>
          <p:nvPr/>
        </p:nvPicPr>
        <p:blipFill>
          <a:blip r:embed="rId6"/>
          <a:stretch>
            <a:fillRect/>
          </a:stretch>
        </p:blipFill>
        <p:spPr>
          <a:xfrm>
            <a:off x="417979" y="646207"/>
            <a:ext cx="7906871" cy="4437868"/>
          </a:xfrm>
          <a:prstGeom prst="rect">
            <a:avLst/>
          </a:prstGeom>
        </p:spPr>
      </p:pic>
      <p:sp>
        <p:nvSpPr>
          <p:cNvPr id="2" name="Titre 1">
            <a:extLst>
              <a:ext uri="{FF2B5EF4-FFF2-40B4-BE49-F238E27FC236}">
                <a16:creationId xmlns:a16="http://schemas.microsoft.com/office/drawing/2014/main" id="{A9702A0A-0238-4B21-B7EA-0F1378075774}"/>
              </a:ext>
            </a:extLst>
          </p:cNvPr>
          <p:cNvSpPr>
            <a:spLocks noGrp="1"/>
          </p:cNvSpPr>
          <p:nvPr>
            <p:ph type="title"/>
          </p:nvPr>
        </p:nvSpPr>
        <p:spPr/>
        <p:txBody>
          <a:bodyPr>
            <a:normAutofit fontScale="90000"/>
          </a:bodyPr>
          <a:lstStyle/>
          <a:p>
            <a:r>
              <a:rPr lang="en-GB" dirty="0"/>
              <a:t>A few maps : 2 million profiles from 400 gliders in September 2021 (</a:t>
            </a:r>
            <a:r>
              <a:rPr lang="en-GB" dirty="0" err="1">
                <a:solidFill>
                  <a:schemeClr val="accent2">
                    <a:lumMod val="60000"/>
                    <a:lumOff val="40000"/>
                  </a:schemeClr>
                </a:solidFill>
              </a:rPr>
              <a:t>OceanGlider</a:t>
            </a:r>
            <a:r>
              <a:rPr lang="en-GB" dirty="0"/>
              <a:t>, </a:t>
            </a:r>
            <a:r>
              <a:rPr lang="en-GB" dirty="0">
                <a:solidFill>
                  <a:schemeClr val="accent4">
                    <a:lumMod val="75000"/>
                  </a:schemeClr>
                </a:solidFill>
              </a:rPr>
              <a:t>GTS</a:t>
            </a:r>
            <a:r>
              <a:rPr lang="en-GB" dirty="0"/>
              <a:t>)</a:t>
            </a:r>
            <a:br>
              <a:rPr lang="en-GB" dirty="0"/>
            </a:br>
            <a:r>
              <a:rPr lang="en-GB" sz="1100" dirty="0"/>
              <a:t>Source: Copernicus Marine service</a:t>
            </a:r>
            <a:endParaRPr lang="en-GB" dirty="0"/>
          </a:p>
        </p:txBody>
      </p:sp>
    </p:spTree>
    <p:extLst>
      <p:ext uri="{BB962C8B-B14F-4D97-AF65-F5344CB8AC3E}">
        <p14:creationId xmlns:p14="http://schemas.microsoft.com/office/powerpoint/2010/main" val="291232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0B672A-35D2-49E7-85AA-D996A2F00076}"/>
              </a:ext>
            </a:extLst>
          </p:cNvPr>
          <p:cNvSpPr>
            <a:spLocks noGrp="1"/>
          </p:cNvSpPr>
          <p:nvPr>
            <p:ph type="title"/>
          </p:nvPr>
        </p:nvSpPr>
        <p:spPr/>
        <p:txBody>
          <a:bodyPr>
            <a:noAutofit/>
          </a:bodyPr>
          <a:lstStyle/>
          <a:p>
            <a:r>
              <a:rPr lang="en-US" sz="1600" dirty="0" err="1"/>
              <a:t>OceanGliders</a:t>
            </a:r>
            <a:r>
              <a:rPr lang="en-US" sz="1600" dirty="0"/>
              <a:t>, the glider component of GOOS</a:t>
            </a:r>
            <a:endParaRPr lang="en-GB" sz="1600" dirty="0"/>
          </a:p>
        </p:txBody>
      </p:sp>
      <p:sp>
        <p:nvSpPr>
          <p:cNvPr id="3" name="Espace réservé du texte 2">
            <a:extLst>
              <a:ext uri="{FF2B5EF4-FFF2-40B4-BE49-F238E27FC236}">
                <a16:creationId xmlns:a16="http://schemas.microsoft.com/office/drawing/2014/main" id="{41634FEB-A148-491E-B551-FE01CBC821A1}"/>
              </a:ext>
            </a:extLst>
          </p:cNvPr>
          <p:cNvSpPr>
            <a:spLocks noGrp="1"/>
          </p:cNvSpPr>
          <p:nvPr>
            <p:ph type="body" idx="1"/>
          </p:nvPr>
        </p:nvSpPr>
        <p:spPr/>
        <p:txBody>
          <a:bodyPr/>
          <a:lstStyle/>
          <a:p>
            <a:r>
              <a:rPr lang="en-US" dirty="0"/>
              <a:t>The </a:t>
            </a:r>
            <a:r>
              <a:rPr lang="en-US" dirty="0" err="1"/>
              <a:t>OceanGliders</a:t>
            </a:r>
            <a:r>
              <a:rPr lang="en-US" dirty="0"/>
              <a:t> program brings marine scientists deploying gliders from all over the world to observe on the long term physical, biogeochemical, biological ocean processes and phenomena. It allows active coordination and strengthening of the worldwide glider activity.</a:t>
            </a:r>
            <a:br>
              <a:rPr lang="en-US" dirty="0"/>
            </a:br>
            <a:r>
              <a:rPr lang="en-US" dirty="0"/>
              <a:t>It contributes to the present international efforts for Ocean Observation for Climate, Ocean Health and Real Time Services</a:t>
            </a:r>
          </a:p>
          <a:p>
            <a:endParaRPr lang="en-US" dirty="0"/>
          </a:p>
          <a:p>
            <a:r>
              <a:rPr lang="en-US" dirty="0"/>
              <a:t>Our goal is to : monitor the global glider activity, share the requirements, efforts and scientific knowledge needed for gliders data collection and support the dissemination of glider data in global databases, in real-time and delayed mode.</a:t>
            </a:r>
            <a:endParaRPr lang="en-GB" dirty="0"/>
          </a:p>
        </p:txBody>
      </p:sp>
    </p:spTree>
    <p:extLst>
      <p:ext uri="{BB962C8B-B14F-4D97-AF65-F5344CB8AC3E}">
        <p14:creationId xmlns:p14="http://schemas.microsoft.com/office/powerpoint/2010/main" val="1803753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93FF68-7233-4A1C-8709-F62779C8CE17}"/>
              </a:ext>
            </a:extLst>
          </p:cNvPr>
          <p:cNvSpPr txBox="1">
            <a:spLocks/>
          </p:cNvSpPr>
          <p:nvPr/>
        </p:nvSpPr>
        <p:spPr>
          <a:xfrm>
            <a:off x="98249" y="489527"/>
            <a:ext cx="9016629" cy="463762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err="1">
                <a:solidFill>
                  <a:schemeClr val="bg1"/>
                </a:solidFill>
              </a:rPr>
              <a:t>OceanGliders</a:t>
            </a:r>
            <a:r>
              <a:rPr lang="en-US" sz="1800" b="1" dirty="0">
                <a:solidFill>
                  <a:schemeClr val="bg1"/>
                </a:solidFill>
              </a:rPr>
              <a:t> recommend to :</a:t>
            </a:r>
          </a:p>
          <a:p>
            <a:endParaRPr lang="en-US" sz="1800" b="1" dirty="0">
              <a:solidFill>
                <a:schemeClr val="bg1"/>
              </a:solidFill>
            </a:endParaRPr>
          </a:p>
          <a:p>
            <a:r>
              <a:rPr lang="en-US" sz="1800" dirty="0">
                <a:solidFill>
                  <a:schemeClr val="bg1"/>
                </a:solidFill>
              </a:rPr>
              <a:t>1. develop a global operational program of underwater gliders to address key ocean observing challenges.</a:t>
            </a:r>
          </a:p>
          <a:p>
            <a:endParaRPr lang="en-US" sz="1800" dirty="0">
              <a:solidFill>
                <a:schemeClr val="bg1"/>
              </a:solidFill>
            </a:endParaRPr>
          </a:p>
          <a:p>
            <a:r>
              <a:rPr lang="en-US" sz="1800" dirty="0">
                <a:solidFill>
                  <a:schemeClr val="bg1"/>
                </a:solidFill>
              </a:rPr>
              <a:t>2. develop a global data management system to ensure the effective sharing and use of data from underwater gliders.</a:t>
            </a:r>
          </a:p>
          <a:p>
            <a:endParaRPr lang="en-US" sz="1800" dirty="0">
              <a:solidFill>
                <a:schemeClr val="bg1"/>
              </a:solidFill>
            </a:endParaRPr>
          </a:p>
          <a:p>
            <a:r>
              <a:rPr lang="en-US" sz="1800" dirty="0">
                <a:solidFill>
                  <a:schemeClr val="bg1"/>
                </a:solidFill>
              </a:rPr>
              <a:t>3. consider three key areas of ocean observation: Ocean Boundary Currents, Storms, and Water Transformation.</a:t>
            </a:r>
            <a:br>
              <a:rPr lang="en-US" sz="1800" dirty="0">
                <a:solidFill>
                  <a:schemeClr val="bg1"/>
                </a:solidFill>
              </a:rPr>
            </a:br>
            <a:endParaRPr lang="en-US" sz="1800" dirty="0">
              <a:solidFill>
                <a:schemeClr val="bg1"/>
              </a:solidFill>
            </a:endParaRPr>
          </a:p>
          <a:p>
            <a:r>
              <a:rPr lang="en-US" sz="1800" dirty="0">
                <a:solidFill>
                  <a:schemeClr val="bg1"/>
                </a:solidFill>
              </a:rPr>
              <a:t>4. develop an implementation plan for a sustained Boundary Ocean Observing Network to meet the societal needs of improving ocean observation.</a:t>
            </a:r>
          </a:p>
        </p:txBody>
      </p:sp>
    </p:spTree>
    <p:extLst>
      <p:ext uri="{BB962C8B-B14F-4D97-AF65-F5344CB8AC3E}">
        <p14:creationId xmlns:p14="http://schemas.microsoft.com/office/powerpoint/2010/main" val="2324373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0B672A-35D2-49E7-85AA-D996A2F00076}"/>
              </a:ext>
            </a:extLst>
          </p:cNvPr>
          <p:cNvSpPr>
            <a:spLocks noGrp="1"/>
          </p:cNvSpPr>
          <p:nvPr>
            <p:ph type="title"/>
          </p:nvPr>
        </p:nvSpPr>
        <p:spPr/>
        <p:txBody>
          <a:bodyPr>
            <a:noAutofit/>
          </a:bodyPr>
          <a:lstStyle/>
          <a:p>
            <a:r>
              <a:rPr lang="en-US" sz="1600" dirty="0" err="1"/>
              <a:t>OceanGliders</a:t>
            </a:r>
            <a:r>
              <a:rPr lang="en-US" sz="1600" dirty="0"/>
              <a:t>, data management</a:t>
            </a:r>
            <a:endParaRPr lang="en-GB" sz="1600" dirty="0"/>
          </a:p>
        </p:txBody>
      </p:sp>
      <p:sp>
        <p:nvSpPr>
          <p:cNvPr id="3" name="Espace réservé du texte 2">
            <a:extLst>
              <a:ext uri="{FF2B5EF4-FFF2-40B4-BE49-F238E27FC236}">
                <a16:creationId xmlns:a16="http://schemas.microsoft.com/office/drawing/2014/main" id="{41634FEB-A148-491E-B551-FE01CBC821A1}"/>
              </a:ext>
            </a:extLst>
          </p:cNvPr>
          <p:cNvSpPr>
            <a:spLocks noGrp="1"/>
          </p:cNvSpPr>
          <p:nvPr>
            <p:ph type="body" idx="1"/>
          </p:nvPr>
        </p:nvSpPr>
        <p:spPr/>
        <p:txBody>
          <a:bodyPr>
            <a:normAutofit fontScale="92500" lnSpcReduction="10000"/>
          </a:bodyPr>
          <a:lstStyle/>
          <a:p>
            <a:r>
              <a:rPr lang="en-US" dirty="0"/>
              <a:t>The </a:t>
            </a:r>
            <a:r>
              <a:rPr lang="en-US" dirty="0" err="1"/>
              <a:t>OceanGliders</a:t>
            </a:r>
            <a:r>
              <a:rPr lang="en-US" dirty="0"/>
              <a:t> addresses a limited number of scientific issues that need a coordinated effort around appropriate EOVs (Essential Ocean Variables) with existing national and regional glider data centers to harmonize data management on a global scale.</a:t>
            </a:r>
          </a:p>
          <a:p>
            <a:r>
              <a:rPr lang="en-US" dirty="0"/>
              <a:t>The </a:t>
            </a:r>
            <a:r>
              <a:rPr lang="en-US" dirty="0" err="1"/>
              <a:t>OceanGliders</a:t>
            </a:r>
            <a:r>
              <a:rPr lang="en-US" dirty="0"/>
              <a:t> Data Management Task Team (OGDMTT) develops a strategy and implementation plan for international coordination and governance. We build a strong interoperability of ocean glider data and metadata regardless of the location of data center or model of glider used.</a:t>
            </a:r>
          </a:p>
          <a:p>
            <a:pPr lvl="1"/>
            <a:r>
              <a:rPr lang="en-US" dirty="0"/>
              <a:t>Merge near real time (NRT) and delayed mode (DM) data streams, </a:t>
            </a:r>
          </a:p>
          <a:p>
            <a:pPr lvl="1"/>
            <a:r>
              <a:rPr lang="en-US" dirty="0"/>
              <a:t>Harmonize quality assurance and control (QA and QC)</a:t>
            </a:r>
          </a:p>
          <a:p>
            <a:pPr lvl="1"/>
            <a:r>
              <a:rPr lang="en-US" dirty="0"/>
              <a:t>Address biogeochemical data handling (aligned with BGC-Argo)</a:t>
            </a:r>
          </a:p>
          <a:p>
            <a:pPr lvl="1"/>
            <a:r>
              <a:rPr lang="en-US" dirty="0"/>
              <a:t>Standardize formats and protocols, web services - API.</a:t>
            </a:r>
          </a:p>
          <a:p>
            <a:r>
              <a:rPr lang="en-GB" dirty="0"/>
              <a:t>Significant efforts have already been made in national and regional data </a:t>
            </a:r>
            <a:r>
              <a:rPr lang="en-GB" dirty="0" err="1"/>
              <a:t>centers</a:t>
            </a:r>
            <a:r>
              <a:rPr lang="en-GB" dirty="0"/>
              <a:t>, such as Ocean Gliders Canada , Australian National Facility for Ocean Gliders (ANFOG), US National Glider Network (NGN), IOOS National Glider Data Assembly </a:t>
            </a:r>
            <a:r>
              <a:rPr lang="en-GB" dirty="0" err="1"/>
              <a:t>Center</a:t>
            </a:r>
            <a:r>
              <a:rPr lang="en-GB" dirty="0"/>
              <a:t>, and Everyone’s Gliding Observatory (EGO).</a:t>
            </a:r>
          </a:p>
        </p:txBody>
      </p:sp>
    </p:spTree>
    <p:extLst>
      <p:ext uri="{BB962C8B-B14F-4D97-AF65-F5344CB8AC3E}">
        <p14:creationId xmlns:p14="http://schemas.microsoft.com/office/powerpoint/2010/main" val="1440265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E528FE-C209-4FBF-A8CF-7FC79B3C7552}"/>
              </a:ext>
            </a:extLst>
          </p:cNvPr>
          <p:cNvSpPr>
            <a:spLocks noGrp="1"/>
          </p:cNvSpPr>
          <p:nvPr>
            <p:ph type="title"/>
          </p:nvPr>
        </p:nvSpPr>
        <p:spPr/>
        <p:txBody>
          <a:bodyPr/>
          <a:lstStyle/>
          <a:p>
            <a:r>
              <a:rPr lang="en-GB" dirty="0" err="1"/>
              <a:t>OceanGlider</a:t>
            </a:r>
            <a:r>
              <a:rPr lang="en-GB" dirty="0"/>
              <a:t> Task Team ongoing activity</a:t>
            </a:r>
          </a:p>
        </p:txBody>
      </p:sp>
      <p:sp>
        <p:nvSpPr>
          <p:cNvPr id="3" name="Espace réservé du texte 2">
            <a:extLst>
              <a:ext uri="{FF2B5EF4-FFF2-40B4-BE49-F238E27FC236}">
                <a16:creationId xmlns:a16="http://schemas.microsoft.com/office/drawing/2014/main" id="{9BD42CF7-06DF-458A-98BC-2EA2EC0230FF}"/>
              </a:ext>
            </a:extLst>
          </p:cNvPr>
          <p:cNvSpPr>
            <a:spLocks noGrp="1"/>
          </p:cNvSpPr>
          <p:nvPr>
            <p:ph type="body" idx="1"/>
          </p:nvPr>
        </p:nvSpPr>
        <p:spPr/>
        <p:txBody>
          <a:bodyPr/>
          <a:lstStyle/>
          <a:p>
            <a:r>
              <a:rPr lang="en-US" dirty="0"/>
              <a:t>Propose unified data format to facilitate sharing and collaboration</a:t>
            </a:r>
          </a:p>
          <a:p>
            <a:endParaRPr lang="en-US" dirty="0"/>
          </a:p>
          <a:p>
            <a:r>
              <a:rPr lang="en-US" dirty="0"/>
              <a:t>Harmonize three existing standards (US, EU, AU) with minimum impact for historical data, but flexible and stable enough for long-term usability.</a:t>
            </a:r>
          </a:p>
          <a:p>
            <a:endParaRPr lang="en-US" dirty="0"/>
          </a:p>
          <a:p>
            <a:r>
              <a:rPr lang="en-US" dirty="0"/>
              <a:t>Match as closely as possible BGC-Argo floats and OceanSITES moorings data management</a:t>
            </a:r>
          </a:p>
          <a:p>
            <a:endParaRPr lang="en-US" dirty="0"/>
          </a:p>
          <a:p>
            <a:r>
              <a:rPr lang="en-US" dirty="0"/>
              <a:t>Join us on</a:t>
            </a:r>
            <a:br>
              <a:rPr lang="en-US" dirty="0"/>
            </a:br>
            <a:r>
              <a:rPr lang="fr-FR" u="sng" dirty="0">
                <a:hlinkClick r:id="rId2"/>
              </a:rPr>
              <a:t>https://github.com/OceanGlidersCommunity/OG-format-user-manual</a:t>
            </a:r>
            <a:endParaRPr lang="fr-FR" dirty="0"/>
          </a:p>
          <a:p>
            <a:endParaRPr lang="en-GB" dirty="0"/>
          </a:p>
        </p:txBody>
      </p:sp>
    </p:spTree>
    <p:extLst>
      <p:ext uri="{BB962C8B-B14F-4D97-AF65-F5344CB8AC3E}">
        <p14:creationId xmlns:p14="http://schemas.microsoft.com/office/powerpoint/2010/main" val="3200182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E528FE-C209-4FBF-A8CF-7FC79B3C7552}"/>
              </a:ext>
            </a:extLst>
          </p:cNvPr>
          <p:cNvSpPr>
            <a:spLocks noGrp="1"/>
          </p:cNvSpPr>
          <p:nvPr>
            <p:ph type="title"/>
          </p:nvPr>
        </p:nvSpPr>
        <p:spPr/>
        <p:txBody>
          <a:bodyPr/>
          <a:lstStyle/>
          <a:p>
            <a:r>
              <a:rPr lang="en-GB" dirty="0" err="1"/>
              <a:t>OceanGlider</a:t>
            </a:r>
            <a:r>
              <a:rPr lang="en-GB" dirty="0"/>
              <a:t> Task Team ongoing activity</a:t>
            </a:r>
          </a:p>
        </p:txBody>
      </p:sp>
      <p:sp>
        <p:nvSpPr>
          <p:cNvPr id="3" name="Espace réservé du texte 2">
            <a:extLst>
              <a:ext uri="{FF2B5EF4-FFF2-40B4-BE49-F238E27FC236}">
                <a16:creationId xmlns:a16="http://schemas.microsoft.com/office/drawing/2014/main" id="{9BD42CF7-06DF-458A-98BC-2EA2EC0230FF}"/>
              </a:ext>
            </a:extLst>
          </p:cNvPr>
          <p:cNvSpPr>
            <a:spLocks noGrp="1"/>
          </p:cNvSpPr>
          <p:nvPr>
            <p:ph type="body" idx="1"/>
          </p:nvPr>
        </p:nvSpPr>
        <p:spPr/>
        <p:txBody>
          <a:bodyPr/>
          <a:lstStyle/>
          <a:p>
            <a:pPr marL="0" indent="0">
              <a:buNone/>
            </a:pPr>
            <a:r>
              <a:rPr lang="en-US" dirty="0"/>
              <a:t>EGO contribution for a common NetCDF-CF file format to manage glider metadata and observations, organized by deployment</a:t>
            </a:r>
          </a:p>
          <a:p>
            <a:r>
              <a:rPr lang="en-US" i="1" dirty="0"/>
              <a:t>EGO gliders NetCDF format reference manual version 1.5 </a:t>
            </a:r>
            <a:r>
              <a:rPr lang="en-US" i="1" dirty="0">
                <a:hlinkClick r:id="rId2"/>
              </a:rPr>
              <a:t>http://doi.org/10.13155/34980</a:t>
            </a:r>
            <a:r>
              <a:rPr lang="en-US" i="1" dirty="0"/>
              <a:t> </a:t>
            </a:r>
          </a:p>
          <a:p>
            <a:endParaRPr lang="en-US" i="1" dirty="0"/>
          </a:p>
          <a:p>
            <a:r>
              <a:rPr lang="en-US" i="1" dirty="0"/>
              <a:t>EGO gliders Quality Control on time series and profiles data</a:t>
            </a:r>
            <a:br>
              <a:rPr lang="en-US" i="1" dirty="0"/>
            </a:br>
            <a:r>
              <a:rPr lang="en-US" i="1" dirty="0">
                <a:hlinkClick r:id="rId3"/>
              </a:rPr>
              <a:t>http://doi.org/10.13155/51485</a:t>
            </a:r>
            <a:r>
              <a:rPr lang="en-US" i="1" dirty="0"/>
              <a:t> </a:t>
            </a:r>
          </a:p>
          <a:p>
            <a:endParaRPr lang="en-US" i="1" dirty="0"/>
          </a:p>
          <a:p>
            <a:r>
              <a:rPr lang="en-US" i="1" dirty="0"/>
              <a:t>EGO gliders data processing chain</a:t>
            </a:r>
            <a:br>
              <a:rPr lang="en-US" i="1" dirty="0"/>
            </a:br>
            <a:r>
              <a:rPr lang="en-US" i="1" dirty="0">
                <a:hlinkClick r:id="rId4"/>
              </a:rPr>
              <a:t>http://doi.org/10.17882/45402</a:t>
            </a:r>
            <a:endParaRPr lang="en-US" i="1" dirty="0"/>
          </a:p>
          <a:p>
            <a:endParaRPr lang="en-US" i="1" dirty="0"/>
          </a:p>
          <a:p>
            <a:r>
              <a:rPr lang="en-US" i="1" dirty="0"/>
              <a:t>EGO gliders NetCDF file format checker</a:t>
            </a:r>
            <a:br>
              <a:rPr lang="en-US" i="1" dirty="0"/>
            </a:br>
            <a:r>
              <a:rPr lang="en-US" i="1" dirty="0">
                <a:hlinkClick r:id="rId5"/>
              </a:rPr>
              <a:t>http://doi.org/10.17882/45538</a:t>
            </a:r>
            <a:endParaRPr lang="fr-FR" dirty="0"/>
          </a:p>
          <a:p>
            <a:endParaRPr lang="en-GB" dirty="0"/>
          </a:p>
        </p:txBody>
      </p:sp>
    </p:spTree>
    <p:extLst>
      <p:ext uri="{BB962C8B-B14F-4D97-AF65-F5344CB8AC3E}">
        <p14:creationId xmlns:p14="http://schemas.microsoft.com/office/powerpoint/2010/main" val="1626116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F91207-C888-43A3-8791-C08FD6809A93}"/>
              </a:ext>
            </a:extLst>
          </p:cNvPr>
          <p:cNvSpPr>
            <a:spLocks noGrp="1"/>
          </p:cNvSpPr>
          <p:nvPr>
            <p:ph type="title"/>
          </p:nvPr>
        </p:nvSpPr>
        <p:spPr/>
        <p:txBody>
          <a:bodyPr>
            <a:normAutofit fontScale="90000"/>
          </a:bodyPr>
          <a:lstStyle/>
          <a:p>
            <a:r>
              <a:rPr lang="en-GB" dirty="0"/>
              <a:t>DAC glider real-time data processing</a:t>
            </a:r>
            <a:br>
              <a:rPr lang="en-GB" dirty="0"/>
            </a:br>
            <a:r>
              <a:rPr lang="en-GB" dirty="0"/>
              <a:t>DAC : data assembly centre</a:t>
            </a:r>
          </a:p>
        </p:txBody>
      </p:sp>
      <p:grpSp>
        <p:nvGrpSpPr>
          <p:cNvPr id="4" name="Groupe 3">
            <a:extLst>
              <a:ext uri="{FF2B5EF4-FFF2-40B4-BE49-F238E27FC236}">
                <a16:creationId xmlns:a16="http://schemas.microsoft.com/office/drawing/2014/main" id="{3CABE821-E627-4041-B0B9-5B17F349ADE1}"/>
              </a:ext>
            </a:extLst>
          </p:cNvPr>
          <p:cNvGrpSpPr/>
          <p:nvPr/>
        </p:nvGrpSpPr>
        <p:grpSpPr>
          <a:xfrm>
            <a:off x="698384" y="1268016"/>
            <a:ext cx="2290194" cy="2366744"/>
            <a:chOff x="931178" y="1690688"/>
            <a:chExt cx="3053592" cy="3155658"/>
          </a:xfrm>
          <a:solidFill>
            <a:schemeClr val="tx1"/>
          </a:solidFill>
        </p:grpSpPr>
        <p:sp>
          <p:nvSpPr>
            <p:cNvPr id="5" name="Rectangle 4">
              <a:extLst>
                <a:ext uri="{FF2B5EF4-FFF2-40B4-BE49-F238E27FC236}">
                  <a16:creationId xmlns:a16="http://schemas.microsoft.com/office/drawing/2014/main" id="{2E1B5104-B7AC-40D7-8C29-49037662874C}"/>
                </a:ext>
              </a:extLst>
            </p:cNvPr>
            <p:cNvSpPr/>
            <p:nvPr/>
          </p:nvSpPr>
          <p:spPr>
            <a:xfrm>
              <a:off x="931178" y="1690688"/>
              <a:ext cx="3053592" cy="130868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defTabSz="685800">
                <a:buClrTx/>
              </a:pPr>
              <a:r>
                <a:rPr lang="fr-FR" sz="1350" kern="1200" dirty="0" err="1">
                  <a:solidFill>
                    <a:prstClr val="white"/>
                  </a:solidFill>
                  <a:latin typeface="Calibri" panose="020F0502020204030204"/>
                </a:rPr>
                <a:t>Glider</a:t>
              </a:r>
              <a:r>
                <a:rPr lang="fr-FR" sz="1350" kern="1200" dirty="0">
                  <a:solidFill>
                    <a:prstClr val="white"/>
                  </a:solidFill>
                  <a:latin typeface="Calibri" panose="020F0502020204030204"/>
                </a:rPr>
                <a:t> </a:t>
              </a:r>
              <a:r>
                <a:rPr lang="fr-FR" sz="1350" kern="1200" dirty="0" err="1">
                  <a:solidFill>
                    <a:prstClr val="white"/>
                  </a:solidFill>
                  <a:latin typeface="Calibri" panose="020F0502020204030204"/>
                </a:rPr>
                <a:t>metadata</a:t>
              </a:r>
              <a:endParaRPr lang="fr-FR" sz="1350" kern="1200" dirty="0">
                <a:solidFill>
                  <a:prstClr val="white"/>
                </a:solidFill>
                <a:latin typeface="Calibri" panose="020F0502020204030204"/>
              </a:endParaRPr>
            </a:p>
            <a:p>
              <a:pPr algn="ctr" defTabSz="685800">
                <a:buClrTx/>
              </a:pPr>
              <a:r>
                <a:rPr lang="fr-FR" sz="1350" kern="1200" dirty="0">
                  <a:solidFill>
                    <a:prstClr val="white"/>
                  </a:solidFill>
                  <a:latin typeface="Calibri" panose="020F0502020204030204"/>
                </a:rPr>
                <a:t>JSON </a:t>
              </a:r>
              <a:r>
                <a:rPr lang="fr-FR" sz="1350" kern="1200" dirty="0" err="1">
                  <a:solidFill>
                    <a:prstClr val="white"/>
                  </a:solidFill>
                  <a:latin typeface="Calibri" panose="020F0502020204030204"/>
                </a:rPr>
                <a:t>from</a:t>
              </a:r>
              <a:r>
                <a:rPr lang="fr-FR" sz="1350" kern="1200" dirty="0">
                  <a:solidFill>
                    <a:prstClr val="white"/>
                  </a:solidFill>
                  <a:latin typeface="Calibri" panose="020F0502020204030204"/>
                </a:rPr>
                <a:t> OceanOPS</a:t>
              </a:r>
            </a:p>
          </p:txBody>
        </p:sp>
        <p:sp>
          <p:nvSpPr>
            <p:cNvPr id="6" name="Rectangle 5">
              <a:extLst>
                <a:ext uri="{FF2B5EF4-FFF2-40B4-BE49-F238E27FC236}">
                  <a16:creationId xmlns:a16="http://schemas.microsoft.com/office/drawing/2014/main" id="{6A2683FB-61DD-4524-AA18-D4D304349B7C}"/>
                </a:ext>
              </a:extLst>
            </p:cNvPr>
            <p:cNvSpPr/>
            <p:nvPr/>
          </p:nvSpPr>
          <p:spPr>
            <a:xfrm>
              <a:off x="931178" y="3537664"/>
              <a:ext cx="3053592" cy="130868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defTabSz="685800">
                <a:buClrTx/>
              </a:pPr>
              <a:r>
                <a:rPr lang="fr-FR" sz="1350" kern="1200" dirty="0" err="1">
                  <a:solidFill>
                    <a:prstClr val="white"/>
                  </a:solidFill>
                  <a:latin typeface="Calibri" panose="020F0502020204030204"/>
                </a:rPr>
                <a:t>Glider</a:t>
              </a:r>
              <a:r>
                <a:rPr lang="fr-FR" sz="1350" kern="1200" dirty="0">
                  <a:solidFill>
                    <a:prstClr val="white"/>
                  </a:solidFill>
                  <a:latin typeface="Calibri" panose="020F0502020204030204"/>
                </a:rPr>
                <a:t> data</a:t>
              </a:r>
            </a:p>
            <a:p>
              <a:pPr algn="ctr" defTabSz="685800">
                <a:buClrTx/>
              </a:pPr>
              <a:r>
                <a:rPr lang="fr-FR" sz="1350" kern="1200" dirty="0">
                  <a:solidFill>
                    <a:prstClr val="white"/>
                  </a:solidFill>
                  <a:latin typeface="Calibri" panose="020F0502020204030204"/>
                </a:rPr>
                <a:t>Iridium messages</a:t>
              </a:r>
            </a:p>
          </p:txBody>
        </p:sp>
      </p:grpSp>
      <p:sp>
        <p:nvSpPr>
          <p:cNvPr id="7" name="Rectangle 6">
            <a:extLst>
              <a:ext uri="{FF2B5EF4-FFF2-40B4-BE49-F238E27FC236}">
                <a16:creationId xmlns:a16="http://schemas.microsoft.com/office/drawing/2014/main" id="{BBC365C6-CA1B-40B0-9C39-F7CC16C6EA41}"/>
              </a:ext>
            </a:extLst>
          </p:cNvPr>
          <p:cNvSpPr/>
          <p:nvPr/>
        </p:nvSpPr>
        <p:spPr>
          <a:xfrm>
            <a:off x="3627715" y="1970364"/>
            <a:ext cx="2290194" cy="9815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defTabSz="685800">
              <a:buClrTx/>
            </a:pPr>
            <a:r>
              <a:rPr lang="fr-FR" sz="1350" kern="1200" dirty="0">
                <a:solidFill>
                  <a:prstClr val="white"/>
                </a:solidFill>
                <a:latin typeface="Calibri" panose="020F0502020204030204"/>
              </a:rPr>
              <a:t>Data </a:t>
            </a:r>
            <a:r>
              <a:rPr lang="fr-FR" sz="1350" kern="1200" dirty="0" err="1">
                <a:solidFill>
                  <a:prstClr val="white"/>
                </a:solidFill>
                <a:latin typeface="Calibri" panose="020F0502020204030204"/>
              </a:rPr>
              <a:t>processing</a:t>
            </a:r>
            <a:endParaRPr lang="fr-FR" sz="1350" kern="1200" dirty="0">
              <a:solidFill>
                <a:prstClr val="white"/>
              </a:solidFill>
              <a:latin typeface="Calibri" panose="020F0502020204030204"/>
            </a:endParaRPr>
          </a:p>
          <a:p>
            <a:pPr algn="ctr" defTabSz="685800">
              <a:buClrTx/>
            </a:pPr>
            <a:r>
              <a:rPr lang="fr-FR" sz="1350" kern="1200" dirty="0">
                <a:solidFill>
                  <a:prstClr val="white"/>
                </a:solidFill>
                <a:latin typeface="Calibri" panose="020F0502020204030204"/>
              </a:rPr>
              <a:t>Matlab code</a:t>
            </a:r>
          </a:p>
        </p:txBody>
      </p:sp>
      <p:sp>
        <p:nvSpPr>
          <p:cNvPr id="8" name="Rectangle 7">
            <a:extLst>
              <a:ext uri="{FF2B5EF4-FFF2-40B4-BE49-F238E27FC236}">
                <a16:creationId xmlns:a16="http://schemas.microsoft.com/office/drawing/2014/main" id="{63A46F2C-1D10-407F-9B99-C3337EC83E04}"/>
              </a:ext>
            </a:extLst>
          </p:cNvPr>
          <p:cNvSpPr/>
          <p:nvPr/>
        </p:nvSpPr>
        <p:spPr>
          <a:xfrm>
            <a:off x="6557045" y="1970364"/>
            <a:ext cx="2290194" cy="9815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defTabSz="685800">
              <a:buClrTx/>
            </a:pPr>
            <a:r>
              <a:rPr lang="fr-FR" sz="1350" kern="1200" dirty="0" err="1">
                <a:solidFill>
                  <a:prstClr val="white"/>
                </a:solidFill>
                <a:latin typeface="Calibri" panose="020F0502020204030204"/>
              </a:rPr>
              <a:t>Glider</a:t>
            </a:r>
            <a:r>
              <a:rPr lang="fr-FR" sz="1350" kern="1200" dirty="0">
                <a:solidFill>
                  <a:prstClr val="white"/>
                </a:solidFill>
                <a:latin typeface="Calibri" panose="020F0502020204030204"/>
              </a:rPr>
              <a:t> </a:t>
            </a:r>
            <a:r>
              <a:rPr lang="fr-FR" sz="1350" kern="1200" dirty="0" err="1">
                <a:solidFill>
                  <a:prstClr val="white"/>
                </a:solidFill>
                <a:latin typeface="Calibri" panose="020F0502020204030204"/>
              </a:rPr>
              <a:t>deployment</a:t>
            </a:r>
            <a:r>
              <a:rPr lang="fr-FR" sz="1350" kern="1200" dirty="0">
                <a:solidFill>
                  <a:prstClr val="white"/>
                </a:solidFill>
                <a:latin typeface="Calibri" panose="020F0502020204030204"/>
              </a:rPr>
              <a:t> NetCDF </a:t>
            </a:r>
            <a:r>
              <a:rPr lang="fr-FR" sz="1350" kern="1200" dirty="0" err="1">
                <a:solidFill>
                  <a:prstClr val="white"/>
                </a:solidFill>
                <a:latin typeface="Calibri" panose="020F0502020204030204"/>
              </a:rPr>
              <a:t>trajectory</a:t>
            </a:r>
            <a:r>
              <a:rPr lang="fr-FR" sz="1350" kern="1200" dirty="0">
                <a:solidFill>
                  <a:prstClr val="white"/>
                </a:solidFill>
                <a:latin typeface="Calibri" panose="020F0502020204030204"/>
              </a:rPr>
              <a:t> file</a:t>
            </a:r>
          </a:p>
          <a:p>
            <a:pPr algn="ctr" defTabSz="685800">
              <a:buClrTx/>
            </a:pPr>
            <a:r>
              <a:rPr lang="fr-FR" sz="1350" b="1" kern="1200" dirty="0">
                <a:solidFill>
                  <a:schemeClr val="accent6"/>
                </a:solidFill>
                <a:latin typeface="Calibri" panose="020F0502020204030204"/>
              </a:rPr>
              <a:t>data, </a:t>
            </a:r>
            <a:r>
              <a:rPr lang="fr-FR" sz="1350" b="1" kern="1200" dirty="0" err="1">
                <a:solidFill>
                  <a:schemeClr val="accent6"/>
                </a:solidFill>
                <a:latin typeface="Calibri" panose="020F0502020204030204"/>
              </a:rPr>
              <a:t>metadata</a:t>
            </a:r>
            <a:r>
              <a:rPr lang="fr-FR" sz="1350" b="1" kern="1200" dirty="0">
                <a:solidFill>
                  <a:schemeClr val="accent6"/>
                </a:solidFill>
                <a:latin typeface="Calibri" panose="020F0502020204030204"/>
              </a:rPr>
              <a:t>, QC flags</a:t>
            </a:r>
          </a:p>
        </p:txBody>
      </p:sp>
      <p:cxnSp>
        <p:nvCxnSpPr>
          <p:cNvPr id="9" name="Connecteur droit avec flèche 8">
            <a:extLst>
              <a:ext uri="{FF2B5EF4-FFF2-40B4-BE49-F238E27FC236}">
                <a16:creationId xmlns:a16="http://schemas.microsoft.com/office/drawing/2014/main" id="{70F4A929-8A4C-4C39-85A4-8CF4768E3E47}"/>
              </a:ext>
            </a:extLst>
          </p:cNvPr>
          <p:cNvCxnSpPr>
            <a:stCxn id="7" idx="3"/>
            <a:endCxn id="8" idx="1"/>
          </p:cNvCxnSpPr>
          <p:nvPr/>
        </p:nvCxnSpPr>
        <p:spPr>
          <a:xfrm>
            <a:off x="5917909" y="2461120"/>
            <a:ext cx="639137" cy="0"/>
          </a:xfrm>
          <a:prstGeom prst="straightConnector1">
            <a:avLst/>
          </a:prstGeom>
          <a:ln w="63500">
            <a:tailEnd type="triangle"/>
          </a:ln>
        </p:spPr>
        <p:style>
          <a:lnRef idx="3">
            <a:schemeClr val="accent6"/>
          </a:lnRef>
          <a:fillRef idx="0">
            <a:schemeClr val="accent6"/>
          </a:fillRef>
          <a:effectRef idx="2">
            <a:schemeClr val="accent6"/>
          </a:effectRef>
          <a:fontRef idx="minor">
            <a:schemeClr val="tx1"/>
          </a:fontRef>
        </p:style>
      </p:cxnSp>
      <p:cxnSp>
        <p:nvCxnSpPr>
          <p:cNvPr id="10" name="Connecteur droit avec flèche 9">
            <a:extLst>
              <a:ext uri="{FF2B5EF4-FFF2-40B4-BE49-F238E27FC236}">
                <a16:creationId xmlns:a16="http://schemas.microsoft.com/office/drawing/2014/main" id="{6376F17A-BBB0-420B-BAF0-17F25853DA05}"/>
              </a:ext>
            </a:extLst>
          </p:cNvPr>
          <p:cNvCxnSpPr/>
          <p:nvPr/>
        </p:nvCxnSpPr>
        <p:spPr>
          <a:xfrm>
            <a:off x="2988577" y="1716437"/>
            <a:ext cx="639137" cy="545751"/>
          </a:xfrm>
          <a:prstGeom prst="straightConnector1">
            <a:avLst/>
          </a:prstGeom>
          <a:ln w="63500">
            <a:tailEnd type="triangle"/>
          </a:ln>
        </p:spPr>
        <p:style>
          <a:lnRef idx="3">
            <a:schemeClr val="accent6"/>
          </a:lnRef>
          <a:fillRef idx="0">
            <a:schemeClr val="accent6"/>
          </a:fillRef>
          <a:effectRef idx="2">
            <a:schemeClr val="accent6"/>
          </a:effectRef>
          <a:fontRef idx="minor">
            <a:schemeClr val="tx1"/>
          </a:fontRef>
        </p:style>
      </p:cxnSp>
      <p:cxnSp>
        <p:nvCxnSpPr>
          <p:cNvPr id="11" name="Connecteur droit avec flèche 10">
            <a:extLst>
              <a:ext uri="{FF2B5EF4-FFF2-40B4-BE49-F238E27FC236}">
                <a16:creationId xmlns:a16="http://schemas.microsoft.com/office/drawing/2014/main" id="{5FA70F2C-4D8A-466C-8971-8EFAC299D893}"/>
              </a:ext>
            </a:extLst>
          </p:cNvPr>
          <p:cNvCxnSpPr/>
          <p:nvPr/>
        </p:nvCxnSpPr>
        <p:spPr>
          <a:xfrm flipV="1">
            <a:off x="2988577" y="2583873"/>
            <a:ext cx="639137" cy="517797"/>
          </a:xfrm>
          <a:prstGeom prst="straightConnector1">
            <a:avLst/>
          </a:prstGeom>
          <a:ln w="63500">
            <a:tailEnd type="triangle"/>
          </a:ln>
        </p:spPr>
        <p:style>
          <a:lnRef idx="3">
            <a:schemeClr val="accent6"/>
          </a:lnRef>
          <a:fillRef idx="0">
            <a:schemeClr val="accent6"/>
          </a:fillRef>
          <a:effectRef idx="2">
            <a:schemeClr val="accent6"/>
          </a:effectRef>
          <a:fontRef idx="minor">
            <a:schemeClr val="tx1"/>
          </a:fontRef>
        </p:style>
      </p:cxnSp>
      <p:pic>
        <p:nvPicPr>
          <p:cNvPr id="12" name="Picture 2" descr="How to Set Up and Maintain a GitHub Repository | by Mariel Grace | Coding  in Simple English | Medium">
            <a:extLst>
              <a:ext uri="{FF2B5EF4-FFF2-40B4-BE49-F238E27FC236}">
                <a16:creationId xmlns:a16="http://schemas.microsoft.com/office/drawing/2014/main" id="{959422F5-143A-4712-8195-BC82B582E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651" y="2769236"/>
            <a:ext cx="261071" cy="14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478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C7292E-A320-4EB9-ADCF-70B0517EBF47}"/>
              </a:ext>
            </a:extLst>
          </p:cNvPr>
          <p:cNvSpPr>
            <a:spLocks noGrp="1"/>
          </p:cNvSpPr>
          <p:nvPr>
            <p:ph type="title"/>
          </p:nvPr>
        </p:nvSpPr>
        <p:spPr/>
        <p:txBody>
          <a:bodyPr/>
          <a:lstStyle/>
          <a:p>
            <a:r>
              <a:rPr lang="en-GB" dirty="0" err="1"/>
              <a:t>OceanGliders</a:t>
            </a:r>
            <a:r>
              <a:rPr lang="en-GB" dirty="0"/>
              <a:t> GDAC prototype</a:t>
            </a:r>
          </a:p>
        </p:txBody>
      </p:sp>
      <p:sp>
        <p:nvSpPr>
          <p:cNvPr id="3" name="Espace réservé du texte 2">
            <a:extLst>
              <a:ext uri="{FF2B5EF4-FFF2-40B4-BE49-F238E27FC236}">
                <a16:creationId xmlns:a16="http://schemas.microsoft.com/office/drawing/2014/main" id="{D11EC56A-76ED-4824-A0E8-3EF467BD8D3F}"/>
              </a:ext>
            </a:extLst>
          </p:cNvPr>
          <p:cNvSpPr>
            <a:spLocks noGrp="1"/>
          </p:cNvSpPr>
          <p:nvPr>
            <p:ph type="body" idx="1"/>
          </p:nvPr>
        </p:nvSpPr>
        <p:spPr>
          <a:xfrm>
            <a:off x="98249" y="791208"/>
            <a:ext cx="5699109" cy="4335942"/>
          </a:xfrm>
        </p:spPr>
        <p:txBody>
          <a:bodyPr/>
          <a:lstStyle/>
          <a:p>
            <a:r>
              <a:rPr lang="fr-FR" dirty="0"/>
              <a:t>A prototype for </a:t>
            </a:r>
            <a:r>
              <a:rPr lang="fr-FR" dirty="0" err="1"/>
              <a:t>OceanGliders</a:t>
            </a:r>
            <a:r>
              <a:rPr lang="fr-FR" dirty="0"/>
              <a:t> GDAC</a:t>
            </a:r>
            <a:br>
              <a:rPr lang="fr-FR" dirty="0"/>
            </a:br>
            <a:r>
              <a:rPr lang="fr-FR" dirty="0"/>
              <a:t>(Global Data </a:t>
            </a:r>
            <a:r>
              <a:rPr lang="fr-FR" dirty="0" err="1"/>
              <a:t>Assembly</a:t>
            </a:r>
            <a:r>
              <a:rPr lang="fr-FR" dirty="0"/>
              <a:t> Centre) </a:t>
            </a:r>
            <a:r>
              <a:rPr lang="fr-FR" dirty="0" err="1"/>
              <a:t>available</a:t>
            </a:r>
            <a:r>
              <a:rPr lang="fr-FR" dirty="0"/>
              <a:t> at:</a:t>
            </a:r>
          </a:p>
          <a:p>
            <a:pPr lvl="1"/>
            <a:r>
              <a:rPr lang="fr-FR" dirty="0">
                <a:hlinkClick r:id="rId2"/>
              </a:rPr>
              <a:t>https://nrt.cmems-du.eu/erddap</a:t>
            </a:r>
          </a:p>
          <a:p>
            <a:pPr lvl="1"/>
            <a:r>
              <a:rPr lang="fr-FR" dirty="0">
                <a:hlinkClick r:id="rId2"/>
              </a:rPr>
              <a:t>http://www.ifremer.fr/co/ego/ego/v2</a:t>
            </a:r>
            <a:r>
              <a:rPr lang="fr-FR" dirty="0"/>
              <a:t>  </a:t>
            </a:r>
          </a:p>
          <a:p>
            <a:endParaRPr lang="fr-FR" dirty="0"/>
          </a:p>
          <a:p>
            <a:r>
              <a:rPr lang="fr-FR" dirty="0"/>
              <a:t>A directory per </a:t>
            </a:r>
            <a:r>
              <a:rPr lang="fr-FR" dirty="0" err="1"/>
              <a:t>glider</a:t>
            </a:r>
            <a:r>
              <a:rPr lang="fr-FR" dirty="0"/>
              <a:t>, a </a:t>
            </a:r>
            <a:r>
              <a:rPr lang="fr-FR" dirty="0" err="1"/>
              <a:t>sub</a:t>
            </a:r>
            <a:r>
              <a:rPr lang="fr-FR" dirty="0"/>
              <a:t>-directory per </a:t>
            </a:r>
            <a:r>
              <a:rPr lang="fr-FR" dirty="0" err="1"/>
              <a:t>deployment</a:t>
            </a:r>
            <a:endParaRPr lang="fr-FR" dirty="0"/>
          </a:p>
          <a:p>
            <a:r>
              <a:rPr lang="fr-FR" dirty="0" err="1"/>
              <a:t>Each</a:t>
            </a:r>
            <a:r>
              <a:rPr lang="fr-FR" dirty="0"/>
              <a:t> </a:t>
            </a:r>
            <a:r>
              <a:rPr lang="fr-FR" dirty="0" err="1"/>
              <a:t>deployment</a:t>
            </a:r>
            <a:r>
              <a:rPr lang="fr-FR" dirty="0"/>
              <a:t> </a:t>
            </a:r>
            <a:r>
              <a:rPr lang="fr-FR" dirty="0" err="1"/>
              <a:t>contains</a:t>
            </a:r>
            <a:endParaRPr lang="fr-FR" dirty="0"/>
          </a:p>
          <a:p>
            <a:pPr lvl="1"/>
            <a:r>
              <a:rPr lang="fr-FR" dirty="0"/>
              <a:t>The NetCDF </a:t>
            </a:r>
            <a:r>
              <a:rPr lang="fr-FR" dirty="0" err="1"/>
              <a:t>trajectory</a:t>
            </a:r>
            <a:r>
              <a:rPr lang="fr-FR" dirty="0"/>
              <a:t> data and </a:t>
            </a:r>
            <a:r>
              <a:rPr lang="fr-FR" dirty="0" err="1"/>
              <a:t>metadata</a:t>
            </a:r>
            <a:r>
              <a:rPr lang="fr-FR" dirty="0"/>
              <a:t> file</a:t>
            </a:r>
          </a:p>
          <a:p>
            <a:pPr lvl="1"/>
            <a:r>
              <a:rPr lang="fr-FR" dirty="0"/>
              <a:t>The </a:t>
            </a:r>
            <a:r>
              <a:rPr lang="fr-FR" dirty="0" err="1"/>
              <a:t>deployment</a:t>
            </a:r>
            <a:r>
              <a:rPr lang="fr-FR" dirty="0"/>
              <a:t> JSON file (</a:t>
            </a:r>
            <a:r>
              <a:rPr lang="fr-FR" dirty="0" err="1"/>
              <a:t>used</a:t>
            </a:r>
            <a:r>
              <a:rPr lang="fr-FR" dirty="0"/>
              <a:t> for data </a:t>
            </a:r>
            <a:r>
              <a:rPr lang="fr-FR" dirty="0" err="1"/>
              <a:t>processing</a:t>
            </a:r>
            <a:r>
              <a:rPr lang="fr-FR" dirty="0"/>
              <a:t>)</a:t>
            </a:r>
          </a:p>
          <a:p>
            <a:pPr lvl="1"/>
            <a:r>
              <a:rPr lang="fr-FR" dirty="0"/>
              <a:t>A directory of all vertical profiles </a:t>
            </a:r>
          </a:p>
          <a:p>
            <a:pPr lvl="2"/>
            <a:r>
              <a:rPr lang="fr-FR" dirty="0"/>
              <a:t>One NetCDF file per profile, </a:t>
            </a:r>
            <a:r>
              <a:rPr lang="fr-FR" dirty="0" err="1"/>
              <a:t>extracted</a:t>
            </a:r>
            <a:r>
              <a:rPr lang="fr-FR" dirty="0"/>
              <a:t> </a:t>
            </a:r>
            <a:r>
              <a:rPr lang="fr-FR" dirty="0" err="1"/>
              <a:t>from</a:t>
            </a:r>
            <a:r>
              <a:rPr lang="fr-FR" dirty="0"/>
              <a:t> NetCDF data file (</a:t>
            </a:r>
            <a:r>
              <a:rPr lang="fr-FR" dirty="0" err="1"/>
              <a:t>descending</a:t>
            </a:r>
            <a:r>
              <a:rPr lang="fr-FR" dirty="0"/>
              <a:t> and </a:t>
            </a:r>
            <a:r>
              <a:rPr lang="fr-FR" dirty="0" err="1"/>
              <a:t>ascending</a:t>
            </a:r>
            <a:r>
              <a:rPr lang="fr-FR" dirty="0"/>
              <a:t> phases)</a:t>
            </a:r>
            <a:endParaRPr lang="en-GB" dirty="0"/>
          </a:p>
        </p:txBody>
      </p:sp>
      <p:pic>
        <p:nvPicPr>
          <p:cNvPr id="4" name="Image 3">
            <a:extLst>
              <a:ext uri="{FF2B5EF4-FFF2-40B4-BE49-F238E27FC236}">
                <a16:creationId xmlns:a16="http://schemas.microsoft.com/office/drawing/2014/main" id="{A2510C0C-0B7D-4AC2-BA4E-E802499447F3}"/>
              </a:ext>
            </a:extLst>
          </p:cNvPr>
          <p:cNvPicPr>
            <a:picLocks noChangeAspect="1"/>
          </p:cNvPicPr>
          <p:nvPr/>
        </p:nvPicPr>
        <p:blipFill>
          <a:blip r:embed="rId3"/>
          <a:stretch>
            <a:fillRect/>
          </a:stretch>
        </p:blipFill>
        <p:spPr>
          <a:xfrm>
            <a:off x="5943485" y="866547"/>
            <a:ext cx="3200515" cy="2879184"/>
          </a:xfrm>
          <a:prstGeom prst="rect">
            <a:avLst/>
          </a:prstGeom>
        </p:spPr>
      </p:pic>
    </p:spTree>
    <p:extLst>
      <p:ext uri="{BB962C8B-B14F-4D97-AF65-F5344CB8AC3E}">
        <p14:creationId xmlns:p14="http://schemas.microsoft.com/office/powerpoint/2010/main" val="449441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33058E-E578-4A9F-9CAB-BF2EF1CC06A4}"/>
              </a:ext>
            </a:extLst>
          </p:cNvPr>
          <p:cNvSpPr>
            <a:spLocks noGrp="1"/>
          </p:cNvSpPr>
          <p:nvPr>
            <p:ph type="title"/>
          </p:nvPr>
        </p:nvSpPr>
        <p:spPr/>
        <p:txBody>
          <a:bodyPr/>
          <a:lstStyle/>
          <a:p>
            <a:r>
              <a:rPr lang="en-GB" dirty="0"/>
              <a:t>Data citation, credit to scientists</a:t>
            </a:r>
          </a:p>
        </p:txBody>
      </p:sp>
      <p:sp>
        <p:nvSpPr>
          <p:cNvPr id="3" name="Espace réservé du texte 2">
            <a:extLst>
              <a:ext uri="{FF2B5EF4-FFF2-40B4-BE49-F238E27FC236}">
                <a16:creationId xmlns:a16="http://schemas.microsoft.com/office/drawing/2014/main" id="{EE8890AA-B201-4DB5-ABD3-32CED4908017}"/>
              </a:ext>
            </a:extLst>
          </p:cNvPr>
          <p:cNvSpPr>
            <a:spLocks noGrp="1"/>
          </p:cNvSpPr>
          <p:nvPr>
            <p:ph type="body" idx="1"/>
          </p:nvPr>
        </p:nvSpPr>
        <p:spPr/>
        <p:txBody>
          <a:bodyPr/>
          <a:lstStyle/>
          <a:p>
            <a:r>
              <a:rPr lang="fr-FR" dirty="0"/>
              <a:t>Work </a:t>
            </a:r>
            <a:r>
              <a:rPr lang="fr-FR" dirty="0" err="1"/>
              <a:t>underway</a:t>
            </a:r>
            <a:r>
              <a:rPr lang="fr-FR" dirty="0"/>
              <a:t> </a:t>
            </a:r>
            <a:r>
              <a:rPr lang="fr-FR" dirty="0" err="1"/>
              <a:t>within</a:t>
            </a:r>
            <a:r>
              <a:rPr lang="fr-FR" dirty="0"/>
              <a:t> </a:t>
            </a:r>
            <a:r>
              <a:rPr lang="fr-FR" dirty="0" err="1"/>
              <a:t>OceanGliders</a:t>
            </a:r>
            <a:endParaRPr lang="fr-FR" dirty="0"/>
          </a:p>
          <a:p>
            <a:pPr lvl="1"/>
            <a:r>
              <a:rPr lang="fr-FR" dirty="0" err="1"/>
              <a:t>Assign</a:t>
            </a:r>
            <a:r>
              <a:rPr lang="fr-FR" dirty="0"/>
              <a:t> a DOI for </a:t>
            </a:r>
            <a:r>
              <a:rPr lang="fr-FR" dirty="0" err="1"/>
              <a:t>each</a:t>
            </a:r>
            <a:r>
              <a:rPr lang="fr-FR" dirty="0"/>
              <a:t> </a:t>
            </a:r>
            <a:r>
              <a:rPr lang="fr-FR" dirty="0" err="1"/>
              <a:t>deployment</a:t>
            </a:r>
            <a:endParaRPr lang="fr-FR" dirty="0"/>
          </a:p>
          <a:p>
            <a:pPr lvl="1"/>
            <a:r>
              <a:rPr lang="fr-FR" dirty="0"/>
              <a:t>Manage </a:t>
            </a:r>
            <a:r>
              <a:rPr lang="fr-FR" dirty="0" err="1"/>
              <a:t>DOIs</a:t>
            </a:r>
            <a:r>
              <a:rPr lang="fr-FR" dirty="0"/>
              <a:t> of </a:t>
            </a:r>
            <a:r>
              <a:rPr lang="fr-FR" dirty="0" err="1"/>
              <a:t>DOIs</a:t>
            </a:r>
            <a:r>
              <a:rPr lang="fr-FR" dirty="0"/>
              <a:t> to group a </a:t>
            </a:r>
            <a:r>
              <a:rPr lang="fr-FR" dirty="0" err="1"/>
              <a:t>series</a:t>
            </a:r>
            <a:r>
              <a:rPr lang="fr-FR" dirty="0"/>
              <a:t> of </a:t>
            </a:r>
            <a:r>
              <a:rPr lang="fr-FR" dirty="0" err="1"/>
              <a:t>deployments</a:t>
            </a:r>
            <a:endParaRPr lang="fr-FR" dirty="0"/>
          </a:p>
          <a:p>
            <a:pPr lvl="2"/>
            <a:r>
              <a:rPr lang="fr-FR" dirty="0"/>
              <a:t>Network </a:t>
            </a:r>
            <a:r>
              <a:rPr lang="fr-FR" dirty="0" err="1"/>
              <a:t>level</a:t>
            </a:r>
            <a:endParaRPr lang="fr-FR" dirty="0"/>
          </a:p>
          <a:p>
            <a:pPr lvl="2"/>
            <a:r>
              <a:rPr lang="fr-FR" dirty="0"/>
              <a:t>Science process</a:t>
            </a:r>
          </a:p>
          <a:p>
            <a:pPr lvl="1"/>
            <a:r>
              <a:rPr lang="fr-FR" dirty="0"/>
              <a:t>Use ORCID to </a:t>
            </a:r>
            <a:r>
              <a:rPr lang="fr-FR" dirty="0" err="1"/>
              <a:t>give</a:t>
            </a:r>
            <a:r>
              <a:rPr lang="fr-FR" dirty="0"/>
              <a:t> </a:t>
            </a:r>
            <a:r>
              <a:rPr lang="fr-FR" dirty="0" err="1"/>
              <a:t>credit</a:t>
            </a:r>
            <a:r>
              <a:rPr lang="fr-FR" dirty="0"/>
              <a:t> to </a:t>
            </a:r>
            <a:r>
              <a:rPr lang="fr-FR" dirty="0" err="1"/>
              <a:t>PIs</a:t>
            </a:r>
            <a:r>
              <a:rPr lang="fr-FR" dirty="0"/>
              <a:t> and </a:t>
            </a:r>
            <a:r>
              <a:rPr lang="fr-FR" dirty="0" err="1"/>
              <a:t>contributors</a:t>
            </a:r>
            <a:endParaRPr lang="fr-FR" dirty="0"/>
          </a:p>
          <a:p>
            <a:endParaRPr lang="fr-FR" dirty="0"/>
          </a:p>
          <a:p>
            <a:r>
              <a:rPr lang="fr-FR" dirty="0" err="1"/>
              <a:t>Examples</a:t>
            </a:r>
            <a:endParaRPr lang="fr-FR" dirty="0"/>
          </a:p>
          <a:p>
            <a:pPr lvl="1"/>
            <a:r>
              <a:rPr lang="fr-FR" dirty="0"/>
              <a:t>Tintin in </a:t>
            </a:r>
            <a:r>
              <a:rPr lang="fr-FR" dirty="0" err="1"/>
              <a:t>Greenland</a:t>
            </a:r>
            <a:r>
              <a:rPr lang="fr-FR" dirty="0"/>
              <a:t> </a:t>
            </a:r>
            <a:r>
              <a:rPr lang="fr-FR" dirty="0">
                <a:hlinkClick r:id="rId2"/>
              </a:rPr>
              <a:t>http://doi.org/10.17882/51473</a:t>
            </a:r>
            <a:endParaRPr lang="fr-FR" dirty="0"/>
          </a:p>
          <a:p>
            <a:pPr lvl="1"/>
            <a:r>
              <a:rPr lang="fr-FR" dirty="0"/>
              <a:t>Tintin &amp; Moose </a:t>
            </a:r>
            <a:r>
              <a:rPr lang="fr-FR" dirty="0">
                <a:hlinkClick r:id="rId3"/>
              </a:rPr>
              <a:t>http://doi.org/10.17882/51472</a:t>
            </a:r>
            <a:endParaRPr lang="en-GB" dirty="0"/>
          </a:p>
        </p:txBody>
      </p:sp>
    </p:spTree>
    <p:extLst>
      <p:ext uri="{BB962C8B-B14F-4D97-AF65-F5344CB8AC3E}">
        <p14:creationId xmlns:p14="http://schemas.microsoft.com/office/powerpoint/2010/main" val="1281780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Euro-Argo">
      <a:dk1>
        <a:sysClr val="windowText" lastClr="000000"/>
      </a:dk1>
      <a:lt1>
        <a:sysClr val="window" lastClr="FFFFFF"/>
      </a:lt1>
      <a:dk2>
        <a:srgbClr val="196092"/>
      </a:dk2>
      <a:lt2>
        <a:srgbClr val="F8C844"/>
      </a:lt2>
      <a:accent1>
        <a:srgbClr val="52525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793</Words>
  <Application>Microsoft Office PowerPoint</Application>
  <PresentationFormat>Affichage à l'écran (16:9)</PresentationFormat>
  <Paragraphs>75</Paragraphs>
  <Slides>11</Slides>
  <Notes>1</Notes>
  <HiddenSlides>0</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11</vt:i4>
      </vt:variant>
    </vt:vector>
  </HeadingPairs>
  <TitlesOfParts>
    <vt:vector size="17" baseType="lpstr">
      <vt:lpstr>Arial</vt:lpstr>
      <vt:lpstr>Calibri</vt:lpstr>
      <vt:lpstr>Wingdings</vt:lpstr>
      <vt:lpstr>Roboto</vt:lpstr>
      <vt:lpstr>Material</vt:lpstr>
      <vt:lpstr>Conception personnalisée</vt:lpstr>
      <vt:lpstr>OceanGliders</vt:lpstr>
      <vt:lpstr>OceanGliders, the glider component of GOOS</vt:lpstr>
      <vt:lpstr>Présentation PowerPoint</vt:lpstr>
      <vt:lpstr>OceanGliders, data management</vt:lpstr>
      <vt:lpstr>OceanGlider Task Team ongoing activity</vt:lpstr>
      <vt:lpstr>OceanGlider Task Team ongoing activity</vt:lpstr>
      <vt:lpstr>DAC glider real-time data processing DAC : data assembly centre</vt:lpstr>
      <vt:lpstr>OceanGliders GDAC prototype</vt:lpstr>
      <vt:lpstr>Data citation, credit to scientists</vt:lpstr>
      <vt:lpstr>Copernicus Marine glider profiles (from OceanGliders and GTS)</vt:lpstr>
      <vt:lpstr>A few maps : 2 million profiles from 400 gliders in September 2021 (OceanGlider, GTS) Source: Copernicus Marine service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OceanGliders</dc:title>
  <cp:lastModifiedBy>Thierry Carval</cp:lastModifiedBy>
  <cp:revision>29</cp:revision>
  <dcterms:modified xsi:type="dcterms:W3CDTF">2021-09-24T14:32:12Z</dcterms:modified>
</cp:coreProperties>
</file>