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 id="2147483671" r:id="rId3"/>
    <p:sldMasterId id="2147483672" r:id="rId4"/>
    <p:sldMasterId id="2147483673" r:id="rId5"/>
    <p:sldMasterId id="2147483674" r:id="rId6"/>
    <p:sldMasterId id="2147483675" r:id="rId7"/>
  </p:sldMasterIdLst>
  <p:notesMasterIdLst>
    <p:notesMasterId r:id="rId30"/>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Rockwell" panose="02060603020205020403" pitchFamily="18" charset="0"/>
      <p:regular r:id="rId39"/>
      <p:bold r:id="rId40"/>
      <p:italic r:id="rId41"/>
      <p:boldItalic r:id="rId42"/>
    </p:embeddedFont>
    <p:embeddedFont>
      <p:font typeface="Source Sans Pro"/>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5ADE4D-3F5C-434E-ABF5-4CE21A15AE90}">
  <a:tblStyle styleId="{B85ADE4D-3F5C-434E-ABF5-4CE21A15AE9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e8961b247_0_23:notes"/>
          <p:cNvSpPr txBox="1">
            <a:spLocks noGrp="1"/>
          </p:cNvSpPr>
          <p:nvPr>
            <p:ph type="body" idx="1"/>
          </p:nvPr>
        </p:nvSpPr>
        <p:spPr>
          <a:xfrm>
            <a:off x="686111" y="4401332"/>
            <a:ext cx="5485800" cy="3599700"/>
          </a:xfrm>
          <a:prstGeom prst="rect">
            <a:avLst/>
          </a:prstGeom>
          <a:noFill/>
          <a:ln>
            <a:noFill/>
          </a:ln>
        </p:spPr>
        <p:txBody>
          <a:bodyPr spcFirstLastPara="1" wrap="square" lIns="89800" tIns="89800" rIns="89800" bIns="89800" anchor="t"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9" name="Google Shape;129;gee8961b24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e8961b247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ee8961b247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eb6854e5b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eb6854e5b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eeb6854e5b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eeb6854e5b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eb6854e5b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eeb6854e5b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eb6854e5b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eb6854e5b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eb6854e5b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eeb6854e5b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eb6854e5b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eb6854e5b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eb6854e5b_0_322: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eeb6854e5b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eb6854e5b_0_377: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eb6854e5b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eb6854e5b_0_422: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eeb6854e5b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e8961b247_0_235: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ee8961b247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eb6854e5b_0_468: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eeb6854e5b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eb6854e5b_0_497: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eeb6854e5b_0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eb6854e5b_0_525:notes"/>
          <p:cNvSpPr txBox="1">
            <a:spLocks noGrp="1"/>
          </p:cNvSpPr>
          <p:nvPr>
            <p:ph type="body" idx="1"/>
          </p:nvPr>
        </p:nvSpPr>
        <p:spPr>
          <a:xfrm>
            <a:off x="685480" y="4401643"/>
            <a:ext cx="5486700" cy="3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eeb6854e5b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eb6854e5b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eeb6854e5b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eeb6854e5b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eb6854e5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eb6854e5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eb6854e5b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eeb6854e5b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eeb6854e5b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eeb6854e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eeb6854e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b6854e5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eb6854e5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e8961b247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ee8961b247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8961b24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ee8961b247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5pPr>
            <a:lvl6pPr marL="457194" marR="0" lvl="5" indent="-12694"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6pPr>
            <a:lvl7pPr marL="914391" marR="0" lvl="6" indent="-12691"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7pPr>
            <a:lvl8pPr marL="1371587" marR="0" lvl="7" indent="-12687"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8pPr>
            <a:lvl9pPr marL="1828782" marR="0" lvl="8" indent="-12682"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9pPr>
          </a:lstStyle>
          <a:p>
            <a:endParaRPr/>
          </a:p>
        </p:txBody>
      </p:sp>
      <p:sp>
        <p:nvSpPr>
          <p:cNvPr id="58" name="Google Shape;58;p14"/>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457194" marR="0" lvl="1" indent="-12694"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914391" marR="0" lvl="2" indent="-12691"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587" marR="0" lvl="3" indent="-1268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1828782" marR="0" lvl="4" indent="-12682"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285978" marR="0" lvl="5" indent="-1267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2743173" marR="0" lvl="6" indent="-12673"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200368" marR="0" lvl="7" indent="-1266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3657563" marR="0" lvl="8" indent="-12663"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59" name="Google Shape;59;p14"/>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762" y="13097"/>
            <a:ext cx="9139200" cy="444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4" name="Google Shape;64;p15"/>
          <p:cNvSpPr txBox="1">
            <a:spLocks noGrp="1"/>
          </p:cNvSpPr>
          <p:nvPr>
            <p:ph type="body" idx="1"/>
          </p:nvPr>
        </p:nvSpPr>
        <p:spPr>
          <a:xfrm>
            <a:off x="457200" y="742950"/>
            <a:ext cx="8229600" cy="3943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40"/>
              </a:spcBef>
              <a:spcAft>
                <a:spcPts val="0"/>
              </a:spcAft>
              <a:buClr>
                <a:schemeClr val="dk1"/>
              </a:buClr>
              <a:buSzPts val="24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15"/>
          <p:cNvSpPr txBox="1">
            <a:spLocks noGrp="1"/>
          </p:cNvSpPr>
          <p:nvPr>
            <p:ph type="ftr" idx="11"/>
          </p:nvPr>
        </p:nvSpPr>
        <p:spPr>
          <a:xfrm>
            <a:off x="1600200" y="4767263"/>
            <a:ext cx="53340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5"/>
          <p:cNvSpPr txBox="1">
            <a:spLocks noGrp="1"/>
          </p:cNvSpPr>
          <p:nvPr>
            <p:ph type="sldNum" idx="12"/>
          </p:nvPr>
        </p:nvSpPr>
        <p:spPr>
          <a:xfrm>
            <a:off x="533400" y="4767263"/>
            <a:ext cx="7620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Font typeface="Century Gothic"/>
              <a:buNone/>
              <a:defRPr sz="1200" b="0" i="0" u="none" strike="noStrike" cap="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sz="14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628650" y="1873041"/>
            <a:ext cx="6714000" cy="569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700"/>
              <a:buFont typeface="Rockwell"/>
              <a:buNone/>
              <a:defRPr sz="2700" b="0" i="0" u="none" strike="noStrike" cap="none">
                <a:solidFill>
                  <a:schemeClr val="lt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0" name="Google Shape;70;p17"/>
          <p:cNvSpPr txBox="1">
            <a:spLocks noGrp="1"/>
          </p:cNvSpPr>
          <p:nvPr>
            <p:ph type="subTitle" idx="1"/>
          </p:nvPr>
        </p:nvSpPr>
        <p:spPr>
          <a:xfrm>
            <a:off x="628650" y="2442255"/>
            <a:ext cx="6714000" cy="3429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1692B1"/>
              </a:buClr>
              <a:buSzPts val="1500"/>
              <a:buFont typeface="Arial"/>
              <a:buNone/>
              <a:defRPr sz="1500" b="0" i="0" u="none" strike="noStrike" cap="none">
                <a:solidFill>
                  <a:srgbClr val="1692B1"/>
                </a:solidFill>
                <a:latin typeface="Rockwell"/>
                <a:ea typeface="Rockwell"/>
                <a:cs typeface="Rockwell"/>
                <a:sym typeface="Rockwel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3"/>
        <p:cNvGrpSpPr/>
        <p:nvPr/>
      </p:nvGrpSpPr>
      <p:grpSpPr>
        <a:xfrm>
          <a:off x="0" y="0"/>
          <a:ext cx="0" cy="0"/>
          <a:chOff x="0" y="0"/>
          <a:chExt cx="0" cy="0"/>
        </a:xfrm>
      </p:grpSpPr>
      <p:sp>
        <p:nvSpPr>
          <p:cNvPr id="74" name="Google Shape;74;p19"/>
          <p:cNvSpPr txBox="1">
            <a:spLocks noGrp="1"/>
          </p:cNvSpPr>
          <p:nvPr>
            <p:ph type="body" idx="1"/>
          </p:nvPr>
        </p:nvSpPr>
        <p:spPr>
          <a:xfrm>
            <a:off x="628650" y="580292"/>
            <a:ext cx="7886700" cy="4052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53285"/>
              </a:buClr>
              <a:buSzPts val="1800"/>
              <a:buFont typeface="Arial"/>
              <a:buNone/>
              <a:defRPr sz="1800" b="0" i="0" u="none" strike="noStrike" cap="none">
                <a:solidFill>
                  <a:srgbClr val="053285"/>
                </a:solidFill>
                <a:latin typeface="Century Gothic"/>
                <a:ea typeface="Century Gothic"/>
                <a:cs typeface="Century Gothic"/>
                <a:sym typeface="Century Gothic"/>
              </a:defRPr>
            </a:lvl1pPr>
            <a:lvl2pPr marL="914400" marR="0" lvl="1" indent="-323850" algn="l" rtl="0">
              <a:lnSpc>
                <a:spcPct val="90000"/>
              </a:lnSpc>
              <a:spcBef>
                <a:spcPts val="400"/>
              </a:spcBef>
              <a:spcAft>
                <a:spcPts val="0"/>
              </a:spcAft>
              <a:buClr>
                <a:srgbClr val="053285"/>
              </a:buClr>
              <a:buSzPts val="1500"/>
              <a:buFont typeface="Arial"/>
              <a:buChar char="•"/>
              <a:defRPr sz="1500" b="0" i="0" u="none" strike="noStrike" cap="none">
                <a:solidFill>
                  <a:srgbClr val="053285"/>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rgbClr val="053285"/>
              </a:buClr>
              <a:buSzPts val="1400"/>
              <a:buFont typeface="Courier New"/>
              <a:buChar char="o"/>
              <a:defRPr sz="1400" b="0" i="0" u="none" strike="noStrike" cap="none">
                <a:solidFill>
                  <a:srgbClr val="053285"/>
                </a:solidFill>
                <a:latin typeface="Century Gothic"/>
                <a:ea typeface="Century Gothic"/>
                <a:cs typeface="Century Gothic"/>
                <a:sym typeface="Century Gothic"/>
              </a:defRPr>
            </a:lvl3pPr>
            <a:lvl4pPr marL="1828800" marR="0" lvl="3" indent="-304800" algn="l" rtl="0">
              <a:lnSpc>
                <a:spcPct val="90000"/>
              </a:lnSpc>
              <a:spcBef>
                <a:spcPts val="400"/>
              </a:spcBef>
              <a:spcAft>
                <a:spcPts val="0"/>
              </a:spcAft>
              <a:buClr>
                <a:srgbClr val="053285"/>
              </a:buClr>
              <a:buSzPts val="1200"/>
              <a:buFont typeface="Century Gothic"/>
              <a:buChar char="−"/>
              <a:defRPr sz="1200" b="0" i="0" u="none" strike="noStrike" cap="none">
                <a:solidFill>
                  <a:srgbClr val="053285"/>
                </a:solidFill>
                <a:latin typeface="Century Gothic"/>
                <a:ea typeface="Century Gothic"/>
                <a:cs typeface="Century Gothic"/>
                <a:sym typeface="Century Gothic"/>
              </a:defRPr>
            </a:lvl4pPr>
            <a:lvl5pPr marL="2286000" marR="0" lvl="4" indent="-304800" algn="l" rtl="0">
              <a:lnSpc>
                <a:spcPct val="90000"/>
              </a:lnSpc>
              <a:spcBef>
                <a:spcPts val="400"/>
              </a:spcBef>
              <a:spcAft>
                <a:spcPts val="0"/>
              </a:spcAft>
              <a:buClr>
                <a:srgbClr val="053285"/>
              </a:buClr>
              <a:buSzPts val="1200"/>
              <a:buFont typeface="Century Gothic"/>
              <a:buChar char="»"/>
              <a:defRPr sz="1200" b="0" i="0" u="none" strike="noStrike" cap="none">
                <a:solidFill>
                  <a:srgbClr val="053285"/>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5" name="Google Shape;75;p19"/>
          <p:cNvSpPr txBox="1">
            <a:spLocks noGrp="1"/>
          </p:cNvSpPr>
          <p:nvPr>
            <p:ph type="sldNum" idx="12"/>
          </p:nvPr>
        </p:nvSpPr>
        <p:spPr>
          <a:xfrm>
            <a:off x="224604" y="4662668"/>
            <a:ext cx="3078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9"/>
          <p:cNvSpPr txBox="1">
            <a:spLocks noGrp="1"/>
          </p:cNvSpPr>
          <p:nvPr>
            <p:ph type="body" idx="2"/>
          </p:nvPr>
        </p:nvSpPr>
        <p:spPr>
          <a:xfrm>
            <a:off x="1143" y="0"/>
            <a:ext cx="9141900" cy="4803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1pPr>
            <a:lvl2pPr marL="914400" marR="0" lvl="1" indent="-323850" algn="l" rtl="0">
              <a:lnSpc>
                <a:spcPct val="90000"/>
              </a:lnSpc>
              <a:spcBef>
                <a:spcPts val="400"/>
              </a:spcBef>
              <a:spcAft>
                <a:spcPts val="0"/>
              </a:spcAft>
              <a:buClr>
                <a:srgbClr val="053285"/>
              </a:buClr>
              <a:buSzPts val="1500"/>
              <a:buFont typeface="Arial"/>
              <a:buChar char="•"/>
              <a:defRPr sz="1500" b="0" i="0" u="none" strike="noStrike" cap="none">
                <a:solidFill>
                  <a:srgbClr val="053285"/>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rgbClr val="053285"/>
              </a:buClr>
              <a:buSzPts val="1400"/>
              <a:buFont typeface="Courier New"/>
              <a:buChar char="o"/>
              <a:defRPr sz="1400" b="0" i="0" u="none" strike="noStrike" cap="none">
                <a:solidFill>
                  <a:srgbClr val="053285"/>
                </a:solidFill>
                <a:latin typeface="Century Gothic"/>
                <a:ea typeface="Century Gothic"/>
                <a:cs typeface="Century Gothic"/>
                <a:sym typeface="Century Gothic"/>
              </a:defRPr>
            </a:lvl3pPr>
            <a:lvl4pPr marL="1828800" marR="0" lvl="3" indent="-304800" algn="l" rtl="0">
              <a:lnSpc>
                <a:spcPct val="90000"/>
              </a:lnSpc>
              <a:spcBef>
                <a:spcPts val="400"/>
              </a:spcBef>
              <a:spcAft>
                <a:spcPts val="0"/>
              </a:spcAft>
              <a:buClr>
                <a:srgbClr val="053285"/>
              </a:buClr>
              <a:buSzPts val="1200"/>
              <a:buFont typeface="Century Gothic"/>
              <a:buChar char="−"/>
              <a:defRPr sz="1200" b="0" i="0" u="none" strike="noStrike" cap="none">
                <a:solidFill>
                  <a:srgbClr val="053285"/>
                </a:solidFill>
                <a:latin typeface="Century Gothic"/>
                <a:ea typeface="Century Gothic"/>
                <a:cs typeface="Century Gothic"/>
                <a:sym typeface="Century Gothic"/>
              </a:defRPr>
            </a:lvl4pPr>
            <a:lvl5pPr marL="2286000" marR="0" lvl="4" indent="-304800" algn="l" rtl="0">
              <a:lnSpc>
                <a:spcPct val="90000"/>
              </a:lnSpc>
              <a:spcBef>
                <a:spcPts val="400"/>
              </a:spcBef>
              <a:spcAft>
                <a:spcPts val="0"/>
              </a:spcAft>
              <a:buClr>
                <a:srgbClr val="053285"/>
              </a:buClr>
              <a:buSzPts val="1200"/>
              <a:buFont typeface="Century Gothic"/>
              <a:buChar char="»"/>
              <a:defRPr sz="1200" b="0" i="0" u="none" strike="noStrike" cap="none">
                <a:solidFill>
                  <a:srgbClr val="053285"/>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77"/>
        <p:cNvGrpSpPr/>
        <p:nvPr/>
      </p:nvGrpSpPr>
      <p:grpSpPr>
        <a:xfrm>
          <a:off x="0" y="0"/>
          <a:ext cx="0" cy="0"/>
          <a:chOff x="0" y="0"/>
          <a:chExt cx="0" cy="0"/>
        </a:xfrm>
      </p:grpSpPr>
      <p:sp>
        <p:nvSpPr>
          <p:cNvPr id="78" name="Google Shape;78;p2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lt1"/>
                </a:solidFill>
                <a:latin typeface="Rockwell"/>
                <a:ea typeface="Rockwell"/>
                <a:cs typeface="Rockwell"/>
                <a:sym typeface="Rockwell"/>
              </a:defRPr>
            </a:lvl1pPr>
            <a:lvl2pPr lvl="1" algn="l" rtl="0">
              <a:lnSpc>
                <a:spcPct val="100000"/>
              </a:lnSpc>
              <a:spcBef>
                <a:spcPts val="0"/>
              </a:spcBef>
              <a:spcAft>
                <a:spcPts val="0"/>
              </a:spcAft>
              <a:buSzPts val="1100"/>
              <a:buFont typeface="Arial"/>
              <a:buNone/>
              <a:defRPr sz="1400"/>
            </a:lvl2pPr>
            <a:lvl3pPr lvl="2" algn="l" rtl="0">
              <a:lnSpc>
                <a:spcPct val="100000"/>
              </a:lnSpc>
              <a:spcBef>
                <a:spcPts val="0"/>
              </a:spcBef>
              <a:spcAft>
                <a:spcPts val="0"/>
              </a:spcAft>
              <a:buSzPts val="1100"/>
              <a:buFont typeface="Arial"/>
              <a:buNone/>
              <a:defRPr sz="1400"/>
            </a:lvl3pPr>
            <a:lvl4pPr lvl="3" algn="l" rtl="0">
              <a:lnSpc>
                <a:spcPct val="100000"/>
              </a:lnSpc>
              <a:spcBef>
                <a:spcPts val="0"/>
              </a:spcBef>
              <a:spcAft>
                <a:spcPts val="0"/>
              </a:spcAft>
              <a:buSzPts val="1100"/>
              <a:buFont typeface="Arial"/>
              <a:buNone/>
              <a:defRPr sz="1400"/>
            </a:lvl4pPr>
            <a:lvl5pPr lvl="4" algn="l" rtl="0">
              <a:lnSpc>
                <a:spcPct val="100000"/>
              </a:lnSpc>
              <a:spcBef>
                <a:spcPts val="0"/>
              </a:spcBef>
              <a:spcAft>
                <a:spcPts val="0"/>
              </a:spcAft>
              <a:buSzPts val="1100"/>
              <a:buFont typeface="Arial"/>
              <a:buNone/>
              <a:defRPr sz="1400"/>
            </a:lvl5pPr>
            <a:lvl6pPr lvl="5" algn="l" rtl="0">
              <a:lnSpc>
                <a:spcPct val="100000"/>
              </a:lnSpc>
              <a:spcBef>
                <a:spcPts val="0"/>
              </a:spcBef>
              <a:spcAft>
                <a:spcPts val="0"/>
              </a:spcAft>
              <a:buSzPts val="1100"/>
              <a:buFont typeface="Arial"/>
              <a:buNone/>
              <a:defRPr sz="1400"/>
            </a:lvl6pPr>
            <a:lvl7pPr lvl="6" algn="l" rtl="0">
              <a:lnSpc>
                <a:spcPct val="100000"/>
              </a:lnSpc>
              <a:spcBef>
                <a:spcPts val="0"/>
              </a:spcBef>
              <a:spcAft>
                <a:spcPts val="0"/>
              </a:spcAft>
              <a:buSzPts val="1100"/>
              <a:buFont typeface="Arial"/>
              <a:buNone/>
              <a:defRPr sz="1400"/>
            </a:lvl7pPr>
            <a:lvl8pPr lvl="7" algn="l" rtl="0">
              <a:lnSpc>
                <a:spcPct val="100000"/>
              </a:lnSpc>
              <a:spcBef>
                <a:spcPts val="0"/>
              </a:spcBef>
              <a:spcAft>
                <a:spcPts val="0"/>
              </a:spcAft>
              <a:buSzPts val="1100"/>
              <a:buFont typeface="Arial"/>
              <a:buNone/>
              <a:defRPr sz="1400"/>
            </a:lvl8pPr>
            <a:lvl9pPr lvl="8" algn="l" rtl="0">
              <a:lnSpc>
                <a:spcPct val="100000"/>
              </a:lnSpc>
              <a:spcBef>
                <a:spcPts val="0"/>
              </a:spcBef>
              <a:spcAft>
                <a:spcPts val="0"/>
              </a:spcAft>
              <a:buSzPts val="1100"/>
              <a:buFont typeface="Arial"/>
              <a:buNone/>
              <a:defRPr sz="1400"/>
            </a:lvl9pPr>
          </a:lstStyle>
          <a:p>
            <a:endParaRPr/>
          </a:p>
        </p:txBody>
      </p:sp>
      <p:sp>
        <p:nvSpPr>
          <p:cNvPr id="79" name="Google Shape;79;p2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rgbClr val="053285"/>
                </a:solidFill>
                <a:latin typeface="Century Gothic"/>
                <a:ea typeface="Century Gothic"/>
                <a:cs typeface="Century Gothic"/>
                <a:sym typeface="Century Gothic"/>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rgbClr val="053285"/>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dk1"/>
              </a:buClr>
              <a:buSzPts val="1400"/>
              <a:buFont typeface="Courier New"/>
              <a:buNone/>
              <a:defRPr sz="1400" b="0" i="0" u="none" strike="noStrike" cap="none">
                <a:solidFill>
                  <a:srgbClr val="053285"/>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dk1"/>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dk1"/>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Century Gothic"/>
              <a:buNone/>
              <a:defRPr sz="1100">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Century Gothic"/>
              <a:buNone/>
              <a:defRPr sz="1100">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100"/>
              <a:buFont typeface="Century Gothic"/>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22"/>
          <p:cNvSpPr txBox="1">
            <a:spLocks noGrp="1"/>
          </p:cNvSpPr>
          <p:nvPr>
            <p:ph type="ctrTitle"/>
          </p:nvPr>
        </p:nvSpPr>
        <p:spPr>
          <a:xfrm>
            <a:off x="1322921" y="1142999"/>
            <a:ext cx="6498300" cy="12939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rgbClr val="6DB7D7"/>
              </a:buClr>
              <a:buSzPts val="3960"/>
              <a:buFont typeface="Noto Sans Symbols"/>
              <a:buNone/>
              <a:defRPr sz="3600" b="1">
                <a:solidFill>
                  <a:srgbClr val="3870A6"/>
                </a:solidFill>
                <a:latin typeface="Century Gothic"/>
                <a:ea typeface="Century Gothic"/>
                <a:cs typeface="Century Gothic"/>
                <a:sym typeface="Century Gothic"/>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1" name="Google Shape;91;p22"/>
          <p:cNvSpPr txBox="1">
            <a:spLocks noGrp="1"/>
          </p:cNvSpPr>
          <p:nvPr>
            <p:ph type="subTitle" idx="1"/>
          </p:nvPr>
        </p:nvSpPr>
        <p:spPr>
          <a:xfrm>
            <a:off x="1322921" y="2674488"/>
            <a:ext cx="6498300" cy="861900"/>
          </a:xfrm>
          <a:prstGeom prst="rect">
            <a:avLst/>
          </a:prstGeom>
          <a:noFill/>
          <a:ln>
            <a:noFill/>
          </a:ln>
        </p:spPr>
        <p:txBody>
          <a:bodyPr spcFirstLastPara="1" wrap="square" lIns="91425" tIns="45700" rIns="91425" bIns="45700" anchor="t" anchorCtr="0">
            <a:noAutofit/>
          </a:bodyPr>
          <a:lstStyle>
            <a:lvl1pPr lvl="0" algn="ctr" rtl="0">
              <a:spcBef>
                <a:spcPts val="300"/>
              </a:spcBef>
              <a:spcAft>
                <a:spcPts val="0"/>
              </a:spcAft>
              <a:buClr>
                <a:srgbClr val="6DB7D7"/>
              </a:buClr>
              <a:buSzPts val="2200"/>
              <a:buFont typeface="Noto Sans Symbols"/>
              <a:buNone/>
              <a:defRPr sz="2000">
                <a:solidFill>
                  <a:srgbClr val="888888"/>
                </a:solidFill>
                <a:latin typeface="Century Gothic"/>
                <a:ea typeface="Century Gothic"/>
                <a:cs typeface="Century Gothic"/>
                <a:sym typeface="Century Gothic"/>
              </a:defRPr>
            </a:lvl1pPr>
            <a:lvl2pPr lvl="1" algn="ctr" rtl="0">
              <a:spcBef>
                <a:spcPts val="600"/>
              </a:spcBef>
              <a:spcAft>
                <a:spcPts val="0"/>
              </a:spcAft>
              <a:buSzPts val="2640"/>
              <a:buNone/>
              <a:defRPr>
                <a:solidFill>
                  <a:srgbClr val="888888"/>
                </a:solidFill>
              </a:defRPr>
            </a:lvl2pPr>
            <a:lvl3pPr lvl="2" algn="ctr" rtl="0">
              <a:spcBef>
                <a:spcPts val="600"/>
              </a:spcBef>
              <a:spcAft>
                <a:spcPts val="0"/>
              </a:spcAft>
              <a:buSzPts val="2200"/>
              <a:buNone/>
              <a:defRPr>
                <a:solidFill>
                  <a:srgbClr val="888888"/>
                </a:solidFill>
              </a:defRPr>
            </a:lvl3pPr>
            <a:lvl4pPr lvl="3" algn="ctr" rtl="0">
              <a:spcBef>
                <a:spcPts val="600"/>
              </a:spcBef>
              <a:spcAft>
                <a:spcPts val="0"/>
              </a:spcAft>
              <a:buSzPts val="1980"/>
              <a:buNone/>
              <a:defRPr>
                <a:solidFill>
                  <a:srgbClr val="888888"/>
                </a:solidFill>
              </a:defRPr>
            </a:lvl4pPr>
            <a:lvl5pPr lvl="4" algn="ctr" rtl="0">
              <a:spcBef>
                <a:spcPts val="600"/>
              </a:spcBef>
              <a:spcAft>
                <a:spcPts val="0"/>
              </a:spcAft>
              <a:buSzPts val="1980"/>
              <a:buNone/>
              <a:defRPr>
                <a:solidFill>
                  <a:srgbClr val="888888"/>
                </a:solidFill>
              </a:defRPr>
            </a:lvl5pPr>
            <a:lvl6pPr lvl="5" algn="ctr" rtl="0">
              <a:spcBef>
                <a:spcPts val="360"/>
              </a:spcBef>
              <a:spcAft>
                <a:spcPts val="0"/>
              </a:spcAft>
              <a:buSzPts val="1980"/>
              <a:buNone/>
              <a:defRPr>
                <a:solidFill>
                  <a:srgbClr val="888888"/>
                </a:solidFill>
              </a:defRPr>
            </a:lvl6pPr>
            <a:lvl7pPr lvl="6" algn="ctr" rtl="0">
              <a:spcBef>
                <a:spcPts val="360"/>
              </a:spcBef>
              <a:spcAft>
                <a:spcPts val="0"/>
              </a:spcAft>
              <a:buSzPts val="1980"/>
              <a:buNone/>
              <a:defRPr>
                <a:solidFill>
                  <a:srgbClr val="888888"/>
                </a:solidFill>
              </a:defRPr>
            </a:lvl7pPr>
            <a:lvl8pPr lvl="7" algn="ctr" rtl="0">
              <a:spcBef>
                <a:spcPts val="360"/>
              </a:spcBef>
              <a:spcAft>
                <a:spcPts val="0"/>
              </a:spcAft>
              <a:buSzPts val="1980"/>
              <a:buNone/>
              <a:defRPr>
                <a:solidFill>
                  <a:srgbClr val="888888"/>
                </a:solidFill>
              </a:defRPr>
            </a:lvl8pPr>
            <a:lvl9pPr lvl="8" algn="ctr" rtl="0">
              <a:spcBef>
                <a:spcPts val="360"/>
              </a:spcBef>
              <a:spcAft>
                <a:spcPts val="0"/>
              </a:spcAft>
              <a:buSzPts val="1980"/>
              <a:buNone/>
              <a:defRPr>
                <a:solidFill>
                  <a:srgbClr val="888888"/>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24"/>
          <p:cNvSpPr txBox="1">
            <a:spLocks noGrp="1"/>
          </p:cNvSpPr>
          <p:nvPr>
            <p:ph type="title"/>
          </p:nvPr>
        </p:nvSpPr>
        <p:spPr>
          <a:xfrm>
            <a:off x="685800" y="228600"/>
            <a:ext cx="77724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24"/>
          <p:cNvSpPr txBox="1">
            <a:spLocks noGrp="1"/>
          </p:cNvSpPr>
          <p:nvPr>
            <p:ph type="body" idx="1"/>
          </p:nvPr>
        </p:nvSpPr>
        <p:spPr>
          <a:xfrm>
            <a:off x="685800" y="1257300"/>
            <a:ext cx="7772400" cy="3372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1" name="Google Shape;101;p24"/>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p2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p2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685800" y="228600"/>
            <a:ext cx="7772400" cy="8574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5pPr>
            <a:lvl6pPr marL="457194" marR="0" lvl="5" indent="-12694"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6pPr>
            <a:lvl7pPr marL="914391" marR="0" lvl="6" indent="-12691"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7pPr>
            <a:lvl8pPr marL="1371587" marR="0" lvl="7" indent="-12687"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8pPr>
            <a:lvl9pPr marL="1828782" marR="0" lvl="8" indent="-12682"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9pPr>
          </a:lstStyle>
          <a:p>
            <a:endParaRPr/>
          </a:p>
        </p:txBody>
      </p:sp>
      <p:sp>
        <p:nvSpPr>
          <p:cNvPr id="112" name="Google Shape;112;p26"/>
          <p:cNvSpPr txBox="1">
            <a:spLocks noGrp="1"/>
          </p:cNvSpPr>
          <p:nvPr>
            <p:ph type="body" idx="1"/>
          </p:nvPr>
        </p:nvSpPr>
        <p:spPr>
          <a:xfrm>
            <a:off x="685800" y="1257300"/>
            <a:ext cx="7772400" cy="3372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3" name="Google Shape;113;p26"/>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26"/>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26"/>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685800" y="228600"/>
            <a:ext cx="77724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7"/>
          <p:cNvSpPr txBox="1">
            <a:spLocks noGrp="1"/>
          </p:cNvSpPr>
          <p:nvPr>
            <p:ph type="body" idx="1"/>
          </p:nvPr>
        </p:nvSpPr>
        <p:spPr>
          <a:xfrm>
            <a:off x="685800" y="1257301"/>
            <a:ext cx="3810000" cy="33720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119" name="Google Shape;119;p27"/>
          <p:cNvSpPr txBox="1">
            <a:spLocks noGrp="1"/>
          </p:cNvSpPr>
          <p:nvPr>
            <p:ph type="body" idx="2"/>
          </p:nvPr>
        </p:nvSpPr>
        <p:spPr>
          <a:xfrm>
            <a:off x="4648201" y="1257301"/>
            <a:ext cx="3810000" cy="33720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120" name="Google Shape;120;p27"/>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7"/>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81000" rtl="0">
              <a:spcBef>
                <a:spcPts val="480"/>
              </a:spcBef>
              <a:spcAft>
                <a:spcPts val="0"/>
              </a:spcAft>
              <a:buSzPts val="24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30200" rtl="0">
              <a:spcBef>
                <a:spcPts val="320"/>
              </a:spcBef>
              <a:spcAft>
                <a:spcPts val="0"/>
              </a:spcAft>
              <a:buSzPts val="1600"/>
              <a:buChar char="»"/>
              <a:defRPr/>
            </a:lvl6pPr>
            <a:lvl7pPr marL="3200400" lvl="6" indent="-330200" rtl="0">
              <a:spcBef>
                <a:spcPts val="320"/>
              </a:spcBef>
              <a:spcAft>
                <a:spcPts val="0"/>
              </a:spcAft>
              <a:buSzPts val="1600"/>
              <a:buChar char="»"/>
              <a:defRPr/>
            </a:lvl7pPr>
            <a:lvl8pPr marL="3657600" lvl="7" indent="-330200" rtl="0">
              <a:spcBef>
                <a:spcPts val="320"/>
              </a:spcBef>
              <a:spcAft>
                <a:spcPts val="0"/>
              </a:spcAft>
              <a:buSzPts val="1600"/>
              <a:buChar char="»"/>
              <a:defRPr/>
            </a:lvl8pPr>
            <a:lvl9pPr marL="4114800" lvl="8" indent="-330200" rtl="0">
              <a:spcBef>
                <a:spcPts val="320"/>
              </a:spcBef>
              <a:spcAft>
                <a:spcPts val="0"/>
              </a:spcAft>
              <a:buSzPts val="1600"/>
              <a:buChar char="»"/>
              <a:defRPr/>
            </a:lvl9pPr>
          </a:lstStyle>
          <a:p>
            <a:endParaRPr/>
          </a:p>
        </p:txBody>
      </p:sp>
      <p:sp>
        <p:nvSpPr>
          <p:cNvPr id="126" name="Google Shape;126;p2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228600"/>
            <a:ext cx="7772400" cy="8574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5pPr>
            <a:lvl6pPr marL="457194" marR="0" lvl="5" indent="-12694"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6pPr>
            <a:lvl7pPr marL="914391" marR="0" lvl="6" indent="-12691"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7pPr>
            <a:lvl8pPr marL="1371587" marR="0" lvl="7" indent="-12687"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8pPr>
            <a:lvl9pPr marL="1828782" marR="0" lvl="8" indent="-12682"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85800" y="1257300"/>
            <a:ext cx="7772400" cy="3372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Calibri"/>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1"/>
        <p:cNvGrpSpPr/>
        <p:nvPr/>
      </p:nvGrpSpPr>
      <p:grpSpPr>
        <a:xfrm>
          <a:off x="0" y="0"/>
          <a:ext cx="0" cy="0"/>
          <a:chOff x="0" y="0"/>
          <a:chExt cx="0" cy="0"/>
        </a:xfrm>
      </p:grpSpPr>
      <p:sp>
        <p:nvSpPr>
          <p:cNvPr id="72" name="Google Shape;72;p18"/>
          <p:cNvSpPr txBox="1">
            <a:spLocks noGrp="1"/>
          </p:cNvSpPr>
          <p:nvPr>
            <p:ph type="sldNum" idx="12"/>
          </p:nvPr>
        </p:nvSpPr>
        <p:spPr>
          <a:xfrm>
            <a:off x="224604" y="4662668"/>
            <a:ext cx="3078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21"/>
          <p:cNvSpPr txBox="1"/>
          <p:nvPr/>
        </p:nvSpPr>
        <p:spPr>
          <a:xfrm>
            <a:off x="5184775" y="4262438"/>
            <a:ext cx="1842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5" name="Google Shape;85;p21" descr="obpBlueTextual.png"/>
          <p:cNvPicPr preferRelativeResize="0"/>
          <p:nvPr/>
        </p:nvPicPr>
        <p:blipFill rotWithShape="1">
          <a:blip r:embed="rId4">
            <a:alphaModFix/>
          </a:blip>
          <a:srcRect/>
          <a:stretch/>
        </p:blipFill>
        <p:spPr>
          <a:xfrm>
            <a:off x="138112" y="0"/>
            <a:ext cx="1175147" cy="548878"/>
          </a:xfrm>
          <a:prstGeom prst="rect">
            <a:avLst/>
          </a:prstGeom>
          <a:noFill/>
          <a:ln>
            <a:noFill/>
          </a:ln>
        </p:spPr>
      </p:pic>
      <p:pic>
        <p:nvPicPr>
          <p:cNvPr id="86" name="Google Shape;86;p21"/>
          <p:cNvPicPr preferRelativeResize="0"/>
          <p:nvPr/>
        </p:nvPicPr>
        <p:blipFill rotWithShape="1">
          <a:blip r:embed="rId5">
            <a:alphaModFix/>
          </a:blip>
          <a:srcRect/>
          <a:stretch/>
        </p:blipFill>
        <p:spPr>
          <a:xfrm>
            <a:off x="239712" y="4723209"/>
            <a:ext cx="812006" cy="335756"/>
          </a:xfrm>
          <a:prstGeom prst="rect">
            <a:avLst/>
          </a:prstGeom>
          <a:noFill/>
          <a:ln>
            <a:noFill/>
          </a:ln>
        </p:spPr>
      </p:pic>
      <p:sp>
        <p:nvSpPr>
          <p:cNvPr id="87" name="Google Shape;87;p21"/>
          <p:cNvSpPr txBox="1">
            <a:spLocks noGrp="1"/>
          </p:cNvSpPr>
          <p:nvPr>
            <p:ph type="title"/>
          </p:nvPr>
        </p:nvSpPr>
        <p:spPr>
          <a:xfrm>
            <a:off x="1963737" y="80963"/>
            <a:ext cx="6627900" cy="1002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1pPr>
            <a:lvl2pPr marR="0" lvl="1"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2pPr>
            <a:lvl3pPr marR="0" lvl="2"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3pPr>
            <a:lvl4pPr marR="0" lvl="3"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4pPr>
            <a:lvl5pPr marR="0" lvl="4"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5pPr>
            <a:lvl6pPr marR="0" lvl="5"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6pPr>
            <a:lvl7pPr marR="0" lvl="6"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7pPr>
            <a:lvl8pPr marR="0" lvl="7"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8pPr>
            <a:lvl9pPr marR="0" lvl="8" algn="ctr" rtl="0">
              <a:spcBef>
                <a:spcPts val="0"/>
              </a:spcBef>
              <a:spcAft>
                <a:spcPts val="0"/>
              </a:spcAft>
              <a:buSzPts val="1400"/>
              <a:buNone/>
              <a:defRPr sz="3600" b="1" i="0" u="none" strike="noStrike" cap="none">
                <a:solidFill>
                  <a:srgbClr val="3870A6"/>
                </a:solidFill>
                <a:latin typeface="Century Gothic"/>
                <a:ea typeface="Century Gothic"/>
                <a:cs typeface="Century Gothic"/>
                <a:sym typeface="Century Gothic"/>
              </a:defRPr>
            </a:lvl9pPr>
          </a:lstStyle>
          <a:p>
            <a:endParaRPr/>
          </a:p>
        </p:txBody>
      </p:sp>
      <p:sp>
        <p:nvSpPr>
          <p:cNvPr id="88" name="Google Shape;88;p21"/>
          <p:cNvSpPr txBox="1">
            <a:spLocks noGrp="1"/>
          </p:cNvSpPr>
          <p:nvPr>
            <p:ph type="body" idx="1"/>
          </p:nvPr>
        </p:nvSpPr>
        <p:spPr>
          <a:xfrm>
            <a:off x="549275" y="1200150"/>
            <a:ext cx="8042400" cy="3257700"/>
          </a:xfrm>
          <a:prstGeom prst="rect">
            <a:avLst/>
          </a:prstGeom>
          <a:noFill/>
          <a:ln>
            <a:noFill/>
          </a:ln>
        </p:spPr>
        <p:txBody>
          <a:bodyPr spcFirstLastPara="1" wrap="square" lIns="91425" tIns="45700" rIns="91425" bIns="45700" anchor="t" anchorCtr="0">
            <a:noAutofit/>
          </a:bodyPr>
          <a:lstStyle>
            <a:lvl1pPr marL="457200" marR="0" lvl="0" indent="-424180" algn="l" rtl="0">
              <a:spcBef>
                <a:spcPts val="2000"/>
              </a:spcBef>
              <a:spcAft>
                <a:spcPts val="0"/>
              </a:spcAft>
              <a:buClr>
                <a:srgbClr val="6FB7D7"/>
              </a:buClr>
              <a:buSzPts val="3080"/>
              <a:buFont typeface="Noto Sans Symbols"/>
              <a:buChar char="⚫"/>
              <a:defRPr sz="2800" b="0" i="0" u="none" strike="noStrike" cap="none">
                <a:solidFill>
                  <a:srgbClr val="595959"/>
                </a:solidFill>
                <a:latin typeface="Century Gothic"/>
                <a:ea typeface="Century Gothic"/>
                <a:cs typeface="Century Gothic"/>
                <a:sym typeface="Century Gothic"/>
              </a:defRPr>
            </a:lvl1pPr>
            <a:lvl2pPr marL="914400" marR="0" lvl="1" indent="-396240" algn="l" rtl="0">
              <a:spcBef>
                <a:spcPts val="600"/>
              </a:spcBef>
              <a:spcAft>
                <a:spcPts val="0"/>
              </a:spcAft>
              <a:buClr>
                <a:srgbClr val="215D77"/>
              </a:buClr>
              <a:buSzPts val="2640"/>
              <a:buFont typeface="Noto Sans Symbols"/>
              <a:buChar char="⚫"/>
              <a:defRPr sz="2400" b="0" i="0" u="none" strike="noStrike" cap="none">
                <a:solidFill>
                  <a:srgbClr val="595959"/>
                </a:solidFill>
                <a:latin typeface="Century Gothic"/>
                <a:ea typeface="Century Gothic"/>
                <a:cs typeface="Century Gothic"/>
                <a:sym typeface="Century Gothic"/>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Century Gothic"/>
                <a:ea typeface="Century Gothic"/>
                <a:cs typeface="Century Gothic"/>
                <a:sym typeface="Century Gothic"/>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4329" algn="l" rtl="0">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3200400" marR="0" lvl="6" indent="-354329" algn="l" rtl="0">
              <a:spcBef>
                <a:spcPts val="360"/>
              </a:spcBef>
              <a:spcAft>
                <a:spcPts val="0"/>
              </a:spcAft>
              <a:buClr>
                <a:srgbClr val="6D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3657600" marR="0" lvl="7" indent="-354329" algn="l" rtl="0">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4114800" marR="0" lvl="8" indent="-354329" algn="l" rtl="0">
              <a:spcBef>
                <a:spcPts val="360"/>
              </a:spcBef>
              <a:spcAft>
                <a:spcPts val="0"/>
              </a:spcAft>
              <a:buClr>
                <a:srgbClr val="6D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a:off x="685800" y="228600"/>
            <a:ext cx="7772400" cy="857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2"/>
                </a:solidFill>
                <a:latin typeface="Arial"/>
                <a:ea typeface="Arial"/>
                <a:cs typeface="Arial"/>
                <a:sym typeface="Arial"/>
              </a:defRPr>
            </a:lvl9pPr>
          </a:lstStyle>
          <a:p>
            <a:endParaRPr/>
          </a:p>
        </p:txBody>
      </p:sp>
      <p:sp>
        <p:nvSpPr>
          <p:cNvPr id="94" name="Google Shape;94;p23"/>
          <p:cNvSpPr txBox="1">
            <a:spLocks noGrp="1"/>
          </p:cNvSpPr>
          <p:nvPr>
            <p:ph type="body" idx="1"/>
          </p:nvPr>
        </p:nvSpPr>
        <p:spPr>
          <a:xfrm>
            <a:off x="685800" y="1257300"/>
            <a:ext cx="7772400" cy="3372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5" name="Google Shape;95;p23"/>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2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3"/>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5">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685800" y="228600"/>
            <a:ext cx="7772400" cy="8574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1pPr>
            <a:lvl2pPr marL="0" marR="0" lvl="1"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2pPr>
            <a:lvl3pPr marL="0" marR="0" lvl="2"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3pPr>
            <a:lvl4pPr marL="0" marR="0" lvl="3"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4pPr>
            <a:lvl5pPr marL="0" marR="0" lvl="4" indent="0"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5pPr>
            <a:lvl6pPr marL="457194" marR="0" lvl="5" indent="-12694"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6pPr>
            <a:lvl7pPr marL="914391" marR="0" lvl="6" indent="-12691"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7pPr>
            <a:lvl8pPr marL="1371587" marR="0" lvl="7" indent="-12687"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8pPr>
            <a:lvl9pPr marL="1828782" marR="0" lvl="8" indent="-12682" algn="l" rtl="0">
              <a:spcBef>
                <a:spcPts val="0"/>
              </a:spcBef>
              <a:spcAft>
                <a:spcPts val="0"/>
              </a:spcAft>
              <a:buClr>
                <a:schemeClr val="dk2"/>
              </a:buClr>
              <a:buSzPts val="1400"/>
              <a:buFont typeface="Arial"/>
              <a:buNone/>
              <a:defRPr sz="3600" b="0" i="0" u="none" strike="noStrike" cap="none">
                <a:solidFill>
                  <a:schemeClr val="dk2"/>
                </a:solidFill>
                <a:latin typeface="Arial"/>
                <a:ea typeface="Arial"/>
                <a:cs typeface="Arial"/>
                <a:sym typeface="Arial"/>
              </a:defRPr>
            </a:lvl9pPr>
          </a:lstStyle>
          <a:p>
            <a:endParaRPr/>
          </a:p>
        </p:txBody>
      </p:sp>
      <p:sp>
        <p:nvSpPr>
          <p:cNvPr id="106" name="Google Shape;106;p25"/>
          <p:cNvSpPr txBox="1">
            <a:spLocks noGrp="1"/>
          </p:cNvSpPr>
          <p:nvPr>
            <p:ph type="body" idx="1"/>
          </p:nvPr>
        </p:nvSpPr>
        <p:spPr>
          <a:xfrm>
            <a:off x="685800" y="1257300"/>
            <a:ext cx="7772400" cy="3372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7" name="Google Shape;107;p25"/>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hyperlink" Target="https://coastwatch.noaa.gov/cw/satellite-data-products/multi-parameter-models/seascape-pelagic-habitat-classification.html#:~:text=MBON%20Seascapes%20identifies%20spatially%20explicit,at%205%20km%20spatial%20resolution."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act-us.info/Download/Workshops/2020/ACT_eDNA_Virtual_Workshop_1_Summary_June2020.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marinebon.org/assets/Marine_Life_2030_UN_Ocean_Decade_request_for_endorsement_20210115.pdf" TargetMode="External"/><Relationship Id="rId7"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hyperlink" Target="https://marinebon.org/pages/biotrack/" TargetMode="External"/><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hyperlink" Target="https://ioos.noaa.gov/project/atn/" TargetMode="Externa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7.jp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s://sensors.ioos.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dn.ioos.noaa.gov/media/2020/10/Prospects-for-RT-QC-manual_5.2.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ioos.noaa.gov/project/qartod/"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oceanbestpractices.org/contact"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oceanbestpractices.or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hyperlink" Target="https://ioos.noaa.gov/community/u-s-ioos-advisory-committee/" TargetMode="External"/><Relationship Id="rId3" Type="http://schemas.openxmlformats.org/officeDocument/2006/relationships/hyperlink" Target="mailto:Carl.Gouldman@noaa.gov" TargetMode="External"/><Relationship Id="rId7" Type="http://schemas.openxmlformats.org/officeDocument/2006/relationships/hyperlink" Target="http://www.iooc.us/"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ioos.noaa.gov/about/governance-and-management/" TargetMode="External"/><Relationship Id="rId5" Type="http://schemas.openxmlformats.org/officeDocument/2006/relationships/hyperlink" Target="https://ioos.noaa.gov/" TargetMode="External"/><Relationship Id="rId4" Type="http://schemas.openxmlformats.org/officeDocument/2006/relationships/hyperlink" Target="mailto:Laura.Gewain@noaa.gov" TargetMode="External"/><Relationship Id="rId9" Type="http://schemas.openxmlformats.org/officeDocument/2006/relationships/hyperlink" Target="http://www.ioosassociation.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socean.org/index.php?option=com_content&amp;view=article&amp;id=301&amp;Itemid=428"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https://www.goosocean.org/index.php?option=com_content&amp;view=article&amp;id=300&amp;Itemid=428" TargetMode="External"/><Relationship Id="rId4" Type="http://schemas.openxmlformats.org/officeDocument/2006/relationships/hyperlink" Target="https://www.goosocean.org/index.php?option=com_content&amp;view=article&amp;id=298&amp;Itemid=411&amp;Itemid=42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global-hfradar.org/"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hyperlink" Target="http://gliders.ioos.us"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9"/>
          <p:cNvSpPr txBox="1">
            <a:spLocks noGrp="1"/>
          </p:cNvSpPr>
          <p:nvPr>
            <p:ph type="ctrTitle"/>
          </p:nvPr>
        </p:nvSpPr>
        <p:spPr>
          <a:xfrm>
            <a:off x="1295400" y="914400"/>
            <a:ext cx="6019800" cy="1714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000" b="0" i="1" u="none" strike="noStrike" cap="none">
                <a:solidFill>
                  <a:schemeClr val="dk1"/>
                </a:solidFill>
                <a:latin typeface="Arial"/>
                <a:ea typeface="Arial"/>
                <a:cs typeface="Arial"/>
                <a:sym typeface="Arial"/>
              </a:rPr>
              <a:t>GRA Background Report</a:t>
            </a:r>
            <a:br>
              <a:rPr lang="en" sz="2400" b="1" i="0" u="none" strike="noStrike" cap="none">
                <a:solidFill>
                  <a:schemeClr val="dk1"/>
                </a:solidFill>
                <a:latin typeface="Arial"/>
                <a:ea typeface="Arial"/>
                <a:cs typeface="Arial"/>
                <a:sym typeface="Arial"/>
              </a:rPr>
            </a:br>
            <a:r>
              <a:rPr lang="en" sz="2400" b="1" i="0" u="none" strike="noStrike" cap="none">
                <a:solidFill>
                  <a:schemeClr val="dk1"/>
                </a:solidFill>
                <a:latin typeface="Arial"/>
                <a:ea typeface="Arial"/>
                <a:cs typeface="Arial"/>
                <a:sym typeface="Arial"/>
              </a:rPr>
              <a:t>U.S. IOOS</a:t>
            </a:r>
            <a:endParaRPr/>
          </a:p>
        </p:txBody>
      </p:sp>
      <p:sp>
        <p:nvSpPr>
          <p:cNvPr id="132" name="Google Shape;132;p29"/>
          <p:cNvSpPr txBox="1">
            <a:spLocks noGrp="1"/>
          </p:cNvSpPr>
          <p:nvPr>
            <p:ph type="subTitle" idx="1"/>
          </p:nvPr>
        </p:nvSpPr>
        <p:spPr>
          <a:xfrm>
            <a:off x="827087" y="2680097"/>
            <a:ext cx="6961200" cy="154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600" b="1" i="0" u="none" strike="noStrike" cap="none">
                <a:solidFill>
                  <a:schemeClr val="dk1"/>
                </a:solidFill>
                <a:latin typeface="Arial"/>
                <a:ea typeface="Arial"/>
                <a:cs typeface="Arial"/>
                <a:sym typeface="Arial"/>
              </a:rPr>
              <a:t>Carl Gouldman</a:t>
            </a:r>
            <a:endParaRPr/>
          </a:p>
          <a:p>
            <a:pPr marL="0" marR="0" lvl="0" indent="0" algn="ctr" rtl="0">
              <a:lnSpc>
                <a:spcPct val="100000"/>
              </a:lnSpc>
              <a:spcBef>
                <a:spcPts val="280"/>
              </a:spcBef>
              <a:spcAft>
                <a:spcPts val="0"/>
              </a:spcAft>
              <a:buClr>
                <a:schemeClr val="dk1"/>
              </a:buClr>
              <a:buFont typeface="Arial"/>
              <a:buNone/>
            </a:pPr>
            <a:r>
              <a:rPr lang="en" sz="1400" b="0" i="0" u="none" strike="noStrike" cap="none">
                <a:solidFill>
                  <a:schemeClr val="dk1"/>
                </a:solidFill>
                <a:latin typeface="Arial"/>
                <a:ea typeface="Arial"/>
                <a:cs typeface="Arial"/>
                <a:sym typeface="Arial"/>
              </a:rPr>
              <a:t>Director, U.S. IOOS</a:t>
            </a:r>
            <a:br>
              <a:rPr lang="en" sz="1400" b="0" i="1" u="none" strike="noStrike" cap="none">
                <a:solidFill>
                  <a:schemeClr val="dk1"/>
                </a:solidFill>
                <a:latin typeface="Arial"/>
                <a:ea typeface="Arial"/>
                <a:cs typeface="Arial"/>
                <a:sym typeface="Arial"/>
              </a:rPr>
            </a:br>
            <a:r>
              <a:rPr lang="en" sz="1400" b="0" i="1" u="none" strike="noStrike" cap="none">
                <a:solidFill>
                  <a:schemeClr val="dk1"/>
                </a:solidFill>
                <a:latin typeface="Arial"/>
                <a:ea typeface="Arial"/>
                <a:cs typeface="Arial"/>
                <a:sym typeface="Arial"/>
              </a:rPr>
              <a:t>Carl.Gouldman@noaa.gov </a:t>
            </a:r>
            <a:br>
              <a:rPr lang="en" sz="1400" b="0" i="1" u="none" strike="noStrike" cap="none">
                <a:solidFill>
                  <a:schemeClr val="dk1"/>
                </a:solidFill>
                <a:latin typeface="Arial"/>
                <a:ea typeface="Arial"/>
                <a:cs typeface="Arial"/>
                <a:sym typeface="Arial"/>
              </a:rPr>
            </a:br>
            <a:endParaRPr sz="1400" b="0" i="1" u="none" strike="noStrike" cap="none">
              <a:solidFill>
                <a:schemeClr val="dk1"/>
              </a:solidFill>
              <a:latin typeface="Arial"/>
              <a:ea typeface="Arial"/>
              <a:cs typeface="Arial"/>
              <a:sym typeface="Arial"/>
            </a:endParaRPr>
          </a:p>
          <a:p>
            <a:pPr marL="0" marR="0" lvl="0" indent="0" algn="ctr" rtl="0">
              <a:lnSpc>
                <a:spcPct val="100000"/>
              </a:lnSpc>
              <a:spcBef>
                <a:spcPts val="28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lvl="0" indent="0" algn="ctr" rtl="0">
              <a:spcBef>
                <a:spcPts val="360"/>
              </a:spcBef>
              <a:spcAft>
                <a:spcPts val="0"/>
              </a:spcAft>
              <a:buClr>
                <a:schemeClr val="dk1"/>
              </a:buClr>
              <a:buSzPts val="1800"/>
              <a:buFont typeface="Arial"/>
              <a:buNone/>
            </a:pPr>
            <a:r>
              <a:rPr lang="en" sz="1800" i="1"/>
              <a:t>GOOS Regional Forum-10 </a:t>
            </a:r>
            <a:endParaRPr/>
          </a:p>
          <a:p>
            <a:pPr marL="0" marR="0" lvl="0" indent="0" algn="ctr" rtl="0">
              <a:lnSpc>
                <a:spcPct val="100000"/>
              </a:lnSpc>
              <a:spcBef>
                <a:spcPts val="280"/>
              </a:spcBef>
              <a:spcAft>
                <a:spcPts val="0"/>
              </a:spcAft>
              <a:buClr>
                <a:schemeClr val="dk1"/>
              </a:buClr>
              <a:buFont typeface="Arial"/>
              <a:buNone/>
            </a:pPr>
            <a:endParaRPr sz="1400" i="1"/>
          </a:p>
        </p:txBody>
      </p:sp>
      <p:sp>
        <p:nvSpPr>
          <p:cNvPr id="133" name="Google Shape;133;p29"/>
          <p:cNvSpPr txBox="1"/>
          <p:nvPr/>
        </p:nvSpPr>
        <p:spPr>
          <a:xfrm>
            <a:off x="5076825" y="250031"/>
            <a:ext cx="3311400" cy="431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rotWithShape="1">
          <a:blip r:embed="rId3">
            <a:alphaModFix/>
          </a:blip>
          <a:srcRect l="56571" r="2928"/>
          <a:stretch/>
        </p:blipFill>
        <p:spPr>
          <a:xfrm>
            <a:off x="5440950" y="0"/>
            <a:ext cx="3703051" cy="943000"/>
          </a:xfrm>
          <a:prstGeom prst="rect">
            <a:avLst/>
          </a:prstGeom>
          <a:noFill/>
          <a:ln>
            <a:noFill/>
          </a:ln>
        </p:spPr>
      </p:pic>
      <p:pic>
        <p:nvPicPr>
          <p:cNvPr id="228" name="Google Shape;228;p38"/>
          <p:cNvPicPr preferRelativeResize="0"/>
          <p:nvPr/>
        </p:nvPicPr>
        <p:blipFill rotWithShape="1">
          <a:blip r:embed="rId4">
            <a:alphaModFix/>
          </a:blip>
          <a:srcRect/>
          <a:stretch/>
        </p:blipFill>
        <p:spPr>
          <a:xfrm>
            <a:off x="0" y="0"/>
            <a:ext cx="943000" cy="943000"/>
          </a:xfrm>
          <a:prstGeom prst="rect">
            <a:avLst/>
          </a:prstGeom>
          <a:noFill/>
          <a:ln>
            <a:noFill/>
          </a:ln>
        </p:spPr>
      </p:pic>
      <p:sp>
        <p:nvSpPr>
          <p:cNvPr id="229" name="Google Shape;229;p38"/>
          <p:cNvSpPr txBox="1"/>
          <p:nvPr/>
        </p:nvSpPr>
        <p:spPr>
          <a:xfrm>
            <a:off x="769492" y="66202"/>
            <a:ext cx="5226600" cy="81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20"/>
              <a:buFont typeface="Arial"/>
              <a:buNone/>
            </a:pPr>
            <a:r>
              <a:rPr lang="en" sz="3020" b="1" i="0" u="none" strike="noStrike" cap="none">
                <a:solidFill>
                  <a:srgbClr val="0A4595"/>
                </a:solidFill>
                <a:latin typeface="Arial"/>
                <a:ea typeface="Arial"/>
                <a:cs typeface="Arial"/>
                <a:sym typeface="Arial"/>
              </a:rPr>
              <a:t>Innovative Transitions </a:t>
            </a:r>
            <a:endParaRPr/>
          </a:p>
          <a:p>
            <a:pPr marL="0" marR="0" lvl="0" indent="0" algn="ctr" rtl="0">
              <a:lnSpc>
                <a:spcPct val="100000"/>
              </a:lnSpc>
              <a:spcBef>
                <a:spcPts val="0"/>
              </a:spcBef>
              <a:spcAft>
                <a:spcPts val="0"/>
              </a:spcAft>
              <a:buClr>
                <a:srgbClr val="000000"/>
              </a:buClr>
              <a:buSzPts val="3020"/>
              <a:buFont typeface="Arial"/>
              <a:buNone/>
            </a:pPr>
            <a:r>
              <a:rPr lang="en" sz="3020" b="1" i="0" u="none" strike="noStrike" cap="none">
                <a:solidFill>
                  <a:srgbClr val="0A4595"/>
                </a:solidFill>
                <a:latin typeface="Arial"/>
                <a:ea typeface="Arial"/>
                <a:cs typeface="Arial"/>
                <a:sym typeface="Arial"/>
              </a:rPr>
              <a:t>to Distributed Operations</a:t>
            </a:r>
            <a:endParaRPr sz="3020" b="1" i="0" u="none" strike="noStrike" cap="none">
              <a:solidFill>
                <a:srgbClr val="0A4595"/>
              </a:solidFill>
              <a:latin typeface="Arial"/>
              <a:ea typeface="Arial"/>
              <a:cs typeface="Arial"/>
              <a:sym typeface="Arial"/>
            </a:endParaRPr>
          </a:p>
        </p:txBody>
      </p:sp>
      <p:pic>
        <p:nvPicPr>
          <p:cNvPr id="230" name="Google Shape;230;p38"/>
          <p:cNvPicPr preferRelativeResize="0"/>
          <p:nvPr/>
        </p:nvPicPr>
        <p:blipFill rotWithShape="1">
          <a:blip r:embed="rId5">
            <a:alphaModFix/>
          </a:blip>
          <a:srcRect/>
          <a:stretch/>
        </p:blipFill>
        <p:spPr>
          <a:xfrm>
            <a:off x="1850625" y="1418076"/>
            <a:ext cx="5470550" cy="3181600"/>
          </a:xfrm>
          <a:prstGeom prst="rect">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body" idx="1"/>
          </p:nvPr>
        </p:nvSpPr>
        <p:spPr>
          <a:xfrm>
            <a:off x="58800" y="545550"/>
            <a:ext cx="9084300" cy="1430400"/>
          </a:xfrm>
          <a:prstGeom prst="rect">
            <a:avLst/>
          </a:prstGeom>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1700" dirty="0"/>
              <a:t>2021</a:t>
            </a:r>
            <a:endParaRPr sz="1700" dirty="0"/>
          </a:p>
          <a:p>
            <a:pPr marL="457200" lvl="0" indent="-336550" algn="l" rtl="0">
              <a:lnSpc>
                <a:spcPct val="90000"/>
              </a:lnSpc>
              <a:spcBef>
                <a:spcPts val="800"/>
              </a:spcBef>
              <a:spcAft>
                <a:spcPts val="0"/>
              </a:spcAft>
              <a:buSzPts val="1700"/>
              <a:buChar char="●"/>
            </a:pPr>
            <a:r>
              <a:rPr lang="en" sz="1700" dirty="0"/>
              <a:t>Marine Life 2030 UN Decade Programme endorsed (US IOOS, US MBON co-leads)</a:t>
            </a:r>
            <a:endParaRPr sz="1700" dirty="0"/>
          </a:p>
          <a:p>
            <a:pPr marL="457200" lvl="0" indent="-336550" algn="l" rtl="0">
              <a:lnSpc>
                <a:spcPct val="90000"/>
              </a:lnSpc>
              <a:spcBef>
                <a:spcPts val="800"/>
              </a:spcBef>
              <a:spcAft>
                <a:spcPts val="0"/>
              </a:spcAft>
              <a:buSzPts val="1700"/>
              <a:buChar char="●"/>
            </a:pPr>
            <a:r>
              <a:rPr lang="en" sz="1700" dirty="0"/>
              <a:t>IOOS soliciting new joint US MBON-ATN projects </a:t>
            </a:r>
            <a:endParaRPr sz="1700" dirty="0"/>
          </a:p>
          <a:p>
            <a:pPr marL="457200" lvl="0" indent="-336550" algn="l" rtl="0">
              <a:lnSpc>
                <a:spcPct val="90000"/>
              </a:lnSpc>
              <a:spcBef>
                <a:spcPts val="800"/>
              </a:spcBef>
              <a:spcAft>
                <a:spcPts val="0"/>
              </a:spcAft>
              <a:buSzPts val="1700"/>
              <a:buChar char="●"/>
            </a:pPr>
            <a:r>
              <a:rPr lang="en" sz="1700" dirty="0"/>
              <a:t>MBON Oceanography special issue due out soon</a:t>
            </a:r>
            <a:endParaRPr sz="1700" dirty="0"/>
          </a:p>
          <a:p>
            <a:pPr marL="0" lvl="0" indent="0" algn="l" rtl="0">
              <a:spcBef>
                <a:spcPts val="800"/>
              </a:spcBef>
              <a:spcAft>
                <a:spcPts val="0"/>
              </a:spcAft>
              <a:buNone/>
            </a:pPr>
            <a:endParaRPr dirty="0"/>
          </a:p>
        </p:txBody>
      </p:sp>
      <p:sp>
        <p:nvSpPr>
          <p:cNvPr id="236" name="Google Shape;236;p39"/>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Marine Biodiversity Observation Network (MBON)</a:t>
            </a:r>
            <a:endParaRPr/>
          </a:p>
        </p:txBody>
      </p:sp>
      <p:sp>
        <p:nvSpPr>
          <p:cNvPr id="237" name="Google Shape;237;p39"/>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 sz="1200" b="0" i="0" u="none">
                <a:solidFill>
                  <a:srgbClr val="053285"/>
                </a:solidFill>
                <a:latin typeface="Century Gothic"/>
                <a:ea typeface="Century Gothic"/>
                <a:cs typeface="Century Gothic"/>
                <a:sym typeface="Century Gothic"/>
              </a:rPr>
              <a:t>11</a:t>
            </a:fld>
            <a:endParaRPr/>
          </a:p>
        </p:txBody>
      </p:sp>
      <p:pic>
        <p:nvPicPr>
          <p:cNvPr id="238" name="Google Shape;238;p39"/>
          <p:cNvPicPr preferRelativeResize="0"/>
          <p:nvPr/>
        </p:nvPicPr>
        <p:blipFill rotWithShape="1">
          <a:blip r:embed="rId3">
            <a:alphaModFix/>
          </a:blip>
          <a:srcRect/>
          <a:stretch/>
        </p:blipFill>
        <p:spPr>
          <a:xfrm>
            <a:off x="58812" y="4235625"/>
            <a:ext cx="931862" cy="776287"/>
          </a:xfrm>
          <a:prstGeom prst="rect">
            <a:avLst/>
          </a:prstGeom>
          <a:noFill/>
          <a:ln>
            <a:noFill/>
          </a:ln>
        </p:spPr>
      </p:pic>
      <p:pic>
        <p:nvPicPr>
          <p:cNvPr id="239" name="Google Shape;239;p39"/>
          <p:cNvPicPr preferRelativeResize="0"/>
          <p:nvPr/>
        </p:nvPicPr>
        <p:blipFill rotWithShape="1">
          <a:blip r:embed="rId4">
            <a:alphaModFix/>
          </a:blip>
          <a:srcRect/>
          <a:stretch/>
        </p:blipFill>
        <p:spPr>
          <a:xfrm>
            <a:off x="4102975" y="4246725"/>
            <a:ext cx="754062" cy="754062"/>
          </a:xfrm>
          <a:prstGeom prst="rect">
            <a:avLst/>
          </a:prstGeom>
          <a:noFill/>
          <a:ln>
            <a:noFill/>
          </a:ln>
        </p:spPr>
      </p:pic>
      <p:pic>
        <p:nvPicPr>
          <p:cNvPr id="240" name="Google Shape;240;p39"/>
          <p:cNvPicPr preferRelativeResize="0"/>
          <p:nvPr/>
        </p:nvPicPr>
        <p:blipFill rotWithShape="1">
          <a:blip r:embed="rId5">
            <a:alphaModFix/>
          </a:blip>
          <a:srcRect/>
          <a:stretch/>
        </p:blipFill>
        <p:spPr>
          <a:xfrm>
            <a:off x="1037513" y="4368187"/>
            <a:ext cx="1284287" cy="511175"/>
          </a:xfrm>
          <a:prstGeom prst="rect">
            <a:avLst/>
          </a:prstGeom>
          <a:noFill/>
          <a:ln>
            <a:noFill/>
          </a:ln>
        </p:spPr>
      </p:pic>
      <p:pic>
        <p:nvPicPr>
          <p:cNvPr id="241" name="Google Shape;241;p39"/>
          <p:cNvPicPr preferRelativeResize="0"/>
          <p:nvPr/>
        </p:nvPicPr>
        <p:blipFill rotWithShape="1">
          <a:blip r:embed="rId6">
            <a:alphaModFix/>
          </a:blip>
          <a:srcRect/>
          <a:stretch/>
        </p:blipFill>
        <p:spPr>
          <a:xfrm>
            <a:off x="2437688" y="4235613"/>
            <a:ext cx="1549400" cy="704850"/>
          </a:xfrm>
          <a:prstGeom prst="rect">
            <a:avLst/>
          </a:prstGeom>
          <a:noFill/>
          <a:ln>
            <a:noFill/>
          </a:ln>
        </p:spPr>
      </p:pic>
      <p:pic>
        <p:nvPicPr>
          <p:cNvPr id="242" name="Google Shape;242;p39"/>
          <p:cNvPicPr preferRelativeResize="0"/>
          <p:nvPr/>
        </p:nvPicPr>
        <p:blipFill>
          <a:blip r:embed="rId7">
            <a:alphaModFix/>
          </a:blip>
          <a:stretch>
            <a:fillRect/>
          </a:stretch>
        </p:blipFill>
        <p:spPr>
          <a:xfrm>
            <a:off x="5838125" y="1769763"/>
            <a:ext cx="3200400" cy="1482852"/>
          </a:xfrm>
          <a:prstGeom prst="rect">
            <a:avLst/>
          </a:prstGeom>
          <a:noFill/>
          <a:ln>
            <a:noFill/>
          </a:ln>
        </p:spPr>
      </p:pic>
      <p:sp>
        <p:nvSpPr>
          <p:cNvPr id="243" name="Google Shape;243;p39"/>
          <p:cNvSpPr txBox="1"/>
          <p:nvPr/>
        </p:nvSpPr>
        <p:spPr>
          <a:xfrm>
            <a:off x="58800" y="1832400"/>
            <a:ext cx="5823900" cy="1567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Clr>
                <a:schemeClr val="dk1"/>
              </a:buClr>
              <a:buSzPts val="1100"/>
              <a:buFont typeface="Arial"/>
              <a:buNone/>
            </a:pPr>
            <a:r>
              <a:rPr lang="en" sz="1700" dirty="0">
                <a:solidFill>
                  <a:schemeClr val="dk2"/>
                </a:solidFill>
                <a:latin typeface="Century Gothic"/>
                <a:ea typeface="Century Gothic"/>
                <a:cs typeface="Century Gothic"/>
                <a:sym typeface="Century Gothic"/>
              </a:rPr>
              <a:t>2020</a:t>
            </a:r>
            <a:endParaRPr sz="1700" dirty="0">
              <a:solidFill>
                <a:schemeClr val="dk2"/>
              </a:solidFill>
              <a:latin typeface="Century Gothic"/>
              <a:ea typeface="Century Gothic"/>
              <a:cs typeface="Century Gothic"/>
              <a:sym typeface="Century Gothic"/>
            </a:endParaRPr>
          </a:p>
          <a:p>
            <a:pPr marL="457200" lvl="0" indent="-336550" algn="l" rtl="0">
              <a:lnSpc>
                <a:spcPct val="90000"/>
              </a:lnSpc>
              <a:spcBef>
                <a:spcPts val="800"/>
              </a:spcBef>
              <a:spcAft>
                <a:spcPts val="0"/>
              </a:spcAft>
              <a:buClr>
                <a:schemeClr val="dk2"/>
              </a:buClr>
              <a:buSzPts val="1700"/>
              <a:buFont typeface="Century Gothic"/>
              <a:buChar char="●"/>
            </a:pPr>
            <a:r>
              <a:rPr lang="en" sz="1700" dirty="0">
                <a:solidFill>
                  <a:schemeClr val="dk2"/>
                </a:solidFill>
                <a:latin typeface="Century Gothic"/>
                <a:ea typeface="Century Gothic"/>
                <a:cs typeface="Century Gothic"/>
                <a:sym typeface="Century Gothic"/>
              </a:rPr>
              <a:t>US and global remote sensing-based </a:t>
            </a:r>
            <a:r>
              <a:rPr lang="en" sz="1700" u="sng" dirty="0">
                <a:solidFill>
                  <a:schemeClr val="hlink"/>
                </a:solidFill>
                <a:latin typeface="Century Gothic"/>
                <a:ea typeface="Century Gothic"/>
                <a:cs typeface="Century Gothic"/>
                <a:sym typeface="Century Gothic"/>
                <a:hlinkClick r:id="rId8"/>
              </a:rPr>
              <a:t>Seascapes</a:t>
            </a:r>
            <a:r>
              <a:rPr lang="en" sz="1700" dirty="0">
                <a:solidFill>
                  <a:schemeClr val="dk2"/>
                </a:solidFill>
                <a:latin typeface="Century Gothic"/>
                <a:ea typeface="Century Gothic"/>
                <a:cs typeface="Century Gothic"/>
                <a:sym typeface="Century Gothic"/>
              </a:rPr>
              <a:t> produced on NOAA CoastWatch</a:t>
            </a:r>
            <a:endParaRPr sz="1700" dirty="0">
              <a:solidFill>
                <a:schemeClr val="dk2"/>
              </a:solidFill>
              <a:latin typeface="Century Gothic"/>
              <a:ea typeface="Century Gothic"/>
              <a:cs typeface="Century Gothic"/>
              <a:sym typeface="Century Gothic"/>
            </a:endParaRPr>
          </a:p>
          <a:p>
            <a:pPr marL="457200" lvl="0" indent="-336550" algn="l" rtl="0">
              <a:lnSpc>
                <a:spcPct val="90000"/>
              </a:lnSpc>
              <a:spcBef>
                <a:spcPts val="800"/>
              </a:spcBef>
              <a:spcAft>
                <a:spcPts val="0"/>
              </a:spcAft>
              <a:buClr>
                <a:schemeClr val="dk2"/>
              </a:buClr>
              <a:buSzPts val="1700"/>
              <a:buFont typeface="Century Gothic"/>
              <a:buChar char="●"/>
            </a:pPr>
            <a:r>
              <a:rPr lang="en" sz="1700" dirty="0">
                <a:solidFill>
                  <a:schemeClr val="dk2"/>
                </a:solidFill>
                <a:latin typeface="Century Gothic"/>
                <a:ea typeface="Century Gothic"/>
                <a:cs typeface="Century Gothic"/>
                <a:sym typeface="Century Gothic"/>
              </a:rPr>
              <a:t>IOOS-ACT </a:t>
            </a:r>
            <a:r>
              <a:rPr lang="en" sz="1700" u="sng" dirty="0">
                <a:solidFill>
                  <a:schemeClr val="hlink"/>
                </a:solidFill>
                <a:latin typeface="Century Gothic"/>
                <a:ea typeface="Century Gothic"/>
                <a:cs typeface="Century Gothic"/>
                <a:sym typeface="Century Gothic"/>
                <a:hlinkClick r:id="rId9"/>
              </a:rPr>
              <a:t>workshop</a:t>
            </a:r>
            <a:r>
              <a:rPr lang="en" sz="1700" dirty="0">
                <a:solidFill>
                  <a:schemeClr val="dk2"/>
                </a:solidFill>
                <a:latin typeface="Century Gothic"/>
                <a:ea typeface="Century Gothic"/>
                <a:cs typeface="Century Gothic"/>
                <a:sym typeface="Century Gothic"/>
              </a:rPr>
              <a:t> on eDNA sampling and sample processing</a:t>
            </a:r>
            <a:endParaRPr sz="1700" dirty="0">
              <a:latin typeface="Century Gothic"/>
              <a:ea typeface="Century Gothic"/>
              <a:cs typeface="Century Gothic"/>
              <a:sym typeface="Century Gothic"/>
            </a:endParaRPr>
          </a:p>
        </p:txBody>
      </p:sp>
      <p:sp>
        <p:nvSpPr>
          <p:cNvPr id="244" name="Google Shape;244;p39"/>
          <p:cNvSpPr txBox="1"/>
          <p:nvPr/>
        </p:nvSpPr>
        <p:spPr>
          <a:xfrm>
            <a:off x="58800" y="3211248"/>
            <a:ext cx="7332300" cy="1046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Clr>
                <a:schemeClr val="dk1"/>
              </a:buClr>
              <a:buSzPts val="1100"/>
              <a:buFont typeface="Arial"/>
              <a:buNone/>
            </a:pPr>
            <a:r>
              <a:rPr lang="en" sz="1700" dirty="0">
                <a:solidFill>
                  <a:schemeClr val="dk2"/>
                </a:solidFill>
                <a:latin typeface="Century Gothic"/>
                <a:ea typeface="Century Gothic"/>
                <a:cs typeface="Century Gothic"/>
                <a:sym typeface="Century Gothic"/>
              </a:rPr>
              <a:t>2019</a:t>
            </a:r>
            <a:endParaRPr sz="1700" dirty="0">
              <a:solidFill>
                <a:schemeClr val="dk2"/>
              </a:solidFill>
              <a:latin typeface="Century Gothic"/>
              <a:ea typeface="Century Gothic"/>
              <a:cs typeface="Century Gothic"/>
              <a:sym typeface="Century Gothic"/>
            </a:endParaRPr>
          </a:p>
          <a:p>
            <a:pPr marL="457200" lvl="0" indent="-336550" algn="l" rtl="0">
              <a:lnSpc>
                <a:spcPct val="100000"/>
              </a:lnSpc>
              <a:spcBef>
                <a:spcPts val="800"/>
              </a:spcBef>
              <a:spcAft>
                <a:spcPts val="0"/>
              </a:spcAft>
              <a:buClr>
                <a:schemeClr val="dk2"/>
              </a:buClr>
              <a:buSzPts val="1700"/>
              <a:buFont typeface="Century Gothic"/>
              <a:buChar char="●"/>
            </a:pPr>
            <a:r>
              <a:rPr lang="en" sz="1700" dirty="0">
                <a:solidFill>
                  <a:schemeClr val="dk2"/>
                </a:solidFill>
                <a:latin typeface="Century Gothic"/>
                <a:ea typeface="Century Gothic"/>
                <a:cs typeface="Century Gothic"/>
                <a:sym typeface="Century Gothic"/>
              </a:rPr>
              <a:t>IOOS Code Sprint launched two working groups (USG and ESIP) on standardizing biological data</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p:nvPr/>
        </p:nvSpPr>
        <p:spPr>
          <a:xfrm>
            <a:off x="6653350" y="2957700"/>
            <a:ext cx="2489700" cy="2185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0" name="Google Shape;250;p40"/>
          <p:cNvSpPr txBox="1">
            <a:spLocks noGrp="1"/>
          </p:cNvSpPr>
          <p:nvPr>
            <p:ph type="body" idx="1"/>
          </p:nvPr>
        </p:nvSpPr>
        <p:spPr>
          <a:xfrm>
            <a:off x="628650" y="580292"/>
            <a:ext cx="7886700" cy="4052400"/>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800"/>
              </a:spcBef>
              <a:spcAft>
                <a:spcPts val="0"/>
              </a:spcAft>
              <a:buSzPts val="1800"/>
              <a:buChar char="●"/>
            </a:pPr>
            <a:r>
              <a:rPr lang="en"/>
              <a:t>Endorsed UN Ocean Decade programme</a:t>
            </a:r>
            <a:endParaRPr/>
          </a:p>
          <a:p>
            <a:pPr marL="457200" lvl="0" indent="-342900" algn="l" rtl="0">
              <a:lnSpc>
                <a:spcPct val="100000"/>
              </a:lnSpc>
              <a:spcBef>
                <a:spcPts val="1000"/>
              </a:spcBef>
              <a:spcAft>
                <a:spcPts val="0"/>
              </a:spcAft>
              <a:buSzPts val="1800"/>
              <a:buChar char="●"/>
            </a:pPr>
            <a:r>
              <a:rPr lang="en"/>
              <a:t>US IOOS co-lead with Smithsonian, MBON </a:t>
            </a:r>
            <a:endParaRPr/>
          </a:p>
          <a:p>
            <a:pPr marL="457200" lvl="0" indent="-342900" algn="l" rtl="0">
              <a:lnSpc>
                <a:spcPct val="100000"/>
              </a:lnSpc>
              <a:spcBef>
                <a:spcPts val="1000"/>
              </a:spcBef>
              <a:spcAft>
                <a:spcPts val="0"/>
              </a:spcAft>
              <a:buSzPts val="1800"/>
              <a:buChar char="●"/>
            </a:pPr>
            <a:r>
              <a:rPr lang="en"/>
              <a:t>Focus on implementing BioEco EOVs, ensuring interoperability of data, advancing new technologies and observing networks</a:t>
            </a:r>
            <a:endParaRPr/>
          </a:p>
          <a:p>
            <a:pPr marL="457200" lvl="0" indent="-342900" algn="l" rtl="0">
              <a:lnSpc>
                <a:spcPct val="100000"/>
              </a:lnSpc>
              <a:spcBef>
                <a:spcPts val="1000"/>
              </a:spcBef>
              <a:spcAft>
                <a:spcPts val="0"/>
              </a:spcAft>
              <a:buSzPts val="1800"/>
              <a:buChar char="●"/>
            </a:pPr>
            <a:r>
              <a:rPr lang="en"/>
              <a:t>New partnerships invited; 2021 focus on convening stakeholders to inform programme co-design</a:t>
            </a:r>
            <a:endParaRPr/>
          </a:p>
          <a:p>
            <a:pPr marL="457200" lvl="0" indent="-342900" algn="l" rtl="0">
              <a:lnSpc>
                <a:spcPct val="100000"/>
              </a:lnSpc>
              <a:spcBef>
                <a:spcPts val="1000"/>
              </a:spcBef>
              <a:spcAft>
                <a:spcPts val="0"/>
              </a:spcAft>
              <a:buSzPts val="1800"/>
              <a:buChar char="●"/>
            </a:pPr>
            <a:r>
              <a:rPr lang="en" u="sng">
                <a:solidFill>
                  <a:schemeClr val="hlink"/>
                </a:solidFill>
                <a:hlinkClick r:id="rId3"/>
              </a:rPr>
              <a:t>Marine Life 2030 Program</a:t>
            </a:r>
            <a:r>
              <a:rPr lang="en"/>
              <a:t> </a:t>
            </a:r>
            <a:endParaRPr/>
          </a:p>
          <a:p>
            <a:pPr marL="0" lvl="0" indent="0" algn="l" rtl="0">
              <a:spcBef>
                <a:spcPts val="1000"/>
              </a:spcBef>
              <a:spcAft>
                <a:spcPts val="0"/>
              </a:spcAft>
              <a:buNone/>
            </a:pPr>
            <a:endParaRPr/>
          </a:p>
        </p:txBody>
      </p:sp>
      <p:sp>
        <p:nvSpPr>
          <p:cNvPr id="251" name="Google Shape;251;p40"/>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sz="2000"/>
              <a:t>Marine Life 2030: Building global knowledge of marine life for local action</a:t>
            </a:r>
            <a:endParaRPr sz="2000"/>
          </a:p>
        </p:txBody>
      </p:sp>
      <p:sp>
        <p:nvSpPr>
          <p:cNvPr id="252" name="Google Shape;252;p40"/>
          <p:cNvSpPr/>
          <p:nvPr/>
        </p:nvSpPr>
        <p:spPr>
          <a:xfrm>
            <a:off x="79206" y="3829569"/>
            <a:ext cx="8985600" cy="1213800"/>
          </a:xfrm>
          <a:prstGeom prst="rect">
            <a:avLst/>
          </a:prstGeom>
          <a:solidFill>
            <a:srgbClr val="FFFFFF"/>
          </a:solidFill>
          <a:ln w="25400"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253" name="Google Shape;253;p40"/>
          <p:cNvPicPr preferRelativeResize="0"/>
          <p:nvPr/>
        </p:nvPicPr>
        <p:blipFill rotWithShape="1">
          <a:blip r:embed="rId4">
            <a:alphaModFix/>
          </a:blip>
          <a:srcRect/>
          <a:stretch/>
        </p:blipFill>
        <p:spPr>
          <a:xfrm>
            <a:off x="5619854" y="4097733"/>
            <a:ext cx="1103664" cy="677496"/>
          </a:xfrm>
          <a:prstGeom prst="rect">
            <a:avLst/>
          </a:prstGeom>
          <a:noFill/>
          <a:ln>
            <a:noFill/>
          </a:ln>
        </p:spPr>
      </p:pic>
      <p:pic>
        <p:nvPicPr>
          <p:cNvPr id="254" name="Google Shape;254;p40"/>
          <p:cNvPicPr preferRelativeResize="0"/>
          <p:nvPr/>
        </p:nvPicPr>
        <p:blipFill rotWithShape="1">
          <a:blip r:embed="rId5">
            <a:alphaModFix/>
          </a:blip>
          <a:srcRect/>
          <a:stretch/>
        </p:blipFill>
        <p:spPr>
          <a:xfrm>
            <a:off x="3199311" y="4125904"/>
            <a:ext cx="1230123" cy="621152"/>
          </a:xfrm>
          <a:prstGeom prst="rect">
            <a:avLst/>
          </a:prstGeom>
          <a:noFill/>
          <a:ln>
            <a:noFill/>
          </a:ln>
        </p:spPr>
      </p:pic>
      <p:pic>
        <p:nvPicPr>
          <p:cNvPr id="255" name="Google Shape;255;p40" descr="Smithsonian logo and symbol, meaning, history, PNG"/>
          <p:cNvPicPr preferRelativeResize="0"/>
          <p:nvPr/>
        </p:nvPicPr>
        <p:blipFill rotWithShape="1">
          <a:blip r:embed="rId6">
            <a:alphaModFix/>
          </a:blip>
          <a:srcRect/>
          <a:stretch/>
        </p:blipFill>
        <p:spPr>
          <a:xfrm>
            <a:off x="206124" y="3962921"/>
            <a:ext cx="1516908" cy="947109"/>
          </a:xfrm>
          <a:prstGeom prst="rect">
            <a:avLst/>
          </a:prstGeom>
          <a:noFill/>
          <a:ln>
            <a:noFill/>
          </a:ln>
        </p:spPr>
      </p:pic>
      <p:pic>
        <p:nvPicPr>
          <p:cNvPr id="256" name="Google Shape;256;p40" descr="OBIS (@OBISNetwork) | Twitter"/>
          <p:cNvPicPr preferRelativeResize="0"/>
          <p:nvPr/>
        </p:nvPicPr>
        <p:blipFill rotWithShape="1">
          <a:blip r:embed="rId7">
            <a:alphaModFix/>
          </a:blip>
          <a:srcRect/>
          <a:stretch/>
        </p:blipFill>
        <p:spPr>
          <a:xfrm>
            <a:off x="4617690" y="4029527"/>
            <a:ext cx="813897" cy="813897"/>
          </a:xfrm>
          <a:prstGeom prst="rect">
            <a:avLst/>
          </a:prstGeom>
          <a:noFill/>
          <a:ln>
            <a:noFill/>
          </a:ln>
        </p:spPr>
      </p:pic>
      <p:pic>
        <p:nvPicPr>
          <p:cNvPr id="257" name="Google Shape;257;p40" descr="Image"/>
          <p:cNvPicPr preferRelativeResize="0"/>
          <p:nvPr/>
        </p:nvPicPr>
        <p:blipFill rotWithShape="1">
          <a:blip r:embed="rId8">
            <a:alphaModFix/>
          </a:blip>
          <a:srcRect/>
          <a:stretch/>
        </p:blipFill>
        <p:spPr>
          <a:xfrm>
            <a:off x="6965485" y="4069960"/>
            <a:ext cx="733018" cy="733018"/>
          </a:xfrm>
          <a:prstGeom prst="rect">
            <a:avLst/>
          </a:prstGeom>
          <a:noFill/>
          <a:ln>
            <a:noFill/>
          </a:ln>
        </p:spPr>
      </p:pic>
      <p:pic>
        <p:nvPicPr>
          <p:cNvPr id="258" name="Google Shape;258;p40" descr="The IOOS Logo - The U.S. Integrated Ocean Observing System (IOOS)"/>
          <p:cNvPicPr preferRelativeResize="0"/>
          <p:nvPr/>
        </p:nvPicPr>
        <p:blipFill rotWithShape="1">
          <a:blip r:embed="rId9">
            <a:alphaModFix/>
          </a:blip>
          <a:srcRect/>
          <a:stretch/>
        </p:blipFill>
        <p:spPr>
          <a:xfrm>
            <a:off x="7940445" y="4083160"/>
            <a:ext cx="686618" cy="706652"/>
          </a:xfrm>
          <a:prstGeom prst="rect">
            <a:avLst/>
          </a:prstGeom>
          <a:noFill/>
          <a:ln>
            <a:noFill/>
          </a:ln>
        </p:spPr>
      </p:pic>
      <p:pic>
        <p:nvPicPr>
          <p:cNvPr id="259" name="Google Shape;259;p40"/>
          <p:cNvPicPr preferRelativeResize="0"/>
          <p:nvPr/>
        </p:nvPicPr>
        <p:blipFill>
          <a:blip r:embed="rId10">
            <a:alphaModFix/>
          </a:blip>
          <a:stretch>
            <a:fillRect/>
          </a:stretch>
        </p:blipFill>
        <p:spPr>
          <a:xfrm>
            <a:off x="1830225" y="4208350"/>
            <a:ext cx="1261872" cy="4562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body" idx="1"/>
          </p:nvPr>
        </p:nvSpPr>
        <p:spPr>
          <a:xfrm>
            <a:off x="66200" y="579550"/>
            <a:ext cx="4781400" cy="4027800"/>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1000"/>
              </a:spcBef>
              <a:spcAft>
                <a:spcPts val="0"/>
              </a:spcAft>
              <a:buSzPts val="1800"/>
              <a:buChar char="●"/>
            </a:pPr>
            <a:r>
              <a:rPr lang="en"/>
              <a:t>Data Volume in ATN DAC has expanded to 149 Projects, 61 Species, 3676 Tags</a:t>
            </a:r>
            <a:endParaRPr/>
          </a:p>
          <a:p>
            <a:pPr marL="457200" lvl="0" indent="-342900" algn="l" rtl="0">
              <a:lnSpc>
                <a:spcPct val="100000"/>
              </a:lnSpc>
              <a:spcBef>
                <a:spcPts val="1500"/>
              </a:spcBef>
              <a:spcAft>
                <a:spcPts val="0"/>
              </a:spcAft>
              <a:buSzPts val="1800"/>
              <a:buChar char="●"/>
            </a:pPr>
            <a:r>
              <a:rPr lang="en"/>
              <a:t>Keeping U.S. beaches safe with  R/T shark detection buoys and text alerts</a:t>
            </a:r>
            <a:endParaRPr/>
          </a:p>
          <a:p>
            <a:pPr marL="457200" lvl="0" indent="-342900" algn="l" rtl="0">
              <a:lnSpc>
                <a:spcPct val="100000"/>
              </a:lnSpc>
              <a:spcBef>
                <a:spcPts val="1500"/>
              </a:spcBef>
              <a:spcAft>
                <a:spcPts val="0"/>
              </a:spcAft>
              <a:buSzPts val="1800"/>
              <a:buChar char="●"/>
            </a:pPr>
            <a:r>
              <a:rPr lang="en"/>
              <a:t>Integrated U.S./Canadian Atlantic Coast acoustic telemetry tracking - single point access for PIs to thousands of rcvrs </a:t>
            </a:r>
            <a:endParaRPr/>
          </a:p>
          <a:p>
            <a:pPr marL="457200" lvl="0" indent="-342900" algn="l" rtl="0">
              <a:lnSpc>
                <a:spcPct val="100000"/>
              </a:lnSpc>
              <a:spcBef>
                <a:spcPts val="1500"/>
              </a:spcBef>
              <a:spcAft>
                <a:spcPts val="1500"/>
              </a:spcAft>
              <a:buSzPts val="1800"/>
              <a:buChar char="●"/>
            </a:pPr>
            <a:r>
              <a:rPr lang="en"/>
              <a:t>MBON/ATN “</a:t>
            </a:r>
            <a:r>
              <a:rPr lang="en" u="sng">
                <a:solidFill>
                  <a:schemeClr val="hlink"/>
                </a:solidFill>
                <a:hlinkClick r:id="rId3"/>
              </a:rPr>
              <a:t>BioTrack</a:t>
            </a:r>
            <a:r>
              <a:rPr lang="en"/>
              <a:t>” established to integrate biodiversity and animal movement data</a:t>
            </a:r>
            <a:endParaRPr/>
          </a:p>
        </p:txBody>
      </p:sp>
      <p:sp>
        <p:nvSpPr>
          <p:cNvPr id="265" name="Google Shape;265;p41"/>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Animal Telemetry Network (ATN) &amp; AniBOS </a:t>
            </a:r>
            <a:endParaRPr/>
          </a:p>
        </p:txBody>
      </p:sp>
      <p:pic>
        <p:nvPicPr>
          <p:cNvPr id="266" name="Google Shape;266;p41"/>
          <p:cNvPicPr preferRelativeResize="0"/>
          <p:nvPr/>
        </p:nvPicPr>
        <p:blipFill>
          <a:blip r:embed="rId4">
            <a:alphaModFix/>
          </a:blip>
          <a:stretch>
            <a:fillRect/>
          </a:stretch>
        </p:blipFill>
        <p:spPr>
          <a:xfrm>
            <a:off x="4971625" y="3163400"/>
            <a:ext cx="1404731" cy="1828801"/>
          </a:xfrm>
          <a:prstGeom prst="rect">
            <a:avLst/>
          </a:prstGeom>
          <a:noFill/>
          <a:ln>
            <a:noFill/>
          </a:ln>
        </p:spPr>
      </p:pic>
      <p:sp>
        <p:nvSpPr>
          <p:cNvPr id="267" name="Google Shape;267;p41"/>
          <p:cNvSpPr txBox="1"/>
          <p:nvPr/>
        </p:nvSpPr>
        <p:spPr>
          <a:xfrm>
            <a:off x="3618950" y="3796575"/>
            <a:ext cx="20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68" name="Google Shape;268;p41"/>
          <p:cNvSpPr txBox="1"/>
          <p:nvPr/>
        </p:nvSpPr>
        <p:spPr>
          <a:xfrm>
            <a:off x="6287525" y="3242475"/>
            <a:ext cx="2360700" cy="9543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2"/>
                </a:solidFill>
                <a:latin typeface="Century Gothic"/>
                <a:ea typeface="Century Gothic"/>
                <a:cs typeface="Century Gothic"/>
                <a:sym typeface="Century Gothic"/>
              </a:rPr>
              <a:t>7 Regional ATN-MBON stakeholder workshops completed</a:t>
            </a:r>
            <a:endParaRPr sz="1000" b="1">
              <a:solidFill>
                <a:schemeClr val="dk2"/>
              </a:solidFill>
              <a:latin typeface="Century Gothic"/>
              <a:ea typeface="Century Gothic"/>
              <a:cs typeface="Century Gothic"/>
              <a:sym typeface="Century Gothic"/>
            </a:endParaRPr>
          </a:p>
          <a:p>
            <a:pPr marL="0" lvl="0" indent="0" algn="ctr" rtl="0">
              <a:spcBef>
                <a:spcPts val="0"/>
              </a:spcBef>
              <a:spcAft>
                <a:spcPts val="0"/>
              </a:spcAft>
              <a:buNone/>
            </a:pPr>
            <a:endParaRPr sz="1000" b="1">
              <a:solidFill>
                <a:schemeClr val="dk2"/>
              </a:solidFill>
              <a:latin typeface="Century Gothic"/>
              <a:ea typeface="Century Gothic"/>
              <a:cs typeface="Century Gothic"/>
              <a:sym typeface="Century Gothic"/>
            </a:endParaRPr>
          </a:p>
          <a:p>
            <a:pPr marL="0" lvl="0" indent="0" algn="ctr" rtl="0">
              <a:spcBef>
                <a:spcPts val="0"/>
              </a:spcBef>
              <a:spcAft>
                <a:spcPts val="0"/>
              </a:spcAft>
              <a:buNone/>
            </a:pPr>
            <a:r>
              <a:rPr lang="en" sz="1000" b="1">
                <a:solidFill>
                  <a:schemeClr val="dk2"/>
                </a:solidFill>
                <a:latin typeface="Century Gothic"/>
                <a:ea typeface="Century Gothic"/>
                <a:cs typeface="Century Gothic"/>
                <a:sym typeface="Century Gothic"/>
              </a:rPr>
              <a:t>Summary Report now available: </a:t>
            </a:r>
            <a:r>
              <a:rPr lang="en" sz="1000" b="1" u="sng">
                <a:solidFill>
                  <a:schemeClr val="hlink"/>
                </a:solidFill>
                <a:latin typeface="Century Gothic"/>
                <a:ea typeface="Century Gothic"/>
                <a:cs typeface="Century Gothic"/>
                <a:sym typeface="Century Gothic"/>
                <a:hlinkClick r:id="rId5"/>
              </a:rPr>
              <a:t>https://ioos.noaa.gov/project/atn/</a:t>
            </a:r>
            <a:r>
              <a:rPr lang="en" sz="1000" b="1">
                <a:solidFill>
                  <a:schemeClr val="dk2"/>
                </a:solidFill>
                <a:latin typeface="Century Gothic"/>
                <a:ea typeface="Century Gothic"/>
                <a:cs typeface="Century Gothic"/>
                <a:sym typeface="Century Gothic"/>
              </a:rPr>
              <a:t> </a:t>
            </a:r>
            <a:endParaRPr sz="1000" b="1"/>
          </a:p>
        </p:txBody>
      </p:sp>
      <p:pic>
        <p:nvPicPr>
          <p:cNvPr id="269" name="Google Shape;269;p41"/>
          <p:cNvPicPr preferRelativeResize="0"/>
          <p:nvPr/>
        </p:nvPicPr>
        <p:blipFill>
          <a:blip r:embed="rId6">
            <a:alphaModFix/>
          </a:blip>
          <a:stretch>
            <a:fillRect/>
          </a:stretch>
        </p:blipFill>
        <p:spPr>
          <a:xfrm>
            <a:off x="4971625" y="579550"/>
            <a:ext cx="3886200" cy="2516776"/>
          </a:xfrm>
          <a:prstGeom prst="rect">
            <a:avLst/>
          </a:prstGeom>
          <a:noFill/>
          <a:ln>
            <a:noFill/>
          </a:ln>
        </p:spPr>
      </p:pic>
      <p:pic>
        <p:nvPicPr>
          <p:cNvPr id="270" name="Google Shape;270;p41"/>
          <p:cNvPicPr preferRelativeResize="0"/>
          <p:nvPr/>
        </p:nvPicPr>
        <p:blipFill>
          <a:blip r:embed="rId7">
            <a:alphaModFix/>
          </a:blip>
          <a:stretch>
            <a:fillRect/>
          </a:stretch>
        </p:blipFill>
        <p:spPr>
          <a:xfrm>
            <a:off x="4971625" y="579538"/>
            <a:ext cx="3886200" cy="2035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body" idx="1"/>
          </p:nvPr>
        </p:nvSpPr>
        <p:spPr>
          <a:xfrm>
            <a:off x="2390425" y="549175"/>
            <a:ext cx="6087900" cy="1388400"/>
          </a:xfrm>
          <a:prstGeom prst="rect">
            <a:avLst/>
          </a:prstGeom>
        </p:spPr>
        <p:txBody>
          <a:bodyPr spcFirstLastPara="1" wrap="square" lIns="68575" tIns="34275" rIns="68575" bIns="34275" anchor="t" anchorCtr="0">
            <a:noAutofit/>
          </a:bodyPr>
          <a:lstStyle/>
          <a:p>
            <a:pPr marL="457200" lvl="0" indent="-330200" algn="l" rtl="0">
              <a:lnSpc>
                <a:spcPct val="100000"/>
              </a:lnSpc>
              <a:spcBef>
                <a:spcPts val="800"/>
              </a:spcBef>
              <a:spcAft>
                <a:spcPts val="0"/>
              </a:spcAft>
              <a:buSzPts val="1600"/>
              <a:buChar char="●"/>
            </a:pPr>
            <a:r>
              <a:rPr lang="en" sz="1600"/>
              <a:t>AniBOS is formally approved by OCG as an emerging GOOS Network</a:t>
            </a:r>
            <a:endParaRPr sz="1600"/>
          </a:p>
          <a:p>
            <a:pPr marL="457200" lvl="0" indent="-330200" algn="l" rtl="0">
              <a:lnSpc>
                <a:spcPct val="100000"/>
              </a:lnSpc>
              <a:spcBef>
                <a:spcPts val="1000"/>
              </a:spcBef>
              <a:spcAft>
                <a:spcPts val="0"/>
              </a:spcAft>
              <a:buSzPts val="1600"/>
              <a:buChar char="●"/>
            </a:pPr>
            <a:r>
              <a:rPr lang="en" sz="1600"/>
              <a:t>ATN Network Coordinator on Steering Committee</a:t>
            </a:r>
            <a:endParaRPr sz="1600"/>
          </a:p>
          <a:p>
            <a:pPr marL="457200" lvl="0" indent="-330200" algn="l" rtl="0">
              <a:lnSpc>
                <a:spcPct val="100000"/>
              </a:lnSpc>
              <a:spcBef>
                <a:spcPts val="1000"/>
              </a:spcBef>
              <a:spcAft>
                <a:spcPts val="1000"/>
              </a:spcAft>
              <a:buSzPts val="1600"/>
              <a:buChar char="●"/>
            </a:pPr>
            <a:r>
              <a:rPr lang="en" sz="1600"/>
              <a:t>ATN DAC Manager on Data Sub-committee </a:t>
            </a:r>
            <a:endParaRPr sz="1600"/>
          </a:p>
        </p:txBody>
      </p:sp>
      <p:sp>
        <p:nvSpPr>
          <p:cNvPr id="276" name="Google Shape;276;p42"/>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Animal Telemetry Network (ATN) &amp; AniBOS </a:t>
            </a:r>
            <a:endParaRPr/>
          </a:p>
        </p:txBody>
      </p:sp>
      <p:pic>
        <p:nvPicPr>
          <p:cNvPr id="277" name="Google Shape;277;p42"/>
          <p:cNvPicPr preferRelativeResize="0"/>
          <p:nvPr/>
        </p:nvPicPr>
        <p:blipFill>
          <a:blip r:embed="rId3">
            <a:alphaModFix/>
          </a:blip>
          <a:stretch>
            <a:fillRect/>
          </a:stretch>
        </p:blipFill>
        <p:spPr>
          <a:xfrm>
            <a:off x="203525" y="549175"/>
            <a:ext cx="2102575" cy="2022586"/>
          </a:xfrm>
          <a:prstGeom prst="rect">
            <a:avLst/>
          </a:prstGeom>
          <a:noFill/>
          <a:ln>
            <a:noFill/>
          </a:ln>
        </p:spPr>
      </p:pic>
      <p:sp>
        <p:nvSpPr>
          <p:cNvPr id="278" name="Google Shape;278;p42"/>
          <p:cNvSpPr txBox="1">
            <a:spLocks noGrp="1"/>
          </p:cNvSpPr>
          <p:nvPr>
            <p:ph type="body" idx="1"/>
          </p:nvPr>
        </p:nvSpPr>
        <p:spPr>
          <a:xfrm>
            <a:off x="92525" y="2702875"/>
            <a:ext cx="4880400" cy="2381400"/>
          </a:xfrm>
          <a:prstGeom prst="rect">
            <a:avLst/>
          </a:prstGeom>
        </p:spPr>
        <p:txBody>
          <a:bodyPr spcFirstLastPara="1" wrap="square" lIns="68575" tIns="34275" rIns="68575" bIns="34275" anchor="t" anchorCtr="0">
            <a:noAutofit/>
          </a:bodyPr>
          <a:lstStyle/>
          <a:p>
            <a:pPr marL="457200" lvl="0" indent="-330200" algn="l" rtl="0">
              <a:lnSpc>
                <a:spcPct val="100000"/>
              </a:lnSpc>
              <a:spcBef>
                <a:spcPts val="800"/>
              </a:spcBef>
              <a:spcAft>
                <a:spcPts val="0"/>
              </a:spcAft>
              <a:buSzPts val="1600"/>
              <a:buChar char="●"/>
            </a:pPr>
            <a:r>
              <a:rPr lang="en" sz="1600"/>
              <a:t>ATN is leading the development and implementation of the AniBOS real-time data management strategy and approach</a:t>
            </a:r>
            <a:endParaRPr sz="1600"/>
          </a:p>
          <a:p>
            <a:pPr marL="457200" lvl="0" indent="-330200" algn="l" rtl="0">
              <a:lnSpc>
                <a:spcPct val="100000"/>
              </a:lnSpc>
              <a:spcBef>
                <a:spcPts val="1000"/>
              </a:spcBef>
              <a:spcAft>
                <a:spcPts val="1000"/>
              </a:spcAft>
              <a:buSzPts val="1600"/>
              <a:buChar char="●"/>
            </a:pPr>
            <a:r>
              <a:rPr lang="en" sz="1600"/>
              <a:t>R/T operational capability is now in the ATN DAC to  auto-ingest and QC animal  borne ocean profiles and insert them onto the  WMO GTS</a:t>
            </a:r>
            <a:endParaRPr sz="1600"/>
          </a:p>
        </p:txBody>
      </p:sp>
      <p:pic>
        <p:nvPicPr>
          <p:cNvPr id="279" name="Google Shape;279;p42"/>
          <p:cNvPicPr preferRelativeResize="0"/>
          <p:nvPr/>
        </p:nvPicPr>
        <p:blipFill>
          <a:blip r:embed="rId4">
            <a:alphaModFix/>
          </a:blip>
          <a:stretch>
            <a:fillRect/>
          </a:stretch>
        </p:blipFill>
        <p:spPr>
          <a:xfrm>
            <a:off x="4972925" y="2006450"/>
            <a:ext cx="1762597" cy="1828803"/>
          </a:xfrm>
          <a:prstGeom prst="rect">
            <a:avLst/>
          </a:prstGeom>
          <a:noFill/>
          <a:ln>
            <a:noFill/>
          </a:ln>
        </p:spPr>
      </p:pic>
      <p:pic>
        <p:nvPicPr>
          <p:cNvPr id="280" name="Google Shape;280;p42"/>
          <p:cNvPicPr preferRelativeResize="0"/>
          <p:nvPr/>
        </p:nvPicPr>
        <p:blipFill>
          <a:blip r:embed="rId5">
            <a:alphaModFix/>
          </a:blip>
          <a:stretch>
            <a:fillRect/>
          </a:stretch>
        </p:blipFill>
        <p:spPr>
          <a:xfrm rot="-941062">
            <a:off x="6616655" y="2779329"/>
            <a:ext cx="2270022" cy="17547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3"/>
          <p:cNvSpPr txBox="1">
            <a:spLocks noGrp="1"/>
          </p:cNvSpPr>
          <p:nvPr>
            <p:ph type="body" idx="1"/>
          </p:nvPr>
        </p:nvSpPr>
        <p:spPr>
          <a:xfrm>
            <a:off x="5713025" y="913375"/>
            <a:ext cx="3397200" cy="8775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600" b="1" i="1"/>
              <a:t>Includes both historic </a:t>
            </a:r>
            <a:endParaRPr sz="1600" b="1" i="1"/>
          </a:p>
          <a:p>
            <a:pPr marL="0" lvl="0" indent="0" algn="ctr" rtl="0">
              <a:spcBef>
                <a:spcPts val="0"/>
              </a:spcBef>
              <a:spcAft>
                <a:spcPts val="0"/>
              </a:spcAft>
              <a:buNone/>
            </a:pPr>
            <a:r>
              <a:rPr lang="en" sz="1600" b="1" i="1"/>
              <a:t>and real-time stations, </a:t>
            </a:r>
            <a:endParaRPr sz="1600" b="1" i="1"/>
          </a:p>
          <a:p>
            <a:pPr marL="0" lvl="0" indent="0" algn="ctr" rtl="0">
              <a:spcBef>
                <a:spcPts val="0"/>
              </a:spcBef>
              <a:spcAft>
                <a:spcPts val="0"/>
              </a:spcAft>
              <a:buNone/>
            </a:pPr>
            <a:r>
              <a:rPr lang="en" sz="1600" b="1" i="1"/>
              <a:t>across the entire globe. </a:t>
            </a:r>
            <a:endParaRPr sz="1600" b="1" i="1"/>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p:txBody>
      </p:sp>
      <p:sp>
        <p:nvSpPr>
          <p:cNvPr id="286" name="Google Shape;286;p43"/>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Environmental Sensor Map</a:t>
            </a:r>
            <a:endParaRPr/>
          </a:p>
        </p:txBody>
      </p:sp>
      <p:pic>
        <p:nvPicPr>
          <p:cNvPr id="287" name="Google Shape;287;p43"/>
          <p:cNvPicPr preferRelativeResize="0"/>
          <p:nvPr/>
        </p:nvPicPr>
        <p:blipFill>
          <a:blip r:embed="rId3">
            <a:alphaModFix/>
          </a:blip>
          <a:stretch>
            <a:fillRect/>
          </a:stretch>
        </p:blipFill>
        <p:spPr>
          <a:xfrm>
            <a:off x="226625" y="612375"/>
            <a:ext cx="5486400" cy="2539420"/>
          </a:xfrm>
          <a:prstGeom prst="rect">
            <a:avLst/>
          </a:prstGeom>
          <a:noFill/>
          <a:ln>
            <a:noFill/>
          </a:ln>
        </p:spPr>
      </p:pic>
      <p:sp>
        <p:nvSpPr>
          <p:cNvPr id="288" name="Google Shape;288;p43"/>
          <p:cNvSpPr txBox="1"/>
          <p:nvPr/>
        </p:nvSpPr>
        <p:spPr>
          <a:xfrm>
            <a:off x="1235925" y="3441325"/>
            <a:ext cx="167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9" name="Google Shape;289;p43"/>
          <p:cNvSpPr txBox="1"/>
          <p:nvPr/>
        </p:nvSpPr>
        <p:spPr>
          <a:xfrm>
            <a:off x="6068363" y="1993875"/>
            <a:ext cx="2686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hlink"/>
                </a:solidFill>
                <a:latin typeface="Century Gothic"/>
                <a:ea typeface="Century Gothic"/>
                <a:cs typeface="Century Gothic"/>
                <a:sym typeface="Century Gothic"/>
                <a:hlinkClick r:id="rId4"/>
              </a:rPr>
              <a:t>https://sensors.ioos.us</a:t>
            </a:r>
            <a:r>
              <a:rPr lang="en" sz="1600">
                <a:solidFill>
                  <a:srgbClr val="053285"/>
                </a:solidFill>
                <a:latin typeface="Century Gothic"/>
                <a:ea typeface="Century Gothic"/>
                <a:cs typeface="Century Gothic"/>
                <a:sym typeface="Century Gothic"/>
              </a:rPr>
              <a:t> </a:t>
            </a:r>
            <a:endParaRPr sz="1600">
              <a:solidFill>
                <a:srgbClr val="053285"/>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290" name="Google Shape;290;p43"/>
          <p:cNvSpPr txBox="1"/>
          <p:nvPr/>
        </p:nvSpPr>
        <p:spPr>
          <a:xfrm>
            <a:off x="226625" y="3283875"/>
            <a:ext cx="6641700" cy="17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600">
                <a:solidFill>
                  <a:schemeClr val="dk2"/>
                </a:solidFill>
                <a:latin typeface="Century Gothic"/>
                <a:ea typeface="Century Gothic"/>
                <a:cs typeface="Century Gothic"/>
                <a:sym typeface="Century Gothic"/>
              </a:rPr>
              <a:t>45,718 stations</a:t>
            </a:r>
            <a:endParaRPr sz="1600">
              <a:solidFill>
                <a:schemeClr val="dk2"/>
              </a:solidFill>
              <a:latin typeface="Century Gothic"/>
              <a:ea typeface="Century Gothic"/>
              <a:cs typeface="Century Gothic"/>
              <a:sym typeface="Century Gothic"/>
            </a:endParaRPr>
          </a:p>
          <a:p>
            <a:pPr marL="0" lvl="0" indent="0" algn="l" rtl="0">
              <a:lnSpc>
                <a:spcPct val="90000"/>
              </a:lnSpc>
              <a:spcBef>
                <a:spcPts val="800"/>
              </a:spcBef>
              <a:spcAft>
                <a:spcPts val="0"/>
              </a:spcAft>
              <a:buNone/>
            </a:pPr>
            <a:r>
              <a:rPr lang="en" sz="1600">
                <a:solidFill>
                  <a:schemeClr val="dk2"/>
                </a:solidFill>
                <a:latin typeface="Century Gothic"/>
                <a:ea typeface="Century Gothic"/>
                <a:cs typeface="Century Gothic"/>
                <a:sym typeface="Century Gothic"/>
              </a:rPr>
              <a:t>137 data sources across 337 affiliates </a:t>
            </a:r>
            <a:endParaRPr sz="1600">
              <a:solidFill>
                <a:schemeClr val="dk2"/>
              </a:solidFill>
              <a:latin typeface="Century Gothic"/>
              <a:ea typeface="Century Gothic"/>
              <a:cs typeface="Century Gothic"/>
              <a:sym typeface="Century Gothic"/>
            </a:endParaRPr>
          </a:p>
          <a:p>
            <a:pPr marL="0" lvl="0" indent="0" algn="l" rtl="0">
              <a:lnSpc>
                <a:spcPct val="90000"/>
              </a:lnSpc>
              <a:spcBef>
                <a:spcPts val="800"/>
              </a:spcBef>
              <a:spcAft>
                <a:spcPts val="0"/>
              </a:spcAft>
              <a:buNone/>
            </a:pPr>
            <a:r>
              <a:rPr lang="en" sz="1600">
                <a:solidFill>
                  <a:schemeClr val="dk2"/>
                </a:solidFill>
                <a:latin typeface="Century Gothic"/>
                <a:ea typeface="Century Gothic"/>
                <a:cs typeface="Century Gothic"/>
                <a:sym typeface="Century Gothic"/>
              </a:rPr>
              <a:t>312 unique parameters </a:t>
            </a:r>
            <a:endParaRPr sz="1600">
              <a:solidFill>
                <a:schemeClr val="dk2"/>
              </a:solidFill>
              <a:latin typeface="Century Gothic"/>
              <a:ea typeface="Century Gothic"/>
              <a:cs typeface="Century Gothic"/>
              <a:sym typeface="Century Gothic"/>
            </a:endParaRPr>
          </a:p>
          <a:p>
            <a:pPr marL="0" lvl="0" indent="0" algn="l" rtl="0">
              <a:lnSpc>
                <a:spcPct val="90000"/>
              </a:lnSpc>
              <a:spcBef>
                <a:spcPts val="800"/>
              </a:spcBef>
              <a:spcAft>
                <a:spcPts val="0"/>
              </a:spcAft>
              <a:buNone/>
            </a:pPr>
            <a:r>
              <a:rPr lang="en" sz="1600">
                <a:solidFill>
                  <a:schemeClr val="dk2"/>
                </a:solidFill>
                <a:latin typeface="Century Gothic"/>
                <a:ea typeface="Century Gothic"/>
                <a:cs typeface="Century Gothic"/>
                <a:sym typeface="Century Gothic"/>
              </a:rPr>
              <a:t>Approximately 65,000 sensors with observations in the past week </a:t>
            </a:r>
            <a:endParaRPr sz="1600">
              <a:solidFill>
                <a:schemeClr val="dk2"/>
              </a:solidFill>
              <a:latin typeface="Century Gothic"/>
              <a:ea typeface="Century Gothic"/>
              <a:cs typeface="Century Gothic"/>
              <a:sym typeface="Century Gothic"/>
            </a:endParaRPr>
          </a:p>
          <a:p>
            <a:pPr marL="0" lvl="0" indent="0" algn="l" rtl="0">
              <a:lnSpc>
                <a:spcPct val="90000"/>
              </a:lnSpc>
              <a:spcBef>
                <a:spcPts val="800"/>
              </a:spcBef>
              <a:spcAft>
                <a:spcPts val="0"/>
              </a:spcAft>
              <a:buNone/>
            </a:pPr>
            <a:r>
              <a:rPr lang="en" sz="1600">
                <a:solidFill>
                  <a:schemeClr val="dk2"/>
                </a:solidFill>
                <a:latin typeface="Century Gothic"/>
                <a:ea typeface="Century Gothic"/>
                <a:cs typeface="Century Gothic"/>
                <a:sym typeface="Century Gothic"/>
              </a:rPr>
              <a:t>Approximately 42,826,000 sensor observations per week</a:t>
            </a:r>
            <a:endParaRPr sz="1600">
              <a:solidFill>
                <a:schemeClr val="dk2"/>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body" idx="1"/>
          </p:nvPr>
        </p:nvSpPr>
        <p:spPr>
          <a:xfrm>
            <a:off x="66200" y="545550"/>
            <a:ext cx="6853500" cy="45093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b="1"/>
              <a:t>Published QARTOD manuals</a:t>
            </a:r>
            <a:endParaRPr sz="1400"/>
          </a:p>
          <a:p>
            <a:pPr marL="457200" lvl="0" indent="-330200" algn="l" rtl="0">
              <a:lnSpc>
                <a:spcPct val="100000"/>
              </a:lnSpc>
              <a:spcBef>
                <a:spcPts val="1000"/>
              </a:spcBef>
              <a:spcAft>
                <a:spcPts val="0"/>
              </a:spcAft>
              <a:buClr>
                <a:srgbClr val="053285"/>
              </a:buClr>
              <a:buSzPts val="1600"/>
              <a:buFont typeface="Century Gothic"/>
              <a:buChar char="●"/>
            </a:pPr>
            <a:r>
              <a:rPr lang="en" sz="1600"/>
              <a:t>Manual for Real-Time Quality Control of pH Data Observations (August 2019)</a:t>
            </a:r>
            <a:endParaRPr sz="1600"/>
          </a:p>
          <a:p>
            <a:pPr marL="457200" lvl="0" indent="-330200" algn="l" rtl="0">
              <a:lnSpc>
                <a:spcPct val="100000"/>
              </a:lnSpc>
              <a:spcBef>
                <a:spcPts val="1000"/>
              </a:spcBef>
              <a:spcAft>
                <a:spcPts val="0"/>
              </a:spcAft>
              <a:buClr>
                <a:srgbClr val="053285"/>
              </a:buClr>
              <a:buSzPts val="1600"/>
              <a:buFont typeface="Century Gothic"/>
              <a:buChar char="●"/>
            </a:pPr>
            <a:r>
              <a:rPr lang="en" sz="1600"/>
              <a:t>Updated Manual for Real-Time Quality Control of Water Level Data (March 2021)</a:t>
            </a:r>
            <a:endParaRPr sz="1600"/>
          </a:p>
          <a:p>
            <a:pPr marL="0" lvl="0" indent="0" algn="l" rtl="0">
              <a:lnSpc>
                <a:spcPct val="100000"/>
              </a:lnSpc>
              <a:spcBef>
                <a:spcPts val="1000"/>
              </a:spcBef>
              <a:spcAft>
                <a:spcPts val="0"/>
              </a:spcAft>
              <a:buNone/>
            </a:pPr>
            <a:r>
              <a:rPr lang="en" b="1"/>
              <a:t>Other accomplishments:</a:t>
            </a:r>
            <a:endParaRPr sz="1400"/>
          </a:p>
          <a:p>
            <a:pPr marL="457200" lvl="0" indent="-330200" algn="l" rtl="0">
              <a:lnSpc>
                <a:spcPct val="80000"/>
              </a:lnSpc>
              <a:spcBef>
                <a:spcPts val="1000"/>
              </a:spcBef>
              <a:spcAft>
                <a:spcPts val="0"/>
              </a:spcAft>
              <a:buClr>
                <a:srgbClr val="053285"/>
              </a:buClr>
              <a:buSzPts val="1600"/>
              <a:buFont typeface="Century Gothic"/>
              <a:buChar char="●"/>
            </a:pPr>
            <a:r>
              <a:rPr lang="en" sz="1600"/>
              <a:t>New Paper Released (September 2020) - </a:t>
            </a:r>
            <a:endParaRPr sz="1600"/>
          </a:p>
          <a:p>
            <a:pPr marL="0" lvl="0" indent="457200" algn="l" rtl="0">
              <a:lnSpc>
                <a:spcPct val="80000"/>
              </a:lnSpc>
              <a:spcBef>
                <a:spcPts val="1000"/>
              </a:spcBef>
              <a:spcAft>
                <a:spcPts val="0"/>
              </a:spcAft>
              <a:buClr>
                <a:schemeClr val="dk1"/>
              </a:buClr>
              <a:buSzPts val="1800"/>
              <a:buFont typeface="Calibri"/>
              <a:buNone/>
            </a:pPr>
            <a:r>
              <a:rPr lang="en" sz="1600" i="1" u="sng">
                <a:hlinkClick r:id="rId3"/>
              </a:rPr>
              <a:t>QARTOD - Prospects for Real-Time Quality Control</a:t>
            </a:r>
            <a:endParaRPr sz="1600" i="1"/>
          </a:p>
          <a:p>
            <a:pPr marL="0" lvl="0" indent="457200" algn="l" rtl="0">
              <a:lnSpc>
                <a:spcPct val="80000"/>
              </a:lnSpc>
              <a:spcBef>
                <a:spcPts val="1000"/>
              </a:spcBef>
              <a:spcAft>
                <a:spcPts val="0"/>
              </a:spcAft>
              <a:buClr>
                <a:schemeClr val="dk1"/>
              </a:buClr>
              <a:buSzPts val="1800"/>
              <a:buFont typeface="Calibri"/>
              <a:buNone/>
            </a:pPr>
            <a:r>
              <a:rPr lang="en" sz="1600" i="1" u="sng">
                <a:hlinkClick r:id="rId3"/>
              </a:rPr>
              <a:t>Manuals, How to Create Them, and a Vision for</a:t>
            </a:r>
            <a:endParaRPr sz="1600" i="1"/>
          </a:p>
          <a:p>
            <a:pPr marL="0" lvl="0" indent="457200" algn="l" rtl="0">
              <a:lnSpc>
                <a:spcPct val="80000"/>
              </a:lnSpc>
              <a:spcBef>
                <a:spcPts val="1000"/>
              </a:spcBef>
              <a:spcAft>
                <a:spcPts val="0"/>
              </a:spcAft>
              <a:buClr>
                <a:schemeClr val="dk1"/>
              </a:buClr>
              <a:buSzPts val="1800"/>
              <a:buFont typeface="Calibri"/>
              <a:buNone/>
            </a:pPr>
            <a:r>
              <a:rPr lang="en" sz="1600" i="1" u="sng">
                <a:hlinkClick r:id="rId3"/>
              </a:rPr>
              <a:t>Advanced Implementation</a:t>
            </a:r>
            <a:r>
              <a:rPr lang="en" sz="1600"/>
              <a:t> </a:t>
            </a:r>
            <a:endParaRPr sz="1600"/>
          </a:p>
          <a:p>
            <a:pPr marL="457200" lvl="0" indent="-330200" algn="l" rtl="0">
              <a:lnSpc>
                <a:spcPct val="100000"/>
              </a:lnSpc>
              <a:spcBef>
                <a:spcPts val="1000"/>
              </a:spcBef>
              <a:spcAft>
                <a:spcPts val="0"/>
              </a:spcAft>
              <a:buClr>
                <a:srgbClr val="053285"/>
              </a:buClr>
              <a:buSzPts val="1600"/>
              <a:buFont typeface="Century Gothic"/>
              <a:buChar char="●"/>
            </a:pPr>
            <a:r>
              <a:rPr lang="en" sz="1600"/>
              <a:t>QARTOD 2022-2026 work plan under development</a:t>
            </a:r>
            <a:endParaRPr sz="1600"/>
          </a:p>
          <a:p>
            <a:pPr marL="0" lvl="0" indent="0" algn="l" rtl="0">
              <a:lnSpc>
                <a:spcPct val="100000"/>
              </a:lnSpc>
              <a:spcBef>
                <a:spcPts val="1000"/>
              </a:spcBef>
              <a:spcAft>
                <a:spcPts val="0"/>
              </a:spcAft>
              <a:buNone/>
            </a:pPr>
            <a:endParaRPr sz="800"/>
          </a:p>
          <a:p>
            <a:pPr marL="0" lvl="0" indent="0" algn="l" rtl="0">
              <a:lnSpc>
                <a:spcPct val="100000"/>
              </a:lnSpc>
              <a:spcBef>
                <a:spcPts val="1000"/>
              </a:spcBef>
              <a:spcAft>
                <a:spcPts val="0"/>
              </a:spcAft>
              <a:buNone/>
            </a:pPr>
            <a:r>
              <a:rPr lang="en" sz="1600"/>
              <a:t>All manuals are included in the Ocean Best Practices repository.</a:t>
            </a:r>
            <a:endParaRPr sz="1400"/>
          </a:p>
          <a:p>
            <a:pPr marL="0" lvl="0" indent="0" algn="l" rtl="0">
              <a:lnSpc>
                <a:spcPct val="100000"/>
              </a:lnSpc>
              <a:spcBef>
                <a:spcPts val="0"/>
              </a:spcBef>
              <a:spcAft>
                <a:spcPts val="0"/>
              </a:spcAft>
              <a:buNone/>
            </a:pPr>
            <a:endParaRPr/>
          </a:p>
        </p:txBody>
      </p:sp>
      <p:sp>
        <p:nvSpPr>
          <p:cNvPr id="296" name="Google Shape;296;p44"/>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QARTOD</a:t>
            </a:r>
            <a:endParaRPr/>
          </a:p>
        </p:txBody>
      </p:sp>
      <p:sp>
        <p:nvSpPr>
          <p:cNvPr id="297" name="Google Shape;297;p44"/>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 sz="1200" b="0" i="0" u="none">
                <a:solidFill>
                  <a:srgbClr val="053285"/>
                </a:solidFill>
                <a:latin typeface="Century Gothic"/>
                <a:ea typeface="Century Gothic"/>
                <a:cs typeface="Century Gothic"/>
                <a:sym typeface="Century Gothic"/>
              </a:rPr>
              <a:t>16</a:t>
            </a:fld>
            <a:endParaRPr/>
          </a:p>
        </p:txBody>
      </p:sp>
      <p:pic>
        <p:nvPicPr>
          <p:cNvPr id="298" name="Google Shape;298;p44"/>
          <p:cNvPicPr preferRelativeResize="0"/>
          <p:nvPr/>
        </p:nvPicPr>
        <p:blipFill>
          <a:blip r:embed="rId4">
            <a:alphaModFix/>
          </a:blip>
          <a:stretch>
            <a:fillRect/>
          </a:stretch>
        </p:blipFill>
        <p:spPr>
          <a:xfrm>
            <a:off x="6745162" y="949512"/>
            <a:ext cx="1514995" cy="2057400"/>
          </a:xfrm>
          <a:prstGeom prst="rect">
            <a:avLst/>
          </a:prstGeom>
          <a:noFill/>
          <a:ln w="9525" cap="flat" cmpd="sng">
            <a:solidFill>
              <a:srgbClr val="053285"/>
            </a:solidFill>
            <a:prstDash val="solid"/>
            <a:round/>
            <a:headEnd type="none" w="sm" len="sm"/>
            <a:tailEnd type="none" w="sm" len="sm"/>
          </a:ln>
        </p:spPr>
      </p:pic>
      <p:pic>
        <p:nvPicPr>
          <p:cNvPr id="299" name="Google Shape;299;p44"/>
          <p:cNvPicPr preferRelativeResize="0"/>
          <p:nvPr/>
        </p:nvPicPr>
        <p:blipFill>
          <a:blip r:embed="rId5">
            <a:alphaModFix/>
          </a:blip>
          <a:stretch>
            <a:fillRect/>
          </a:stretch>
        </p:blipFill>
        <p:spPr>
          <a:xfrm>
            <a:off x="7424712" y="2542096"/>
            <a:ext cx="1599161" cy="2057400"/>
          </a:xfrm>
          <a:prstGeom prst="rect">
            <a:avLst/>
          </a:prstGeom>
          <a:noFill/>
          <a:ln w="9525" cap="flat" cmpd="sng">
            <a:solidFill>
              <a:srgbClr val="053285"/>
            </a:solidFill>
            <a:prstDash val="solid"/>
            <a:round/>
            <a:headEnd type="none" w="sm" len="sm"/>
            <a:tailEnd type="none" w="sm" len="sm"/>
          </a:ln>
        </p:spPr>
      </p:pic>
      <p:sp>
        <p:nvSpPr>
          <p:cNvPr id="300" name="Google Shape;300;p44"/>
          <p:cNvSpPr txBox="1"/>
          <p:nvPr/>
        </p:nvSpPr>
        <p:spPr>
          <a:xfrm>
            <a:off x="6468175" y="545550"/>
            <a:ext cx="2555700" cy="3387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Century Gothic"/>
                <a:ea typeface="Century Gothic"/>
                <a:cs typeface="Century Gothic"/>
                <a:sym typeface="Century Gothic"/>
                <a:hlinkClick r:id="rId6"/>
              </a:rPr>
              <a:t>https://ioos.noaa.gov/project/qartod/</a:t>
            </a:r>
            <a:r>
              <a:rPr lang="en" sz="1000">
                <a:solidFill>
                  <a:srgbClr val="053285"/>
                </a:solidFill>
                <a:latin typeface="Century Gothic"/>
                <a:ea typeface="Century Gothic"/>
                <a:cs typeface="Century Gothic"/>
                <a:sym typeface="Century Gothic"/>
              </a:rPr>
              <a:t> </a:t>
            </a:r>
            <a:endParaRPr sz="1000">
              <a:solidFill>
                <a:srgbClr val="053285"/>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p:nvPr/>
        </p:nvSpPr>
        <p:spPr>
          <a:xfrm>
            <a:off x="74000" y="4536650"/>
            <a:ext cx="3204600" cy="5850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sz="800">
              <a:latin typeface="Century Gothic"/>
              <a:ea typeface="Century Gothic"/>
              <a:cs typeface="Century Gothic"/>
              <a:sym typeface="Century Gothic"/>
            </a:endParaRPr>
          </a:p>
          <a:p>
            <a:pPr marL="0" lvl="0" indent="0" algn="l" rtl="0">
              <a:spcBef>
                <a:spcPts val="0"/>
              </a:spcBef>
              <a:spcAft>
                <a:spcPts val="0"/>
              </a:spcAft>
              <a:buNone/>
            </a:pPr>
            <a:endParaRPr sz="400">
              <a:latin typeface="Century Gothic"/>
              <a:ea typeface="Century Gothic"/>
              <a:cs typeface="Century Gothic"/>
              <a:sym typeface="Century Gothic"/>
            </a:endParaRPr>
          </a:p>
        </p:txBody>
      </p:sp>
      <p:sp>
        <p:nvSpPr>
          <p:cNvPr id="306" name="Google Shape;306;p45"/>
          <p:cNvSpPr txBox="1">
            <a:spLocks noGrp="1"/>
          </p:cNvSpPr>
          <p:nvPr>
            <p:ph type="ctrTitle"/>
          </p:nvPr>
        </p:nvSpPr>
        <p:spPr>
          <a:xfrm>
            <a:off x="37000" y="0"/>
            <a:ext cx="9073200" cy="1370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960"/>
              <a:buNone/>
            </a:pPr>
            <a:r>
              <a:rPr lang="en" sz="3200" b="1" i="0" u="none">
                <a:solidFill>
                  <a:srgbClr val="3870A6"/>
                </a:solidFill>
                <a:latin typeface="Century Gothic"/>
                <a:ea typeface="Century Gothic"/>
                <a:cs typeface="Century Gothic"/>
                <a:sym typeface="Century Gothic"/>
              </a:rPr>
              <a:t>Ocean Best Practices </a:t>
            </a:r>
            <a:r>
              <a:rPr lang="en" sz="3600" b="1" i="0" u="none">
                <a:solidFill>
                  <a:srgbClr val="3870A6"/>
                </a:solidFill>
                <a:latin typeface="Century Gothic"/>
                <a:ea typeface="Century Gothic"/>
                <a:cs typeface="Century Gothic"/>
                <a:sym typeface="Century Gothic"/>
              </a:rPr>
              <a:t>System: </a:t>
            </a:r>
            <a:br>
              <a:rPr lang="en" sz="3600" b="1" i="0" u="none">
                <a:solidFill>
                  <a:srgbClr val="3870A6"/>
                </a:solidFill>
                <a:latin typeface="Century Gothic"/>
                <a:ea typeface="Century Gothic"/>
                <a:cs typeface="Century Gothic"/>
                <a:sym typeface="Century Gothic"/>
              </a:rPr>
            </a:br>
            <a:r>
              <a:rPr lang="en" sz="2200" b="1" i="0" u="none">
                <a:solidFill>
                  <a:srgbClr val="3870A6"/>
                </a:solidFill>
                <a:latin typeface="Century Gothic"/>
                <a:ea typeface="Century Gothic"/>
                <a:cs typeface="Century Gothic"/>
                <a:sym typeface="Century Gothic"/>
              </a:rPr>
              <a:t>a global resource to facilitate harmonization </a:t>
            </a:r>
            <a:br>
              <a:rPr lang="en" sz="2200" b="1" i="0" u="none">
                <a:solidFill>
                  <a:srgbClr val="3870A6"/>
                </a:solidFill>
                <a:latin typeface="Century Gothic"/>
                <a:ea typeface="Century Gothic"/>
                <a:cs typeface="Century Gothic"/>
                <a:sym typeface="Century Gothic"/>
              </a:rPr>
            </a:br>
            <a:r>
              <a:rPr lang="en" sz="2200" b="1" i="0" u="none">
                <a:solidFill>
                  <a:srgbClr val="3870A6"/>
                </a:solidFill>
                <a:latin typeface="Century Gothic"/>
                <a:ea typeface="Century Gothic"/>
                <a:cs typeface="Century Gothic"/>
                <a:sym typeface="Century Gothic"/>
              </a:rPr>
              <a:t>of practices for ocean observations</a:t>
            </a:r>
            <a:endParaRPr sz="2200"/>
          </a:p>
        </p:txBody>
      </p:sp>
      <p:sp>
        <p:nvSpPr>
          <p:cNvPr id="307" name="Google Shape;307;p45"/>
          <p:cNvSpPr txBox="1"/>
          <p:nvPr/>
        </p:nvSpPr>
        <p:spPr>
          <a:xfrm>
            <a:off x="0" y="1809775"/>
            <a:ext cx="5082540" cy="2675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 sz="1800" i="1" dirty="0"/>
              <a:t>“Ocean Practices for the Decade” one of 60 new programmes endorsed under the UN Ocean Decade</a:t>
            </a:r>
            <a:endParaRPr sz="1800" i="1" dirty="0"/>
          </a:p>
          <a:p>
            <a:pPr marL="457200" marR="0" lvl="0" indent="0" algn="l" rtl="0">
              <a:lnSpc>
                <a:spcPct val="100000"/>
              </a:lnSpc>
              <a:spcBef>
                <a:spcPts val="0"/>
              </a:spcBef>
              <a:spcAft>
                <a:spcPts val="0"/>
              </a:spcAft>
              <a:buNone/>
            </a:pPr>
            <a:endParaRPr sz="1800" i="1" dirty="0"/>
          </a:p>
          <a:p>
            <a:pPr marL="457200" marR="0" lvl="0" indent="-342900" algn="l" rtl="0">
              <a:lnSpc>
                <a:spcPct val="100000"/>
              </a:lnSpc>
              <a:spcBef>
                <a:spcPts val="0"/>
              </a:spcBef>
              <a:spcAft>
                <a:spcPts val="0"/>
              </a:spcAft>
              <a:buSzPts val="1800"/>
              <a:buChar char="●"/>
            </a:pPr>
            <a:r>
              <a:rPr lang="en" sz="1800" i="1" dirty="0"/>
              <a:t>OBPS is enhancing its repository discovery capabilities by improving both metadata input fields and search options. Suggestions invited at </a:t>
            </a:r>
            <a:r>
              <a:rPr lang="en" sz="1800" i="1" u="sng" dirty="0">
                <a:solidFill>
                  <a:schemeClr val="hlink"/>
                </a:solidFill>
                <a:hlinkClick r:id="rId3"/>
              </a:rPr>
              <a:t>https://www.oceanbestpractices.org/contact</a:t>
            </a:r>
            <a:endParaRPr sz="1800" i="1" dirty="0"/>
          </a:p>
        </p:txBody>
      </p:sp>
      <p:sp>
        <p:nvSpPr>
          <p:cNvPr id="308" name="Google Shape;308;p45"/>
          <p:cNvSpPr txBox="1"/>
          <p:nvPr/>
        </p:nvSpPr>
        <p:spPr>
          <a:xfrm>
            <a:off x="1065750" y="1370403"/>
            <a:ext cx="7220100" cy="277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Source Sans Pro"/>
              <a:buNone/>
            </a:pPr>
            <a:r>
              <a:rPr lang="en" sz="1800" b="1" i="0" u="none">
                <a:solidFill>
                  <a:srgbClr val="000000"/>
                </a:solidFill>
                <a:latin typeface="Source Sans Pro"/>
                <a:ea typeface="Source Sans Pro"/>
                <a:cs typeface="Source Sans Pro"/>
                <a:sym typeface="Source Sans Pro"/>
              </a:rPr>
              <a:t>Repository:</a:t>
            </a:r>
            <a:r>
              <a:rPr lang="en" sz="1800" b="1" i="0" u="none">
                <a:solidFill>
                  <a:srgbClr val="FF0000"/>
                </a:solidFill>
                <a:latin typeface="Source Sans Pro"/>
                <a:ea typeface="Source Sans Pro"/>
                <a:cs typeface="Source Sans Pro"/>
                <a:sym typeface="Source Sans Pro"/>
              </a:rPr>
              <a:t> </a:t>
            </a:r>
            <a:r>
              <a:rPr lang="en" sz="1800" b="1" i="0" u="sng">
                <a:solidFill>
                  <a:srgbClr val="FF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https://www.oceanbestpractices.org</a:t>
            </a:r>
            <a:endParaRPr/>
          </a:p>
        </p:txBody>
      </p:sp>
      <p:pic>
        <p:nvPicPr>
          <p:cNvPr id="309" name="Google Shape;309;p45"/>
          <p:cNvPicPr preferRelativeResize="0"/>
          <p:nvPr/>
        </p:nvPicPr>
        <p:blipFill>
          <a:blip r:embed="rId5">
            <a:alphaModFix/>
          </a:blip>
          <a:stretch>
            <a:fillRect/>
          </a:stretch>
        </p:blipFill>
        <p:spPr>
          <a:xfrm>
            <a:off x="5191050" y="1809766"/>
            <a:ext cx="3657600" cy="2746122"/>
          </a:xfrm>
          <a:prstGeom prst="rect">
            <a:avLst/>
          </a:prstGeom>
          <a:noFill/>
          <a:ln>
            <a:noFill/>
          </a:ln>
        </p:spPr>
      </p:pic>
      <p:pic>
        <p:nvPicPr>
          <p:cNvPr id="310" name="Google Shape;310;p45"/>
          <p:cNvPicPr preferRelativeResize="0"/>
          <p:nvPr/>
        </p:nvPicPr>
        <p:blipFill>
          <a:blip r:embed="rId6">
            <a:alphaModFix/>
          </a:blip>
          <a:stretch>
            <a:fillRect/>
          </a:stretch>
        </p:blipFill>
        <p:spPr>
          <a:xfrm>
            <a:off x="165987" y="4647050"/>
            <a:ext cx="599422" cy="365760"/>
          </a:xfrm>
          <a:prstGeom prst="rect">
            <a:avLst/>
          </a:prstGeom>
          <a:noFill/>
          <a:ln>
            <a:noFill/>
          </a:ln>
        </p:spPr>
      </p:pic>
      <p:pic>
        <p:nvPicPr>
          <p:cNvPr id="311" name="Google Shape;311;p45"/>
          <p:cNvPicPr preferRelativeResize="0"/>
          <p:nvPr/>
        </p:nvPicPr>
        <p:blipFill>
          <a:blip r:embed="rId7">
            <a:alphaModFix/>
          </a:blip>
          <a:stretch>
            <a:fillRect/>
          </a:stretch>
        </p:blipFill>
        <p:spPr>
          <a:xfrm>
            <a:off x="817635" y="4647050"/>
            <a:ext cx="1730863" cy="365760"/>
          </a:xfrm>
          <a:prstGeom prst="rect">
            <a:avLst/>
          </a:prstGeom>
          <a:noFill/>
          <a:ln>
            <a:noFill/>
          </a:ln>
        </p:spPr>
      </p:pic>
      <p:pic>
        <p:nvPicPr>
          <p:cNvPr id="312" name="Google Shape;312;p45"/>
          <p:cNvPicPr preferRelativeResize="0"/>
          <p:nvPr/>
        </p:nvPicPr>
        <p:blipFill>
          <a:blip r:embed="rId8">
            <a:alphaModFix/>
          </a:blip>
          <a:stretch>
            <a:fillRect/>
          </a:stretch>
        </p:blipFill>
        <p:spPr>
          <a:xfrm>
            <a:off x="2600717" y="4647050"/>
            <a:ext cx="613270" cy="3657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6"/>
          <p:cNvSpPr txBox="1">
            <a:spLocks noGrp="1"/>
          </p:cNvSpPr>
          <p:nvPr>
            <p:ph type="title"/>
          </p:nvPr>
        </p:nvSpPr>
        <p:spPr>
          <a:xfrm>
            <a:off x="645700" y="48150"/>
            <a:ext cx="7772400" cy="6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Arial"/>
              <a:buNone/>
            </a:pPr>
            <a:r>
              <a:rPr lang="en" sz="2600" b="0" i="0" u="none">
                <a:solidFill>
                  <a:schemeClr val="dk2"/>
                </a:solidFill>
                <a:latin typeface="Arial"/>
                <a:ea typeface="Arial"/>
                <a:cs typeface="Arial"/>
                <a:sym typeface="Arial"/>
              </a:rPr>
              <a:t>Challenges</a:t>
            </a:r>
            <a:endParaRPr sz="2600"/>
          </a:p>
        </p:txBody>
      </p:sp>
      <p:sp>
        <p:nvSpPr>
          <p:cNvPr id="318" name="Google Shape;318;p46"/>
          <p:cNvSpPr txBox="1">
            <a:spLocks noGrp="1"/>
          </p:cNvSpPr>
          <p:nvPr>
            <p:ph type="body" idx="1"/>
          </p:nvPr>
        </p:nvSpPr>
        <p:spPr>
          <a:xfrm>
            <a:off x="645700" y="685800"/>
            <a:ext cx="7772400" cy="3771900"/>
          </a:xfrm>
          <a:prstGeom prst="rect">
            <a:avLst/>
          </a:prstGeom>
          <a:noFill/>
          <a:ln>
            <a:noFill/>
          </a:ln>
        </p:spPr>
        <p:txBody>
          <a:bodyPr spcFirstLastPara="1" wrap="square" lIns="91425" tIns="45700" rIns="91425" bIns="45700" anchor="t" anchorCtr="0">
            <a:noAutofit/>
          </a:bodyPr>
          <a:lstStyle/>
          <a:p>
            <a:pPr marL="341312" marR="0" lvl="0" indent="-328612" algn="l" rtl="0">
              <a:lnSpc>
                <a:spcPct val="100000"/>
              </a:lnSpc>
              <a:spcBef>
                <a:spcPts val="0"/>
              </a:spcBef>
              <a:spcAft>
                <a:spcPts val="0"/>
              </a:spcAft>
              <a:buClr>
                <a:schemeClr val="dk1"/>
              </a:buClr>
              <a:buSzPts val="1800"/>
              <a:buFont typeface="Arial"/>
              <a:buChar char="•"/>
            </a:pPr>
            <a:r>
              <a:rPr lang="en" sz="1800"/>
              <a:t>Very strong support for ocean observing in current Administration/Government of U.S.</a:t>
            </a:r>
            <a:endParaRPr sz="1800"/>
          </a:p>
          <a:p>
            <a:pPr marL="741362" marR="0" lvl="1" indent="-144462" algn="l" rtl="0">
              <a:lnSpc>
                <a:spcPct val="100000"/>
              </a:lnSpc>
              <a:spcBef>
                <a:spcPts val="0"/>
              </a:spcBef>
              <a:spcAft>
                <a:spcPts val="0"/>
              </a:spcAft>
              <a:buClr>
                <a:schemeClr val="dk1"/>
              </a:buClr>
              <a:buSzPts val="1800"/>
              <a:buFont typeface="Arial"/>
              <a:buChar char="–"/>
            </a:pPr>
            <a:r>
              <a:rPr lang="en" sz="1800"/>
              <a:t>New funding in FY22 President’s Budget for advancing R&amp;D toward operations, yet highly uncertain.  ‘Marine Life program’ with ATN and MBON support pending.</a:t>
            </a:r>
            <a:endParaRPr sz="1800"/>
          </a:p>
          <a:p>
            <a:pPr marL="741362" marR="0" lvl="1" indent="-144462" algn="l" rtl="0">
              <a:lnSpc>
                <a:spcPct val="100000"/>
              </a:lnSpc>
              <a:spcBef>
                <a:spcPts val="0"/>
              </a:spcBef>
              <a:spcAft>
                <a:spcPts val="0"/>
              </a:spcAft>
              <a:buSzPts val="1800"/>
              <a:buChar char="–"/>
            </a:pPr>
            <a:r>
              <a:rPr lang="en" sz="1800"/>
              <a:t>System age and O&amp;M costs are weighing on core capabilities</a:t>
            </a:r>
            <a:endParaRPr sz="1800"/>
          </a:p>
          <a:p>
            <a:pPr marL="741362" marR="0" lvl="1" indent="-144462" algn="l" rtl="0">
              <a:lnSpc>
                <a:spcPct val="100000"/>
              </a:lnSpc>
              <a:spcBef>
                <a:spcPts val="0"/>
              </a:spcBef>
              <a:spcAft>
                <a:spcPts val="0"/>
              </a:spcAft>
              <a:buSzPts val="1800"/>
              <a:buChar char="–"/>
            </a:pPr>
            <a:r>
              <a:rPr lang="en" sz="1800"/>
              <a:t>“New funding” without infrastructure boost is a risk.</a:t>
            </a:r>
            <a:endParaRPr sz="1800"/>
          </a:p>
          <a:p>
            <a:pPr marL="341312" marR="0" lvl="0" indent="0" algn="l" rtl="0">
              <a:lnSpc>
                <a:spcPct val="100000"/>
              </a:lnSpc>
              <a:spcBef>
                <a:spcPts val="0"/>
              </a:spcBef>
              <a:spcAft>
                <a:spcPts val="0"/>
              </a:spcAft>
              <a:buNone/>
            </a:pPr>
            <a:endParaRPr sz="1800"/>
          </a:p>
          <a:p>
            <a:pPr marL="341312" marR="0" lvl="0" indent="-328612" algn="l" rtl="0">
              <a:lnSpc>
                <a:spcPct val="100000"/>
              </a:lnSpc>
              <a:spcBef>
                <a:spcPts val="400"/>
              </a:spcBef>
              <a:spcAft>
                <a:spcPts val="0"/>
              </a:spcAft>
              <a:buClr>
                <a:schemeClr val="dk1"/>
              </a:buClr>
              <a:buSzPts val="1800"/>
              <a:buFont typeface="Arial"/>
              <a:buChar char="•"/>
            </a:pPr>
            <a:r>
              <a:rPr lang="en" sz="1800" b="0" i="0" u="none">
                <a:solidFill>
                  <a:schemeClr val="dk1"/>
                </a:solidFill>
                <a:latin typeface="Arial"/>
                <a:ea typeface="Arial"/>
                <a:cs typeface="Arial"/>
                <a:sym typeface="Arial"/>
              </a:rPr>
              <a:t>Improving alignment of model (prediction) skill and (R2O) development for operational oceanography. </a:t>
            </a:r>
            <a:r>
              <a:rPr lang="en" sz="1800"/>
              <a:t>Still have a complex set of participants and need for better community approaches to model improvements.</a:t>
            </a:r>
            <a:endParaRPr sz="1800"/>
          </a:p>
          <a:p>
            <a:pPr marL="0" marR="0" lvl="0" indent="0" algn="l" rtl="0">
              <a:lnSpc>
                <a:spcPct val="100000"/>
              </a:lnSpc>
              <a:spcBef>
                <a:spcPts val="360"/>
              </a:spcBef>
              <a:spcAft>
                <a:spcPts val="0"/>
              </a:spcAft>
              <a:buNone/>
            </a:pPr>
            <a:endParaRPr sz="1800" b="0" i="0" u="none" strike="noStrike" cap="none">
              <a:solidFill>
                <a:schemeClr val="dk1"/>
              </a:solidFill>
              <a:latin typeface="Arial"/>
              <a:ea typeface="Arial"/>
              <a:cs typeface="Arial"/>
              <a:sym typeface="Arial"/>
            </a:endParaRPr>
          </a:p>
          <a:p>
            <a:pPr marL="341312" marR="0" lvl="0" indent="-328612" algn="l" rtl="0">
              <a:lnSpc>
                <a:spcPct val="100000"/>
              </a:lnSpc>
              <a:spcBef>
                <a:spcPts val="400"/>
              </a:spcBef>
              <a:spcAft>
                <a:spcPts val="0"/>
              </a:spcAft>
              <a:buClr>
                <a:schemeClr val="dk1"/>
              </a:buClr>
              <a:buSzPts val="1800"/>
              <a:buFont typeface="Arial"/>
              <a:buChar char="•"/>
            </a:pPr>
            <a:r>
              <a:rPr lang="en" sz="1800"/>
              <a:t>UN Decade of Ocean Science for Sustainable Development - is so big and important but hard to decipher how to “play”</a:t>
            </a:r>
            <a:endParaRPr sz="180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title"/>
          </p:nvPr>
        </p:nvSpPr>
        <p:spPr>
          <a:xfrm>
            <a:off x="685800" y="228600"/>
            <a:ext cx="77724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 sz="2600">
                <a:solidFill>
                  <a:schemeClr val="dk1"/>
                </a:solidFill>
              </a:rPr>
              <a:t>In what areas would the GRA like to be more active: Core GRA Activity?</a:t>
            </a:r>
            <a:endParaRPr sz="2600">
              <a:solidFill>
                <a:srgbClr val="FF0000"/>
              </a:solidFill>
            </a:endParaRPr>
          </a:p>
        </p:txBody>
      </p:sp>
      <p:graphicFrame>
        <p:nvGraphicFramePr>
          <p:cNvPr id="324" name="Google Shape;324;p47"/>
          <p:cNvGraphicFramePr/>
          <p:nvPr>
            <p:extLst>
              <p:ext uri="{D42A27DB-BD31-4B8C-83A1-F6EECF244321}">
                <p14:modId xmlns:p14="http://schemas.microsoft.com/office/powerpoint/2010/main" val="2575635304"/>
              </p:ext>
            </p:extLst>
          </p:nvPr>
        </p:nvGraphicFramePr>
        <p:xfrm>
          <a:off x="685800" y="1257300"/>
          <a:ext cx="7772400" cy="2780675"/>
        </p:xfrm>
        <a:graphic>
          <a:graphicData uri="http://schemas.openxmlformats.org/drawingml/2006/table">
            <a:tbl>
              <a:tblPr>
                <a:noFill/>
                <a:tableStyleId>{B85ADE4D-3F5C-434E-ABF5-4CE21A15AE90}</a:tableStyleId>
              </a:tblPr>
              <a:tblGrid>
                <a:gridCol w="25908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278600">
                <a:tc>
                  <a:txBody>
                    <a:bodyPr/>
                    <a:lstStyle/>
                    <a:p>
                      <a:pPr marL="0" marR="0" lvl="0" indent="0" algn="l" rtl="0">
                        <a:lnSpc>
                          <a:spcPct val="100000"/>
                        </a:lnSpc>
                        <a:spcBef>
                          <a:spcPts val="0"/>
                        </a:spcBef>
                        <a:spcAft>
                          <a:spcPts val="0"/>
                        </a:spcAft>
                        <a:buClr>
                          <a:schemeClr val="dk1"/>
                        </a:buClr>
                        <a:buSzPts val="1400"/>
                        <a:buFont typeface="Arial"/>
                        <a:buNone/>
                      </a:pPr>
                      <a:r>
                        <a:rPr lang="en" sz="1400" b="1" i="0" u="none">
                          <a:solidFill>
                            <a:schemeClr val="dk1"/>
                          </a:solidFill>
                          <a:latin typeface="Arial"/>
                          <a:ea typeface="Arial"/>
                          <a:cs typeface="Arial"/>
                          <a:sym typeface="Arial"/>
                        </a:rPr>
                        <a:t>Value chain element</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 sz="1400" b="1" i="0" u="none">
                          <a:solidFill>
                            <a:schemeClr val="dk1"/>
                          </a:solidFill>
                          <a:latin typeface="Arial"/>
                          <a:ea typeface="Arial"/>
                          <a:cs typeface="Arial"/>
                          <a:sym typeface="Arial"/>
                        </a:rPr>
                        <a:t>What resource would be needed?</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79825">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Observations implementation</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rowSpan="6">
                  <a:txBody>
                    <a:bodyPr/>
                    <a:lstStyle/>
                    <a:p>
                      <a:pPr marL="0" marR="0" lvl="0" indent="0" algn="l" rtl="0">
                        <a:lnSpc>
                          <a:spcPct val="100000"/>
                        </a:lnSpc>
                        <a:spcBef>
                          <a:spcPts val="0"/>
                        </a:spcBef>
                        <a:spcAft>
                          <a:spcPts val="0"/>
                        </a:spcAft>
                        <a:buClr>
                          <a:schemeClr val="dk1"/>
                        </a:buClr>
                        <a:buSzPts val="1400"/>
                        <a:buFont typeface="Arial"/>
                        <a:buNone/>
                      </a:pPr>
                      <a:endParaRPr sz="1400" b="0" i="0" u="none" dirty="0">
                        <a:solidFill>
                          <a:schemeClr val="dk1"/>
                        </a:solidFill>
                        <a:latin typeface="Arial"/>
                        <a:ea typeface="Arial"/>
                        <a:cs typeface="Arial"/>
                        <a:sym typeface="Arial"/>
                      </a:endParaRPr>
                    </a:p>
                    <a:p>
                      <a:pPr marL="0" marR="0" lvl="0" indent="-88900" algn="l" rtl="0">
                        <a:lnSpc>
                          <a:spcPct val="100000"/>
                        </a:lnSpc>
                        <a:spcBef>
                          <a:spcPts val="0"/>
                        </a:spcBef>
                        <a:spcAft>
                          <a:spcPts val="0"/>
                        </a:spcAft>
                        <a:buClr>
                          <a:schemeClr val="dk1"/>
                        </a:buClr>
                        <a:buSzPts val="1400"/>
                        <a:buFont typeface="Arial"/>
                        <a:buChar char="•"/>
                      </a:pPr>
                      <a:r>
                        <a:rPr lang="en" dirty="0">
                          <a:solidFill>
                            <a:schemeClr val="dk1"/>
                          </a:solidFill>
                        </a:rPr>
                        <a:t> </a:t>
                      </a:r>
                      <a:r>
                        <a:rPr lang="en" sz="1400" b="0" i="0" u="none" dirty="0">
                          <a:solidFill>
                            <a:schemeClr val="dk1"/>
                          </a:solidFill>
                          <a:latin typeface="Arial"/>
                          <a:ea typeface="Arial"/>
                          <a:cs typeface="Arial"/>
                          <a:sym typeface="Arial"/>
                        </a:rPr>
                        <a:t>U.S. IOOS is currently active in all areas.</a:t>
                      </a:r>
                      <a:endParaRPr sz="1100" dirty="0"/>
                    </a:p>
                    <a:p>
                      <a:pPr marL="0" marR="0" lvl="0" indent="0" algn="l" rtl="0">
                        <a:lnSpc>
                          <a:spcPct val="100000"/>
                        </a:lnSpc>
                        <a:spcBef>
                          <a:spcPts val="0"/>
                        </a:spcBef>
                        <a:spcAft>
                          <a:spcPts val="0"/>
                        </a:spcAft>
                        <a:buClr>
                          <a:schemeClr val="dk1"/>
                        </a:buClr>
                        <a:buSzPts val="1400"/>
                        <a:buFont typeface="Arial"/>
                        <a:buNone/>
                      </a:pPr>
                      <a:endParaRPr sz="1400" b="0" i="0" u="none" dirty="0">
                        <a:solidFill>
                          <a:schemeClr val="dk1"/>
                        </a:solidFill>
                        <a:latin typeface="Arial"/>
                        <a:ea typeface="Arial"/>
                        <a:cs typeface="Arial"/>
                        <a:sym typeface="Arial"/>
                      </a:endParaRPr>
                    </a:p>
                    <a:p>
                      <a:pPr marL="0" marR="0" lvl="0" indent="-88900" algn="l" rtl="0">
                        <a:lnSpc>
                          <a:spcPct val="100000"/>
                        </a:lnSpc>
                        <a:spcBef>
                          <a:spcPts val="0"/>
                        </a:spcBef>
                        <a:spcAft>
                          <a:spcPts val="0"/>
                        </a:spcAft>
                        <a:buClr>
                          <a:schemeClr val="dk1"/>
                        </a:buClr>
                        <a:buSzPts val="1400"/>
                        <a:buFont typeface="Arial"/>
                        <a:buChar char="•"/>
                      </a:pPr>
                      <a:r>
                        <a:rPr lang="en" dirty="0">
                          <a:solidFill>
                            <a:schemeClr val="dk1"/>
                          </a:solidFill>
                        </a:rPr>
                        <a:t> Willing to exchange information as other GRAs prioritize or </a:t>
                      </a:r>
                      <a:endParaRPr dirty="0">
                        <a:solidFill>
                          <a:schemeClr val="dk1"/>
                        </a:solidFill>
                      </a:endParaRPr>
                    </a:p>
                    <a:p>
                      <a:pPr marL="0" marR="0" lvl="0" indent="0" algn="l" rtl="0">
                        <a:lnSpc>
                          <a:spcPct val="100000"/>
                        </a:lnSpc>
                        <a:spcBef>
                          <a:spcPts val="0"/>
                        </a:spcBef>
                        <a:spcAft>
                          <a:spcPts val="0"/>
                        </a:spcAft>
                        <a:buNone/>
                      </a:pPr>
                      <a:r>
                        <a:rPr lang="en" dirty="0">
                          <a:solidFill>
                            <a:schemeClr val="dk1"/>
                          </a:solidFill>
                        </a:rPr>
                        <a:t>   seek to expand into new activities. </a:t>
                      </a:r>
                      <a:endParaRPr dirty="0">
                        <a:solidFill>
                          <a:schemeClr val="dk1"/>
                        </a:solidFill>
                      </a:endParaRPr>
                    </a:p>
                    <a:p>
                      <a:pPr marL="0" marR="0" lvl="0" indent="0" algn="l" rtl="0">
                        <a:lnSpc>
                          <a:spcPct val="100000"/>
                        </a:lnSpc>
                        <a:spcBef>
                          <a:spcPts val="0"/>
                        </a:spcBef>
                        <a:spcAft>
                          <a:spcPts val="0"/>
                        </a:spcAft>
                        <a:buNone/>
                      </a:pPr>
                      <a:endParaRPr dirty="0">
                        <a:solidFill>
                          <a:schemeClr val="dk1"/>
                        </a:solidFill>
                      </a:endParaRPr>
                    </a:p>
                    <a:p>
                      <a:pPr marL="0" marR="0" lvl="0" indent="-88900" algn="l" rtl="0">
                        <a:lnSpc>
                          <a:spcPct val="100000"/>
                        </a:lnSpc>
                        <a:spcBef>
                          <a:spcPts val="0"/>
                        </a:spcBef>
                        <a:spcAft>
                          <a:spcPts val="0"/>
                        </a:spcAft>
                        <a:buClr>
                          <a:schemeClr val="dk1"/>
                        </a:buClr>
                        <a:buSzPts val="1400"/>
                        <a:buFont typeface="Arial"/>
                        <a:buChar char="•"/>
                      </a:pPr>
                      <a:r>
                        <a:rPr lang="en" dirty="0">
                          <a:solidFill>
                            <a:schemeClr val="dk1"/>
                          </a:solidFill>
                        </a:rPr>
                        <a:t> </a:t>
                      </a:r>
                      <a:r>
                        <a:rPr lang="en" sz="1400" b="0" i="0" u="none" dirty="0">
                          <a:solidFill>
                            <a:schemeClr val="dk1"/>
                          </a:solidFill>
                          <a:latin typeface="Arial"/>
                          <a:ea typeface="Arial"/>
                          <a:cs typeface="Arial"/>
                          <a:sym typeface="Arial"/>
                        </a:rPr>
                        <a:t>Plans for improved capabilities in priority areas are    </a:t>
                      </a:r>
                    </a:p>
                    <a:p>
                      <a:pPr marL="0" marR="0" lvl="0" indent="0" algn="l" rtl="0">
                        <a:lnSpc>
                          <a:spcPct val="100000"/>
                        </a:lnSpc>
                        <a:spcBef>
                          <a:spcPts val="0"/>
                        </a:spcBef>
                        <a:spcAft>
                          <a:spcPts val="0"/>
                        </a:spcAft>
                        <a:buClr>
                          <a:schemeClr val="dk1"/>
                        </a:buClr>
                        <a:buSzPts val="1400"/>
                        <a:buFont typeface="Arial"/>
                        <a:buNone/>
                      </a:pPr>
                      <a:r>
                        <a:rPr lang="en" sz="1400" b="0" i="0" u="none" dirty="0">
                          <a:solidFill>
                            <a:schemeClr val="dk1"/>
                          </a:solidFill>
                          <a:latin typeface="Arial"/>
                          <a:ea typeface="Arial"/>
                          <a:cs typeface="Arial"/>
                          <a:sym typeface="Arial"/>
                        </a:rPr>
                        <a:t>   highlighted in the “Challenges” section of this report.  </a:t>
                      </a:r>
                      <a:endParaRPr sz="1400" b="0" i="0" u="none" dirty="0">
                        <a:solidFill>
                          <a:schemeClr val="dk1"/>
                        </a:solidFill>
                        <a:latin typeface="Arial"/>
                        <a:ea typeface="Arial"/>
                        <a:cs typeface="Arial"/>
                        <a:sym typeface="Arial"/>
                      </a:endParaRPr>
                    </a:p>
                    <a:p>
                      <a:pPr marL="342900" marR="0" lvl="0" indent="0" algn="l" rtl="0">
                        <a:lnSpc>
                          <a:spcPct val="100000"/>
                        </a:lnSpc>
                        <a:spcBef>
                          <a:spcPts val="0"/>
                        </a:spcBef>
                        <a:spcAft>
                          <a:spcPts val="0"/>
                        </a:spcAft>
                        <a:buNone/>
                      </a:pPr>
                      <a:endParaRPr sz="1400" dirty="0">
                        <a:solidFill>
                          <a:schemeClr val="dk1"/>
                        </a:solidFill>
                      </a:endParaRPr>
                    </a:p>
                    <a:p>
                      <a:pPr marL="0" marR="0" lvl="0" indent="-88900" algn="l" rtl="0">
                        <a:lnSpc>
                          <a:spcPct val="100000"/>
                        </a:lnSpc>
                        <a:spcBef>
                          <a:spcPts val="0"/>
                        </a:spcBef>
                        <a:spcAft>
                          <a:spcPts val="0"/>
                        </a:spcAft>
                        <a:buClr>
                          <a:schemeClr val="dk1"/>
                        </a:buClr>
                        <a:buSzPts val="1400"/>
                        <a:buChar char="•"/>
                      </a:pPr>
                      <a:r>
                        <a:rPr lang="en" dirty="0">
                          <a:solidFill>
                            <a:schemeClr val="dk1"/>
                          </a:solidFill>
                        </a:rPr>
                        <a:t> </a:t>
                      </a:r>
                      <a:r>
                        <a:rPr lang="en" sz="1400" dirty="0">
                          <a:solidFill>
                            <a:schemeClr val="dk1"/>
                          </a:solidFill>
                        </a:rPr>
                        <a:t>W</a:t>
                      </a:r>
                      <a:r>
                        <a:rPr lang="en" dirty="0">
                          <a:solidFill>
                            <a:schemeClr val="dk1"/>
                          </a:solidFill>
                        </a:rPr>
                        <a:t>i</a:t>
                      </a:r>
                      <a:r>
                        <a:rPr lang="en" sz="1400" dirty="0">
                          <a:solidFill>
                            <a:schemeClr val="dk1"/>
                          </a:solidFill>
                        </a:rPr>
                        <a:t>lling to work on capacity development with members as </a:t>
                      </a:r>
                      <a:endParaRPr sz="1400" dirty="0">
                        <a:solidFill>
                          <a:schemeClr val="dk1"/>
                        </a:solidFill>
                      </a:endParaRPr>
                    </a:p>
                    <a:p>
                      <a:pPr marL="0" marR="0" lvl="0" indent="0" algn="l" rtl="0">
                        <a:lnSpc>
                          <a:spcPct val="100000"/>
                        </a:lnSpc>
                        <a:spcBef>
                          <a:spcPts val="0"/>
                        </a:spcBef>
                        <a:spcAft>
                          <a:spcPts val="0"/>
                        </a:spcAft>
                        <a:buNone/>
                      </a:pPr>
                      <a:r>
                        <a:rPr lang="en" dirty="0">
                          <a:solidFill>
                            <a:schemeClr val="dk1"/>
                          </a:solidFill>
                        </a:rPr>
                        <a:t>   </a:t>
                      </a:r>
                      <a:r>
                        <a:rPr lang="en" sz="1400" dirty="0">
                          <a:solidFill>
                            <a:schemeClr val="dk1"/>
                          </a:solidFill>
                        </a:rPr>
                        <a:t>plans coalesce under the “</a:t>
                      </a:r>
                      <a:r>
                        <a:rPr lang="en" dirty="0">
                          <a:solidFill>
                            <a:schemeClr val="dk1"/>
                          </a:solidFill>
                        </a:rPr>
                        <a:t>D</a:t>
                      </a:r>
                      <a:r>
                        <a:rPr lang="en" sz="1400" dirty="0">
                          <a:solidFill>
                            <a:schemeClr val="dk1"/>
                          </a:solidFill>
                        </a:rPr>
                        <a:t>ecade”.</a:t>
                      </a:r>
                      <a:endParaRPr sz="1400" dirty="0">
                        <a:solidFill>
                          <a:schemeClr val="dk1"/>
                        </a:solidFil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8600">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Data management</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2"/>
                  </a:ext>
                </a:extLst>
              </a:tr>
              <a:tr h="277400">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Forecasting</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3"/>
                  </a:ext>
                </a:extLst>
              </a:tr>
              <a:tr h="479825">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Service / information delivery</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4"/>
                  </a:ext>
                </a:extLst>
              </a:tr>
              <a:tr h="481025">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a:solidFill>
                            <a:schemeClr val="dk1"/>
                          </a:solidFill>
                          <a:latin typeface="Arial"/>
                          <a:ea typeface="Arial"/>
                          <a:cs typeface="Arial"/>
                          <a:sym typeface="Arial"/>
                        </a:rPr>
                        <a:t>Capacity development of members</a:t>
                      </a:r>
                      <a:endParaRPr sz="110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5"/>
                  </a:ext>
                </a:extLst>
              </a:tr>
              <a:tr h="479825">
                <a:tc>
                  <a:txBody>
                    <a:bodyPr/>
                    <a:lstStyle/>
                    <a:p>
                      <a:pPr marL="0" marR="0" lvl="0" indent="0" algn="l" rtl="0">
                        <a:lnSpc>
                          <a:spcPct val="100000"/>
                        </a:lnSpc>
                        <a:spcBef>
                          <a:spcPts val="0"/>
                        </a:spcBef>
                        <a:spcAft>
                          <a:spcPts val="0"/>
                        </a:spcAft>
                        <a:buClr>
                          <a:schemeClr val="dk1"/>
                        </a:buClr>
                        <a:buSzPts val="1400"/>
                        <a:buFont typeface="Arial"/>
                        <a:buNone/>
                      </a:pPr>
                      <a:r>
                        <a:rPr lang="en" sz="1400" b="0" i="0" u="none" dirty="0">
                          <a:solidFill>
                            <a:schemeClr val="dk1"/>
                          </a:solidFill>
                          <a:latin typeface="Arial"/>
                          <a:ea typeface="Arial"/>
                          <a:cs typeface="Arial"/>
                          <a:sym typeface="Arial"/>
                        </a:rPr>
                        <a:t>Outreach / ocean literacy</a:t>
                      </a:r>
                      <a:endParaRPr sz="1100"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0" y="2375"/>
            <a:ext cx="9144000" cy="68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Arial"/>
              <a:buNone/>
            </a:pPr>
            <a:r>
              <a:rPr lang="en" sz="2800" b="0" i="0" u="none">
                <a:solidFill>
                  <a:schemeClr val="dk2"/>
                </a:solidFill>
                <a:latin typeface="Arial"/>
                <a:ea typeface="Arial"/>
                <a:cs typeface="Arial"/>
                <a:sym typeface="Arial"/>
              </a:rPr>
              <a:t>General information</a:t>
            </a:r>
            <a:endParaRPr sz="2800"/>
          </a:p>
        </p:txBody>
      </p:sp>
      <p:sp>
        <p:nvSpPr>
          <p:cNvPr id="139" name="Google Shape;139;p30"/>
          <p:cNvSpPr txBox="1">
            <a:spLocks noGrp="1"/>
          </p:cNvSpPr>
          <p:nvPr>
            <p:ph type="body" idx="1"/>
          </p:nvPr>
        </p:nvSpPr>
        <p:spPr>
          <a:xfrm>
            <a:off x="152400" y="532250"/>
            <a:ext cx="8839200" cy="4229100"/>
          </a:xfrm>
          <a:prstGeom prst="rect">
            <a:avLst/>
          </a:prstGeom>
          <a:noFill/>
          <a:ln>
            <a:noFill/>
          </a:ln>
        </p:spPr>
        <p:txBody>
          <a:bodyPr spcFirstLastPara="1" wrap="square" lIns="91425" tIns="45700" rIns="91425" bIns="45700" anchor="t" anchorCtr="0">
            <a:noAutofit/>
          </a:bodyPr>
          <a:lstStyle/>
          <a:p>
            <a:pPr marL="341312" marR="0" lvl="0" indent="-328612"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Type: National Program</a:t>
            </a:r>
            <a:endParaRPr sz="1600"/>
          </a:p>
          <a:p>
            <a:pPr marL="341312" marR="0" lvl="0" indent="-328612" algn="l" rtl="0">
              <a:lnSpc>
                <a:spcPct val="100000"/>
              </a:lnSpc>
              <a:spcBef>
                <a:spcPts val="36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Funding characterization: Program funded</a:t>
            </a:r>
            <a:endParaRPr sz="1600"/>
          </a:p>
          <a:p>
            <a:pPr marL="341312" marR="0" lvl="0" indent="-328612" algn="l" rtl="0">
              <a:lnSpc>
                <a:spcPct val="100000"/>
              </a:lnSpc>
              <a:spcBef>
                <a:spcPts val="36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GRA leadership (Chair/coordinator) and contact: </a:t>
            </a:r>
            <a:endParaRPr sz="1600"/>
          </a:p>
          <a:p>
            <a:pPr marL="741362" marR="0" lvl="1" indent="-277812" algn="l" rtl="0">
              <a:lnSpc>
                <a:spcPct val="100000"/>
              </a:lnSpc>
              <a:spcBef>
                <a:spcPts val="34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Carl Gouldman, Director, </a:t>
            </a:r>
            <a:r>
              <a:rPr lang="en" sz="1600" b="0" i="0" u="sng" strike="noStrike" cap="none">
                <a:solidFill>
                  <a:schemeClr val="hlink"/>
                </a:solidFill>
                <a:latin typeface="Arial"/>
                <a:ea typeface="Arial"/>
                <a:cs typeface="Arial"/>
                <a:sym typeface="Arial"/>
                <a:hlinkClick r:id="rId3"/>
              </a:rPr>
              <a:t>Carl.Gouldman@noaa.gov</a:t>
            </a:r>
            <a:r>
              <a:rPr lang="en" sz="1600" b="0" i="0" strike="noStrike" cap="none">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341312" marR="0" lvl="0" indent="-328612" algn="l" rtl="0">
              <a:lnSpc>
                <a:spcPct val="100000"/>
              </a:lnSpc>
              <a:spcBef>
                <a:spcPts val="36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Secretariat: </a:t>
            </a:r>
            <a:endParaRPr sz="1600"/>
          </a:p>
          <a:p>
            <a:pPr marL="741362" marR="0" lvl="1" indent="-277812" algn="l" rtl="0">
              <a:lnSpc>
                <a:spcPct val="100000"/>
              </a:lnSpc>
              <a:spcBef>
                <a:spcPts val="34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Laura Gewain, </a:t>
            </a:r>
            <a:r>
              <a:rPr lang="en" sz="1600" b="0" i="0" u="sng" strike="noStrike" cap="none">
                <a:solidFill>
                  <a:schemeClr val="hlink"/>
                </a:solidFill>
                <a:latin typeface="Arial"/>
                <a:ea typeface="Arial"/>
                <a:cs typeface="Arial"/>
                <a:sym typeface="Arial"/>
                <a:hlinkClick r:id="rId4"/>
              </a:rPr>
              <a:t>Laura.</a:t>
            </a:r>
            <a:r>
              <a:rPr lang="en" sz="1600" u="sng">
                <a:solidFill>
                  <a:schemeClr val="hlink"/>
                </a:solidFill>
                <a:hlinkClick r:id="rId4"/>
              </a:rPr>
              <a:t>Gewain</a:t>
            </a:r>
            <a:r>
              <a:rPr lang="en" sz="1600" b="0" i="0" u="sng" strike="noStrike" cap="none">
                <a:solidFill>
                  <a:schemeClr val="hlink"/>
                </a:solidFill>
                <a:latin typeface="Arial"/>
                <a:ea typeface="Arial"/>
                <a:cs typeface="Arial"/>
                <a:sym typeface="Arial"/>
                <a:hlinkClick r:id="rId4"/>
              </a:rPr>
              <a:t>@noaa.gov</a:t>
            </a:r>
            <a:r>
              <a:rPr lang="en" sz="1600" b="0" i="0" strike="noStrike" cap="none">
                <a:latin typeface="Arial"/>
                <a:ea typeface="Arial"/>
                <a:cs typeface="Arial"/>
                <a:sym typeface="Arial"/>
              </a:rPr>
              <a:t> </a:t>
            </a:r>
            <a:r>
              <a:rPr lang="en"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341312" marR="0" lvl="0" indent="-328612" algn="l" rtl="0">
              <a:lnSpc>
                <a:spcPct val="100000"/>
              </a:lnSpc>
              <a:spcBef>
                <a:spcPts val="36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Website: </a:t>
            </a:r>
            <a:r>
              <a:rPr lang="en" sz="16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https://ioos.noaa.gov/</a:t>
            </a:r>
            <a:r>
              <a:rPr lang="en"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None/>
            </a:pPr>
            <a:endParaRPr sz="1600"/>
          </a:p>
          <a:p>
            <a:pPr marL="0" marR="0" lvl="0" indent="0" algn="l" rtl="0">
              <a:lnSpc>
                <a:spcPct val="100000"/>
              </a:lnSpc>
              <a:spcBef>
                <a:spcPts val="360"/>
              </a:spcBef>
              <a:spcAft>
                <a:spcPts val="0"/>
              </a:spcAft>
              <a:buNone/>
            </a:pPr>
            <a:endParaRPr sz="1600"/>
          </a:p>
          <a:p>
            <a:pPr marL="341312" marR="0" lvl="0" indent="-227012" algn="l" rtl="0">
              <a:lnSpc>
                <a:spcPct val="100000"/>
              </a:lnSpc>
              <a:spcBef>
                <a:spcPts val="360"/>
              </a:spcBef>
              <a:spcAft>
                <a:spcPts val="0"/>
              </a:spcAft>
              <a:buClr>
                <a:schemeClr val="dk1"/>
              </a:buClr>
              <a:buSzPts val="1800"/>
              <a:buFont typeface="Arial"/>
              <a:buNone/>
            </a:pPr>
            <a:endParaRPr sz="1600" b="0" i="0" u="none" strike="noStrike" cap="none">
              <a:solidFill>
                <a:schemeClr val="dk1"/>
              </a:solidFill>
              <a:latin typeface="Arial"/>
              <a:ea typeface="Arial"/>
              <a:cs typeface="Arial"/>
              <a:sym typeface="Arial"/>
            </a:endParaRPr>
          </a:p>
          <a:p>
            <a:pPr marL="741362" marR="0" lvl="1" indent="-284162" algn="l" rtl="0">
              <a:lnSpc>
                <a:spcPct val="100000"/>
              </a:lnSpc>
              <a:spcBef>
                <a:spcPts val="400"/>
              </a:spcBef>
              <a:spcAft>
                <a:spcPts val="0"/>
              </a:spcAft>
              <a:buClr>
                <a:schemeClr val="dk1"/>
              </a:buClr>
              <a:buSzPts val="2000"/>
              <a:buFont typeface="Arial"/>
              <a:buNone/>
            </a:pPr>
            <a:endParaRPr sz="1600" b="0" i="0" u="none" strike="noStrike" cap="none">
              <a:solidFill>
                <a:schemeClr val="dk1"/>
              </a:solidFill>
              <a:latin typeface="Arial"/>
              <a:ea typeface="Arial"/>
              <a:cs typeface="Arial"/>
              <a:sym typeface="Arial"/>
            </a:endParaRPr>
          </a:p>
          <a:p>
            <a:pPr marL="741362" marR="0" lvl="1" indent="-284162" algn="l" rtl="0">
              <a:lnSpc>
                <a:spcPct val="100000"/>
              </a:lnSpc>
              <a:spcBef>
                <a:spcPts val="400"/>
              </a:spcBef>
              <a:spcAft>
                <a:spcPts val="0"/>
              </a:spcAft>
              <a:buClr>
                <a:schemeClr val="dk1"/>
              </a:buClr>
              <a:buSzPts val="2000"/>
              <a:buFont typeface="Arial"/>
              <a:buNone/>
            </a:pPr>
            <a:endParaRPr sz="1600" b="0" i="0" u="none" strike="noStrike" cap="none">
              <a:solidFill>
                <a:schemeClr val="dk1"/>
              </a:solidFill>
              <a:latin typeface="Arial"/>
              <a:ea typeface="Arial"/>
              <a:cs typeface="Arial"/>
              <a:sym typeface="Arial"/>
            </a:endParaRPr>
          </a:p>
          <a:p>
            <a:pPr marL="341312" marR="0" lvl="0" indent="-322262" algn="l" rtl="0">
              <a:lnSpc>
                <a:spcPct val="100000"/>
              </a:lnSpc>
              <a:spcBef>
                <a:spcPts val="36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Terms of Reference: </a:t>
            </a:r>
            <a:r>
              <a:rPr lang="en" sz="15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https://ioos.noaa.gov/about/governance-and-management/</a:t>
            </a:r>
            <a:r>
              <a:rPr lang="en" sz="1500" b="0" i="0" u="none" strike="noStrike" cap="none">
                <a:solidFill>
                  <a:schemeClr val="dk1"/>
                </a:solidFill>
                <a:latin typeface="Arial"/>
                <a:ea typeface="Arial"/>
                <a:cs typeface="Arial"/>
                <a:sym typeface="Arial"/>
              </a:rPr>
              <a:t> </a:t>
            </a:r>
            <a:endParaRPr sz="1500"/>
          </a:p>
          <a:p>
            <a:pPr marL="341312" marR="0" lvl="0" indent="-322262" algn="l" rtl="0">
              <a:lnSpc>
                <a:spcPct val="100000"/>
              </a:lnSpc>
              <a:spcBef>
                <a:spcPts val="36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Meetings: Twice a year with RAs, Bi-monthly with IOOC, 2-3 times a year with Advisory Committee, Annually with Data Managers</a:t>
            </a:r>
            <a:endParaRPr sz="1500"/>
          </a:p>
        </p:txBody>
      </p:sp>
      <p:graphicFrame>
        <p:nvGraphicFramePr>
          <p:cNvPr id="140" name="Google Shape;140;p30"/>
          <p:cNvGraphicFramePr/>
          <p:nvPr>
            <p:extLst>
              <p:ext uri="{D42A27DB-BD31-4B8C-83A1-F6EECF244321}">
                <p14:modId xmlns:p14="http://schemas.microsoft.com/office/powerpoint/2010/main" val="1512030425"/>
              </p:ext>
            </p:extLst>
          </p:nvPr>
        </p:nvGraphicFramePr>
        <p:xfrm>
          <a:off x="190500" y="2571757"/>
          <a:ext cx="8839200" cy="1521968"/>
        </p:xfrm>
        <a:graphic>
          <a:graphicData uri="http://schemas.openxmlformats.org/drawingml/2006/table">
            <a:tbl>
              <a:tblPr>
                <a:noFill/>
                <a:tableStyleId>{B85ADE4D-3F5C-434E-ABF5-4CE21A15AE90}</a:tableStyleId>
              </a:tblPr>
              <a:tblGrid>
                <a:gridCol w="3384000">
                  <a:extLst>
                    <a:ext uri="{9D8B030D-6E8A-4147-A177-3AD203B41FA5}">
                      <a16:colId xmlns:a16="http://schemas.microsoft.com/office/drawing/2014/main" val="20000"/>
                    </a:ext>
                  </a:extLst>
                </a:gridCol>
                <a:gridCol w="5455200">
                  <a:extLst>
                    <a:ext uri="{9D8B030D-6E8A-4147-A177-3AD203B41FA5}">
                      <a16:colId xmlns:a16="http://schemas.microsoft.com/office/drawing/2014/main" val="20001"/>
                    </a:ext>
                  </a:extLst>
                </a:gridCol>
              </a:tblGrid>
              <a:tr h="280076">
                <a:tc>
                  <a:txBody>
                    <a:bodyPr/>
                    <a:lstStyle/>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  </a:t>
                      </a:r>
                      <a:r>
                        <a:rPr lang="en" sz="1600" b="0" i="0" u="none" strike="noStrike" cap="none">
                          <a:solidFill>
                            <a:schemeClr val="dk1"/>
                          </a:solidFill>
                          <a:latin typeface="Arial"/>
                          <a:ea typeface="Arial"/>
                          <a:cs typeface="Arial"/>
                          <a:sym typeface="Arial"/>
                        </a:rPr>
                        <a:t>Membership</a:t>
                      </a:r>
                      <a:endParaRPr sz="1600"/>
                    </a:p>
                  </a:txBody>
                  <a:tcPr marL="91450" marR="9145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215900" marR="0" lvl="0" indent="-2286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Advisory Bodies</a:t>
                      </a:r>
                      <a:endParaRPr sz="1600"/>
                    </a:p>
                  </a:txBody>
                  <a:tcPr marL="91450" marR="9145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1209628">
                <a:tc>
                  <a:txBody>
                    <a:bodyPr/>
                    <a:lstStyle/>
                    <a:p>
                      <a:pPr marL="342900" marR="0" lvl="2"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17 Federal agencies </a:t>
                      </a:r>
                      <a:endParaRPr dirty="0"/>
                    </a:p>
                    <a:p>
                      <a:pPr marL="342900" marR="0" lvl="2"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11 U.S. IOOS Regional Associations (RAs)</a:t>
                      </a:r>
                      <a:endParaRPr dirty="0"/>
                    </a:p>
                    <a:p>
                      <a:pPr marL="342900" marR="0" lvl="2"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Coastal and Ocean Modeling Testbed</a:t>
                      </a:r>
                      <a:endParaRPr b="0" i="0" u="none" strike="noStrike" cap="none" dirty="0">
                        <a:solidFill>
                          <a:srgbClr val="000000"/>
                        </a:solidFill>
                        <a:latin typeface="Arial"/>
                        <a:ea typeface="Arial"/>
                        <a:cs typeface="Arial"/>
                        <a:sym typeface="Arial"/>
                      </a:endParaRPr>
                    </a:p>
                  </a:txBody>
                  <a:tcPr marL="91450" marR="9145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342900" marR="0" lvl="3"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Integrated Ocean Observation Committee (IOOC): </a:t>
                      </a:r>
                      <a:r>
                        <a:rPr lang="en" b="0" i="0" u="sng" strike="noStrike" cap="none" dirty="0">
                          <a:solidFill>
                            <a:srgbClr val="000000"/>
                          </a:solidFill>
                          <a:hlinkClick r:id="rId7">
                            <a:extLst>
                              <a:ext uri="{A12FA001-AC4F-418D-AE19-62706E023703}">
                                <ahyp:hlinkClr xmlns:ahyp="http://schemas.microsoft.com/office/drawing/2018/hyperlinkcolor" val="tx"/>
                              </a:ext>
                            </a:extLst>
                          </a:hlinkClick>
                        </a:rPr>
                        <a:t>www.iooc.us</a:t>
                      </a:r>
                      <a:r>
                        <a:rPr lang="en" b="0" i="0" u="none" strike="noStrike" cap="none" dirty="0">
                          <a:solidFill>
                            <a:srgbClr val="000000"/>
                          </a:solidFill>
                          <a:latin typeface="Arial"/>
                          <a:ea typeface="Arial"/>
                          <a:cs typeface="Arial"/>
                          <a:sym typeface="Arial"/>
                        </a:rPr>
                        <a:t> </a:t>
                      </a:r>
                      <a:endParaRPr dirty="0"/>
                    </a:p>
                    <a:p>
                      <a:pPr marL="342900" marR="0" lvl="3"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U.S. IOOS Advisory Committee: </a:t>
                      </a:r>
                      <a:r>
                        <a:rPr lang="en" b="0" i="0" u="sng" strike="noStrike" cap="none" dirty="0">
                          <a:solidFill>
                            <a:srgbClr val="000000"/>
                          </a:solidFill>
                          <a:hlinkClick r:id="rId8">
                            <a:extLst>
                              <a:ext uri="{A12FA001-AC4F-418D-AE19-62706E023703}">
                                <ahyp:hlinkClr xmlns:ahyp="http://schemas.microsoft.com/office/drawing/2018/hyperlinkcolor" val="tx"/>
                              </a:ext>
                            </a:extLst>
                          </a:hlinkClick>
                        </a:rPr>
                        <a:t>https://ioos.noaa.gov/community/u-s-ioos-advisory-committee</a:t>
                      </a:r>
                      <a:r>
                        <a:rPr lang="en" b="0" i="0" u="none" strike="noStrike" cap="none" dirty="0">
                          <a:solidFill>
                            <a:srgbClr val="000000"/>
                          </a:solidFill>
                          <a:latin typeface="Arial"/>
                          <a:ea typeface="Arial"/>
                          <a:cs typeface="Arial"/>
                          <a:sym typeface="Arial"/>
                        </a:rPr>
                        <a:t>   </a:t>
                      </a:r>
                      <a:endParaRPr dirty="0"/>
                    </a:p>
                    <a:p>
                      <a:pPr marL="342900" marR="0" lvl="3" indent="-152400" algn="l" rtl="0">
                        <a:lnSpc>
                          <a:spcPct val="100000"/>
                        </a:lnSpc>
                        <a:spcBef>
                          <a:spcPts val="0"/>
                        </a:spcBef>
                        <a:spcAft>
                          <a:spcPts val="0"/>
                        </a:spcAft>
                        <a:buClr>
                          <a:srgbClr val="000000"/>
                        </a:buClr>
                        <a:buSzPts val="1400"/>
                        <a:buFont typeface="Arial"/>
                        <a:buChar char="•"/>
                      </a:pPr>
                      <a:r>
                        <a:rPr lang="en" b="0" i="0" u="none" strike="noStrike" cap="none" dirty="0">
                          <a:solidFill>
                            <a:srgbClr val="000000"/>
                          </a:solidFill>
                          <a:latin typeface="Arial"/>
                          <a:ea typeface="Arial"/>
                          <a:cs typeface="Arial"/>
                          <a:sym typeface="Arial"/>
                        </a:rPr>
                        <a:t>IOOS Association: </a:t>
                      </a:r>
                      <a:r>
                        <a:rPr lang="en" b="0" i="0" u="sng" strike="noStrike" cap="none" dirty="0">
                          <a:solidFill>
                            <a:srgbClr val="000000"/>
                          </a:solidFill>
                          <a:hlinkClick r:id="rId9">
                            <a:extLst>
                              <a:ext uri="{A12FA001-AC4F-418D-AE19-62706E023703}">
                                <ahyp:hlinkClr xmlns:ahyp="http://schemas.microsoft.com/office/drawing/2018/hyperlinkcolor" val="tx"/>
                              </a:ext>
                            </a:extLst>
                          </a:hlinkClick>
                        </a:rPr>
                        <a:t>www.ioosassociation.org</a:t>
                      </a:r>
                      <a:r>
                        <a:rPr lang="en" b="0" i="0" u="none" strike="noStrike" cap="none" dirty="0">
                          <a:solidFill>
                            <a:srgbClr val="000000"/>
                          </a:solidFill>
                          <a:latin typeface="Arial"/>
                          <a:ea typeface="Arial"/>
                          <a:cs typeface="Arial"/>
                          <a:sym typeface="Arial"/>
                        </a:rPr>
                        <a:t> </a:t>
                      </a:r>
                      <a:endParaRPr dirty="0"/>
                    </a:p>
                  </a:txBody>
                  <a:tcPr marL="91450" marR="9145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xfrm>
            <a:off x="685800" y="111025"/>
            <a:ext cx="7772400" cy="125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a:buNone/>
            </a:pPr>
            <a:r>
              <a:rPr lang="en" sz="2200" b="0" i="0" u="none">
                <a:solidFill>
                  <a:schemeClr val="dk2"/>
                </a:solidFill>
                <a:latin typeface="Arial"/>
                <a:ea typeface="Arial"/>
                <a:cs typeface="Arial"/>
                <a:sym typeface="Arial"/>
              </a:rPr>
              <a:t>Opportunities Across GOOS </a:t>
            </a:r>
            <a:br>
              <a:rPr lang="en" sz="2200" b="0" i="0" u="none">
                <a:solidFill>
                  <a:schemeClr val="dk2"/>
                </a:solidFill>
                <a:latin typeface="Arial"/>
                <a:ea typeface="Arial"/>
                <a:cs typeface="Arial"/>
                <a:sym typeface="Arial"/>
              </a:rPr>
            </a:br>
            <a:r>
              <a:rPr lang="en" sz="2200" b="0" i="0" u="none">
                <a:solidFill>
                  <a:schemeClr val="dk2"/>
                </a:solidFill>
                <a:latin typeface="Arial"/>
                <a:ea typeface="Arial"/>
                <a:cs typeface="Arial"/>
                <a:sym typeface="Arial"/>
              </a:rPr>
              <a:t>Strategic Objectives</a:t>
            </a:r>
            <a:br>
              <a:rPr lang="en" sz="2200" b="0" i="0" u="none">
                <a:solidFill>
                  <a:schemeClr val="dk2"/>
                </a:solidFill>
                <a:latin typeface="Arial"/>
                <a:ea typeface="Arial"/>
                <a:cs typeface="Arial"/>
                <a:sym typeface="Arial"/>
              </a:rPr>
            </a:br>
            <a:br>
              <a:rPr lang="en" sz="2200" b="0" i="0" u="none">
                <a:solidFill>
                  <a:schemeClr val="dk2"/>
                </a:solidFill>
                <a:latin typeface="Arial"/>
                <a:ea typeface="Arial"/>
                <a:cs typeface="Arial"/>
                <a:sym typeface="Arial"/>
              </a:rPr>
            </a:br>
            <a:r>
              <a:rPr lang="en" sz="2200" b="0" i="0" u="none">
                <a:solidFill>
                  <a:srgbClr val="A3A3E0"/>
                </a:solidFill>
                <a:latin typeface="Arial"/>
                <a:ea typeface="Arial"/>
                <a:cs typeface="Arial"/>
                <a:sym typeface="Arial"/>
              </a:rPr>
              <a:t>To be elaborated on 10 Sep meeting</a:t>
            </a:r>
            <a:endParaRPr sz="2200"/>
          </a:p>
        </p:txBody>
      </p:sp>
      <p:sp>
        <p:nvSpPr>
          <p:cNvPr id="330" name="Google Shape;330;p48"/>
          <p:cNvSpPr txBox="1">
            <a:spLocks noGrp="1"/>
          </p:cNvSpPr>
          <p:nvPr>
            <p:ph type="body" idx="1"/>
          </p:nvPr>
        </p:nvSpPr>
        <p:spPr>
          <a:xfrm>
            <a:off x="685800" y="1257300"/>
            <a:ext cx="4953000" cy="3372000"/>
          </a:xfrm>
          <a:prstGeom prst="rect">
            <a:avLst/>
          </a:prstGeom>
          <a:noFill/>
          <a:ln>
            <a:noFill/>
          </a:ln>
        </p:spPr>
        <p:txBody>
          <a:bodyPr spcFirstLastPara="1" wrap="square" lIns="91425" tIns="45700" rIns="91425" bIns="45700" anchor="t" anchorCtr="0">
            <a:noAutofit/>
          </a:bodyPr>
          <a:lstStyle/>
          <a:p>
            <a:pPr marL="741362" marR="0" lvl="1" indent="-157162" algn="l" rtl="0">
              <a:lnSpc>
                <a:spcPct val="100000"/>
              </a:lnSpc>
              <a:spcBef>
                <a:spcPts val="0"/>
              </a:spcBef>
              <a:spcAft>
                <a:spcPts val="0"/>
              </a:spcAft>
              <a:buClr>
                <a:schemeClr val="dk1"/>
              </a:buClr>
              <a:buSzPts val="2000"/>
              <a:buFont typeface="Arial"/>
              <a:buNone/>
            </a:pPr>
            <a:endParaRPr sz="1800" b="0" i="0" u="none" strike="noStrike" cap="none">
              <a:solidFill>
                <a:schemeClr val="dk1"/>
              </a:solidFill>
              <a:latin typeface="Arial"/>
              <a:ea typeface="Arial"/>
              <a:cs typeface="Arial"/>
              <a:sym typeface="Arial"/>
            </a:endParaRPr>
          </a:p>
          <a:p>
            <a:pPr marL="341312" marR="0" lvl="0" indent="-303212" algn="l" rtl="0">
              <a:lnSpc>
                <a:spcPct val="100000"/>
              </a:lnSpc>
              <a:spcBef>
                <a:spcPts val="480"/>
              </a:spcBef>
              <a:spcAft>
                <a:spcPts val="0"/>
              </a:spcAft>
              <a:buClr>
                <a:schemeClr val="dk1"/>
              </a:buClr>
              <a:buSzPts val="1800"/>
              <a:buFont typeface="Arial"/>
              <a:buChar char="•"/>
            </a:pPr>
            <a:r>
              <a:rPr lang="en" sz="1800" b="0" i="0" u="none">
                <a:solidFill>
                  <a:schemeClr val="dk1"/>
                </a:solidFill>
                <a:latin typeface="Arial"/>
                <a:ea typeface="Arial"/>
                <a:cs typeface="Arial"/>
                <a:sym typeface="Arial"/>
              </a:rPr>
              <a:t>Deepening Engagement and Impact</a:t>
            </a:r>
            <a:endParaRPr sz="1800"/>
          </a:p>
          <a:p>
            <a:pPr marL="341312" marR="0" lvl="0" indent="-188912" algn="l" rtl="0">
              <a:lnSpc>
                <a:spcPct val="100000"/>
              </a:lnSpc>
              <a:spcBef>
                <a:spcPts val="480"/>
              </a:spcBef>
              <a:spcAft>
                <a:spcPts val="0"/>
              </a:spcAft>
              <a:buClr>
                <a:schemeClr val="dk1"/>
              </a:buClr>
              <a:buSzPts val="2400"/>
              <a:buFont typeface="Arial"/>
              <a:buNone/>
            </a:pPr>
            <a:endParaRPr sz="1800" b="0" i="0" u="none">
              <a:solidFill>
                <a:schemeClr val="dk1"/>
              </a:solidFill>
              <a:latin typeface="Arial"/>
              <a:ea typeface="Arial"/>
              <a:cs typeface="Arial"/>
              <a:sym typeface="Arial"/>
            </a:endParaRPr>
          </a:p>
          <a:p>
            <a:pPr marL="341312" marR="0" lvl="0" indent="-188912" algn="l" rtl="0">
              <a:lnSpc>
                <a:spcPct val="100000"/>
              </a:lnSpc>
              <a:spcBef>
                <a:spcPts val="480"/>
              </a:spcBef>
              <a:spcAft>
                <a:spcPts val="0"/>
              </a:spcAft>
              <a:buClr>
                <a:schemeClr val="dk1"/>
              </a:buClr>
              <a:buSzPts val="2400"/>
              <a:buFont typeface="Arial"/>
              <a:buNone/>
            </a:pPr>
            <a:endParaRPr sz="1800" b="0" i="0" u="none">
              <a:solidFill>
                <a:schemeClr val="dk1"/>
              </a:solidFill>
              <a:latin typeface="Arial"/>
              <a:ea typeface="Arial"/>
              <a:cs typeface="Arial"/>
              <a:sym typeface="Arial"/>
            </a:endParaRPr>
          </a:p>
          <a:p>
            <a:pPr marL="341312" marR="0" lvl="0" indent="-303212" algn="l" rtl="0">
              <a:lnSpc>
                <a:spcPct val="100000"/>
              </a:lnSpc>
              <a:spcBef>
                <a:spcPts val="480"/>
              </a:spcBef>
              <a:spcAft>
                <a:spcPts val="0"/>
              </a:spcAft>
              <a:buClr>
                <a:schemeClr val="dk1"/>
              </a:buClr>
              <a:buSzPts val="1800"/>
              <a:buFont typeface="Arial"/>
              <a:buChar char="•"/>
            </a:pPr>
            <a:r>
              <a:rPr lang="en" sz="1800" b="0" i="0" u="none">
                <a:solidFill>
                  <a:schemeClr val="dk1"/>
                </a:solidFill>
                <a:latin typeface="Arial"/>
                <a:ea typeface="Arial"/>
                <a:cs typeface="Arial"/>
                <a:sym typeface="Arial"/>
              </a:rPr>
              <a:t>System Integration and Delivery</a:t>
            </a:r>
            <a:endParaRPr sz="1800"/>
          </a:p>
          <a:p>
            <a:pPr marL="341312" marR="0" lvl="0" indent="-188912" algn="l" rtl="0">
              <a:lnSpc>
                <a:spcPct val="100000"/>
              </a:lnSpc>
              <a:spcBef>
                <a:spcPts val="480"/>
              </a:spcBef>
              <a:spcAft>
                <a:spcPts val="0"/>
              </a:spcAft>
              <a:buClr>
                <a:schemeClr val="dk1"/>
              </a:buClr>
              <a:buSzPts val="2400"/>
              <a:buFont typeface="Arial"/>
              <a:buNone/>
            </a:pPr>
            <a:endParaRPr sz="1800" b="0" i="0" u="none">
              <a:solidFill>
                <a:schemeClr val="dk1"/>
              </a:solidFill>
              <a:latin typeface="Arial"/>
              <a:ea typeface="Arial"/>
              <a:cs typeface="Arial"/>
              <a:sym typeface="Arial"/>
            </a:endParaRPr>
          </a:p>
          <a:p>
            <a:pPr marL="341312" marR="0" lvl="0" indent="-188912" algn="l" rtl="0">
              <a:lnSpc>
                <a:spcPct val="100000"/>
              </a:lnSpc>
              <a:spcBef>
                <a:spcPts val="480"/>
              </a:spcBef>
              <a:spcAft>
                <a:spcPts val="0"/>
              </a:spcAft>
              <a:buClr>
                <a:schemeClr val="dk1"/>
              </a:buClr>
              <a:buSzPts val="2400"/>
              <a:buFont typeface="Arial"/>
              <a:buNone/>
            </a:pPr>
            <a:endParaRPr sz="1800" b="0" i="0" u="none">
              <a:solidFill>
                <a:schemeClr val="dk1"/>
              </a:solidFill>
              <a:latin typeface="Arial"/>
              <a:ea typeface="Arial"/>
              <a:cs typeface="Arial"/>
              <a:sym typeface="Arial"/>
            </a:endParaRPr>
          </a:p>
          <a:p>
            <a:pPr marL="341312" marR="0" lvl="0" indent="-303212" algn="l" rtl="0">
              <a:lnSpc>
                <a:spcPct val="100000"/>
              </a:lnSpc>
              <a:spcBef>
                <a:spcPts val="480"/>
              </a:spcBef>
              <a:spcAft>
                <a:spcPts val="0"/>
              </a:spcAft>
              <a:buClr>
                <a:schemeClr val="dk1"/>
              </a:buClr>
              <a:buSzPts val="1800"/>
              <a:buFont typeface="Arial"/>
              <a:buChar char="•"/>
            </a:pPr>
            <a:r>
              <a:rPr lang="en" sz="1800" b="0" i="0" u="none">
                <a:solidFill>
                  <a:schemeClr val="dk1"/>
                </a:solidFill>
                <a:latin typeface="Arial"/>
                <a:ea typeface="Arial"/>
                <a:cs typeface="Arial"/>
                <a:sym typeface="Arial"/>
              </a:rPr>
              <a:t>Building for the Future</a:t>
            </a:r>
            <a:endParaRPr sz="1800"/>
          </a:p>
        </p:txBody>
      </p:sp>
      <p:pic>
        <p:nvPicPr>
          <p:cNvPr id="331" name="Google Shape;331;p48"/>
          <p:cNvPicPr preferRelativeResize="0"/>
          <p:nvPr/>
        </p:nvPicPr>
        <p:blipFill rotWithShape="1">
          <a:blip r:embed="rId3">
            <a:alphaModFix/>
          </a:blip>
          <a:srcRect/>
          <a:stretch/>
        </p:blipFill>
        <p:spPr>
          <a:xfrm>
            <a:off x="5638800" y="1657350"/>
            <a:ext cx="2514600" cy="2228849"/>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a:spLocks noGrp="1"/>
          </p:cNvSpPr>
          <p:nvPr>
            <p:ph type="title"/>
          </p:nvPr>
        </p:nvSpPr>
        <p:spPr>
          <a:xfrm>
            <a:off x="685800" y="81400"/>
            <a:ext cx="7772400" cy="1406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Arial"/>
              <a:buNone/>
            </a:pPr>
            <a:r>
              <a:rPr lang="en" sz="2000" b="0" i="0" u="none">
                <a:solidFill>
                  <a:schemeClr val="dk2"/>
                </a:solidFill>
                <a:latin typeface="Arial"/>
                <a:ea typeface="Arial"/>
                <a:cs typeface="Arial"/>
                <a:sym typeface="Arial"/>
              </a:rPr>
              <a:t>Opportunities Across GOOS </a:t>
            </a:r>
            <a:br>
              <a:rPr lang="en" sz="2000" b="0" i="0" u="none">
                <a:solidFill>
                  <a:schemeClr val="dk2"/>
                </a:solidFill>
                <a:latin typeface="Arial"/>
                <a:ea typeface="Arial"/>
                <a:cs typeface="Arial"/>
                <a:sym typeface="Arial"/>
              </a:rPr>
            </a:br>
            <a:r>
              <a:rPr lang="en" sz="2000" b="0" i="0" u="none">
                <a:solidFill>
                  <a:schemeClr val="dk2"/>
                </a:solidFill>
                <a:latin typeface="Arial"/>
                <a:ea typeface="Arial"/>
                <a:cs typeface="Arial"/>
                <a:sym typeface="Arial"/>
              </a:rPr>
              <a:t>Proposed Decade Programmes</a:t>
            </a:r>
            <a:br>
              <a:rPr lang="en" sz="2000" b="0" i="0" u="none">
                <a:solidFill>
                  <a:schemeClr val="dk2"/>
                </a:solidFill>
                <a:latin typeface="Arial"/>
                <a:ea typeface="Arial"/>
                <a:cs typeface="Arial"/>
                <a:sym typeface="Arial"/>
              </a:rPr>
            </a:br>
            <a:br>
              <a:rPr lang="en" sz="2000" b="0" i="0" u="none">
                <a:solidFill>
                  <a:schemeClr val="dk2"/>
                </a:solidFill>
                <a:latin typeface="Arial"/>
                <a:ea typeface="Arial"/>
                <a:cs typeface="Arial"/>
                <a:sym typeface="Arial"/>
              </a:rPr>
            </a:br>
            <a:r>
              <a:rPr lang="en" sz="2000" b="0" i="0" u="none">
                <a:solidFill>
                  <a:srgbClr val="A3A3E0"/>
                </a:solidFill>
                <a:latin typeface="Arial"/>
                <a:ea typeface="Arial"/>
                <a:cs typeface="Arial"/>
                <a:sym typeface="Arial"/>
              </a:rPr>
              <a:t>To be elaborated on 10 Sep meeting</a:t>
            </a:r>
            <a:endParaRPr sz="2000"/>
          </a:p>
        </p:txBody>
      </p:sp>
      <p:sp>
        <p:nvSpPr>
          <p:cNvPr id="337" name="Google Shape;337;p49"/>
          <p:cNvSpPr txBox="1">
            <a:spLocks noGrp="1"/>
          </p:cNvSpPr>
          <p:nvPr>
            <p:ph type="body" idx="1"/>
          </p:nvPr>
        </p:nvSpPr>
        <p:spPr>
          <a:xfrm>
            <a:off x="685800" y="1329510"/>
            <a:ext cx="7772400" cy="3204600"/>
          </a:xfrm>
          <a:prstGeom prst="rect">
            <a:avLst/>
          </a:prstGeom>
          <a:noFill/>
          <a:ln>
            <a:noFill/>
          </a:ln>
        </p:spPr>
        <p:txBody>
          <a:bodyPr spcFirstLastPara="1" wrap="square" lIns="91425" tIns="45700" rIns="91425" bIns="45700" anchor="t" anchorCtr="0">
            <a:noAutofit/>
          </a:bodyPr>
          <a:lstStyle/>
          <a:p>
            <a:pPr marL="341312" marR="0" lvl="0" indent="-303212" algn="l" rtl="0">
              <a:lnSpc>
                <a:spcPct val="100000"/>
              </a:lnSpc>
              <a:spcBef>
                <a:spcPts val="480"/>
              </a:spcBef>
              <a:spcAft>
                <a:spcPts val="0"/>
              </a:spcAft>
              <a:buClr>
                <a:schemeClr val="dk1"/>
              </a:buClr>
              <a:buSzPts val="1800"/>
              <a:buFont typeface="Arial"/>
              <a:buChar char="•"/>
            </a:pPr>
            <a:r>
              <a:rPr lang="en" sz="1800" b="0" i="0"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Observing Together</a:t>
            </a:r>
            <a:endParaRPr sz="1800" dirty="0"/>
          </a:p>
          <a:p>
            <a:pPr marL="341312" marR="0" lvl="0" indent="-188912" algn="l" rtl="0">
              <a:lnSpc>
                <a:spcPct val="100000"/>
              </a:lnSpc>
              <a:spcBef>
                <a:spcPts val="480"/>
              </a:spcBef>
              <a:spcAft>
                <a:spcPts val="0"/>
              </a:spcAft>
              <a:buClr>
                <a:schemeClr val="dk1"/>
              </a:buClr>
              <a:buSzPts val="2400"/>
              <a:buFont typeface="Arial"/>
              <a:buNone/>
            </a:pPr>
            <a:r>
              <a:rPr lang="en" sz="1800" dirty="0"/>
              <a:t>Keep working with EOVs, EBVs, etc.</a:t>
            </a:r>
            <a:endParaRPr sz="1800" b="0" i="0" u="none" dirty="0">
              <a:solidFill>
                <a:schemeClr val="dk1"/>
              </a:solidFill>
              <a:latin typeface="Arial"/>
              <a:ea typeface="Arial"/>
              <a:cs typeface="Arial"/>
              <a:sym typeface="Arial"/>
            </a:endParaRPr>
          </a:p>
          <a:p>
            <a:pPr marL="341312" marR="0" lvl="0" indent="-188912" algn="l" rtl="0">
              <a:lnSpc>
                <a:spcPct val="100000"/>
              </a:lnSpc>
              <a:spcBef>
                <a:spcPts val="480"/>
              </a:spcBef>
              <a:spcAft>
                <a:spcPts val="0"/>
              </a:spcAft>
              <a:buClr>
                <a:schemeClr val="dk1"/>
              </a:buClr>
              <a:buSzPts val="2400"/>
              <a:buFont typeface="Arial"/>
              <a:buNone/>
            </a:pPr>
            <a:endParaRPr sz="1800" b="0" i="0" u="none" dirty="0">
              <a:solidFill>
                <a:schemeClr val="dk1"/>
              </a:solidFill>
              <a:latin typeface="Arial"/>
              <a:ea typeface="Arial"/>
              <a:cs typeface="Arial"/>
              <a:sym typeface="Arial"/>
            </a:endParaRPr>
          </a:p>
          <a:p>
            <a:pPr marL="341312" marR="0" lvl="0" indent="-303212" algn="l" rtl="0">
              <a:lnSpc>
                <a:spcPct val="100000"/>
              </a:lnSpc>
              <a:spcBef>
                <a:spcPts val="480"/>
              </a:spcBef>
              <a:spcAft>
                <a:spcPts val="0"/>
              </a:spcAft>
              <a:buClr>
                <a:schemeClr val="dk1"/>
              </a:buClr>
              <a:buSzPts val="1800"/>
              <a:buFont typeface="Arial"/>
              <a:buChar char="•"/>
            </a:pPr>
            <a:r>
              <a:rPr lang="en" sz="1800" b="0" i="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Ocean Observing Co-Design </a:t>
            </a:r>
            <a:endParaRPr sz="1800" dirty="0"/>
          </a:p>
          <a:p>
            <a:pPr marL="341312" marR="0" lvl="0" indent="-188912" algn="l" rtl="0">
              <a:lnSpc>
                <a:spcPct val="100000"/>
              </a:lnSpc>
              <a:spcBef>
                <a:spcPts val="480"/>
              </a:spcBef>
              <a:spcAft>
                <a:spcPts val="0"/>
              </a:spcAft>
              <a:buClr>
                <a:schemeClr val="dk1"/>
              </a:buClr>
              <a:buSzPts val="2400"/>
              <a:buFont typeface="Arial"/>
              <a:buNone/>
            </a:pPr>
            <a:r>
              <a:rPr lang="en" sz="1800" dirty="0"/>
              <a:t>Develop Use cases (BOOC) - best practices and partner across programs to share</a:t>
            </a:r>
            <a:endParaRPr sz="1800" b="0" i="0" u="none" dirty="0">
              <a:solidFill>
                <a:schemeClr val="dk1"/>
              </a:solidFill>
              <a:latin typeface="Arial"/>
              <a:ea typeface="Arial"/>
              <a:cs typeface="Arial"/>
              <a:sym typeface="Arial"/>
            </a:endParaRPr>
          </a:p>
          <a:p>
            <a:pPr marL="341312" marR="0" lvl="0" indent="-188912" algn="l" rtl="0">
              <a:lnSpc>
                <a:spcPct val="100000"/>
              </a:lnSpc>
              <a:spcBef>
                <a:spcPts val="480"/>
              </a:spcBef>
              <a:spcAft>
                <a:spcPts val="0"/>
              </a:spcAft>
              <a:buClr>
                <a:schemeClr val="dk1"/>
              </a:buClr>
              <a:buSzPts val="2400"/>
              <a:buFont typeface="Arial"/>
              <a:buNone/>
            </a:pPr>
            <a:endParaRPr sz="1800" b="0" i="0" u="none" dirty="0">
              <a:solidFill>
                <a:schemeClr val="dk1"/>
              </a:solidFill>
              <a:latin typeface="Arial"/>
              <a:ea typeface="Arial"/>
              <a:cs typeface="Arial"/>
              <a:sym typeface="Arial"/>
            </a:endParaRPr>
          </a:p>
          <a:p>
            <a:pPr marL="341312" marR="0" lvl="0" indent="-303212" algn="l" rtl="0">
              <a:lnSpc>
                <a:spcPct val="100000"/>
              </a:lnSpc>
              <a:spcBef>
                <a:spcPts val="480"/>
              </a:spcBef>
              <a:spcAft>
                <a:spcPts val="0"/>
              </a:spcAft>
              <a:buClr>
                <a:schemeClr val="dk1"/>
              </a:buClr>
              <a:buSzPts val="1800"/>
              <a:buFont typeface="Arial"/>
              <a:buChar char="•"/>
            </a:pPr>
            <a:r>
              <a:rPr lang="en" sz="1800" b="0" i="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CoastPredict</a:t>
            </a:r>
            <a:endParaRPr sz="1800" dirty="0"/>
          </a:p>
          <a:p>
            <a:pPr marL="0" marR="0" lvl="0" indent="0" algn="l" rtl="0">
              <a:lnSpc>
                <a:spcPct val="100000"/>
              </a:lnSpc>
              <a:spcBef>
                <a:spcPts val="480"/>
              </a:spcBef>
              <a:spcAft>
                <a:spcPts val="0"/>
              </a:spcAft>
              <a:buNone/>
            </a:pPr>
            <a:r>
              <a:rPr lang="en" sz="1800" dirty="0"/>
              <a:t>Coordinate on global to coastal modeling and integrating predictions at all timescales</a:t>
            </a:r>
            <a:endParaRPr sz="1800" dirty="0"/>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title"/>
          </p:nvPr>
        </p:nvSpPr>
        <p:spPr>
          <a:xfrm>
            <a:off x="685800" y="171450"/>
            <a:ext cx="7772400" cy="64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Arial"/>
              <a:buNone/>
            </a:pPr>
            <a:r>
              <a:rPr lang="en" sz="2200" b="0" i="0" u="none">
                <a:solidFill>
                  <a:schemeClr val="dk2"/>
                </a:solidFill>
                <a:latin typeface="Arial"/>
                <a:ea typeface="Arial"/>
                <a:cs typeface="Arial"/>
                <a:sym typeface="Arial"/>
              </a:rPr>
              <a:t>END</a:t>
            </a:r>
            <a:br>
              <a:rPr lang="en" sz="2200" b="0" i="0" u="none">
                <a:solidFill>
                  <a:schemeClr val="dk2"/>
                </a:solidFill>
                <a:latin typeface="Arial"/>
                <a:ea typeface="Arial"/>
                <a:cs typeface="Arial"/>
                <a:sym typeface="Arial"/>
              </a:rPr>
            </a:br>
            <a:endParaRPr sz="2200"/>
          </a:p>
        </p:txBody>
      </p:sp>
      <p:pic>
        <p:nvPicPr>
          <p:cNvPr id="343" name="Google Shape;343;p50"/>
          <p:cNvPicPr preferRelativeResize="0"/>
          <p:nvPr/>
        </p:nvPicPr>
        <p:blipFill rotWithShape="1">
          <a:blip r:embed="rId3">
            <a:alphaModFix/>
          </a:blip>
          <a:srcRect/>
          <a:stretch/>
        </p:blipFill>
        <p:spPr>
          <a:xfrm>
            <a:off x="1129613" y="522175"/>
            <a:ext cx="6884752" cy="43434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1"/>
          <p:cNvSpPr txBox="1">
            <a:spLocks noGrp="1"/>
          </p:cNvSpPr>
          <p:nvPr>
            <p:ph type="ctrTitle"/>
          </p:nvPr>
        </p:nvSpPr>
        <p:spPr>
          <a:xfrm>
            <a:off x="0" y="2002350"/>
            <a:ext cx="9144000" cy="569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2700"/>
              <a:buFont typeface="Rockwell"/>
              <a:buNone/>
            </a:pPr>
            <a:r>
              <a:rPr lang="en" sz="2400"/>
              <a:t>United States Integrated Ocean </a:t>
            </a:r>
            <a:endParaRPr sz="2400"/>
          </a:p>
          <a:p>
            <a:pPr marL="0" lvl="0" indent="0" algn="ctr" rtl="0">
              <a:lnSpc>
                <a:spcPct val="90000"/>
              </a:lnSpc>
              <a:spcBef>
                <a:spcPts val="0"/>
              </a:spcBef>
              <a:spcAft>
                <a:spcPts val="0"/>
              </a:spcAft>
              <a:buClr>
                <a:schemeClr val="lt1"/>
              </a:buClr>
              <a:buSzPts val="2700"/>
              <a:buFont typeface="Rockwell"/>
              <a:buNone/>
            </a:pPr>
            <a:r>
              <a:rPr lang="en" sz="2400"/>
              <a:t>Observing System (U.S. IOOS)</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How we work</a:t>
            </a:r>
            <a:endParaRPr/>
          </a:p>
        </p:txBody>
      </p:sp>
      <p:pic>
        <p:nvPicPr>
          <p:cNvPr id="152" name="Google Shape;152;p32"/>
          <p:cNvPicPr preferRelativeResize="0"/>
          <p:nvPr/>
        </p:nvPicPr>
        <p:blipFill>
          <a:blip r:embed="rId3">
            <a:alphaModFix/>
          </a:blip>
          <a:stretch>
            <a:fillRect/>
          </a:stretch>
        </p:blipFill>
        <p:spPr>
          <a:xfrm>
            <a:off x="306206" y="701900"/>
            <a:ext cx="8417287" cy="4309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3"/>
          <p:cNvSpPr/>
          <p:nvPr/>
        </p:nvSpPr>
        <p:spPr>
          <a:xfrm>
            <a:off x="7047376" y="3014400"/>
            <a:ext cx="2096700" cy="2129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159" name="Google Shape;159;p33"/>
          <p:cNvSpPr txBox="1">
            <a:spLocks noGrp="1"/>
          </p:cNvSpPr>
          <p:nvPr>
            <p:ph type="body" idx="2"/>
          </p:nvPr>
        </p:nvSpPr>
        <p:spPr>
          <a:xfrm>
            <a:off x="1143" y="0"/>
            <a:ext cx="9141900" cy="480300"/>
          </a:xfrm>
          <a:prstGeom prst="rect">
            <a:avLst/>
          </a:prstGeom>
          <a:noFill/>
          <a:ln>
            <a:noFill/>
          </a:ln>
        </p:spPr>
        <p:txBody>
          <a:bodyPr spcFirstLastPara="1" wrap="square" lIns="68575" tIns="34275" rIns="68575" bIns="34275" anchor="ctr" anchorCtr="0">
            <a:noAutofit/>
          </a:bodyPr>
          <a:lstStyle/>
          <a:p>
            <a:pPr marL="63500" lvl="0" indent="0" algn="l" rtl="0">
              <a:lnSpc>
                <a:spcPct val="90000"/>
              </a:lnSpc>
              <a:spcBef>
                <a:spcPts val="0"/>
              </a:spcBef>
              <a:spcAft>
                <a:spcPts val="0"/>
              </a:spcAft>
              <a:buClr>
                <a:schemeClr val="lt1"/>
              </a:buClr>
              <a:buSzPts val="2400"/>
              <a:buNone/>
            </a:pPr>
            <a:r>
              <a:rPr lang="en"/>
              <a:t>How We Work</a:t>
            </a:r>
            <a:endParaRPr/>
          </a:p>
        </p:txBody>
      </p:sp>
      <p:pic>
        <p:nvPicPr>
          <p:cNvPr id="160" name="Google Shape;160;p33"/>
          <p:cNvPicPr preferRelativeResize="0"/>
          <p:nvPr/>
        </p:nvPicPr>
        <p:blipFill>
          <a:blip r:embed="rId3">
            <a:alphaModFix/>
          </a:blip>
          <a:stretch>
            <a:fillRect/>
          </a:stretch>
        </p:blipFill>
        <p:spPr>
          <a:xfrm>
            <a:off x="311500" y="614988"/>
            <a:ext cx="4352640" cy="4343401"/>
          </a:xfrm>
          <a:prstGeom prst="rect">
            <a:avLst/>
          </a:prstGeom>
          <a:noFill/>
          <a:ln>
            <a:noFill/>
          </a:ln>
        </p:spPr>
      </p:pic>
      <p:grpSp>
        <p:nvGrpSpPr>
          <p:cNvPr id="161" name="Google Shape;161;p33"/>
          <p:cNvGrpSpPr/>
          <p:nvPr/>
        </p:nvGrpSpPr>
        <p:grpSpPr>
          <a:xfrm>
            <a:off x="4848738" y="1042940"/>
            <a:ext cx="3886030" cy="3487524"/>
            <a:chOff x="2142219" y="180415"/>
            <a:chExt cx="7078379" cy="6771891"/>
          </a:xfrm>
        </p:grpSpPr>
        <p:sp>
          <p:nvSpPr>
            <p:cNvPr id="162" name="Google Shape;162;p33"/>
            <p:cNvSpPr txBox="1"/>
            <p:nvPr/>
          </p:nvSpPr>
          <p:spPr>
            <a:xfrm>
              <a:off x="4690475" y="4447150"/>
              <a:ext cx="23718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 sz="1800" b="1" i="0" u="none">
                  <a:solidFill>
                    <a:srgbClr val="053285"/>
                  </a:solidFill>
                  <a:latin typeface="Century Gothic"/>
                  <a:ea typeface="Century Gothic"/>
                  <a:cs typeface="Century Gothic"/>
                  <a:sym typeface="Century Gothic"/>
                </a:rPr>
                <a:t>Data Management</a:t>
              </a:r>
              <a:endParaRPr/>
            </a:p>
          </p:txBody>
        </p:sp>
        <p:sp>
          <p:nvSpPr>
            <p:cNvPr id="163" name="Google Shape;163;p33"/>
            <p:cNvSpPr txBox="1"/>
            <p:nvPr/>
          </p:nvSpPr>
          <p:spPr>
            <a:xfrm>
              <a:off x="4011575" y="1156275"/>
              <a:ext cx="27099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 sz="1800" b="1" i="0" u="none">
                  <a:solidFill>
                    <a:srgbClr val="053285"/>
                  </a:solidFill>
                  <a:latin typeface="Century Gothic"/>
                  <a:ea typeface="Century Gothic"/>
                  <a:cs typeface="Century Gothic"/>
                  <a:sym typeface="Century Gothic"/>
                </a:rPr>
                <a:t>Stakeholder</a:t>
              </a:r>
              <a:r>
                <a:rPr lang="en"/>
                <a:t> </a:t>
              </a:r>
              <a:r>
                <a:rPr lang="en" sz="1800" b="1">
                  <a:solidFill>
                    <a:srgbClr val="053285"/>
                  </a:solidFill>
                  <a:latin typeface="Century Gothic"/>
                  <a:ea typeface="Century Gothic"/>
                  <a:cs typeface="Century Gothic"/>
                  <a:sym typeface="Century Gothic"/>
                </a:rPr>
                <a:t>O</a:t>
              </a:r>
              <a:r>
                <a:rPr lang="en" sz="1800" b="1" i="0" u="none">
                  <a:solidFill>
                    <a:srgbClr val="053285"/>
                  </a:solidFill>
                  <a:latin typeface="Century Gothic"/>
                  <a:ea typeface="Century Gothic"/>
                  <a:cs typeface="Century Gothic"/>
                  <a:sym typeface="Century Gothic"/>
                </a:rPr>
                <a:t>utreach</a:t>
              </a:r>
              <a:endParaRPr/>
            </a:p>
          </p:txBody>
        </p:sp>
        <p:sp>
          <p:nvSpPr>
            <p:cNvPr id="164" name="Google Shape;164;p33"/>
            <p:cNvSpPr/>
            <p:nvPr/>
          </p:nvSpPr>
          <p:spPr>
            <a:xfrm>
              <a:off x="4497650" y="1923037"/>
              <a:ext cx="2711400" cy="1117500"/>
            </a:xfrm>
            <a:prstGeom prst="curvedDownArrow">
              <a:avLst>
                <a:gd name="adj1" fmla="val 17148"/>
                <a:gd name="adj2" fmla="val 20487"/>
                <a:gd name="adj3" fmla="val 16200"/>
              </a:avLst>
            </a:prstGeom>
            <a:solidFill>
              <a:srgbClr val="1692B1"/>
            </a:solidFill>
            <a:ln w="25400" cap="flat" cmpd="sng">
              <a:solidFill>
                <a:srgbClr val="0D6A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5" name="Google Shape;165;p33"/>
            <p:cNvSpPr/>
            <p:nvPr/>
          </p:nvSpPr>
          <p:spPr>
            <a:xfrm rot="10800000">
              <a:off x="4521424" y="3185075"/>
              <a:ext cx="2709900" cy="1082700"/>
            </a:xfrm>
            <a:prstGeom prst="curvedDownArrow">
              <a:avLst>
                <a:gd name="adj1" fmla="val 17285"/>
                <a:gd name="adj2" fmla="val 20521"/>
                <a:gd name="adj3" fmla="val 16200"/>
              </a:avLst>
            </a:prstGeom>
            <a:solidFill>
              <a:srgbClr val="1692B1"/>
            </a:solidFill>
            <a:ln w="25400" cap="flat" cmpd="sng">
              <a:solidFill>
                <a:srgbClr val="0D6A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166" name="Google Shape;166;p33"/>
            <p:cNvPicPr preferRelativeResize="0"/>
            <p:nvPr/>
          </p:nvPicPr>
          <p:blipFill rotWithShape="1">
            <a:blip r:embed="rId4">
              <a:alphaModFix/>
            </a:blip>
            <a:srcRect/>
            <a:stretch/>
          </p:blipFill>
          <p:spPr>
            <a:xfrm>
              <a:off x="5299337" y="2513587"/>
              <a:ext cx="1143000" cy="1257300"/>
            </a:xfrm>
            <a:prstGeom prst="rect">
              <a:avLst/>
            </a:prstGeom>
            <a:noFill/>
            <a:ln>
              <a:noFill/>
            </a:ln>
          </p:spPr>
        </p:pic>
        <p:pic>
          <p:nvPicPr>
            <p:cNvPr id="167" name="Google Shape;167;p33"/>
            <p:cNvPicPr preferRelativeResize="0"/>
            <p:nvPr/>
          </p:nvPicPr>
          <p:blipFill rotWithShape="1">
            <a:blip r:embed="rId5">
              <a:alphaModFix/>
            </a:blip>
            <a:srcRect/>
            <a:stretch/>
          </p:blipFill>
          <p:spPr>
            <a:xfrm>
              <a:off x="2931628" y="835633"/>
              <a:ext cx="5906975" cy="6116673"/>
            </a:xfrm>
            <a:prstGeom prst="rect">
              <a:avLst/>
            </a:prstGeom>
            <a:noFill/>
            <a:ln>
              <a:noFill/>
            </a:ln>
          </p:spPr>
        </p:pic>
        <p:pic>
          <p:nvPicPr>
            <p:cNvPr id="168" name="Google Shape;168;p33"/>
            <p:cNvPicPr preferRelativeResize="0"/>
            <p:nvPr/>
          </p:nvPicPr>
          <p:blipFill rotWithShape="1">
            <a:blip r:embed="rId6">
              <a:alphaModFix/>
            </a:blip>
            <a:srcRect/>
            <a:stretch/>
          </p:blipFill>
          <p:spPr>
            <a:xfrm>
              <a:off x="5675075" y="187800"/>
              <a:ext cx="3545523" cy="5511500"/>
            </a:xfrm>
            <a:prstGeom prst="rect">
              <a:avLst/>
            </a:prstGeom>
            <a:noFill/>
            <a:ln>
              <a:noFill/>
            </a:ln>
          </p:spPr>
        </p:pic>
        <p:pic>
          <p:nvPicPr>
            <p:cNvPr id="169" name="Google Shape;169;p33"/>
            <p:cNvPicPr preferRelativeResize="0"/>
            <p:nvPr/>
          </p:nvPicPr>
          <p:blipFill rotWithShape="1">
            <a:blip r:embed="rId7">
              <a:alphaModFix/>
            </a:blip>
            <a:srcRect/>
            <a:stretch/>
          </p:blipFill>
          <p:spPr>
            <a:xfrm>
              <a:off x="2142219" y="180415"/>
              <a:ext cx="4504625" cy="5151039"/>
            </a:xfrm>
            <a:prstGeom prst="rect">
              <a:avLst/>
            </a:prstGeom>
            <a:noFill/>
            <a:ln>
              <a:noFill/>
            </a:ln>
          </p:spPr>
        </p:pic>
        <p:grpSp>
          <p:nvGrpSpPr>
            <p:cNvPr id="170" name="Google Shape;170;p33"/>
            <p:cNvGrpSpPr/>
            <p:nvPr/>
          </p:nvGrpSpPr>
          <p:grpSpPr>
            <a:xfrm>
              <a:off x="3934649" y="1590868"/>
              <a:ext cx="3873900" cy="3873900"/>
              <a:chOff x="4159049" y="1452293"/>
              <a:chExt cx="3873900" cy="3873900"/>
            </a:xfrm>
          </p:grpSpPr>
          <p:sp>
            <p:nvSpPr>
              <p:cNvPr id="171" name="Google Shape;171;p33"/>
              <p:cNvSpPr/>
              <p:nvPr/>
            </p:nvSpPr>
            <p:spPr>
              <a:xfrm>
                <a:off x="4159049" y="1452293"/>
                <a:ext cx="3873900" cy="3873900"/>
              </a:xfrm>
              <a:prstGeom prst="ellipse">
                <a:avLst/>
              </a:prstGeom>
              <a:solidFill>
                <a:srgbClr val="D8D8D8"/>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72" name="Google Shape;172;p33"/>
              <p:cNvPicPr preferRelativeResize="0"/>
              <p:nvPr/>
            </p:nvPicPr>
            <p:blipFill rotWithShape="1">
              <a:blip r:embed="rId8">
                <a:alphaModFix/>
              </a:blip>
              <a:srcRect/>
              <a:stretch/>
            </p:blipFill>
            <p:spPr>
              <a:xfrm>
                <a:off x="5377289" y="2670533"/>
                <a:ext cx="1437420" cy="1437420"/>
              </a:xfrm>
              <a:prstGeom prst="rect">
                <a:avLst/>
              </a:prstGeom>
              <a:noFill/>
              <a:ln>
                <a:noFill/>
              </a:ln>
            </p:spPr>
          </p:pic>
        </p:grpSp>
        <p:pic>
          <p:nvPicPr>
            <p:cNvPr id="173" name="Google Shape;173;p33"/>
            <p:cNvPicPr preferRelativeResize="0"/>
            <p:nvPr/>
          </p:nvPicPr>
          <p:blipFill rotWithShape="1">
            <a:blip r:embed="rId9">
              <a:alphaModFix/>
            </a:blip>
            <a:srcRect/>
            <a:stretch/>
          </p:blipFill>
          <p:spPr>
            <a:xfrm>
              <a:off x="3986140" y="1974388"/>
              <a:ext cx="3620625" cy="3173478"/>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txBox="1">
            <a:spLocks noGrp="1"/>
          </p:cNvSpPr>
          <p:nvPr>
            <p:ph type="body" idx="1"/>
          </p:nvPr>
        </p:nvSpPr>
        <p:spPr>
          <a:xfrm>
            <a:off x="51375" y="545550"/>
            <a:ext cx="5617500" cy="1827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b="1"/>
              <a:t>Project: </a:t>
            </a:r>
            <a:r>
              <a:rPr lang="en"/>
              <a:t>HFR Network and Global HFR Network</a:t>
            </a:r>
            <a:endParaRPr/>
          </a:p>
          <a:p>
            <a:pPr marL="0" lvl="0" indent="0" algn="l" rtl="0">
              <a:spcBef>
                <a:spcPts val="800"/>
              </a:spcBef>
              <a:spcAft>
                <a:spcPts val="0"/>
              </a:spcAft>
              <a:buNone/>
            </a:pPr>
            <a:r>
              <a:rPr lang="en" b="1"/>
              <a:t>Users: </a:t>
            </a:r>
            <a:r>
              <a:rPr lang="en"/>
              <a:t>Search &amp; Rescue; Oil Spill Response; Marine Navigation; AWIPS; Coastal Monitoring; Tsunami Detection; Hydrodynamic Modeling </a:t>
            </a:r>
            <a:endParaRPr/>
          </a:p>
          <a:p>
            <a:pPr marL="0" lvl="0" indent="0" algn="l" rtl="0">
              <a:spcBef>
                <a:spcPts val="800"/>
              </a:spcBef>
              <a:spcAft>
                <a:spcPts val="0"/>
              </a:spcAft>
              <a:buNone/>
            </a:pPr>
            <a:r>
              <a:rPr lang="en" b="1"/>
              <a:t>Process:</a:t>
            </a:r>
            <a:r>
              <a:rPr lang="en"/>
              <a:t> $5M budget; ~160 radars, operated by non-federal partners</a:t>
            </a:r>
            <a:endParaRPr/>
          </a:p>
          <a:p>
            <a:pPr marL="0" lvl="0" indent="0" algn="l" rtl="0">
              <a:spcBef>
                <a:spcPts val="800"/>
              </a:spcBef>
              <a:spcAft>
                <a:spcPts val="0"/>
              </a:spcAft>
              <a:buNone/>
            </a:pPr>
            <a:endParaRPr sz="1400"/>
          </a:p>
          <a:p>
            <a:pPr marL="0" lvl="0" indent="0" algn="l" rtl="0">
              <a:spcBef>
                <a:spcPts val="800"/>
              </a:spcBef>
              <a:spcAft>
                <a:spcPts val="0"/>
              </a:spcAft>
              <a:buNone/>
            </a:pPr>
            <a:endParaRPr/>
          </a:p>
          <a:p>
            <a:pPr marL="0" lvl="0" indent="0" algn="l" rtl="0">
              <a:spcBef>
                <a:spcPts val="800"/>
              </a:spcBef>
              <a:spcAft>
                <a:spcPts val="0"/>
              </a:spcAft>
              <a:buNone/>
            </a:pPr>
            <a:endParaRPr/>
          </a:p>
        </p:txBody>
      </p:sp>
      <p:sp>
        <p:nvSpPr>
          <p:cNvPr id="179" name="Google Shape;179;p34"/>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High-Frequency Radar (HFR)</a:t>
            </a:r>
            <a:endParaRPr/>
          </a:p>
        </p:txBody>
      </p:sp>
      <p:pic>
        <p:nvPicPr>
          <p:cNvPr id="180" name="Google Shape;180;p34"/>
          <p:cNvPicPr preferRelativeResize="0"/>
          <p:nvPr/>
        </p:nvPicPr>
        <p:blipFill>
          <a:blip r:embed="rId3">
            <a:alphaModFix/>
          </a:blip>
          <a:stretch>
            <a:fillRect/>
          </a:stretch>
        </p:blipFill>
        <p:spPr>
          <a:xfrm>
            <a:off x="5614925" y="616425"/>
            <a:ext cx="3402976" cy="1897299"/>
          </a:xfrm>
          <a:prstGeom prst="rect">
            <a:avLst/>
          </a:prstGeom>
          <a:noFill/>
          <a:ln w="9525" cap="flat" cmpd="sng">
            <a:solidFill>
              <a:srgbClr val="000000"/>
            </a:solidFill>
            <a:prstDash val="solid"/>
            <a:round/>
            <a:headEnd type="none" w="sm" len="sm"/>
            <a:tailEnd type="none" w="sm" len="sm"/>
          </a:ln>
        </p:spPr>
      </p:pic>
      <p:pic>
        <p:nvPicPr>
          <p:cNvPr id="181" name="Google Shape;181;p34"/>
          <p:cNvPicPr preferRelativeResize="0"/>
          <p:nvPr/>
        </p:nvPicPr>
        <p:blipFill>
          <a:blip r:embed="rId4">
            <a:alphaModFix/>
          </a:blip>
          <a:stretch>
            <a:fillRect/>
          </a:stretch>
        </p:blipFill>
        <p:spPr>
          <a:xfrm>
            <a:off x="6993675" y="2454500"/>
            <a:ext cx="2080261" cy="2286000"/>
          </a:xfrm>
          <a:prstGeom prst="rect">
            <a:avLst/>
          </a:prstGeom>
          <a:noFill/>
          <a:ln>
            <a:noFill/>
          </a:ln>
        </p:spPr>
      </p:pic>
      <p:sp>
        <p:nvSpPr>
          <p:cNvPr id="182" name="Google Shape;182;p34"/>
          <p:cNvSpPr txBox="1"/>
          <p:nvPr/>
        </p:nvSpPr>
        <p:spPr>
          <a:xfrm>
            <a:off x="6701600" y="2254700"/>
            <a:ext cx="2316300" cy="4803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480"/>
              </a:spcBef>
              <a:spcAft>
                <a:spcPts val="0"/>
              </a:spcAft>
              <a:buNone/>
            </a:pPr>
            <a:r>
              <a:rPr lang="en" u="sng">
                <a:solidFill>
                  <a:srgbClr val="009999"/>
                </a:solidFill>
                <a:hlinkClick r:id="rId5">
                  <a:extLst>
                    <a:ext uri="{A12FA001-AC4F-418D-AE19-62706E023703}">
                      <ahyp:hlinkClr xmlns:ahyp="http://schemas.microsoft.com/office/drawing/2018/hyperlinkcolor" val="tx"/>
                    </a:ext>
                  </a:extLst>
                </a:hlinkClick>
              </a:rPr>
              <a:t>http://global-hfradar.org/</a:t>
            </a:r>
            <a:endParaRPr/>
          </a:p>
        </p:txBody>
      </p:sp>
      <p:sp>
        <p:nvSpPr>
          <p:cNvPr id="183" name="Google Shape;183;p34"/>
          <p:cNvSpPr txBox="1"/>
          <p:nvPr/>
        </p:nvSpPr>
        <p:spPr>
          <a:xfrm>
            <a:off x="69825" y="4003725"/>
            <a:ext cx="6857400" cy="1085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0000"/>
              </a:lnSpc>
              <a:spcBef>
                <a:spcPts val="800"/>
              </a:spcBef>
              <a:spcAft>
                <a:spcPts val="0"/>
              </a:spcAft>
              <a:buClr>
                <a:schemeClr val="dk1"/>
              </a:buClr>
              <a:buSzPts val="1100"/>
              <a:buFont typeface="Arial"/>
              <a:buNone/>
            </a:pPr>
            <a:r>
              <a:rPr lang="en" sz="1300" b="1" dirty="0">
                <a:solidFill>
                  <a:schemeClr val="dk2"/>
                </a:solidFill>
                <a:latin typeface="Century Gothic"/>
                <a:ea typeface="Century Gothic"/>
                <a:cs typeface="Century Gothic"/>
                <a:sym typeface="Century Gothic"/>
              </a:rPr>
              <a:t>Example end-use success:</a:t>
            </a:r>
            <a:r>
              <a:rPr lang="en" sz="1300" dirty="0">
                <a:solidFill>
                  <a:schemeClr val="dk2"/>
                </a:solidFill>
                <a:latin typeface="Century Gothic"/>
                <a:ea typeface="Century Gothic"/>
                <a:cs typeface="Century Gothic"/>
                <a:sym typeface="Century Gothic"/>
              </a:rPr>
              <a:t>  </a:t>
            </a:r>
            <a:r>
              <a:rPr lang="en" sz="1300" b="1" dirty="0">
                <a:solidFill>
                  <a:schemeClr val="dk2"/>
                </a:solidFill>
                <a:latin typeface="Century Gothic"/>
                <a:ea typeface="Century Gothic"/>
                <a:cs typeface="Century Gothic"/>
                <a:sym typeface="Century Gothic"/>
              </a:rPr>
              <a:t>Water quality -</a:t>
            </a:r>
            <a:r>
              <a:rPr lang="en" sz="1300" dirty="0">
                <a:solidFill>
                  <a:schemeClr val="dk2"/>
                </a:solidFill>
                <a:latin typeface="Century Gothic"/>
                <a:ea typeface="Century Gothic"/>
                <a:cs typeface="Century Gothic"/>
                <a:sym typeface="Century Gothic"/>
              </a:rPr>
              <a:t> Contaminated runoff from the Tijuana River creates hazardous water conditions forcing beach closures and the Navy to halt SEAL Training. HFR data enables tracking and forecasting of pollution plumes to inform Navy and local officials to close beaches before recruits and civilians are exposed to dangerous water.</a:t>
            </a:r>
            <a:endParaRPr sz="1300" dirty="0"/>
          </a:p>
        </p:txBody>
      </p:sp>
      <p:sp>
        <p:nvSpPr>
          <p:cNvPr id="184" name="Google Shape;184;p34"/>
          <p:cNvSpPr txBox="1"/>
          <p:nvPr/>
        </p:nvSpPr>
        <p:spPr>
          <a:xfrm>
            <a:off x="51375" y="2254700"/>
            <a:ext cx="6942300" cy="1716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Clr>
                <a:schemeClr val="dk1"/>
              </a:buClr>
              <a:buSzPts val="1100"/>
              <a:buFont typeface="Arial"/>
              <a:buNone/>
            </a:pPr>
            <a:r>
              <a:rPr lang="en" sz="1800" b="1">
                <a:solidFill>
                  <a:schemeClr val="dk2"/>
                </a:solidFill>
                <a:latin typeface="Century Gothic"/>
                <a:ea typeface="Century Gothic"/>
                <a:cs typeface="Century Gothic"/>
                <a:sym typeface="Century Gothic"/>
              </a:rPr>
              <a:t>Outcomes:</a:t>
            </a:r>
            <a:r>
              <a:rPr lang="en" sz="1800">
                <a:solidFill>
                  <a:schemeClr val="dk2"/>
                </a:solidFill>
                <a:latin typeface="Century Gothic"/>
                <a:ea typeface="Century Gothic"/>
                <a:cs typeface="Century Gothic"/>
                <a:sym typeface="Century Gothic"/>
              </a:rPr>
              <a:t> </a:t>
            </a:r>
            <a:endParaRPr sz="1800">
              <a:solidFill>
                <a:schemeClr val="dk2"/>
              </a:solidFill>
              <a:latin typeface="Century Gothic"/>
              <a:ea typeface="Century Gothic"/>
              <a:cs typeface="Century Gothic"/>
              <a:sym typeface="Century Gothic"/>
            </a:endParaRPr>
          </a:p>
          <a:p>
            <a:pPr marL="457200" lvl="0" indent="-323850" algn="l" rtl="0">
              <a:lnSpc>
                <a:spcPct val="100000"/>
              </a:lnSpc>
              <a:spcBef>
                <a:spcPts val="800"/>
              </a:spcBef>
              <a:spcAft>
                <a:spcPts val="0"/>
              </a:spcAft>
              <a:buClr>
                <a:schemeClr val="dk2"/>
              </a:buClr>
              <a:buSzPts val="1500"/>
              <a:buChar char="●"/>
            </a:pPr>
            <a:r>
              <a:rPr lang="en" sz="1500">
                <a:solidFill>
                  <a:schemeClr val="dk2"/>
                </a:solidFill>
                <a:latin typeface="Century Gothic"/>
                <a:ea typeface="Century Gothic"/>
                <a:cs typeface="Century Gothic"/>
                <a:sym typeface="Century Gothic"/>
              </a:rPr>
              <a:t>30+ HFRs installed in the last 4–5 years.</a:t>
            </a:r>
            <a:endParaRPr sz="1500">
              <a:solidFill>
                <a:schemeClr val="dk2"/>
              </a:solidFill>
              <a:latin typeface="Century Gothic"/>
              <a:ea typeface="Century Gothic"/>
              <a:cs typeface="Century Gothic"/>
              <a:sym typeface="Century Gothic"/>
            </a:endParaRPr>
          </a:p>
          <a:p>
            <a:pPr marL="457200" lvl="0" indent="-323850" algn="l" rtl="0">
              <a:lnSpc>
                <a:spcPct val="100000"/>
              </a:lnSpc>
              <a:spcBef>
                <a:spcPts val="1000"/>
              </a:spcBef>
              <a:spcAft>
                <a:spcPts val="0"/>
              </a:spcAft>
              <a:buClr>
                <a:schemeClr val="dk2"/>
              </a:buClr>
              <a:buSzPts val="1500"/>
              <a:buChar char="●"/>
            </a:pPr>
            <a:r>
              <a:rPr lang="en" sz="1500">
                <a:solidFill>
                  <a:schemeClr val="dk2"/>
                </a:solidFill>
                <a:latin typeface="Century Gothic"/>
                <a:ea typeface="Century Gothic"/>
                <a:cs typeface="Century Gothic"/>
                <a:sym typeface="Century Gothic"/>
              </a:rPr>
              <a:t>Plans for 25–40 more HFRs to “fill the gaps”.</a:t>
            </a:r>
            <a:endParaRPr sz="1500">
              <a:solidFill>
                <a:schemeClr val="dk2"/>
              </a:solidFill>
              <a:latin typeface="Century Gothic"/>
              <a:ea typeface="Century Gothic"/>
              <a:cs typeface="Century Gothic"/>
              <a:sym typeface="Century Gothic"/>
            </a:endParaRPr>
          </a:p>
          <a:p>
            <a:pPr marL="457200" lvl="0" indent="-323850" algn="l" rtl="0">
              <a:lnSpc>
                <a:spcPct val="100000"/>
              </a:lnSpc>
              <a:spcBef>
                <a:spcPts val="1000"/>
              </a:spcBef>
              <a:spcAft>
                <a:spcPts val="1000"/>
              </a:spcAft>
              <a:buClr>
                <a:schemeClr val="dk2"/>
              </a:buClr>
              <a:buSzPts val="1500"/>
              <a:buChar char="●"/>
            </a:pPr>
            <a:r>
              <a:rPr lang="en" sz="1500">
                <a:solidFill>
                  <a:schemeClr val="dk2"/>
                </a:solidFill>
                <a:latin typeface="Century Gothic"/>
                <a:ea typeface="Century Gothic"/>
                <a:cs typeface="Century Gothic"/>
                <a:sym typeface="Century Gothic"/>
              </a:rPr>
              <a:t>Wind turbine radar interference mitigation (WTRIM) software for SeaSonde® HFRs under development; version 1 anticipated FY 2022.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5"/>
          <p:cNvSpPr txBox="1">
            <a:spLocks noGrp="1"/>
          </p:cNvSpPr>
          <p:nvPr>
            <p:ph type="body" idx="1"/>
          </p:nvPr>
        </p:nvSpPr>
        <p:spPr>
          <a:xfrm>
            <a:off x="39450" y="545550"/>
            <a:ext cx="7226400" cy="45165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b="1"/>
              <a:t>Project:</a:t>
            </a:r>
            <a:r>
              <a:rPr lang="en"/>
              <a:t> Supports Glider Community through glider Data Assembly Center (DAC) and interagency team</a:t>
            </a:r>
            <a:endParaRPr/>
          </a:p>
          <a:p>
            <a:pPr marL="0" lvl="0" indent="0" algn="l" rtl="0">
              <a:lnSpc>
                <a:spcPct val="100000"/>
              </a:lnSpc>
              <a:spcBef>
                <a:spcPts val="1000"/>
              </a:spcBef>
              <a:spcAft>
                <a:spcPts val="0"/>
              </a:spcAft>
              <a:buNone/>
            </a:pPr>
            <a:r>
              <a:rPr lang="en" b="1"/>
              <a:t>Users:</a:t>
            </a:r>
            <a:r>
              <a:rPr lang="en"/>
              <a:t> Federal, non-federal/regional </a:t>
            </a:r>
            <a:endParaRPr/>
          </a:p>
          <a:p>
            <a:pPr marL="0" lvl="0" indent="0" algn="l" rtl="0">
              <a:lnSpc>
                <a:spcPct val="100000"/>
              </a:lnSpc>
              <a:spcBef>
                <a:spcPts val="1000"/>
              </a:spcBef>
              <a:spcAft>
                <a:spcPts val="0"/>
              </a:spcAft>
              <a:buNone/>
            </a:pPr>
            <a:r>
              <a:rPr lang="en" b="1"/>
              <a:t>Process: </a:t>
            </a:r>
            <a:r>
              <a:rPr lang="en"/>
              <a:t>Use interagency and regional team to develop recommendations for glider best practices</a:t>
            </a:r>
            <a:endParaRPr/>
          </a:p>
          <a:p>
            <a:pPr marL="0" lvl="0" indent="0" algn="l" rtl="0">
              <a:lnSpc>
                <a:spcPct val="100000"/>
              </a:lnSpc>
              <a:spcBef>
                <a:spcPts val="1000"/>
              </a:spcBef>
              <a:spcAft>
                <a:spcPts val="0"/>
              </a:spcAft>
              <a:buNone/>
            </a:pPr>
            <a:r>
              <a:rPr lang="en" b="1"/>
              <a:t>Outcomes:</a:t>
            </a:r>
            <a:r>
              <a:rPr lang="en"/>
              <a:t> </a:t>
            </a:r>
            <a:endParaRPr/>
          </a:p>
          <a:p>
            <a:pPr marL="457200" lvl="0" indent="-323850" algn="l" rtl="0">
              <a:lnSpc>
                <a:spcPct val="115000"/>
              </a:lnSpc>
              <a:spcBef>
                <a:spcPts val="0"/>
              </a:spcBef>
              <a:spcAft>
                <a:spcPts val="0"/>
              </a:spcAft>
              <a:buSzPts val="1500"/>
              <a:buChar char="●"/>
            </a:pPr>
            <a:r>
              <a:rPr lang="en" sz="1500"/>
              <a:t>Measuring ocean features and detecting climate signal </a:t>
            </a:r>
            <a:endParaRPr sz="1500"/>
          </a:p>
          <a:p>
            <a:pPr marL="457200" lvl="0" indent="-323850" algn="l" rtl="0">
              <a:lnSpc>
                <a:spcPct val="115000"/>
              </a:lnSpc>
              <a:spcBef>
                <a:spcPts val="0"/>
              </a:spcBef>
              <a:spcAft>
                <a:spcPts val="0"/>
              </a:spcAft>
              <a:buSzPts val="1500"/>
              <a:buChar char="●"/>
            </a:pPr>
            <a:r>
              <a:rPr lang="en" sz="1500"/>
              <a:t>Hurricane Gliders - partnership with Navy and NOAA to collect ocean data using gliders to improve hurricane intensity forecasting</a:t>
            </a:r>
            <a:endParaRPr sz="1500"/>
          </a:p>
          <a:p>
            <a:pPr marL="457200" lvl="0" indent="-323850" algn="l" rtl="0">
              <a:lnSpc>
                <a:spcPct val="115000"/>
              </a:lnSpc>
              <a:spcBef>
                <a:spcPts val="0"/>
              </a:spcBef>
              <a:spcAft>
                <a:spcPts val="0"/>
              </a:spcAft>
              <a:buSzPts val="1500"/>
              <a:buChar char="●"/>
            </a:pPr>
            <a:r>
              <a:rPr lang="en" sz="1500"/>
              <a:t>Saildrone missions:</a:t>
            </a:r>
            <a:endParaRPr sz="1500"/>
          </a:p>
          <a:p>
            <a:pPr marL="914400" lvl="1" indent="-323850" algn="l" rtl="0">
              <a:lnSpc>
                <a:spcPct val="115000"/>
              </a:lnSpc>
              <a:spcBef>
                <a:spcPts val="0"/>
              </a:spcBef>
              <a:spcAft>
                <a:spcPts val="0"/>
              </a:spcAft>
              <a:buSzPts val="1500"/>
              <a:buChar char="○"/>
            </a:pPr>
            <a:r>
              <a:rPr lang="en"/>
              <a:t>Arctic missions to improve sea ice prediction, collect bathymetry data, and inform fisheries assessments</a:t>
            </a:r>
            <a:endParaRPr/>
          </a:p>
          <a:p>
            <a:pPr marL="914400" lvl="1" indent="-323850" algn="l" rtl="0">
              <a:lnSpc>
                <a:spcPct val="115000"/>
              </a:lnSpc>
              <a:spcBef>
                <a:spcPts val="0"/>
              </a:spcBef>
              <a:spcAft>
                <a:spcPts val="0"/>
              </a:spcAft>
              <a:buSzPts val="1500"/>
              <a:buChar char="○"/>
            </a:pPr>
            <a:r>
              <a:rPr lang="en"/>
              <a:t>Tropical Atlantic and Pacific missions to collect high quality oceanic and atmospheric observations</a:t>
            </a:r>
            <a:endParaRPr/>
          </a:p>
          <a:p>
            <a:pPr marL="457200" lvl="0" indent="-323850" algn="l" rtl="0">
              <a:lnSpc>
                <a:spcPct val="115000"/>
              </a:lnSpc>
              <a:spcBef>
                <a:spcPts val="0"/>
              </a:spcBef>
              <a:spcAft>
                <a:spcPts val="0"/>
              </a:spcAft>
              <a:buSzPts val="1500"/>
              <a:buChar char="●"/>
            </a:pPr>
            <a:r>
              <a:rPr lang="en" sz="1500"/>
              <a:t>U.S. Underwater Glider User Group </a:t>
            </a:r>
            <a:endParaRPr/>
          </a:p>
        </p:txBody>
      </p:sp>
      <p:sp>
        <p:nvSpPr>
          <p:cNvPr id="190" name="Google Shape;190;p35"/>
          <p:cNvSpPr txBox="1">
            <a:spLocks noGrp="1"/>
          </p:cNvSpPr>
          <p:nvPr>
            <p:ph type="body" idx="2"/>
          </p:nvPr>
        </p:nvSpPr>
        <p:spPr>
          <a:xfrm>
            <a:off x="1143" y="0"/>
            <a:ext cx="9141900" cy="4803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a:t>U.S. IOOS Supports Underwater Profiling Gliders</a:t>
            </a:r>
            <a:endParaRPr/>
          </a:p>
        </p:txBody>
      </p:sp>
      <p:pic>
        <p:nvPicPr>
          <p:cNvPr id="191" name="Google Shape;191;p35"/>
          <p:cNvPicPr preferRelativeResize="0"/>
          <p:nvPr/>
        </p:nvPicPr>
        <p:blipFill rotWithShape="1">
          <a:blip r:embed="rId3">
            <a:alphaModFix/>
          </a:blip>
          <a:srcRect l="48706" r="8308"/>
          <a:stretch/>
        </p:blipFill>
        <p:spPr>
          <a:xfrm>
            <a:off x="7171825" y="2764525"/>
            <a:ext cx="1887322" cy="1828800"/>
          </a:xfrm>
          <a:prstGeom prst="rect">
            <a:avLst/>
          </a:prstGeom>
          <a:noFill/>
          <a:ln>
            <a:noFill/>
          </a:ln>
        </p:spPr>
      </p:pic>
      <p:pic>
        <p:nvPicPr>
          <p:cNvPr id="192" name="Google Shape;192;p35"/>
          <p:cNvPicPr preferRelativeResize="0"/>
          <p:nvPr/>
        </p:nvPicPr>
        <p:blipFill>
          <a:blip r:embed="rId4">
            <a:alphaModFix/>
          </a:blip>
          <a:stretch>
            <a:fillRect/>
          </a:stretch>
        </p:blipFill>
        <p:spPr>
          <a:xfrm>
            <a:off x="6498825" y="606125"/>
            <a:ext cx="2560320" cy="1677009"/>
          </a:xfrm>
          <a:prstGeom prst="rect">
            <a:avLst/>
          </a:prstGeom>
          <a:noFill/>
          <a:ln>
            <a:noFill/>
          </a:ln>
        </p:spPr>
      </p:pic>
      <p:sp>
        <p:nvSpPr>
          <p:cNvPr id="193" name="Google Shape;193;p35"/>
          <p:cNvSpPr txBox="1"/>
          <p:nvPr/>
        </p:nvSpPr>
        <p:spPr>
          <a:xfrm>
            <a:off x="6548975" y="2186542"/>
            <a:ext cx="2460000" cy="38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Glider DAC: </a:t>
            </a:r>
            <a:r>
              <a:rPr lang="en" sz="1200" u="sng">
                <a:solidFill>
                  <a:srgbClr val="009999"/>
                </a:solidFill>
                <a:hlinkClick r:id="rId5">
                  <a:extLst>
                    <a:ext uri="{A12FA001-AC4F-418D-AE19-62706E023703}">
                      <ahyp:hlinkClr xmlns:ahyp="http://schemas.microsoft.com/office/drawing/2018/hyperlinkcolor" val="tx"/>
                    </a:ext>
                  </a:extLst>
                </a:hlinkClick>
              </a:rPr>
              <a:t>gliders.ioos.us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6"/>
          <p:cNvPicPr preferRelativeResize="0"/>
          <p:nvPr/>
        </p:nvPicPr>
        <p:blipFill rotWithShape="1">
          <a:blip r:embed="rId3">
            <a:alphaModFix/>
          </a:blip>
          <a:srcRect/>
          <a:stretch/>
        </p:blipFill>
        <p:spPr>
          <a:xfrm>
            <a:off x="0" y="0"/>
            <a:ext cx="943000" cy="943000"/>
          </a:xfrm>
          <a:prstGeom prst="rect">
            <a:avLst/>
          </a:prstGeom>
          <a:noFill/>
          <a:ln>
            <a:noFill/>
          </a:ln>
        </p:spPr>
      </p:pic>
      <p:sp>
        <p:nvSpPr>
          <p:cNvPr id="199" name="Google Shape;199;p36"/>
          <p:cNvSpPr txBox="1"/>
          <p:nvPr/>
        </p:nvSpPr>
        <p:spPr>
          <a:xfrm>
            <a:off x="832919" y="66200"/>
            <a:ext cx="4789200" cy="81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20"/>
              <a:buFont typeface="Arial"/>
              <a:buNone/>
            </a:pPr>
            <a:r>
              <a:rPr lang="en" sz="3020" b="1" i="0" u="none" strike="noStrike" cap="none">
                <a:solidFill>
                  <a:srgbClr val="0A4595"/>
                </a:solidFill>
                <a:latin typeface="Arial"/>
                <a:ea typeface="Arial"/>
                <a:cs typeface="Arial"/>
                <a:sym typeface="Arial"/>
              </a:rPr>
              <a:t>Innovations in </a:t>
            </a:r>
            <a:endParaRPr/>
          </a:p>
          <a:p>
            <a:pPr marL="0" marR="0" lvl="0" indent="0" algn="ctr" rtl="0">
              <a:lnSpc>
                <a:spcPct val="100000"/>
              </a:lnSpc>
              <a:spcBef>
                <a:spcPts val="0"/>
              </a:spcBef>
              <a:spcAft>
                <a:spcPts val="0"/>
              </a:spcAft>
              <a:buClr>
                <a:srgbClr val="000000"/>
              </a:buClr>
              <a:buSzPts val="3020"/>
              <a:buFont typeface="Arial"/>
              <a:buNone/>
            </a:pPr>
            <a:r>
              <a:rPr lang="en" sz="3020" b="1" i="0" u="none" strike="noStrike" cap="none">
                <a:solidFill>
                  <a:srgbClr val="0A4595"/>
                </a:solidFill>
                <a:latin typeface="Arial"/>
                <a:ea typeface="Arial"/>
                <a:cs typeface="Arial"/>
                <a:sym typeface="Arial"/>
              </a:rPr>
              <a:t>Data Flow &amp; Assimilation </a:t>
            </a:r>
            <a:endParaRPr/>
          </a:p>
        </p:txBody>
      </p:sp>
      <p:pic>
        <p:nvPicPr>
          <p:cNvPr id="200" name="Google Shape;200;p36"/>
          <p:cNvPicPr preferRelativeResize="0"/>
          <p:nvPr/>
        </p:nvPicPr>
        <p:blipFill rotWithShape="1">
          <a:blip r:embed="rId4">
            <a:alphaModFix/>
          </a:blip>
          <a:srcRect l="-13514" t="27363" r="58908" b="23367"/>
          <a:stretch/>
        </p:blipFill>
        <p:spPr>
          <a:xfrm>
            <a:off x="3069130" y="1260105"/>
            <a:ext cx="3814034" cy="2150717"/>
          </a:xfrm>
          <a:prstGeom prst="rect">
            <a:avLst/>
          </a:prstGeom>
          <a:noFill/>
          <a:ln>
            <a:noFill/>
          </a:ln>
        </p:spPr>
      </p:pic>
      <p:pic>
        <p:nvPicPr>
          <p:cNvPr id="201" name="Google Shape;201;p36"/>
          <p:cNvPicPr preferRelativeResize="0"/>
          <p:nvPr/>
        </p:nvPicPr>
        <p:blipFill rotWithShape="1">
          <a:blip r:embed="rId5">
            <a:alphaModFix/>
          </a:blip>
          <a:srcRect/>
          <a:stretch/>
        </p:blipFill>
        <p:spPr>
          <a:xfrm>
            <a:off x="91899" y="1133249"/>
            <a:ext cx="2865532" cy="2150716"/>
          </a:xfrm>
          <a:prstGeom prst="rect">
            <a:avLst/>
          </a:prstGeom>
          <a:noFill/>
          <a:ln>
            <a:noFill/>
          </a:ln>
        </p:spPr>
      </p:pic>
      <p:sp>
        <p:nvSpPr>
          <p:cNvPr id="202" name="Google Shape;202;p36"/>
          <p:cNvSpPr txBox="1"/>
          <p:nvPr/>
        </p:nvSpPr>
        <p:spPr>
          <a:xfrm>
            <a:off x="3923061" y="3283965"/>
            <a:ext cx="27252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Real Time Ocean Forecast System (RTOFS) pulls ocean data from the GTS for assimilation in the global model </a:t>
            </a:r>
            <a:endParaRPr/>
          </a:p>
        </p:txBody>
      </p:sp>
      <p:sp>
        <p:nvSpPr>
          <p:cNvPr id="203" name="Google Shape;203;p36"/>
          <p:cNvSpPr txBox="1"/>
          <p:nvPr/>
        </p:nvSpPr>
        <p:spPr>
          <a:xfrm>
            <a:off x="161365" y="3283965"/>
            <a:ext cx="27960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IOOS Glider Data Assembly Center (DAC) aggregates and quality controls glider profile data for harvesting by the NDBC</a:t>
            </a:r>
            <a:endParaRPr/>
          </a:p>
        </p:txBody>
      </p:sp>
      <p:sp>
        <p:nvSpPr>
          <p:cNvPr id="204" name="Google Shape;204;p36"/>
          <p:cNvSpPr txBox="1"/>
          <p:nvPr/>
        </p:nvSpPr>
        <p:spPr>
          <a:xfrm>
            <a:off x="7230261" y="3068521"/>
            <a:ext cx="1821900" cy="1169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Regional-Scale Coupled Ocean-Atm Hurricane Forecast Models: </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HWRF &amp; HMON</a:t>
            </a:r>
            <a:endParaRPr/>
          </a:p>
        </p:txBody>
      </p:sp>
      <p:sp>
        <p:nvSpPr>
          <p:cNvPr id="205" name="Google Shape;205;p36"/>
          <p:cNvSpPr/>
          <p:nvPr/>
        </p:nvSpPr>
        <p:spPr>
          <a:xfrm>
            <a:off x="2564137" y="2119207"/>
            <a:ext cx="1486800" cy="484500"/>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NDBC &gt; GTS</a:t>
            </a:r>
            <a:endParaRPr/>
          </a:p>
        </p:txBody>
      </p:sp>
      <p:sp>
        <p:nvSpPr>
          <p:cNvPr id="206" name="Google Shape;206;p36"/>
          <p:cNvSpPr/>
          <p:nvPr/>
        </p:nvSpPr>
        <p:spPr>
          <a:xfrm>
            <a:off x="6775297" y="2034073"/>
            <a:ext cx="840000" cy="582900"/>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EMC</a:t>
            </a:r>
            <a:endParaRPr/>
          </a:p>
        </p:txBody>
      </p:sp>
      <p:sp>
        <p:nvSpPr>
          <p:cNvPr id="207" name="Google Shape;207;p36"/>
          <p:cNvSpPr txBox="1"/>
          <p:nvPr/>
        </p:nvSpPr>
        <p:spPr>
          <a:xfrm>
            <a:off x="1" y="4352920"/>
            <a:ext cx="9144000" cy="780300"/>
          </a:xfrm>
          <a:prstGeom prst="rect">
            <a:avLst/>
          </a:prstGeom>
          <a:noFill/>
          <a:ln>
            <a:noFill/>
          </a:ln>
        </p:spPr>
        <p:txBody>
          <a:bodyPr spcFirstLastPara="1" wrap="square" lIns="91425" tIns="91425" rIns="91425" bIns="91425" anchor="t" anchorCtr="0">
            <a:spAutoFit/>
          </a:bodyPr>
          <a:lstStyle/>
          <a:p>
            <a:pPr marL="114300" marR="0" lvl="0" indent="0" algn="ctr" rtl="0">
              <a:lnSpc>
                <a:spcPct val="115000"/>
              </a:lnSpc>
              <a:spcBef>
                <a:spcPts val="0"/>
              </a:spcBef>
              <a:spcAft>
                <a:spcPts val="0"/>
              </a:spcAft>
              <a:buNone/>
            </a:pPr>
            <a:r>
              <a:rPr lang="en" sz="1800" b="1" i="1" u="none" strike="noStrike" cap="none">
                <a:solidFill>
                  <a:srgbClr val="0A4595"/>
                </a:solidFill>
                <a:latin typeface="Arial"/>
                <a:ea typeface="Arial"/>
                <a:cs typeface="Arial"/>
                <a:sym typeface="Arial"/>
              </a:rPr>
              <a:t>Any glider operating anywhere in the global ocean can contribute to better hurricane forecasts simply by contributing their data to the IOOS Glider DAC!</a:t>
            </a:r>
            <a:r>
              <a:rPr lang="en" sz="1800" b="1" i="0" u="none" strike="noStrike" cap="none">
                <a:solidFill>
                  <a:srgbClr val="0A4595"/>
                </a:solidFill>
                <a:latin typeface="Arial"/>
                <a:ea typeface="Arial"/>
                <a:cs typeface="Arial"/>
                <a:sym typeface="Arial"/>
              </a:rPr>
              <a:t>  </a:t>
            </a:r>
            <a:endParaRPr/>
          </a:p>
        </p:txBody>
      </p:sp>
      <p:sp>
        <p:nvSpPr>
          <p:cNvPr id="208" name="Google Shape;208;p36"/>
          <p:cNvSpPr txBox="1"/>
          <p:nvPr/>
        </p:nvSpPr>
        <p:spPr>
          <a:xfrm>
            <a:off x="7808259" y="3424518"/>
            <a:ext cx="184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09" name="Google Shape;209;p36"/>
          <p:cNvPicPr preferRelativeResize="0"/>
          <p:nvPr/>
        </p:nvPicPr>
        <p:blipFill rotWithShape="1">
          <a:blip r:embed="rId6">
            <a:alphaModFix/>
          </a:blip>
          <a:srcRect l="40459" t="605" r="17241" b="-6864"/>
          <a:stretch/>
        </p:blipFill>
        <p:spPr>
          <a:xfrm>
            <a:off x="7624768" y="1941907"/>
            <a:ext cx="1410595" cy="369203"/>
          </a:xfrm>
          <a:prstGeom prst="rect">
            <a:avLst/>
          </a:prstGeom>
          <a:noFill/>
          <a:ln>
            <a:noFill/>
          </a:ln>
        </p:spPr>
      </p:pic>
      <p:pic>
        <p:nvPicPr>
          <p:cNvPr id="210" name="Google Shape;210;p36"/>
          <p:cNvPicPr preferRelativeResize="0"/>
          <p:nvPr/>
        </p:nvPicPr>
        <p:blipFill rotWithShape="1">
          <a:blip r:embed="rId7">
            <a:alphaModFix/>
          </a:blip>
          <a:srcRect l="23544" t="-1906" r="40110" b="3121"/>
          <a:stretch/>
        </p:blipFill>
        <p:spPr>
          <a:xfrm>
            <a:off x="7624768" y="2331771"/>
            <a:ext cx="1410594" cy="410428"/>
          </a:xfrm>
          <a:prstGeom prst="rect">
            <a:avLst/>
          </a:prstGeom>
          <a:noFill/>
          <a:ln>
            <a:noFill/>
          </a:ln>
        </p:spPr>
      </p:pic>
      <p:sp>
        <p:nvSpPr>
          <p:cNvPr id="211" name="Google Shape;211;p36"/>
          <p:cNvSpPr txBox="1"/>
          <p:nvPr/>
        </p:nvSpPr>
        <p:spPr>
          <a:xfrm>
            <a:off x="3666978" y="1404335"/>
            <a:ext cx="905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New for 2021</a:t>
            </a:r>
            <a:endParaRPr/>
          </a:p>
        </p:txBody>
      </p:sp>
      <p:pic>
        <p:nvPicPr>
          <p:cNvPr id="212" name="Google Shape;212;p36"/>
          <p:cNvPicPr preferRelativeResize="0"/>
          <p:nvPr/>
        </p:nvPicPr>
        <p:blipFill rotWithShape="1">
          <a:blip r:embed="rId8">
            <a:alphaModFix/>
          </a:blip>
          <a:srcRect l="56571" r="2928"/>
          <a:stretch/>
        </p:blipFill>
        <p:spPr>
          <a:xfrm>
            <a:off x="5440950" y="0"/>
            <a:ext cx="3703051" cy="94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7"/>
          <p:cNvPicPr preferRelativeResize="0"/>
          <p:nvPr/>
        </p:nvPicPr>
        <p:blipFill rotWithShape="1">
          <a:blip r:embed="rId3">
            <a:alphaModFix/>
          </a:blip>
          <a:srcRect/>
          <a:stretch/>
        </p:blipFill>
        <p:spPr>
          <a:xfrm>
            <a:off x="0" y="0"/>
            <a:ext cx="943000" cy="943000"/>
          </a:xfrm>
          <a:prstGeom prst="rect">
            <a:avLst/>
          </a:prstGeom>
          <a:noFill/>
          <a:ln>
            <a:noFill/>
          </a:ln>
        </p:spPr>
      </p:pic>
      <p:sp>
        <p:nvSpPr>
          <p:cNvPr id="218" name="Google Shape;218;p37"/>
          <p:cNvSpPr txBox="1"/>
          <p:nvPr/>
        </p:nvSpPr>
        <p:spPr>
          <a:xfrm>
            <a:off x="539817" y="-3498"/>
            <a:ext cx="5226600" cy="81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20"/>
              <a:buFont typeface="Arial"/>
              <a:buNone/>
            </a:pPr>
            <a:r>
              <a:rPr lang="en" sz="2900" b="1" i="0" u="none" strike="noStrike" cap="none">
                <a:solidFill>
                  <a:srgbClr val="0A4595"/>
                </a:solidFill>
                <a:latin typeface="Arial"/>
                <a:ea typeface="Arial"/>
                <a:cs typeface="Arial"/>
                <a:sym typeface="Arial"/>
              </a:rPr>
              <a:t>Innovative Transitions </a:t>
            </a:r>
            <a:endParaRPr sz="2900"/>
          </a:p>
          <a:p>
            <a:pPr marL="0" marR="0" lvl="0" indent="0" algn="ctr" rtl="0">
              <a:lnSpc>
                <a:spcPct val="100000"/>
              </a:lnSpc>
              <a:spcBef>
                <a:spcPts val="0"/>
              </a:spcBef>
              <a:spcAft>
                <a:spcPts val="0"/>
              </a:spcAft>
              <a:buClr>
                <a:srgbClr val="000000"/>
              </a:buClr>
              <a:buSzPts val="3020"/>
              <a:buFont typeface="Arial"/>
              <a:buNone/>
            </a:pPr>
            <a:r>
              <a:rPr lang="en" sz="2900" b="1" i="0" u="none" strike="noStrike" cap="none">
                <a:solidFill>
                  <a:srgbClr val="0A4595"/>
                </a:solidFill>
                <a:latin typeface="Arial"/>
                <a:ea typeface="Arial"/>
                <a:cs typeface="Arial"/>
                <a:sym typeface="Arial"/>
              </a:rPr>
              <a:t>to Distributed Operations</a:t>
            </a:r>
            <a:endParaRPr sz="2900" b="1" i="0" u="none" strike="noStrike" cap="none">
              <a:solidFill>
                <a:srgbClr val="0A4595"/>
              </a:solidFill>
              <a:latin typeface="Arial"/>
              <a:ea typeface="Arial"/>
              <a:cs typeface="Arial"/>
              <a:sym typeface="Arial"/>
            </a:endParaRPr>
          </a:p>
        </p:txBody>
      </p:sp>
      <p:pic>
        <p:nvPicPr>
          <p:cNvPr id="219" name="Google Shape;219;p37"/>
          <p:cNvPicPr preferRelativeResize="0"/>
          <p:nvPr/>
        </p:nvPicPr>
        <p:blipFill rotWithShape="1">
          <a:blip r:embed="rId4">
            <a:alphaModFix/>
          </a:blip>
          <a:srcRect/>
          <a:stretch/>
        </p:blipFill>
        <p:spPr>
          <a:xfrm>
            <a:off x="55505" y="980333"/>
            <a:ext cx="5436700" cy="4086964"/>
          </a:xfrm>
          <a:prstGeom prst="rect">
            <a:avLst/>
          </a:prstGeom>
          <a:noFill/>
          <a:ln>
            <a:noFill/>
          </a:ln>
        </p:spPr>
      </p:pic>
      <p:sp>
        <p:nvSpPr>
          <p:cNvPr id="220" name="Google Shape;220;p37"/>
          <p:cNvSpPr txBox="1"/>
          <p:nvPr/>
        </p:nvSpPr>
        <p:spPr>
          <a:xfrm>
            <a:off x="6023475" y="1002075"/>
            <a:ext cx="26772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0A4595"/>
                </a:solidFill>
              </a:rPr>
              <a:t>A team of over 30 institutions helped to operate and support Glider Data for the 2020 hurricane season.</a:t>
            </a:r>
            <a:endParaRPr sz="1700">
              <a:solidFill>
                <a:srgbClr val="0A4595"/>
              </a:solidFill>
            </a:endParaRPr>
          </a:p>
        </p:txBody>
      </p:sp>
      <p:pic>
        <p:nvPicPr>
          <p:cNvPr id="221" name="Google Shape;221;p37"/>
          <p:cNvPicPr preferRelativeResize="0"/>
          <p:nvPr/>
        </p:nvPicPr>
        <p:blipFill rotWithShape="1">
          <a:blip r:embed="rId5">
            <a:alphaModFix/>
          </a:blip>
          <a:srcRect/>
          <a:stretch/>
        </p:blipFill>
        <p:spPr>
          <a:xfrm>
            <a:off x="5668699" y="2696474"/>
            <a:ext cx="3399101" cy="2370825"/>
          </a:xfrm>
          <a:prstGeom prst="rect">
            <a:avLst/>
          </a:prstGeom>
          <a:noFill/>
          <a:ln>
            <a:noFill/>
          </a:ln>
        </p:spPr>
      </p:pic>
      <p:pic>
        <p:nvPicPr>
          <p:cNvPr id="222" name="Google Shape;222;p37"/>
          <p:cNvPicPr preferRelativeResize="0"/>
          <p:nvPr/>
        </p:nvPicPr>
        <p:blipFill rotWithShape="1">
          <a:blip r:embed="rId6">
            <a:alphaModFix/>
          </a:blip>
          <a:srcRect l="56571" r="2928"/>
          <a:stretch/>
        </p:blipFill>
        <p:spPr>
          <a:xfrm>
            <a:off x="5440950" y="0"/>
            <a:ext cx="3703051" cy="943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IOOS">
      <a:dk1>
        <a:srgbClr val="000000"/>
      </a:dk1>
      <a:lt1>
        <a:srgbClr val="FFFFFF"/>
      </a:lt1>
      <a:dk2>
        <a:srgbClr val="053285"/>
      </a:dk2>
      <a:lt2>
        <a:srgbClr val="E7E6E6"/>
      </a:lt2>
      <a:accent1>
        <a:srgbClr val="5B9BD5"/>
      </a:accent1>
      <a:accent2>
        <a:srgbClr val="ED7D31"/>
      </a:accent2>
      <a:accent3>
        <a:srgbClr val="A5A5A5"/>
      </a:accent3>
      <a:accent4>
        <a:srgbClr val="F3A536"/>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1453</Words>
  <Application>Microsoft Office PowerPoint</Application>
  <PresentationFormat>On-screen Show (16:9)</PresentationFormat>
  <Paragraphs>194</Paragraphs>
  <Slides>22</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22</vt:i4>
      </vt:variant>
    </vt:vector>
  </HeadingPairs>
  <TitlesOfParts>
    <vt:vector size="36" baseType="lpstr">
      <vt:lpstr>Courier New</vt:lpstr>
      <vt:lpstr>Rockwell</vt:lpstr>
      <vt:lpstr>Calibri</vt:lpstr>
      <vt:lpstr>Arial</vt:lpstr>
      <vt:lpstr>Century Gothic</vt:lpstr>
      <vt:lpstr>Source Sans Pro</vt:lpstr>
      <vt:lpstr>Noto Sans Symbols</vt:lpstr>
      <vt:lpstr>Simple Light</vt:lpstr>
      <vt:lpstr>13_Blank Presentation</vt:lpstr>
      <vt:lpstr>Custom Design</vt:lpstr>
      <vt:lpstr>1_Custom Design</vt:lpstr>
      <vt:lpstr>1_Breeze</vt:lpstr>
      <vt:lpstr>3_Blank Presentation</vt:lpstr>
      <vt:lpstr>3_Blank Presentation</vt:lpstr>
      <vt:lpstr>GRA Background Report U.S. IOOS</vt:lpstr>
      <vt:lpstr>General information</vt:lpstr>
      <vt:lpstr>United States Integrated Ocean  Observing System (U.S. IOOS)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Best Practices System:  a global resource to facilitate harmonization  of practices for ocean observations</vt:lpstr>
      <vt:lpstr>Challenges</vt:lpstr>
      <vt:lpstr>In what areas would the GRA like to be more active: Core GRA Activity?</vt:lpstr>
      <vt:lpstr>Opportunities Across GOOS  Strategic Objectives  To be elaborated on 10 Sep meeting</vt:lpstr>
      <vt:lpstr>Opportunities Across GOOS  Proposed Decade Programmes  To be elaborated on 10 Sep meeting</vt:lpstr>
      <vt:lpstr>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 Background Report U.S. IOOS</dc:title>
  <dc:creator>Laura Gewain</dc:creator>
  <cp:lastModifiedBy>Laura Gewain</cp:lastModifiedBy>
  <cp:revision>1</cp:revision>
  <dcterms:modified xsi:type="dcterms:W3CDTF">2021-09-09T05:51:43Z</dcterms:modified>
</cp:coreProperties>
</file>