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66" r:id="rId5"/>
    <p:sldId id="258" r:id="rId6"/>
    <p:sldId id="259" r:id="rId7"/>
    <p:sldId id="260" r:id="rId8"/>
    <p:sldId id="261" r:id="rId9"/>
    <p:sldId id="264" r:id="rId10"/>
    <p:sldId id="265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6405"/>
  </p:normalViewPr>
  <p:slideViewPr>
    <p:cSldViewPr snapToGrid="0" snapToObjects="1">
      <p:cViewPr varScale="1">
        <p:scale>
          <a:sx n="122" d="100"/>
          <a:sy n="122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F8925-E849-5147-A5E3-84496B200913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0BA4-C179-0141-B681-32DD4874B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160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D915-58CC-4BA4-928E-9E649A361E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519216-7625-7745-848B-F44B66B61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9F3B9F-EA83-B941-914D-9EE47D991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40FE1C-C9B2-2446-93E8-DE4671EE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30B030-1CDE-1E45-9012-824A69E9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DEA955-80D0-7746-9D63-1F56EEA5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47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7511A-2C32-C04C-8540-E4A3B0D7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DDC21D-4130-FD42-A269-1B896B164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DF7E07-2893-8B4C-874A-538394E0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1170D8-9D26-DC46-B39F-41FC35D1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F09CF9-A735-FB49-9EEE-9F305CA8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87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65802F7-0E81-0945-B53D-9340647D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33B963-4348-BF47-8C07-EE14AFA44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EED369-C5AA-F644-9433-35D9C2DF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96C45D-5F6C-384E-AC80-FBD0D13A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528D70-EF99-C942-8469-1553CD96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44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57F24F-89DE-9C48-AFD9-C4B61ABC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C132C0-5622-B04C-A8DB-FB2C2F32A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B681B9-B601-3849-94DA-CB4ECBD0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B1DD45-6AD5-AE48-8126-8F39AB8C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71CFDD-31CF-AB42-AB7C-9477BD07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382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83CDE-EE08-AA45-9597-1758772F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10A96E-2DBC-0044-9E05-A5EA63C4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41DD78-3ECB-714D-8052-8AFAF977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B73EA6-2E15-1C45-9C82-BCE7D0D4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F9FDFB-63AD-5242-B05F-74BD4330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2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30A32-618B-1A4D-AADA-4C377ACB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BC2D54-3B5D-6249-9A26-C6CEBFDC6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CEF70-9C5C-0348-AF48-EB5AD60B9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57FFFE-8EAD-034C-B385-991444BF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64CDA4-D59E-994B-BE1F-46865826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05A8D1-07C5-C54B-89F3-EE4C31EC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33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C89BE-B1DA-724A-AD45-5DE30918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7766EF-CC6B-2C41-9674-BE51EC37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DDBD94-0D89-9348-BC0B-33A83D30D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A33745-0E83-C748-9FE6-55D66119C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592304-8387-F24B-9280-3A62017DE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07338C-7C90-7C45-85E6-72F9B2E9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FE53D6A-590B-FA4B-A9C1-F228C57A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03A972-A745-C04D-9397-057EAB46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71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8C3E4-6D62-6A44-87A0-04D23E60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3BF76C-DB43-6F4B-A93C-57882C79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77B77B8-2281-C04E-958B-A0AF69CB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780637-7D66-9541-90B0-A3017361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44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5F12A5-6719-974E-AEAF-093AE78D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AA7752D-C437-6740-BC43-D7457BD1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2596C4-3CED-434B-8702-E3681D0B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22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A77263-67A8-484B-A438-6E108C6C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A3E20E-9778-6D43-85DE-C476DD4D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D03353-8EAC-E747-AF17-8FBA12BB3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45FD65-D844-2F41-89A8-385FD6D6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6C329A-1FC4-C944-A422-7A050115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C4DED8-D6F2-5849-9AA9-04159B4F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75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6D86C-3CD0-6D48-9F6C-47951A17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74BE67-7F5B-A045-BDD7-D5AAF7721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685CF5-8946-AE4C-AB7E-68A787619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0ED0BD-FC77-7E42-8BF6-9C64044A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B67029-6101-844B-A257-860EA65B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D70A3F-5016-2943-B4A7-59C3AD24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68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53DBE0-A1A5-254C-8573-C1BF0C07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245F53-5417-BC43-AF21-AA697CFA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C51950-FDF2-2542-9F81-659D89493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9560-6F8C-304A-914F-11CD165533EA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203BB-5738-3249-8EFF-501AE7A09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0E43F8-D579-4044-B126-45EE1ED57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F2E9-E285-5149-B0FB-70E68114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7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77134-2D9C-F240-B6CE-C3A35BADC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9144000" cy="1307123"/>
          </a:xfrm>
        </p:spPr>
        <p:txBody>
          <a:bodyPr/>
          <a:lstStyle/>
          <a:p>
            <a:r>
              <a:rPr lang="en-US" b="1" dirty="0"/>
              <a:t>Role of </a:t>
            </a:r>
            <a:r>
              <a:rPr lang="en-US" b="1" dirty="0" smtClean="0"/>
              <a:t>Media in India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657600" y="5657671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Regional Standard Operating Procedure Workshop </a:t>
            </a:r>
          </a:p>
          <a:p>
            <a:pPr algn="ctr"/>
            <a:r>
              <a:rPr lang="en-US" dirty="0" smtClean="0"/>
              <a:t>for Broadcasting Media in the Tsunami Warning Chain</a:t>
            </a:r>
          </a:p>
          <a:p>
            <a:pPr algn="ctr"/>
            <a:r>
              <a:rPr lang="en-US" dirty="0" smtClean="0"/>
              <a:t>7-9 September 2021 </a:t>
            </a: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524000" y="2354420"/>
            <a:ext cx="9357360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Dr. P. </a:t>
            </a:r>
            <a:r>
              <a:rPr lang="en-US" dirty="0" err="1" smtClean="0"/>
              <a:t>Manas</a:t>
            </a:r>
            <a:r>
              <a:rPr lang="en-US" dirty="0" smtClean="0"/>
              <a:t> </a:t>
            </a:r>
            <a:r>
              <a:rPr lang="en-US" dirty="0" err="1" smtClean="0"/>
              <a:t>Krishnakant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Deputy </a:t>
            </a:r>
            <a:r>
              <a:rPr lang="en-US" sz="2000" dirty="0" smtClean="0"/>
              <a:t>Director, Press </a:t>
            </a:r>
            <a:r>
              <a:rPr lang="en-US" sz="2000" dirty="0" smtClean="0"/>
              <a:t>Information Bureau (PIB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/>
              <a:t>&amp;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Ms. </a:t>
            </a:r>
            <a:r>
              <a:rPr lang="en-US" dirty="0" err="1" smtClean="0"/>
              <a:t>Laxmi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Correspondent</a:t>
            </a:r>
            <a:r>
              <a:rPr lang="en-US" sz="2000" dirty="0" smtClean="0"/>
              <a:t>, All India Radio (AIR)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Hyderabad, India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6502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77CB2F-65FC-0946-BD72-EE42BD6D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F4667-22BD-0240-8A34-1C56FF655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Maintaining one point information generator, decision maker and initial disseminator -</a:t>
            </a:r>
          </a:p>
          <a:p>
            <a:pPr lvl="1"/>
            <a:r>
              <a:rPr lang="en-US" dirty="0"/>
              <a:t>gives authenticity to the message </a:t>
            </a:r>
          </a:p>
          <a:p>
            <a:pPr lvl="1"/>
            <a:r>
              <a:rPr lang="en-US" dirty="0"/>
              <a:t>Prevents data leaks, fake news generation</a:t>
            </a:r>
          </a:p>
          <a:p>
            <a:pPr lvl="1"/>
            <a:r>
              <a:rPr lang="en-US" dirty="0"/>
              <a:t>Seamless flow of message</a:t>
            </a:r>
          </a:p>
          <a:p>
            <a:pPr marL="457200" lvl="1" indent="0">
              <a:buNone/>
            </a:pPr>
            <a:r>
              <a:rPr lang="en-US" dirty="0"/>
              <a:t>SDMAs may be limited to disaster management.</a:t>
            </a:r>
          </a:p>
          <a:p>
            <a:pPr marL="457200" lvl="1" indent="0">
              <a:buNone/>
            </a:pPr>
            <a:r>
              <a:rPr lang="en-US" dirty="0"/>
              <a:t>Media management maybe left to the official spokespersons, who are professionally well equipped to handle crises.</a:t>
            </a:r>
          </a:p>
          <a:p>
            <a:pPr marL="457200" lvl="1" indent="0">
              <a:buNone/>
            </a:pPr>
            <a:r>
              <a:rPr lang="en-US" dirty="0"/>
              <a:t>Centralized media management in times of crisis reduces the information chaos.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639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1" y="1397000"/>
            <a:ext cx="4676775" cy="5080000"/>
            <a:chOff x="2835" y="2059"/>
            <a:chExt cx="7035" cy="722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835" y="2059"/>
              <a:ext cx="7035" cy="7226"/>
            </a:xfrm>
            <a:prstGeom prst="rect">
              <a:avLst/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112" y="2176"/>
              <a:ext cx="6533" cy="6777"/>
              <a:chOff x="3112" y="2176"/>
              <a:chExt cx="6533" cy="6777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112" y="2489"/>
                <a:ext cx="3439" cy="822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>
                    <a:latin typeface="Calibri" pitchFamily="34" charset="0"/>
                  </a:rPr>
                  <a:t>Tsunami Early Warning Centre, INCOIS, Hyderabad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3161" y="3657"/>
                <a:ext cx="3440" cy="823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>
                    <a:latin typeface="Calibri" pitchFamily="34" charset="0"/>
                  </a:rPr>
                  <a:t>MHA (NEOC), </a:t>
                </a:r>
                <a:r>
                  <a:rPr lang="en-US" sz="1200" b="1" dirty="0" err="1">
                    <a:latin typeface="Calibri" pitchFamily="34" charset="0"/>
                  </a:rPr>
                  <a:t>MoES</a:t>
                </a:r>
                <a:r>
                  <a:rPr lang="en-US" sz="1200" b="1" dirty="0">
                    <a:latin typeface="Calibri" pitchFamily="34" charset="0"/>
                  </a:rPr>
                  <a:t> , NDMA and Andaman &amp; Nicobar Admin.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161" y="4828"/>
                <a:ext cx="3440" cy="524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>
                    <a:latin typeface="Calibri" pitchFamily="34" charset="0"/>
                  </a:rPr>
                  <a:t>SEOC/ RC &amp; Secretary, DM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3161" y="5681"/>
                <a:ext cx="3440" cy="523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>
                    <a:latin typeface="Calibri" pitchFamily="34" charset="0"/>
                  </a:rPr>
                  <a:t>DEOC/ DDMA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161" y="6520"/>
                <a:ext cx="3440" cy="523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>
                    <a:latin typeface="Calibri" pitchFamily="34" charset="0"/>
                  </a:rPr>
                  <a:t>Sub-Divisional Officer/ SDM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3161" y="7343"/>
                <a:ext cx="3440" cy="806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 dirty="0">
                    <a:latin typeface="Calibri" pitchFamily="34" charset="0"/>
                  </a:rPr>
                  <a:t>Block Development Officer/ </a:t>
                </a:r>
                <a:r>
                  <a:rPr lang="en-US" sz="1200" b="1" dirty="0" err="1">
                    <a:latin typeface="Calibri" pitchFamily="34" charset="0"/>
                  </a:rPr>
                  <a:t>Tehsildar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7226" y="4697"/>
                <a:ext cx="2189" cy="770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dirty="0">
                    <a:latin typeface="Calibri" pitchFamily="34" charset="0"/>
                  </a:rPr>
                  <a:t>All concerned line departments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7242" y="5566"/>
                <a:ext cx="2189" cy="770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dirty="0">
                    <a:latin typeface="Calibri" pitchFamily="34" charset="0"/>
                  </a:rPr>
                  <a:t>All concerned line departments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7177" y="2176"/>
                <a:ext cx="2468" cy="1481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dirty="0">
                    <a:latin typeface="Calibri" pitchFamily="34" charset="0"/>
                  </a:rPr>
                  <a:t>Electronic and Print Media (TV, Radio, Press etc.) for public information 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>
                <a:off x="4758" y="3344"/>
                <a:ext cx="156" cy="313"/>
              </a:xfrm>
              <a:prstGeom prst="downArrow">
                <a:avLst>
                  <a:gd name="adj1" fmla="val 50000"/>
                  <a:gd name="adj2" fmla="val 50160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4807" y="4513"/>
                <a:ext cx="157" cy="312"/>
              </a:xfrm>
              <a:prstGeom prst="downArrow">
                <a:avLst>
                  <a:gd name="adj1" fmla="val 50000"/>
                  <a:gd name="adj2" fmla="val 49682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AutoShape 16"/>
              <p:cNvSpPr>
                <a:spLocks noChangeArrowheads="1"/>
              </p:cNvSpPr>
              <p:nvPr/>
            </p:nvSpPr>
            <p:spPr bwMode="auto">
              <a:xfrm>
                <a:off x="4807" y="5368"/>
                <a:ext cx="157" cy="313"/>
              </a:xfrm>
              <a:prstGeom prst="downArrow">
                <a:avLst>
                  <a:gd name="adj1" fmla="val 50000"/>
                  <a:gd name="adj2" fmla="val 49841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4823" y="6207"/>
                <a:ext cx="157" cy="313"/>
              </a:xfrm>
              <a:prstGeom prst="downArrow">
                <a:avLst>
                  <a:gd name="adj1" fmla="val 50000"/>
                  <a:gd name="adj2" fmla="val 49841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utoShape 18"/>
              <p:cNvSpPr>
                <a:spLocks noChangeArrowheads="1"/>
              </p:cNvSpPr>
              <p:nvPr/>
            </p:nvSpPr>
            <p:spPr bwMode="auto">
              <a:xfrm>
                <a:off x="4823" y="7047"/>
                <a:ext cx="157" cy="312"/>
              </a:xfrm>
              <a:prstGeom prst="downArrow">
                <a:avLst>
                  <a:gd name="adj1" fmla="val 50000"/>
                  <a:gd name="adj2" fmla="val 49682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 rot="16200000">
                <a:off x="6761" y="2608"/>
                <a:ext cx="206" cy="626"/>
              </a:xfrm>
              <a:prstGeom prst="downArrow">
                <a:avLst>
                  <a:gd name="adj1" fmla="val 50000"/>
                  <a:gd name="adj2" fmla="val 75971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AutoShape 20"/>
              <p:cNvSpPr>
                <a:spLocks noChangeArrowheads="1"/>
              </p:cNvSpPr>
              <p:nvPr/>
            </p:nvSpPr>
            <p:spPr bwMode="auto">
              <a:xfrm rot="16200000">
                <a:off x="6811" y="4780"/>
                <a:ext cx="206" cy="625"/>
              </a:xfrm>
              <a:prstGeom prst="downArrow">
                <a:avLst>
                  <a:gd name="adj1" fmla="val 50000"/>
                  <a:gd name="adj2" fmla="val 75850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 rot="16200000">
                <a:off x="6810" y="5636"/>
                <a:ext cx="207" cy="625"/>
              </a:xfrm>
              <a:prstGeom prst="downArrow">
                <a:avLst>
                  <a:gd name="adj1" fmla="val 50000"/>
                  <a:gd name="adj2" fmla="val 75483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3161" y="8430"/>
                <a:ext cx="3440" cy="523"/>
              </a:xfrm>
              <a:prstGeom prst="rect">
                <a:avLst/>
              </a:prstGeom>
              <a:solidFill>
                <a:srgbClr val="FDE9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400" b="1" dirty="0">
                    <a:latin typeface="Calibri" pitchFamily="34" charset="0"/>
                  </a:rPr>
                  <a:t>Public</a:t>
                </a:r>
                <a:endParaRPr lang="en-US" sz="2400" dirty="0">
                  <a:latin typeface="Arial" pitchFamily="34" charset="0"/>
                </a:endParaRPr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4807" y="8149"/>
                <a:ext cx="157" cy="312"/>
              </a:xfrm>
              <a:prstGeom prst="downArrow">
                <a:avLst>
                  <a:gd name="adj1" fmla="val 50000"/>
                  <a:gd name="adj2" fmla="val 49682"/>
                </a:avLst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26"/>
          <p:cNvGrpSpPr/>
          <p:nvPr/>
        </p:nvGrpSpPr>
        <p:grpSpPr>
          <a:xfrm>
            <a:off x="2590800" y="1905001"/>
            <a:ext cx="1371600" cy="1752601"/>
            <a:chOff x="1066800" y="1905000"/>
            <a:chExt cx="1371600" cy="175260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8" name="L-Shape 27"/>
            <p:cNvSpPr/>
            <p:nvPr/>
          </p:nvSpPr>
          <p:spPr>
            <a:xfrm rot="5400000">
              <a:off x="914400" y="2057400"/>
              <a:ext cx="1676400" cy="1371600"/>
            </a:xfrm>
            <a:prstGeom prst="corner">
              <a:avLst>
                <a:gd name="adj1" fmla="val 8729"/>
                <a:gd name="adj2" fmla="val 873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 rot="16200000" flipH="1">
              <a:off x="1638303" y="2857504"/>
              <a:ext cx="228596" cy="1371598"/>
            </a:xfrm>
            <a:prstGeom prst="downArrow">
              <a:avLst>
                <a:gd name="adj1" fmla="val 50000"/>
                <a:gd name="adj2" fmla="val 7585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2590800" y="1905000"/>
            <a:ext cx="1371600" cy="2362200"/>
            <a:chOff x="1066800" y="1905000"/>
            <a:chExt cx="1371600" cy="1752601"/>
          </a:xfrm>
        </p:grpSpPr>
        <p:sp>
          <p:nvSpPr>
            <p:cNvPr id="31" name="L-Shape 30"/>
            <p:cNvSpPr/>
            <p:nvPr/>
          </p:nvSpPr>
          <p:spPr>
            <a:xfrm rot="5400000">
              <a:off x="914400" y="2057400"/>
              <a:ext cx="1676400" cy="1371600"/>
            </a:xfrm>
            <a:prstGeom prst="corner">
              <a:avLst>
                <a:gd name="adj1" fmla="val 8729"/>
                <a:gd name="adj2" fmla="val 873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utoShape 20"/>
            <p:cNvSpPr>
              <a:spLocks noChangeArrowheads="1"/>
            </p:cNvSpPr>
            <p:nvPr/>
          </p:nvSpPr>
          <p:spPr bwMode="auto">
            <a:xfrm rot="16200000" flipH="1">
              <a:off x="1638303" y="2857504"/>
              <a:ext cx="228596" cy="1371598"/>
            </a:xfrm>
            <a:prstGeom prst="downArrow">
              <a:avLst>
                <a:gd name="adj1" fmla="val 50000"/>
                <a:gd name="adj2" fmla="val 7585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32"/>
          <p:cNvGrpSpPr/>
          <p:nvPr/>
        </p:nvGrpSpPr>
        <p:grpSpPr>
          <a:xfrm>
            <a:off x="2590800" y="1905000"/>
            <a:ext cx="1371600" cy="3276600"/>
            <a:chOff x="1066800" y="1905000"/>
            <a:chExt cx="1371600" cy="1752601"/>
          </a:xfrm>
        </p:grpSpPr>
        <p:sp>
          <p:nvSpPr>
            <p:cNvPr id="34" name="L-Shape 33"/>
            <p:cNvSpPr/>
            <p:nvPr/>
          </p:nvSpPr>
          <p:spPr>
            <a:xfrm rot="5400000">
              <a:off x="914400" y="2057400"/>
              <a:ext cx="1676400" cy="1371600"/>
            </a:xfrm>
            <a:prstGeom prst="corner">
              <a:avLst>
                <a:gd name="adj1" fmla="val 8729"/>
                <a:gd name="adj2" fmla="val 87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 rot="16200000" flipH="1">
              <a:off x="1638303" y="2857504"/>
              <a:ext cx="228596" cy="1371598"/>
            </a:xfrm>
            <a:prstGeom prst="downArrow">
              <a:avLst>
                <a:gd name="adj1" fmla="val 50000"/>
                <a:gd name="adj2" fmla="val 758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35"/>
          <p:cNvGrpSpPr/>
          <p:nvPr/>
        </p:nvGrpSpPr>
        <p:grpSpPr>
          <a:xfrm>
            <a:off x="2590800" y="1905001"/>
            <a:ext cx="1371601" cy="4419597"/>
            <a:chOff x="1066799" y="1905001"/>
            <a:chExt cx="1371601" cy="1752600"/>
          </a:xfrm>
          <a:solidFill>
            <a:srgbClr val="99CCFF"/>
          </a:solidFill>
        </p:grpSpPr>
        <p:sp>
          <p:nvSpPr>
            <p:cNvPr id="37" name="L-Shape 36"/>
            <p:cNvSpPr/>
            <p:nvPr/>
          </p:nvSpPr>
          <p:spPr>
            <a:xfrm rot="5400000">
              <a:off x="914399" y="2057401"/>
              <a:ext cx="1676400" cy="1371600"/>
            </a:xfrm>
            <a:prstGeom prst="corner">
              <a:avLst>
                <a:gd name="adj1" fmla="val 8729"/>
                <a:gd name="adj2" fmla="val 873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 rot="16200000" flipH="1">
              <a:off x="1638303" y="2857504"/>
              <a:ext cx="228596" cy="1371598"/>
            </a:xfrm>
            <a:prstGeom prst="downArrow">
              <a:avLst>
                <a:gd name="adj1" fmla="val 50000"/>
                <a:gd name="adj2" fmla="val 7585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581400" y="609600"/>
            <a:ext cx="5029200" cy="577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latin typeface="Arial" pitchFamily="34" charset="0"/>
              </a:rPr>
              <a:t>Information flow  in case of natural disaster 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209800" y="6477000"/>
            <a:ext cx="76962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>
                <a:latin typeface="Arial" pitchFamily="34" charset="0"/>
              </a:rPr>
              <a:t>Reference: SOP for responding to Natural Disasters, Published by MHA, 2010 </a:t>
            </a:r>
          </a:p>
        </p:txBody>
      </p:sp>
      <p:sp>
        <p:nvSpPr>
          <p:cNvPr id="42" name="Title 3"/>
          <p:cNvSpPr txBox="1">
            <a:spLocks/>
          </p:cNvSpPr>
          <p:nvPr/>
        </p:nvSpPr>
        <p:spPr bwMode="auto">
          <a:xfrm>
            <a:off x="1524000" y="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B0F0"/>
                </a:solidFill>
                <a:ea typeface="+mj-ea"/>
                <a:cs typeface="Arial" pitchFamily="34" charset="0"/>
              </a:rPr>
              <a:t>India’s Emergency Response Plan</a:t>
            </a:r>
          </a:p>
        </p:txBody>
      </p:sp>
    </p:spTree>
    <p:extLst>
      <p:ext uri="{BB962C8B-B14F-4D97-AF65-F5344CB8AC3E}">
        <p14:creationId xmlns="" xmlns:p14="http://schemas.microsoft.com/office/powerpoint/2010/main" val="69532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E34633-D756-E94A-BEF0-A3A27344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7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			</a:t>
            </a:r>
            <a:r>
              <a:rPr lang="en-US" sz="8800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327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5F057F1-8C13-F444-A2C9-405D0BD9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71" y="0"/>
            <a:ext cx="10515600" cy="6553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Visit to National Tsunami Warning Centre, INCOIS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59C890-351D-4C95-8BBE-33AF33F09B0F}"/>
              </a:ext>
            </a:extLst>
          </p:cNvPr>
          <p:cNvSpPr/>
          <p:nvPr/>
        </p:nvSpPr>
        <p:spPr>
          <a:xfrm>
            <a:off x="381000" y="898769"/>
            <a:ext cx="11231880" cy="324704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57175" indent="-257175" defTabSz="457200">
              <a:defRPr/>
            </a:pPr>
            <a:endParaRPr lang="en-US" dirty="0" smtClean="0"/>
          </a:p>
          <a:p>
            <a:pPr marL="257175" indent="-257175" defTabSz="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Sensitized the activities of INCOIS</a:t>
            </a:r>
          </a:p>
          <a:p>
            <a:pPr marL="257175" indent="-257175" defTabSz="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Learned about Indian Tsunami Early warning Centre, Standard Operating Procedure, Products, types of bulletins, dissemination process </a:t>
            </a:r>
          </a:p>
          <a:p>
            <a:pPr marL="257175" lvl="0" indent="-257175" defTabSz="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Understanding the national tsunami warning chains and the NTWC and DMO procedures </a:t>
            </a:r>
          </a:p>
          <a:p>
            <a:pPr marL="257175" lvl="0" indent="-257175" defTabSz="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Understanding the role of Disaster Management </a:t>
            </a:r>
            <a:r>
              <a:rPr lang="en-US" dirty="0" err="1" smtClean="0"/>
              <a:t>Organisations</a:t>
            </a:r>
            <a:r>
              <a:rPr lang="en-US" dirty="0" smtClean="0"/>
              <a:t> and Media in Tsunami warnings</a:t>
            </a:r>
          </a:p>
          <a:p>
            <a:pPr marL="257175" lvl="0" indent="-257175" defTabSz="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Visited Indian Tsunami Early Warning Centre</a:t>
            </a:r>
          </a:p>
          <a:p>
            <a:pPr marL="257175" indent="-257175" defTabSz="4572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Discussed  on Strengthening the engagement of the media in the tsunami early warning processes, requirements for Media SOPs to facilitate timely and accurate dissemination of advice from the authorities, etc.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262"/>
            <a:ext cx="2889379" cy="208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799" y="4588243"/>
            <a:ext cx="2456735" cy="208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7951" y="4588243"/>
            <a:ext cx="2434054" cy="205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222" y="4588243"/>
            <a:ext cx="2761592" cy="20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7725" y="4588243"/>
            <a:ext cx="2380225" cy="20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F057F1-8C13-F444-A2C9-405D0BD9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71" y="491249"/>
            <a:ext cx="10515600" cy="1325563"/>
          </a:xfrm>
        </p:spPr>
        <p:txBody>
          <a:bodyPr/>
          <a:lstStyle/>
          <a:p>
            <a:r>
              <a:rPr lang="en-US" dirty="0"/>
              <a:t>Pre-event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6F01D5-8285-D143-B275-615858B6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11404"/>
            <a:ext cx="11424745" cy="6001407"/>
          </a:xfrm>
        </p:spPr>
        <p:txBody>
          <a:bodyPr>
            <a:normAutofit/>
          </a:bodyPr>
          <a:lstStyle/>
          <a:p>
            <a:r>
              <a:rPr lang="en-US" dirty="0"/>
              <a:t>Sensitization of all the stakeholders </a:t>
            </a:r>
          </a:p>
          <a:p>
            <a:pPr lvl="1"/>
            <a:r>
              <a:rPr lang="en-US" dirty="0"/>
              <a:t>Information generators</a:t>
            </a:r>
          </a:p>
          <a:p>
            <a:pPr lvl="1"/>
            <a:r>
              <a:rPr lang="en-US" dirty="0"/>
              <a:t>Decision makers</a:t>
            </a:r>
          </a:p>
          <a:p>
            <a:pPr lvl="1"/>
            <a:r>
              <a:rPr lang="en-US" dirty="0"/>
              <a:t>Disseminators</a:t>
            </a:r>
          </a:p>
          <a:p>
            <a:pPr lvl="1"/>
            <a:r>
              <a:rPr lang="en-US" dirty="0"/>
              <a:t>Receivers (at the grassroots level)</a:t>
            </a:r>
          </a:p>
          <a:p>
            <a:r>
              <a:rPr lang="en-US" dirty="0"/>
              <a:t>Specific modules for sensitization of each of the above should be fabricated.</a:t>
            </a:r>
          </a:p>
          <a:p>
            <a:r>
              <a:rPr lang="en-US" dirty="0"/>
              <a:t>Sensitization includes understanding the gravity of the event (well in advance of the occurrence of the actual event).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484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8D3AF0-A278-5F4E-A7E1-79C97259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Popularizing the nomenclature associated with tsunami and associated events.(mass media and popular media plays a major role, even broadcast media can broadcast time to time special stories related to it in local media of vulnerable regions)</a:t>
            </a:r>
          </a:p>
          <a:p>
            <a:r>
              <a:rPr lang="en-US" dirty="0"/>
              <a:t>Introduction of disaster management as a mandatory topic in the syllabi of schools of coastal states.</a:t>
            </a:r>
          </a:p>
          <a:p>
            <a:r>
              <a:rPr lang="en-US" dirty="0"/>
              <a:t>Developing the terminology in sign languages and other relevant methods of communication which are suitable for differently abled. (which is one of the main aims of SDGs).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5F057F1-8C13-F444-A2C9-405D0BD9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71" y="491249"/>
            <a:ext cx="10515600" cy="1325563"/>
          </a:xfrm>
        </p:spPr>
        <p:txBody>
          <a:bodyPr/>
          <a:lstStyle/>
          <a:p>
            <a:r>
              <a:rPr lang="en-US" dirty="0"/>
              <a:t>Pre-event</a:t>
            </a:r>
          </a:p>
        </p:txBody>
      </p:sp>
    </p:spTree>
    <p:extLst>
      <p:ext uri="{BB962C8B-B14F-4D97-AF65-F5344CB8AC3E}">
        <p14:creationId xmlns="" xmlns:p14="http://schemas.microsoft.com/office/powerpoint/2010/main" val="172229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D3DFC-CF60-BC47-AA8B-6BE7A0F3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37288-8E4E-B14E-B252-A81CF34C1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Only the national broadcaster is allowed to release the first warning received from NTWC or NDMA, to maintain the authenticity and reduce panic or fake news generation.</a:t>
            </a:r>
          </a:p>
          <a:p>
            <a:r>
              <a:rPr lang="en-US" b="1" dirty="0"/>
              <a:t>Words/phrases used for communication should be non-confusing and easily understandable by layman also.</a:t>
            </a:r>
          </a:p>
          <a:p>
            <a:r>
              <a:rPr lang="en-US" b="1" dirty="0"/>
              <a:t>Message should be crisp and clear should not generate any speculation or controversy.</a:t>
            </a:r>
          </a:p>
          <a:p>
            <a:r>
              <a:rPr lang="en-US" b="1" dirty="0"/>
              <a:t>Only  facts should be aired. No opinion or analysis is allowed until the last warning message is given.</a:t>
            </a:r>
          </a:p>
          <a:p>
            <a:r>
              <a:rPr lang="en-US" b="1" dirty="0"/>
              <a:t>Avoiding politicization of the event until the final safety message is given.</a:t>
            </a:r>
          </a:p>
          <a:p>
            <a:r>
              <a:rPr lang="en-US" dirty="0"/>
              <a:t>Broadcast media should give real time and location specific directions to facilitate the movement of people and property.</a:t>
            </a:r>
          </a:p>
          <a:p>
            <a:r>
              <a:rPr lang="en-US" dirty="0"/>
              <a:t>Local FMs which are known for providing real time traffic updates can be of great use by providing the same during crisis.</a:t>
            </a:r>
          </a:p>
          <a:p>
            <a:r>
              <a:rPr lang="en-US" dirty="0"/>
              <a:t>On the ground - they can be helpful by announcing the names of missing family members which can help locating each other.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352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BA2137-409C-B347-A31D-2BF5A100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8CE01C-2CC3-044E-B202-1ECCEB9F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broadcasting includes sympathizing with the aggrieved.</a:t>
            </a:r>
          </a:p>
          <a:p>
            <a:r>
              <a:rPr lang="en-US" dirty="0"/>
              <a:t>Help locating the lost family or property</a:t>
            </a:r>
          </a:p>
          <a:p>
            <a:r>
              <a:rPr lang="en-US" dirty="0"/>
              <a:t>Sensitizing the international citizenry/organizations by projecting the ground scenario sympathetically which further garners the financial or any other aid which is required.</a:t>
            </a:r>
          </a:p>
          <a:p>
            <a:r>
              <a:rPr lang="en-US" dirty="0"/>
              <a:t>Giving publicity to the people who need aid and assistance.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30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8C851-0CA3-3548-B0BC-F3D62784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9BBA44-6E9B-104A-BB81-B2AD0102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Infrastructure, manpower availability with the national broadcaster.</a:t>
            </a:r>
          </a:p>
          <a:p>
            <a:r>
              <a:rPr lang="en-US" dirty="0"/>
              <a:t>Lack of linear chain of command</a:t>
            </a:r>
          </a:p>
          <a:p>
            <a:r>
              <a:rPr lang="en-US" dirty="0"/>
              <a:t>Lack of proper specialized crisis communication training to the media personnel.</a:t>
            </a:r>
          </a:p>
          <a:p>
            <a:r>
              <a:rPr lang="en-US" dirty="0"/>
              <a:t>Chaos causing social media handles (which generate fake news).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390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859E2F-5A92-7F4A-8BA6-7ECF32A7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AB6FE3-54B6-8C47-94A3-057EF5AF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Broadcaster/spokesperson should have a representative in the decision making body of DMO.</a:t>
            </a:r>
          </a:p>
          <a:p>
            <a:r>
              <a:rPr lang="en-US" dirty="0"/>
              <a:t>Crisis communication wing should be incorporated into national broadcasting agencies in the most vulnerable countries.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193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5D39D3-1CF3-5E41-AFA6-11A0DC11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 for Media could be(during the event)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9E51FB-EECD-EE46-82DE-F7E95DC5D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only one Information provider (INCOIS)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only one decision maker (NDMA)	       SDMAs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only one </a:t>
            </a:r>
            <a:r>
              <a:rPr lang="en-US" dirty="0" err="1"/>
              <a:t>intial</a:t>
            </a:r>
            <a:r>
              <a:rPr lang="en-US" dirty="0"/>
              <a:t> disseminator (DD/AIR/PIB)		all local media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AB2CDCA2-91F9-CD4D-91AA-D6DA1BE4B289}"/>
              </a:ext>
            </a:extLst>
          </p:cNvPr>
          <p:cNvSpPr/>
          <p:nvPr/>
        </p:nvSpPr>
        <p:spPr>
          <a:xfrm>
            <a:off x="3846786" y="20284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="" xmlns:a16="http://schemas.microsoft.com/office/drawing/2014/main" id="{2B3BE5C6-FE98-9044-B1F1-3A357F1BED48}"/>
              </a:ext>
            </a:extLst>
          </p:cNvPr>
          <p:cNvSpPr/>
          <p:nvPr/>
        </p:nvSpPr>
        <p:spPr>
          <a:xfrm>
            <a:off x="3846786" y="3575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="" xmlns:a16="http://schemas.microsoft.com/office/drawing/2014/main" id="{E637BCE2-81CA-1249-8A20-5513B20BFE0E}"/>
              </a:ext>
            </a:extLst>
          </p:cNvPr>
          <p:cNvSpPr/>
          <p:nvPr/>
        </p:nvSpPr>
        <p:spPr>
          <a:xfrm>
            <a:off x="6850800" y="3091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="" xmlns:a16="http://schemas.microsoft.com/office/drawing/2014/main" id="{D6928AC1-A419-2145-BB96-8A530FDDD187}"/>
              </a:ext>
            </a:extLst>
          </p:cNvPr>
          <p:cNvSpPr/>
          <p:nvPr/>
        </p:nvSpPr>
        <p:spPr>
          <a:xfrm>
            <a:off x="7829208" y="46364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3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732</Words>
  <Application>Microsoft Macintosh PowerPoint</Application>
  <PresentationFormat>Custom</PresentationFormat>
  <Paragraphs>87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Role of Media in India</vt:lpstr>
      <vt:lpstr>Visit to National Tsunami Warning Centre, INCOIS</vt:lpstr>
      <vt:lpstr>Pre-event</vt:lpstr>
      <vt:lpstr>Pre-event</vt:lpstr>
      <vt:lpstr>During the event</vt:lpstr>
      <vt:lpstr>Post-event</vt:lpstr>
      <vt:lpstr>Limitations</vt:lpstr>
      <vt:lpstr>Suggestions </vt:lpstr>
      <vt:lpstr>SOP for Media could be(during the event)</vt:lpstr>
      <vt:lpstr>Cont..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Media</dc:title>
  <dc:creator>manas Krishna kant</dc:creator>
  <cp:lastModifiedBy>Ajay</cp:lastModifiedBy>
  <cp:revision>12</cp:revision>
  <dcterms:created xsi:type="dcterms:W3CDTF">2021-09-08T16:47:30Z</dcterms:created>
  <dcterms:modified xsi:type="dcterms:W3CDTF">2021-09-09T05:54:26Z</dcterms:modified>
</cp:coreProperties>
</file>