
<file path=[Content_Types].xml><?xml version="1.0" encoding="utf-8"?>
<Types xmlns="http://schemas.openxmlformats.org/package/2006/content-types">
  <Default Extension="(null)" ContentType="image/x-emf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560" r:id="rId3"/>
    <p:sldId id="561" r:id="rId4"/>
    <p:sldId id="566" r:id="rId5"/>
    <p:sldId id="272" r:id="rId6"/>
    <p:sldId id="261" r:id="rId7"/>
    <p:sldId id="563" r:id="rId8"/>
    <p:sldId id="565" r:id="rId9"/>
    <p:sldId id="567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0092D2"/>
    <a:srgbClr val="FFFFFF"/>
    <a:srgbClr val="F2F2F2"/>
    <a:srgbClr val="B1A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3"/>
    <p:restoredTop sz="91713"/>
  </p:normalViewPr>
  <p:slideViewPr>
    <p:cSldViewPr snapToGrid="0" snapToObjects="1" showGuides="1">
      <p:cViewPr varScale="1">
        <p:scale>
          <a:sx n="113" d="100"/>
          <a:sy n="113" d="100"/>
        </p:scale>
        <p:origin x="9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DEAB3-080E-F948-AB9F-873E370DD250}" type="datetimeFigureOut">
              <a:rPr lang="en-US" smtClean="0"/>
              <a:t>9/7/21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534F-E2EC-B54F-96BD-E36321278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9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534F-E2EC-B54F-96BD-E36321278A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93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6003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2640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8684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534F-E2EC-B54F-96BD-E36321278A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82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32610-577C-4C49-B498-A65F99F983A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1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503DB9-C0E6-6D4D-A477-84B193AC33D9}" type="datetimeFigureOut">
              <a:rPr lang="en-US" smtClean="0"/>
              <a:pPr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E96B08-B98B-3D4F-8B1B-2862E26F5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503DB9-C0E6-6D4D-A477-84B193AC33D9}" type="datetimeFigureOut">
              <a:rPr lang="en-US" smtClean="0"/>
              <a:pPr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E96B08-B98B-3D4F-8B1B-2862E26F5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90CDAA-4A80-2147-A9DD-BEDA52252A38}" type="datetimeFigureOut">
              <a:rPr lang="en-US" smtClean="0"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8742BE-9E34-2F4E-ABFC-439EC7FE5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0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442119"/>
            <a:ext cx="8229600" cy="639762"/>
          </a:xfrm>
          <a:prstGeom prst="rect">
            <a:avLst/>
          </a:prstGeom>
        </p:spPr>
        <p:txBody>
          <a:bodyPr/>
          <a:lstStyle>
            <a:lvl1pPr algn="l">
              <a:defRPr sz="3700" b="0" i="0">
                <a:solidFill>
                  <a:srgbClr val="0092D2"/>
                </a:solidFill>
                <a:latin typeface="Agenda-Bold"/>
                <a:cs typeface="Agenda-Bold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803400"/>
            <a:ext cx="8229600" cy="3594100"/>
          </a:xfrm>
          <a:prstGeom prst="rect">
            <a:avLst/>
          </a:prstGeom>
        </p:spPr>
        <p:txBody>
          <a:bodyPr/>
          <a:lstStyle>
            <a:lvl1pPr>
              <a:buNone/>
              <a:defRPr sz="2200" b="0" i="0">
                <a:latin typeface="Agenda-Light"/>
                <a:cs typeface="Agenda-Light"/>
              </a:defRPr>
            </a:lvl1pPr>
            <a:lvl2pPr>
              <a:buFont typeface="Arial"/>
              <a:buChar char="•"/>
              <a:defRPr sz="1600" b="0" i="0">
                <a:latin typeface="Agenda-Light"/>
                <a:cs typeface="Agenda-Light"/>
              </a:defRPr>
            </a:lvl2pPr>
            <a:lvl3pPr>
              <a:defRPr sz="1600" b="0" i="0">
                <a:latin typeface="Agenda-Light"/>
                <a:cs typeface="Agenda-Light"/>
              </a:defRPr>
            </a:lvl3pPr>
            <a:lvl4pPr>
              <a:defRPr b="0" i="0">
                <a:latin typeface="Agenda-Light"/>
                <a:cs typeface="Agenda-Light"/>
              </a:defRPr>
            </a:lvl4pPr>
            <a:lvl5pPr>
              <a:defRPr b="0" i="0">
                <a:latin typeface="Agenda-Light"/>
                <a:cs typeface="Agenda-Light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91300" y="62039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genda-Light"/>
                <a:cs typeface="Agenda-Light"/>
              </a:defRPr>
            </a:lvl1pPr>
          </a:lstStyle>
          <a:p>
            <a:fld id="{2DE96B08-B98B-3D4F-8B1B-2862E26F5D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503DB9-C0E6-6D4D-A477-84B193AC33D9}" type="datetimeFigureOut">
              <a:rPr lang="en-US" smtClean="0"/>
              <a:pPr/>
              <a:t>9/7/21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E96B08-B98B-3D4F-8B1B-2862E26F5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503DB9-C0E6-6D4D-A477-84B193AC33D9}" type="datetimeFigureOut">
              <a:rPr lang="en-US" smtClean="0"/>
              <a:pPr/>
              <a:t>9/7/21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E96B08-B98B-3D4F-8B1B-2862E26F5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503DB9-C0E6-6D4D-A477-84B193AC33D9}" type="datetimeFigureOut">
              <a:rPr lang="en-US" smtClean="0"/>
              <a:pPr/>
              <a:t>9/7/21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E96B08-B98B-3D4F-8B1B-2862E26F5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503DB9-C0E6-6D4D-A477-84B193AC33D9}" type="datetimeFigureOut">
              <a:rPr lang="en-US" smtClean="0"/>
              <a:pPr/>
              <a:t>9/7/21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E96B08-B98B-3D4F-8B1B-2862E26F5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503DB9-C0E6-6D4D-A477-84B193AC33D9}" type="datetimeFigureOut">
              <a:rPr lang="en-US" smtClean="0"/>
              <a:pPr/>
              <a:t>9/7/21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E96B08-B98B-3D4F-8B1B-2862E26F5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503DB9-C0E6-6D4D-A477-84B193AC33D9}" type="datetimeFigureOut">
              <a:rPr lang="en-US" smtClean="0"/>
              <a:pPr/>
              <a:t>9/7/21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E96B08-B98B-3D4F-8B1B-2862E26F5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503DB9-C0E6-6D4D-A477-84B193AC33D9}" type="datetimeFigureOut">
              <a:rPr lang="en-US" smtClean="0"/>
              <a:pPr/>
              <a:t>9/7/21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E96B08-B98B-3D4F-8B1B-2862E26F5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OOS Powerpoint Master Background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42335" y="-25401"/>
            <a:ext cx="9235440" cy="69265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(null)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(null)"/><Relationship Id="rId11" Type="http://schemas.openxmlformats.org/officeDocument/2006/relationships/image" Target="../media/image3.png"/><Relationship Id="rId5" Type="http://schemas.openxmlformats.org/officeDocument/2006/relationships/image" Target="../media/image22.tiff"/><Relationship Id="rId10" Type="http://schemas.openxmlformats.org/officeDocument/2006/relationships/image" Target="../media/image18.emf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OS Powerpoint Title 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" y="0"/>
            <a:ext cx="9235440" cy="6926580"/>
          </a:xfrm>
          <a:prstGeom prst="rect">
            <a:avLst/>
          </a:prstGeom>
        </p:spPr>
      </p:pic>
      <p:pic>
        <p:nvPicPr>
          <p:cNvPr id="6" name="Picture 5" descr="SOOS PP Logo Full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04" y="5709616"/>
            <a:ext cx="1822583" cy="7467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8624" y="477256"/>
            <a:ext cx="82211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Myriad Pro"/>
                <a:cs typeface="Myriad Pro"/>
              </a:rPr>
              <a:t>The Southern Ocean Observing System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8243" y="2992353"/>
            <a:ext cx="82211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yriad Pro"/>
                <a:cs typeface="Myriad Pro"/>
              </a:rPr>
              <a:t>Alyce Hancock, SOOS Executive Officer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Myriad Pro"/>
                <a:cs typeface="Myriad Pro"/>
              </a:rPr>
              <a:t>Eileen Hofmann &amp; Mike Williams, Co-Chairs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Myriad Pro"/>
                <a:cs typeface="Myriad Pro"/>
              </a:rPr>
              <a:t>Sian Henley &amp; Sebastien Moreau, Vice Chairs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7AE4A0-972D-9E4C-977D-6028519FEA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318" y="5386018"/>
            <a:ext cx="619754" cy="5321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AC530D-3A13-F64E-9CC9-E93BFE5E28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292" y="5386018"/>
            <a:ext cx="552389" cy="5321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3D74E07-9385-0F4F-98B3-D92B44EE8FE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668" y="5386018"/>
            <a:ext cx="596310" cy="53210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19800BE-1CD2-6E46-973D-2A289E4ECB2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844" y="5386018"/>
            <a:ext cx="586810" cy="5321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E947117-AF1D-3F43-A8FA-539FED558D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420" t="7340" r="25357" b="70185"/>
          <a:stretch/>
        </p:blipFill>
        <p:spPr>
          <a:xfrm>
            <a:off x="4896406" y="5370079"/>
            <a:ext cx="950616" cy="56398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1FFCC76-7BB4-42CB-AC9D-55755F5DC7AF}"/>
              </a:ext>
            </a:extLst>
          </p:cNvPr>
          <p:cNvGrpSpPr/>
          <p:nvPr/>
        </p:nvGrpSpPr>
        <p:grpSpPr>
          <a:xfrm>
            <a:off x="4924114" y="6008574"/>
            <a:ext cx="4181653" cy="782387"/>
            <a:chOff x="4924114" y="6008574"/>
            <a:chExt cx="4181653" cy="78238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5DB265C-0EF0-BA4D-8654-489C79F76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1817" y="6247298"/>
              <a:ext cx="1081955" cy="36489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819B781-4D30-4DA3-B3F4-0DD97EF9BE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227"/>
            <a:stretch/>
          </p:blipFill>
          <p:spPr>
            <a:xfrm>
              <a:off x="7121066" y="6008574"/>
              <a:ext cx="1984701" cy="782387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6EA55391-8FAB-4AEB-A2F4-E38B19A35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4114" y="6139116"/>
              <a:ext cx="1081954" cy="4763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57" y="4594739"/>
            <a:ext cx="8229600" cy="529882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57" y="4966834"/>
            <a:ext cx="8948057" cy="985379"/>
          </a:xfrm>
        </p:spPr>
        <p:txBody>
          <a:bodyPr/>
          <a:lstStyle/>
          <a:p>
            <a:pPr marL="0" indent="0"/>
            <a:r>
              <a:rPr lang="en-AU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This work is a contribution to the Southern Ocean Observing System (SOOS); an international initiative of SCAR and SCOR, funded by the Institute for Marine and Antarctic Studies, University of Tasmania; CSIRO; Tasmanian State Government; Antarctica New Zealand; Swedish Polar Research Secretariat; TUBITAK Marmara Research </a:t>
            </a:r>
            <a:r>
              <a:rPr lang="en-AU" sz="14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Center</a:t>
            </a:r>
            <a:r>
              <a:rPr lang="en-AU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Polar Research Institute; and University of Cape Town Marine Biogeochemistry Lab.</a:t>
            </a:r>
            <a:endParaRPr lang="en-US" sz="14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/>
            <a:r>
              <a:rPr lang="en-US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730F24-6760-44F0-870E-1B4054201D27}"/>
              </a:ext>
            </a:extLst>
          </p:cNvPr>
          <p:cNvGrpSpPr/>
          <p:nvPr/>
        </p:nvGrpSpPr>
        <p:grpSpPr>
          <a:xfrm>
            <a:off x="2608296" y="5998307"/>
            <a:ext cx="6736274" cy="693932"/>
            <a:chOff x="2608296" y="5998307"/>
            <a:chExt cx="6736274" cy="69393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85BFA8D-18C0-41D2-B914-3BD478DDCA9A}"/>
                </a:ext>
              </a:extLst>
            </p:cNvPr>
            <p:cNvGrpSpPr/>
            <p:nvPr/>
          </p:nvGrpSpPr>
          <p:grpSpPr>
            <a:xfrm>
              <a:off x="3924711" y="6114440"/>
              <a:ext cx="1562479" cy="461666"/>
              <a:chOff x="4030486" y="6169771"/>
              <a:chExt cx="1562479" cy="461666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68C92C9-FFB0-3C49-9276-C41524F1A4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30486" y="6169771"/>
                <a:ext cx="505470" cy="461666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65915F5-8B1E-A14F-B13F-BB18FA5EE2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42439" y="6169771"/>
                <a:ext cx="450526" cy="461666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D5D0E03-4D7C-B54F-B248-1E5288CCFF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88428" y="6169771"/>
                <a:ext cx="486349" cy="461666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1FF3594-D651-4B36-AF2B-903EAFBCBB23}"/>
                </a:ext>
              </a:extLst>
            </p:cNvPr>
            <p:cNvGrpSpPr/>
            <p:nvPr/>
          </p:nvGrpSpPr>
          <p:grpSpPr>
            <a:xfrm>
              <a:off x="2608296" y="6091394"/>
              <a:ext cx="1249788" cy="507759"/>
              <a:chOff x="2046170" y="6169771"/>
              <a:chExt cx="1249788" cy="50775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B18BF0-4FCA-734D-94E1-BB2EFD551249}"/>
                  </a:ext>
                </a:extLst>
              </p:cNvPr>
              <p:cNvSpPr txBox="1"/>
              <p:nvPr/>
            </p:nvSpPr>
            <p:spPr>
              <a:xfrm>
                <a:off x="2979506" y="6215865"/>
                <a:ext cx="184731" cy="461665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 marL="0" marR="0" indent="0" algn="l" defTabSz="4572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B1ADA3"/>
                  </a:solidFill>
                  <a:effectLst/>
                  <a:uLnTx/>
                  <a:uFillTx/>
                  <a:latin typeface="Agenda-Light"/>
                  <a:ea typeface="+mj-ea"/>
                  <a:cs typeface="Agenda-Light"/>
                </a:endParaRPr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0ED06119-14EE-0F46-AB2B-6196B1FCB2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46170" y="6169771"/>
                <a:ext cx="478601" cy="461666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4D850D1F-C83A-6144-B2EE-DE4346FFA0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7420" t="7340" r="25357" b="70185"/>
              <a:stretch/>
            </p:blipFill>
            <p:spPr>
              <a:xfrm>
                <a:off x="2564462" y="6169771"/>
                <a:ext cx="731496" cy="461666"/>
              </a:xfrm>
              <a:prstGeom prst="rect">
                <a:avLst/>
              </a:prstGeom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A650915-00C7-4A98-8D6F-6A0D6C352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3778" y="6171491"/>
              <a:ext cx="1030558" cy="34756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662ED73-6573-40B8-86E5-3AD40BC555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227"/>
            <a:stretch/>
          </p:blipFill>
          <p:spPr>
            <a:xfrm>
              <a:off x="7584256" y="5998307"/>
              <a:ext cx="1760314" cy="693932"/>
            </a:xfrm>
            <a:prstGeom prst="rect">
              <a:avLst/>
            </a:prstGeom>
          </p:spPr>
        </p:pic>
        <p:pic>
          <p:nvPicPr>
            <p:cNvPr id="17" name="Picture 16" descr="Text&#10;&#10;Description automatically generated">
              <a:extLst>
                <a:ext uri="{FF2B5EF4-FFF2-40B4-BE49-F238E27FC236}">
                  <a16:creationId xmlns:a16="http://schemas.microsoft.com/office/drawing/2014/main" id="{007048B1-6BEF-4C22-9A7D-CC7A6BDEF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1101" y="6137718"/>
              <a:ext cx="942893" cy="415111"/>
            </a:xfrm>
            <a:prstGeom prst="rect">
              <a:avLst/>
            </a:prstGeom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4837CC2-B92E-4B48-9F9F-370A21CB3018}"/>
              </a:ext>
            </a:extLst>
          </p:cNvPr>
          <p:cNvSpPr txBox="1">
            <a:spLocks/>
          </p:cNvSpPr>
          <p:nvPr/>
        </p:nvSpPr>
        <p:spPr>
          <a:xfrm>
            <a:off x="-423776" y="3794752"/>
            <a:ext cx="3893264" cy="432020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AEEF"/>
                </a:solidFill>
                <a:latin typeface="Calibri" charset="0"/>
                <a:ea typeface="Calibri" charset="0"/>
                <a:cs typeface="Calibri" charset="0"/>
              </a:rPr>
              <a:t>www.soos.aq</a:t>
            </a:r>
          </a:p>
        </p:txBody>
      </p:sp>
      <p:pic>
        <p:nvPicPr>
          <p:cNvPr id="19" name="Picture 18" descr="SOOS-O.pdf">
            <a:extLst>
              <a:ext uri="{FF2B5EF4-FFF2-40B4-BE49-F238E27FC236}">
                <a16:creationId xmlns:a16="http://schemas.microsoft.com/office/drawing/2014/main" id="{A0216751-3607-7A47-9922-050C20E31C6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726" t="13397" r="10943" b="11313"/>
          <a:stretch/>
        </p:blipFill>
        <p:spPr>
          <a:xfrm>
            <a:off x="2232961" y="-127013"/>
            <a:ext cx="4699847" cy="43173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8D84079-6FD1-D748-BF27-65BC609A57D0}"/>
              </a:ext>
            </a:extLst>
          </p:cNvPr>
          <p:cNvSpPr txBox="1"/>
          <p:nvPr/>
        </p:nvSpPr>
        <p:spPr>
          <a:xfrm>
            <a:off x="5218118" y="3794276"/>
            <a:ext cx="4435189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 err="1">
                <a:solidFill>
                  <a:srgbClr val="00AEEF"/>
                </a:solidFill>
                <a:latin typeface="Calibri" charset="0"/>
                <a:ea typeface="Calibri" charset="0"/>
                <a:cs typeface="Calibri" charset="0"/>
              </a:rPr>
              <a:t>hancock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@soos.aq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12518C-C049-3A45-B641-72154F0A60A1}"/>
              </a:ext>
            </a:extLst>
          </p:cNvPr>
          <p:cNvSpPr txBox="1"/>
          <p:nvPr/>
        </p:nvSpPr>
        <p:spPr>
          <a:xfrm>
            <a:off x="1672499" y="1677695"/>
            <a:ext cx="5911757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Thank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You!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5" name="Picture 24" descr="SOOS PP Logo Full.png">
            <a:extLst>
              <a:ext uri="{FF2B5EF4-FFF2-40B4-BE49-F238E27FC236}">
                <a16:creationId xmlns:a16="http://schemas.microsoft.com/office/drawing/2014/main" id="{2D8F8975-C103-D647-92D2-8DAC30AC0BB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25" y="5998307"/>
            <a:ext cx="1822583" cy="74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08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99129EC-92F0-492B-90BC-067A005A6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434" y="-95853"/>
            <a:ext cx="8261131" cy="1372861"/>
          </a:xfrm>
        </p:spPr>
        <p:txBody>
          <a:bodyPr/>
          <a:lstStyle/>
          <a:p>
            <a:pPr algn="ctr"/>
            <a:r>
              <a:rPr lang="en-US" sz="2200" dirty="0">
                <a:solidFill>
                  <a:schemeClr val="tx2"/>
                </a:solidFill>
              </a:rPr>
              <a:t>SOOS mission </a:t>
            </a:r>
            <a:r>
              <a:rPr lang="en-US" sz="1800" b="0" dirty="0"/>
              <a:t>is to facilitate the sustained collection and delivery of essential observations of the Southern Ocean to all stakeholders, through the design, advocacy, and implementation of cost-effective observing and data </a:t>
            </a:r>
            <a:r>
              <a:rPr lang="en-US" sz="1800" b="0"/>
              <a:t>delivery systems</a:t>
            </a:r>
          </a:p>
          <a:p>
            <a:pPr algn="ctr"/>
            <a:endParaRPr lang="en-US" sz="1800" b="0" dirty="0"/>
          </a:p>
        </p:txBody>
      </p:sp>
      <p:pic>
        <p:nvPicPr>
          <p:cNvPr id="6" name="image2.jpg" descr="Diagram, timeline&#10;&#10;Description automatically generated">
            <a:extLst>
              <a:ext uri="{FF2B5EF4-FFF2-40B4-BE49-F238E27FC236}">
                <a16:creationId xmlns:a16="http://schemas.microsoft.com/office/drawing/2014/main" id="{E8CBC993-CF9A-3B49-ACA4-2CC04CAC98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3764" y="1024758"/>
            <a:ext cx="8036473" cy="4808484"/>
          </a:xfrm>
          <a:prstGeom prst="rect">
            <a:avLst/>
          </a:prstGeom>
          <a:noFill/>
          <a:ln/>
        </p:spPr>
      </p:pic>
      <p:pic>
        <p:nvPicPr>
          <p:cNvPr id="4" name="Picture 3" descr="SOOS PP Logo Full.png">
            <a:extLst>
              <a:ext uri="{FF2B5EF4-FFF2-40B4-BE49-F238E27FC236}">
                <a16:creationId xmlns:a16="http://schemas.microsoft.com/office/drawing/2014/main" id="{53575B4A-C826-A443-B5BA-E1DFF5E887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34" y="6018226"/>
            <a:ext cx="1822583" cy="74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84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defTabSz="914400">
              <a:lnSpc>
                <a:spcPct val="90000"/>
              </a:lnSpc>
            </a:pPr>
            <a:r>
              <a:rPr lang="en-US" b="1" dirty="0">
                <a:solidFill>
                  <a:schemeClr val="tx2"/>
                </a:solidFill>
              </a:rPr>
              <a:t>New SOOS Science and Implementation Plan (2021-2025) </a:t>
            </a:r>
            <a:br>
              <a:rPr lang="en-US" b="1" dirty="0">
                <a:solidFill>
                  <a:schemeClr val="tx2"/>
                </a:solidFill>
              </a:rPr>
            </a:br>
            <a:br>
              <a:rPr lang="en-US" sz="3100" dirty="0"/>
            </a:br>
            <a:endParaRPr lang="en-US" sz="3700" dirty="0"/>
          </a:p>
        </p:txBody>
      </p:sp>
      <p:pic>
        <p:nvPicPr>
          <p:cNvPr id="6" name="Picture 5" descr="SOOS PP Logo Full.png">
            <a:extLst>
              <a:ext uri="{FF2B5EF4-FFF2-40B4-BE49-F238E27FC236}">
                <a16:creationId xmlns:a16="http://schemas.microsoft.com/office/drawing/2014/main" id="{AE8D9F01-5723-AE4E-9985-468E201708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94" y="6003913"/>
            <a:ext cx="1822583" cy="7467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0C0B20-69DA-DE40-9EB7-D5E9666444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000"/>
          <a:stretch/>
        </p:blipFill>
        <p:spPr>
          <a:xfrm>
            <a:off x="2757200" y="2545854"/>
            <a:ext cx="6942550" cy="3122706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6F51CEB-3CD7-E447-B2C9-94795C95B6DD}"/>
              </a:ext>
            </a:extLst>
          </p:cNvPr>
          <p:cNvSpPr txBox="1">
            <a:spLocks/>
          </p:cNvSpPr>
          <p:nvPr/>
        </p:nvSpPr>
        <p:spPr>
          <a:xfrm>
            <a:off x="152894" y="1572351"/>
            <a:ext cx="3238488" cy="219919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New 5-year (2021-2025) Science and Implementation Plan  developed </a:t>
            </a:r>
          </a:p>
          <a:p>
            <a:pPr marL="800100" lvl="1" indent="-3429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Reviews just received by SCAR and SCOR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BEE0D0-4EBB-5F4B-A3A4-881D68034188}"/>
              </a:ext>
            </a:extLst>
          </p:cNvPr>
          <p:cNvSpPr/>
          <p:nvPr/>
        </p:nvSpPr>
        <p:spPr>
          <a:xfrm>
            <a:off x="3569125" y="1929476"/>
            <a:ext cx="5318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AEEF"/>
                </a:solidFill>
              </a:rPr>
              <a:t>Five Community-agreed Science Themes</a:t>
            </a:r>
            <a:endParaRPr lang="en-US" sz="2400" dirty="0">
              <a:solidFill>
                <a:srgbClr val="00A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7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2979506" y="5585147"/>
            <a:ext cx="1847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B1ADA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7CDBD5-C605-B74B-BE9E-944017A978A3}"/>
              </a:ext>
            </a:extLst>
          </p:cNvPr>
          <p:cNvSpPr txBox="1"/>
          <p:nvPr/>
        </p:nvSpPr>
        <p:spPr>
          <a:xfrm>
            <a:off x="1526800" y="1072197"/>
            <a:ext cx="161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22AADA"/>
                </a:solidFill>
              </a:rPr>
              <a:t>CRYOSPHERE-OCEAN INTERACTIONS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B39832-BD19-8841-947D-0691B8525405}"/>
              </a:ext>
            </a:extLst>
          </p:cNvPr>
          <p:cNvSpPr txBox="1"/>
          <p:nvPr/>
        </p:nvSpPr>
        <p:spPr>
          <a:xfrm>
            <a:off x="3085294" y="1072197"/>
            <a:ext cx="161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BDD53C"/>
                </a:solidFill>
              </a:rPr>
              <a:t>SOUTHERN OCEAN CIRCULATION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09C6FE-837B-C342-A65E-81A59DDCAA65}"/>
              </a:ext>
            </a:extLst>
          </p:cNvPr>
          <p:cNvSpPr txBox="1"/>
          <p:nvPr/>
        </p:nvSpPr>
        <p:spPr>
          <a:xfrm>
            <a:off x="4683473" y="1072197"/>
            <a:ext cx="161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ECD31E"/>
                </a:solidFill>
              </a:rPr>
              <a:t>CARBON AND BIOGEOCHEMISTRY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47F474-4C7F-E14D-9D74-183C2F9A4E16}"/>
              </a:ext>
            </a:extLst>
          </p:cNvPr>
          <p:cNvSpPr txBox="1"/>
          <p:nvPr/>
        </p:nvSpPr>
        <p:spPr>
          <a:xfrm>
            <a:off x="6286953" y="1072197"/>
            <a:ext cx="161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C7656E"/>
                </a:solidFill>
              </a:rPr>
              <a:t>ECOSYSTEMS AND BIODIVERSITY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733774-995B-F548-AB6C-0646596A3D61}"/>
              </a:ext>
            </a:extLst>
          </p:cNvPr>
          <p:cNvSpPr txBox="1"/>
          <p:nvPr/>
        </p:nvSpPr>
        <p:spPr>
          <a:xfrm rot="16200000">
            <a:off x="820972" y="5108674"/>
            <a:ext cx="1171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16B7C5"/>
                </a:solidFill>
              </a:rPr>
              <a:t>AIR-SEA-ICE FLUXES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9FC9552-ADA6-6E46-A882-CCDEE89FE4BB}"/>
              </a:ext>
            </a:extLst>
          </p:cNvPr>
          <p:cNvSpPr txBox="1">
            <a:spLocks/>
          </p:cNvSpPr>
          <p:nvPr/>
        </p:nvSpPr>
        <p:spPr>
          <a:xfrm>
            <a:off x="568673" y="667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700" b="0" i="0" kern="1200">
                <a:solidFill>
                  <a:srgbClr val="0092D2"/>
                </a:solidFill>
                <a:latin typeface="Agenda-Bold"/>
                <a:ea typeface="+mj-ea"/>
                <a:cs typeface="Agenda-Bold"/>
              </a:defRPr>
            </a:lvl1pPr>
          </a:lstStyle>
          <a:p>
            <a:pPr algn="ctr" defTabSz="914400">
              <a:lnSpc>
                <a:spcPct val="90000"/>
              </a:lnSpc>
            </a:pPr>
            <a:r>
              <a:rPr lang="en-US" b="1" dirty="0">
                <a:solidFill>
                  <a:schemeClr val="tx2"/>
                </a:solidFill>
              </a:rPr>
              <a:t>SOOS SIP -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Key science challenges in each theme</a:t>
            </a:r>
            <a:br>
              <a:rPr lang="en-US" sz="3100" dirty="0"/>
            </a:b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A7F379-25D9-1746-976B-B0C09DB65E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348" b="1"/>
          <a:stretch/>
        </p:blipFill>
        <p:spPr>
          <a:xfrm>
            <a:off x="1206506" y="1472307"/>
            <a:ext cx="7084445" cy="4752000"/>
          </a:xfrm>
          <a:prstGeom prst="rect">
            <a:avLst/>
          </a:prstGeom>
        </p:spPr>
      </p:pic>
      <p:pic>
        <p:nvPicPr>
          <p:cNvPr id="29" name="Picture 28" descr="SOOS PP Logo Full.png">
            <a:extLst>
              <a:ext uri="{FF2B5EF4-FFF2-40B4-BE49-F238E27FC236}">
                <a16:creationId xmlns:a16="http://schemas.microsoft.com/office/drawing/2014/main" id="{735BDF2C-E66E-C844-8EF8-39FA231448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94" y="6003913"/>
            <a:ext cx="1822583" cy="74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81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2979506" y="6215865"/>
            <a:ext cx="1847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B1ADA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image4.jpg">
            <a:extLst>
              <a:ext uri="{FF2B5EF4-FFF2-40B4-BE49-F238E27FC236}">
                <a16:creationId xmlns:a16="http://schemas.microsoft.com/office/drawing/2014/main" id="{86FEE76D-66FC-1F4A-AABF-98BC2056BE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382"/>
          <a:stretch/>
        </p:blipFill>
        <p:spPr>
          <a:xfrm>
            <a:off x="325419" y="1402242"/>
            <a:ext cx="6359550" cy="4572000"/>
          </a:xfrm>
          <a:prstGeom prst="rect">
            <a:avLst/>
          </a:prstGeom>
          <a:noFill/>
          <a:ln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412A52-7223-524E-AAFA-F711035F028A}"/>
              </a:ext>
            </a:extLst>
          </p:cNvPr>
          <p:cNvSpPr/>
          <p:nvPr/>
        </p:nvSpPr>
        <p:spPr>
          <a:xfrm>
            <a:off x="419094" y="2529064"/>
            <a:ext cx="1422400" cy="1765904"/>
          </a:xfrm>
          <a:prstGeom prst="rect">
            <a:avLst/>
          </a:prstGeom>
          <a:solidFill>
            <a:srgbClr val="22AAD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CE5F41-2E17-AA47-9A65-7C77EBAB61C8}"/>
              </a:ext>
            </a:extLst>
          </p:cNvPr>
          <p:cNvSpPr/>
          <p:nvPr/>
        </p:nvSpPr>
        <p:spPr>
          <a:xfrm>
            <a:off x="419094" y="4162210"/>
            <a:ext cx="904724" cy="191104"/>
          </a:xfrm>
          <a:prstGeom prst="rect">
            <a:avLst/>
          </a:prstGeom>
          <a:solidFill>
            <a:srgbClr val="22AAD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0ED8FE-2CD3-9D41-84AE-6E8BDE5DB83C}"/>
              </a:ext>
            </a:extLst>
          </p:cNvPr>
          <p:cNvSpPr/>
          <p:nvPr/>
        </p:nvSpPr>
        <p:spPr>
          <a:xfrm>
            <a:off x="477341" y="4220556"/>
            <a:ext cx="904724" cy="191104"/>
          </a:xfrm>
          <a:prstGeom prst="rect">
            <a:avLst/>
          </a:prstGeom>
          <a:solidFill>
            <a:srgbClr val="22AAD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4D0721-5C3C-2C4D-926B-8D1C7FE8E91A}"/>
              </a:ext>
            </a:extLst>
          </p:cNvPr>
          <p:cNvSpPr txBox="1"/>
          <p:nvPr/>
        </p:nvSpPr>
        <p:spPr>
          <a:xfrm>
            <a:off x="413112" y="2404068"/>
            <a:ext cx="14356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/>
              <a:t>1.2: </a:t>
            </a:r>
            <a:r>
              <a:rPr lang="en-US" sz="1300" dirty="0"/>
              <a:t>Understand influences of changes in freshwater fluxes from iceberg melting, sub-ice shelf melting, subglacial discharge and sea ice.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5CA74D-0396-9547-A107-FB89C6EA0032}"/>
              </a:ext>
            </a:extLst>
          </p:cNvPr>
          <p:cNvSpPr/>
          <p:nvPr/>
        </p:nvSpPr>
        <p:spPr>
          <a:xfrm>
            <a:off x="1990719" y="2535414"/>
            <a:ext cx="1419225" cy="1564821"/>
          </a:xfrm>
          <a:prstGeom prst="rect">
            <a:avLst/>
          </a:prstGeom>
          <a:solidFill>
            <a:srgbClr val="BDD53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EB0ABB-9844-924B-9CC8-434C8EFB18EB}"/>
              </a:ext>
            </a:extLst>
          </p:cNvPr>
          <p:cNvSpPr/>
          <p:nvPr/>
        </p:nvSpPr>
        <p:spPr>
          <a:xfrm>
            <a:off x="3594094" y="2510014"/>
            <a:ext cx="1419225" cy="1778604"/>
          </a:xfrm>
          <a:prstGeom prst="rect">
            <a:avLst/>
          </a:prstGeom>
          <a:solidFill>
            <a:srgbClr val="ECD31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A23790-E82D-F148-937F-26148FEA1B6E}"/>
              </a:ext>
            </a:extLst>
          </p:cNvPr>
          <p:cNvSpPr/>
          <p:nvPr/>
        </p:nvSpPr>
        <p:spPr>
          <a:xfrm>
            <a:off x="3616319" y="4200914"/>
            <a:ext cx="1397000" cy="175546"/>
          </a:xfrm>
          <a:prstGeom prst="rect">
            <a:avLst/>
          </a:prstGeom>
          <a:solidFill>
            <a:srgbClr val="ECD31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1CA735-7791-284C-930A-D374EC1CED26}"/>
              </a:ext>
            </a:extLst>
          </p:cNvPr>
          <p:cNvSpPr txBox="1"/>
          <p:nvPr/>
        </p:nvSpPr>
        <p:spPr>
          <a:xfrm>
            <a:off x="1966757" y="2401639"/>
            <a:ext cx="14356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/>
              <a:t>2.1: </a:t>
            </a:r>
            <a:r>
              <a:rPr lang="en-US" sz="1300" dirty="0"/>
              <a:t>Understand the impacts of Southern Ocean heat, freshwater and carbon exchange and storage on the global ocean.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17E645-DB0A-7642-950C-5098D1FFE4AE}"/>
              </a:ext>
            </a:extLst>
          </p:cNvPr>
          <p:cNvSpPr txBox="1"/>
          <p:nvPr/>
        </p:nvSpPr>
        <p:spPr>
          <a:xfrm>
            <a:off x="3601641" y="2401639"/>
            <a:ext cx="14356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/>
              <a:t>3.5</a:t>
            </a:r>
            <a:r>
              <a:rPr lang="en-US" sz="1300" dirty="0"/>
              <a:t>: Determine the key drivers of primary productivity and the biological carbon pump and assess ongoing changes in these parameters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570454-109A-8642-8801-672044C958A4}"/>
              </a:ext>
            </a:extLst>
          </p:cNvPr>
          <p:cNvSpPr/>
          <p:nvPr/>
        </p:nvSpPr>
        <p:spPr>
          <a:xfrm>
            <a:off x="5166008" y="2514856"/>
            <a:ext cx="1435640" cy="1780112"/>
          </a:xfrm>
          <a:prstGeom prst="rect">
            <a:avLst/>
          </a:prstGeom>
          <a:solidFill>
            <a:srgbClr val="C76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693935-5B75-3648-BF34-1BB3362A7282}"/>
              </a:ext>
            </a:extLst>
          </p:cNvPr>
          <p:cNvSpPr/>
          <p:nvPr/>
        </p:nvSpPr>
        <p:spPr>
          <a:xfrm>
            <a:off x="5193314" y="4207600"/>
            <a:ext cx="1366561" cy="191558"/>
          </a:xfrm>
          <a:prstGeom prst="rect">
            <a:avLst/>
          </a:prstGeom>
          <a:solidFill>
            <a:srgbClr val="C76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C90B4F-562F-074A-908C-3161ACF6147E}"/>
              </a:ext>
            </a:extLst>
          </p:cNvPr>
          <p:cNvSpPr txBox="1"/>
          <p:nvPr/>
        </p:nvSpPr>
        <p:spPr>
          <a:xfrm>
            <a:off x="5149769" y="2401639"/>
            <a:ext cx="153706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/>
              <a:t>4.3</a:t>
            </a:r>
            <a:r>
              <a:rPr lang="en-US" sz="1300" dirty="0"/>
              <a:t>: Evaluate the distribution of species in relation to CCAMLR, MPAs and climate change, considering historical changes and future projections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F8C5D-F984-E041-A47C-F54968357903}"/>
              </a:ext>
            </a:extLst>
          </p:cNvPr>
          <p:cNvSpPr/>
          <p:nvPr/>
        </p:nvSpPr>
        <p:spPr>
          <a:xfrm>
            <a:off x="1773000" y="4673206"/>
            <a:ext cx="4482120" cy="1203157"/>
          </a:xfrm>
          <a:prstGeom prst="rect">
            <a:avLst/>
          </a:prstGeom>
          <a:solidFill>
            <a:srgbClr val="16B7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9F9691D-6CB8-D040-AB7C-14222771F82D}"/>
              </a:ext>
            </a:extLst>
          </p:cNvPr>
          <p:cNvSpPr/>
          <p:nvPr/>
        </p:nvSpPr>
        <p:spPr>
          <a:xfrm>
            <a:off x="6181421" y="4733151"/>
            <a:ext cx="263893" cy="1056634"/>
          </a:xfrm>
          <a:prstGeom prst="rect">
            <a:avLst/>
          </a:prstGeom>
          <a:solidFill>
            <a:srgbClr val="16B7C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5DD35C-3ECD-6544-BECB-A6DF793D3663}"/>
              </a:ext>
            </a:extLst>
          </p:cNvPr>
          <p:cNvSpPr txBox="1"/>
          <p:nvPr/>
        </p:nvSpPr>
        <p:spPr>
          <a:xfrm>
            <a:off x="1697409" y="4599711"/>
            <a:ext cx="481102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/>
              <a:t>5.3</a:t>
            </a:r>
            <a:r>
              <a:rPr lang="en-US" sz="1300" dirty="0"/>
              <a:t>: Decrease uncertainty in atmosphere and ocean dynamics and boundary-layer thermodynamic processes, aiding improvements in weather and climate models.</a:t>
            </a:r>
          </a:p>
          <a:p>
            <a:endParaRPr lang="en-US" sz="300" dirty="0"/>
          </a:p>
          <a:p>
            <a:r>
              <a:rPr lang="en-US" sz="1300" b="1" dirty="0"/>
              <a:t>5.4</a:t>
            </a:r>
            <a:r>
              <a:rPr lang="en-US" sz="1300" dirty="0"/>
              <a:t>: Constrain variability in Southern Ocean carbonate system and ocean-atmosphere CO</a:t>
            </a:r>
            <a:r>
              <a:rPr lang="en-US" sz="1300" baseline="-25000" dirty="0"/>
              <a:t>2</a:t>
            </a:r>
            <a:r>
              <a:rPr lang="en-US" sz="1300" dirty="0"/>
              <a:t> fluxes over seasonal and annual temporal scales.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239E217-B3B1-404B-91AC-8C57C91994F9}"/>
              </a:ext>
            </a:extLst>
          </p:cNvPr>
          <p:cNvSpPr txBox="1"/>
          <p:nvPr/>
        </p:nvSpPr>
        <p:spPr>
          <a:xfrm>
            <a:off x="320294" y="1021267"/>
            <a:ext cx="161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22AADA"/>
                </a:solidFill>
              </a:rPr>
              <a:t>CRYOSPHERE-OCEAN INTERACTIONS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D4071A-3352-CE4C-8C90-191F25F3DEEE}"/>
              </a:ext>
            </a:extLst>
          </p:cNvPr>
          <p:cNvSpPr txBox="1"/>
          <p:nvPr/>
        </p:nvSpPr>
        <p:spPr>
          <a:xfrm>
            <a:off x="1878788" y="1021267"/>
            <a:ext cx="161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BDD53C"/>
                </a:solidFill>
              </a:rPr>
              <a:t>SOUTHERN OCEAN CIRCULATION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AC4565-BA7D-2A45-A537-FE5FB46B389E}"/>
              </a:ext>
            </a:extLst>
          </p:cNvPr>
          <p:cNvSpPr txBox="1"/>
          <p:nvPr/>
        </p:nvSpPr>
        <p:spPr>
          <a:xfrm>
            <a:off x="3476967" y="1021267"/>
            <a:ext cx="161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ECD31E"/>
                </a:solidFill>
              </a:rPr>
              <a:t>CARBON AND BIOGEOCHEMISTRY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0E3447-AF52-CC4D-B8E3-DED22746ECA6}"/>
              </a:ext>
            </a:extLst>
          </p:cNvPr>
          <p:cNvSpPr txBox="1"/>
          <p:nvPr/>
        </p:nvSpPr>
        <p:spPr>
          <a:xfrm>
            <a:off x="5080447" y="1021267"/>
            <a:ext cx="161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C7656E"/>
                </a:solidFill>
              </a:rPr>
              <a:t>ECOSYSTEMS AND BIODIVERSITY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8C725F-93FB-E14D-B273-C95611083DCB}"/>
              </a:ext>
            </a:extLst>
          </p:cNvPr>
          <p:cNvSpPr txBox="1"/>
          <p:nvPr/>
        </p:nvSpPr>
        <p:spPr>
          <a:xfrm rot="16200000">
            <a:off x="-385534" y="5057744"/>
            <a:ext cx="1171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16B7C5"/>
                </a:solidFill>
              </a:rPr>
              <a:t>AIR-SEA-ICE FLUXES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3FEBB59F-B6B0-A948-92C9-73080BCDDEB6}"/>
              </a:ext>
            </a:extLst>
          </p:cNvPr>
          <p:cNvSpPr txBox="1">
            <a:spLocks/>
          </p:cNvSpPr>
          <p:nvPr/>
        </p:nvSpPr>
        <p:spPr>
          <a:xfrm>
            <a:off x="568673" y="783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700" b="0" i="0" kern="1200">
                <a:solidFill>
                  <a:srgbClr val="0092D2"/>
                </a:solidFill>
                <a:latin typeface="Agenda-Bold"/>
                <a:ea typeface="+mj-ea"/>
                <a:cs typeface="Agenda-Bold"/>
              </a:defRPr>
            </a:lvl1pPr>
          </a:lstStyle>
          <a:p>
            <a:pPr algn="ctr" defTabSz="914400">
              <a:lnSpc>
                <a:spcPct val="90000"/>
              </a:lnSpc>
            </a:pPr>
            <a:r>
              <a:rPr lang="en-US" b="1" dirty="0">
                <a:solidFill>
                  <a:schemeClr val="tx2"/>
                </a:solidFill>
              </a:rPr>
              <a:t>SOOS SIP -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Key science challenges in each theme</a:t>
            </a:r>
            <a:br>
              <a:rPr lang="en-US" sz="3100" dirty="0"/>
            </a:br>
            <a:endParaRPr lang="en-US" dirty="0"/>
          </a:p>
        </p:txBody>
      </p:sp>
      <p:pic>
        <p:nvPicPr>
          <p:cNvPr id="44" name="Picture 43" descr="SOOS PP Logo Full.png">
            <a:extLst>
              <a:ext uri="{FF2B5EF4-FFF2-40B4-BE49-F238E27FC236}">
                <a16:creationId xmlns:a16="http://schemas.microsoft.com/office/drawing/2014/main" id="{AB3EAC48-4DC8-D747-8007-80EFF38C56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94" y="6003913"/>
            <a:ext cx="1822583" cy="746710"/>
          </a:xfrm>
          <a:prstGeom prst="rect">
            <a:avLst/>
          </a:prstGeom>
        </p:spPr>
      </p:pic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D5E55DA-D6B8-C440-91F4-ADE8CAE9AB85}"/>
              </a:ext>
            </a:extLst>
          </p:cNvPr>
          <p:cNvSpPr txBox="1">
            <a:spLocks/>
          </p:cNvSpPr>
          <p:nvPr/>
        </p:nvSpPr>
        <p:spPr>
          <a:xfrm>
            <a:off x="6732455" y="3399316"/>
            <a:ext cx="2429864" cy="20928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Enhance the collection and delivery of the required data</a:t>
            </a:r>
          </a:p>
          <a:p>
            <a:r>
              <a:rPr lang="en-US" sz="1600" dirty="0"/>
              <a:t>Addressing Challenges </a:t>
            </a:r>
          </a:p>
          <a:p>
            <a:pPr lvl="1"/>
            <a:r>
              <a:rPr lang="en-US" sz="1600" dirty="0"/>
              <a:t>SOOS working groups</a:t>
            </a:r>
          </a:p>
          <a:p>
            <a:pPr lvl="1"/>
            <a:r>
              <a:rPr lang="en-US" sz="1600" dirty="0"/>
              <a:t>Complement ongoing SCAR and SCOR activities</a:t>
            </a:r>
          </a:p>
        </p:txBody>
      </p:sp>
    </p:spTree>
    <p:extLst>
      <p:ext uri="{BB962C8B-B14F-4D97-AF65-F5344CB8AC3E}">
        <p14:creationId xmlns:p14="http://schemas.microsoft.com/office/powerpoint/2010/main" val="1432587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585025" y="736552"/>
            <a:ext cx="8329386" cy="442119"/>
          </a:xfrm>
          <a:custGeom>
            <a:avLst/>
            <a:gdLst/>
            <a:ahLst/>
            <a:cxnLst/>
            <a:rect l="l" t="t" r="r" b="b"/>
            <a:pathLst>
              <a:path w="8229600" h="442119" extrusionOk="0">
                <a:moveTo>
                  <a:pt x="0" y="0"/>
                </a:moveTo>
                <a:lnTo>
                  <a:pt x="8229600" y="0"/>
                </a:lnTo>
                <a:lnTo>
                  <a:pt x="8229600" y="442119"/>
                </a:lnTo>
                <a:lnTo>
                  <a:pt x="0" y="4421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ADA3"/>
              </a:buClr>
              <a:buSzPts val="2400"/>
              <a:buFont typeface="Arial"/>
              <a:buNone/>
            </a:pPr>
            <a:r>
              <a:rPr lang="en-AU" sz="2400" b="1" dirty="0">
                <a:solidFill>
                  <a:srgbClr val="00AEEF"/>
                </a:solidFill>
              </a:rPr>
              <a:t>SOOS implementation </a:t>
            </a:r>
            <a:r>
              <a:rPr lang="en-AU" sz="2400" b="1" i="0" u="none" strike="noStrike" cap="none" dirty="0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rPr>
              <a:t>working groups, community efforts </a:t>
            </a:r>
            <a:endParaRPr sz="2400" b="1" i="0" u="none" strike="noStrike" cap="none" dirty="0">
              <a:solidFill>
                <a:srgbClr val="00AE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2979506" y="6215865"/>
            <a:ext cx="1847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B1ADA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F49740A-CEE0-C545-8316-96C693D0A7A3}"/>
              </a:ext>
            </a:extLst>
          </p:cNvPr>
          <p:cNvSpPr txBox="1">
            <a:spLocks/>
          </p:cNvSpPr>
          <p:nvPr/>
        </p:nvSpPr>
        <p:spPr>
          <a:xfrm>
            <a:off x="4898916" y="1368965"/>
            <a:ext cx="4334149" cy="45847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1700" b="1" dirty="0">
                <a:solidFill>
                  <a:srgbClr val="00AEEF"/>
                </a:solidFill>
              </a:rPr>
              <a:t>Regional Working Groups (RWGs)</a:t>
            </a:r>
            <a:r>
              <a:rPr lang="en-US" sz="1700" dirty="0">
                <a:solidFill>
                  <a:srgbClr val="00AEEF"/>
                </a:solidFill>
              </a:rPr>
              <a:t>: </a:t>
            </a:r>
          </a:p>
          <a:p>
            <a:pPr>
              <a:spcBef>
                <a:spcPts val="1000"/>
              </a:spcBef>
            </a:pPr>
            <a:r>
              <a:rPr lang="en-US" sz="1700" dirty="0"/>
              <a:t>Southern Ocean Indian Sector (SOIS)</a:t>
            </a:r>
          </a:p>
          <a:p>
            <a:pPr>
              <a:spcBef>
                <a:spcPts val="1000"/>
              </a:spcBef>
            </a:pPr>
            <a:r>
              <a:rPr lang="en-US" sz="1700" dirty="0"/>
              <a:t>Ross Sea </a:t>
            </a:r>
          </a:p>
          <a:p>
            <a:pPr>
              <a:spcBef>
                <a:spcPts val="1000"/>
              </a:spcBef>
            </a:pPr>
            <a:r>
              <a:rPr lang="en-US" sz="1700" dirty="0"/>
              <a:t>Weddell Sea and </a:t>
            </a:r>
            <a:r>
              <a:rPr lang="en-US" sz="1700" dirty="0" err="1"/>
              <a:t>Dronning</a:t>
            </a:r>
            <a:r>
              <a:rPr lang="en-US" sz="1700" dirty="0"/>
              <a:t> Maud Land (WSDML)</a:t>
            </a:r>
          </a:p>
          <a:p>
            <a:pPr>
              <a:spcBef>
                <a:spcPts val="1000"/>
              </a:spcBef>
            </a:pPr>
            <a:r>
              <a:rPr lang="en-US" sz="1700" dirty="0"/>
              <a:t>West Antarctic Peninsula and Scotia Arc (WAPSA)</a:t>
            </a:r>
          </a:p>
          <a:p>
            <a:pPr>
              <a:spcBef>
                <a:spcPts val="1000"/>
              </a:spcBef>
            </a:pPr>
            <a:r>
              <a:rPr lang="en-US" sz="1700" dirty="0"/>
              <a:t>Amundsen/Bellingshausen Sea (ABS)</a:t>
            </a:r>
          </a:p>
          <a:p>
            <a:pPr>
              <a:spcBef>
                <a:spcPts val="1000"/>
              </a:spcBef>
            </a:pPr>
            <a:r>
              <a:rPr lang="en-US" sz="1700" b="1" dirty="0">
                <a:solidFill>
                  <a:srgbClr val="00AEEF"/>
                </a:solidFill>
              </a:rPr>
              <a:t>Capability Working Groups (CWGs)</a:t>
            </a:r>
            <a:r>
              <a:rPr lang="en-US" sz="1700" dirty="0">
                <a:solidFill>
                  <a:srgbClr val="00AEEF"/>
                </a:solidFill>
              </a:rPr>
              <a:t>: </a:t>
            </a:r>
          </a:p>
          <a:p>
            <a:pPr>
              <a:spcBef>
                <a:spcPts val="1000"/>
              </a:spcBef>
            </a:pPr>
            <a:r>
              <a:rPr lang="en-US" sz="1700" dirty="0"/>
              <a:t>Censusing Animal Populations from Space (CAPS) </a:t>
            </a:r>
          </a:p>
          <a:p>
            <a:pPr>
              <a:spcBef>
                <a:spcPts val="1000"/>
              </a:spcBef>
            </a:pPr>
            <a:r>
              <a:rPr lang="en-US" sz="1700" dirty="0"/>
              <a:t>Southern Ocean Flux (SOFLUX)</a:t>
            </a:r>
          </a:p>
          <a:p>
            <a:pPr>
              <a:spcBef>
                <a:spcPts val="1000"/>
              </a:spcBef>
            </a:pPr>
            <a:r>
              <a:rPr lang="en-US" sz="1700" dirty="0"/>
              <a:t>Observing System Design (OSD)</a:t>
            </a:r>
          </a:p>
          <a:p>
            <a:pPr>
              <a:spcBef>
                <a:spcPts val="1000"/>
              </a:spcBef>
            </a:pPr>
            <a:r>
              <a:rPr lang="en-US" sz="1700" b="1" dirty="0">
                <a:solidFill>
                  <a:srgbClr val="00AEEF"/>
                </a:solidFill>
              </a:rPr>
              <a:t>Task Teams:</a:t>
            </a:r>
          </a:p>
          <a:p>
            <a:pPr>
              <a:spcBef>
                <a:spcPts val="1000"/>
              </a:spcBef>
            </a:pPr>
            <a:r>
              <a:rPr lang="en-US" sz="1700" dirty="0"/>
              <a:t>Ecosystem Essential Ocean Variables (</a:t>
            </a:r>
            <a:r>
              <a:rPr lang="en-US" sz="1700" dirty="0" err="1"/>
              <a:t>eEOVs</a:t>
            </a:r>
            <a:r>
              <a:rPr lang="en-US" sz="1700" dirty="0"/>
              <a:t>)</a:t>
            </a:r>
          </a:p>
          <a:p>
            <a:pPr>
              <a:spcBef>
                <a:spcPts val="1000"/>
              </a:spcBef>
            </a:pPr>
            <a:r>
              <a:rPr lang="en-US" sz="1700" dirty="0"/>
              <a:t>Autonomous Underwater Vehicles (AUVs)</a:t>
            </a:r>
          </a:p>
          <a:p>
            <a:pPr>
              <a:spcBef>
                <a:spcPts val="1000"/>
              </a:spcBef>
            </a:pPr>
            <a:r>
              <a:rPr lang="en-US" sz="1700" dirty="0"/>
              <a:t>Polar Data Discovery (POLDER)</a:t>
            </a:r>
          </a:p>
          <a:p>
            <a:pPr>
              <a:spcBef>
                <a:spcPts val="1000"/>
              </a:spcBef>
            </a:pPr>
            <a:r>
              <a:rPr lang="en-US" sz="1700" b="1" dirty="0">
                <a:solidFill>
                  <a:srgbClr val="00AEEF"/>
                </a:solidFill>
              </a:rPr>
              <a:t>+Future…</a:t>
            </a:r>
          </a:p>
          <a:p>
            <a:pPr>
              <a:spcBef>
                <a:spcPts val="1000"/>
              </a:spcBef>
            </a:pPr>
            <a:endParaRPr lang="en-US" sz="1700" dirty="0">
              <a:solidFill>
                <a:srgbClr val="00AEEF"/>
              </a:solidFill>
            </a:endParaRPr>
          </a:p>
          <a:p>
            <a:pPr>
              <a:spcBef>
                <a:spcPts val="1000"/>
              </a:spcBef>
            </a:pPr>
            <a:endParaRPr lang="en-US" sz="1700" dirty="0"/>
          </a:p>
        </p:txBody>
      </p:sp>
      <p:sp>
        <p:nvSpPr>
          <p:cNvPr id="19" name="Google Shape;94;p2">
            <a:extLst>
              <a:ext uri="{FF2B5EF4-FFF2-40B4-BE49-F238E27FC236}">
                <a16:creationId xmlns:a16="http://schemas.microsoft.com/office/drawing/2014/main" id="{2C6CC2A7-22CF-7340-BF2A-6A6627DEE356}"/>
              </a:ext>
            </a:extLst>
          </p:cNvPr>
          <p:cNvSpPr txBox="1">
            <a:spLocks/>
          </p:cNvSpPr>
          <p:nvPr/>
        </p:nvSpPr>
        <p:spPr>
          <a:xfrm>
            <a:off x="-89065" y="95582"/>
            <a:ext cx="932213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D2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92D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>
                <a:solidFill>
                  <a:schemeClr val="tx2"/>
                </a:solidFill>
              </a:rPr>
              <a:t>Knowledge delivery </a:t>
            </a:r>
            <a:r>
              <a:rPr lang="en-US" sz="3600" dirty="0">
                <a:solidFill>
                  <a:schemeClr val="tx2"/>
                </a:solidFill>
              </a:rPr>
              <a:t>to address challenges</a:t>
            </a:r>
          </a:p>
        </p:txBody>
      </p:sp>
      <p:pic>
        <p:nvPicPr>
          <p:cNvPr id="5" name="Picture 4" descr="Chart, sunburst chart&#10;&#10;Description automatically generated">
            <a:extLst>
              <a:ext uri="{FF2B5EF4-FFF2-40B4-BE49-F238E27FC236}">
                <a16:creationId xmlns:a16="http://schemas.microsoft.com/office/drawing/2014/main" id="{B8BE84F1-66FB-FE48-BF25-82543623E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72" y="1368965"/>
            <a:ext cx="4576746" cy="4584748"/>
          </a:xfrm>
          <a:prstGeom prst="rect">
            <a:avLst/>
          </a:prstGeom>
        </p:spPr>
      </p:pic>
      <p:pic>
        <p:nvPicPr>
          <p:cNvPr id="24" name="Picture 23" descr="SOOS PP Logo Full.png">
            <a:extLst>
              <a:ext uri="{FF2B5EF4-FFF2-40B4-BE49-F238E27FC236}">
                <a16:creationId xmlns:a16="http://schemas.microsoft.com/office/drawing/2014/main" id="{38469719-A3D6-C04C-ABA5-44B798C5C1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94" y="6003913"/>
            <a:ext cx="1822583" cy="74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3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95" y="-127266"/>
            <a:ext cx="8229600" cy="1143000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defTabSz="914400">
              <a:lnSpc>
                <a:spcPct val="90000"/>
              </a:lnSpc>
            </a:pPr>
            <a:br>
              <a:rPr lang="en-US" sz="2400" dirty="0"/>
            </a:br>
            <a:r>
              <a:rPr lang="en-US" b="1" dirty="0">
                <a:solidFill>
                  <a:schemeClr val="tx2"/>
                </a:solidFill>
              </a:rPr>
              <a:t>SOOS Data Delivery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37E387F-B42A-7344-94FD-1E232D9BB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734" y="1832264"/>
            <a:ext cx="3883160" cy="3520447"/>
          </a:xfrm>
          <a:prstGeom prst="rect">
            <a:avLst/>
          </a:prstGeom>
          <a:noFill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179286C-D36A-6740-9AC4-DB3A5F9F9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06" y="1935804"/>
            <a:ext cx="4479589" cy="298639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D21FD59-7887-6745-BCD7-D7727CC8C690}"/>
              </a:ext>
            </a:extLst>
          </p:cNvPr>
          <p:cNvSpPr txBox="1"/>
          <p:nvPr/>
        </p:nvSpPr>
        <p:spPr>
          <a:xfrm>
            <a:off x="152894" y="1003663"/>
            <a:ext cx="5341334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genda-Light"/>
                <a:ea typeface="+mj-ea"/>
                <a:cs typeface="Agenda-Light"/>
              </a:rPr>
              <a:t>Data Management Committee</a:t>
            </a:r>
          </a:p>
        </p:txBody>
      </p:sp>
      <p:sp>
        <p:nvSpPr>
          <p:cNvPr id="4" name="Rectangle 3"/>
          <p:cNvSpPr/>
          <p:nvPr/>
        </p:nvSpPr>
        <p:spPr>
          <a:xfrm>
            <a:off x="2349900" y="5969186"/>
            <a:ext cx="3256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AEEF"/>
                </a:solidFill>
              </a:rPr>
              <a:t>https://</a:t>
            </a:r>
            <a:r>
              <a:rPr lang="en-US" sz="2000" b="1" dirty="0" err="1">
                <a:solidFill>
                  <a:srgbClr val="00AEEF"/>
                </a:solidFill>
              </a:rPr>
              <a:t>www.soosmap.aq</a:t>
            </a:r>
            <a:r>
              <a:rPr lang="en-US" sz="2000" b="1" dirty="0">
                <a:solidFill>
                  <a:srgbClr val="0092D2"/>
                </a:solidFill>
              </a:rPr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6399701"/>
            <a:ext cx="4780947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>
                <a:solidFill>
                  <a:srgbClr val="00AEEF"/>
                </a:solidFill>
                <a:latin typeface="Agenda-Light"/>
                <a:ea typeface="+mj-ea"/>
                <a:cs typeface="Agenda-Light"/>
              </a:rPr>
              <a:t>https://</a:t>
            </a:r>
            <a:r>
              <a:rPr lang="en-US" sz="2000" b="1" dirty="0" err="1">
                <a:solidFill>
                  <a:srgbClr val="00AEEF"/>
                </a:solidFill>
                <a:latin typeface="Agenda-Light"/>
                <a:ea typeface="+mj-ea"/>
                <a:cs typeface="Agenda-Light"/>
              </a:rPr>
              <a:t>www.soos.aq</a:t>
            </a:r>
            <a:r>
              <a:rPr lang="en-US" sz="2000" b="1" dirty="0">
                <a:solidFill>
                  <a:srgbClr val="00AEEF"/>
                </a:solidFill>
                <a:latin typeface="Agenda-Light"/>
                <a:ea typeface="+mj-ea"/>
                <a:cs typeface="Agenda-Light"/>
              </a:rPr>
              <a:t>/activities/</a:t>
            </a:r>
            <a:r>
              <a:rPr lang="en-US" sz="2000" b="1" dirty="0" err="1">
                <a:solidFill>
                  <a:srgbClr val="00AEEF"/>
                </a:solidFill>
                <a:latin typeface="Agenda-Light"/>
                <a:ea typeface="+mj-ea"/>
                <a:cs typeface="Agenda-Light"/>
              </a:rPr>
              <a:t>duesouth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genda-Light"/>
              <a:ea typeface="+mj-ea"/>
              <a:cs typeface="Agenda-Light"/>
            </a:endParaRPr>
          </a:p>
        </p:txBody>
      </p:sp>
      <p:pic>
        <p:nvPicPr>
          <p:cNvPr id="8" name="Picture 7" descr="SOOS PP Logo Full.png">
            <a:extLst>
              <a:ext uri="{FF2B5EF4-FFF2-40B4-BE49-F238E27FC236}">
                <a16:creationId xmlns:a16="http://schemas.microsoft.com/office/drawing/2014/main" id="{CC1C9717-3AAB-5847-B84C-AB43A6367C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94" y="6003913"/>
            <a:ext cx="1822583" cy="74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12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OOS-O.pdf">
            <a:extLst>
              <a:ext uri="{FF2B5EF4-FFF2-40B4-BE49-F238E27FC236}">
                <a16:creationId xmlns:a16="http://schemas.microsoft.com/office/drawing/2014/main" id="{B2E7044B-8B28-6947-A50D-F59738A96F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26" t="13397" r="10943" b="11313"/>
          <a:stretch/>
        </p:blipFill>
        <p:spPr>
          <a:xfrm>
            <a:off x="0" y="-98834"/>
            <a:ext cx="5606956" cy="51505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223776" y="1876289"/>
            <a:ext cx="5911757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SOOS Equity, Diversity and Inclusion Group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B0CBD1-23E3-5746-A301-EE22077B7D7F}"/>
              </a:ext>
            </a:extLst>
          </p:cNvPr>
          <p:cNvSpPr txBox="1"/>
          <p:nvPr/>
        </p:nvSpPr>
        <p:spPr>
          <a:xfrm>
            <a:off x="0" y="4981710"/>
            <a:ext cx="4415952" cy="83099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1ADA3"/>
                </a:solidFill>
                <a:effectLst/>
                <a:uLnTx/>
                <a:uFillTx/>
                <a:latin typeface="Agenda-Light"/>
                <a:ea typeface="+mj-ea"/>
                <a:cs typeface="Agenda-Light"/>
              </a:rPr>
              <a:t>Recently established (2020)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B1ADA3"/>
                </a:solidFill>
                <a:latin typeface="Agenda-Light"/>
                <a:ea typeface="+mj-ea"/>
                <a:cs typeface="Agenda-Light"/>
              </a:rPr>
              <a:t>Chairs: Sarah Fawcett, Steve Diggs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B1ADA3"/>
              </a:solidFill>
              <a:effectLst/>
              <a:uLnTx/>
              <a:uFillTx/>
              <a:latin typeface="Agenda-Light"/>
              <a:ea typeface="+mj-ea"/>
              <a:cs typeface="Agenda-Light"/>
            </a:endParaRPr>
          </a:p>
        </p:txBody>
      </p:sp>
      <p:pic>
        <p:nvPicPr>
          <p:cNvPr id="5" name="Picture 4" descr="SOOS PP Logo Full.png">
            <a:extLst>
              <a:ext uri="{FF2B5EF4-FFF2-40B4-BE49-F238E27FC236}">
                <a16:creationId xmlns:a16="http://schemas.microsoft.com/office/drawing/2014/main" id="{E3AA4163-0EB7-7D47-AEA2-F0E52CB29A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94" y="6003913"/>
            <a:ext cx="1822583" cy="74671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53E64D-134C-DD4C-BD12-6A7D3549A00D}"/>
              </a:ext>
            </a:extLst>
          </p:cNvPr>
          <p:cNvSpPr txBox="1">
            <a:spLocks/>
          </p:cNvSpPr>
          <p:nvPr/>
        </p:nvSpPr>
        <p:spPr>
          <a:xfrm>
            <a:off x="5528842" y="277263"/>
            <a:ext cx="3238488" cy="54522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Ongoing </a:t>
            </a:r>
            <a:r>
              <a:rPr lang="en-US" b="0"/>
              <a:t>initiative to </a:t>
            </a:r>
            <a:r>
              <a:rPr lang="en-US" b="0" dirty="0"/>
              <a:t>ensures SOOS acts in accordance with our values in all things</a:t>
            </a:r>
          </a:p>
          <a:p>
            <a:pPr marL="342900" indent="-3429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b="0" dirty="0"/>
              <a:t>Group to play a strategic implementation and advisory role and make recommendations to the SOOS EXCOM and broader community where appropriate</a:t>
            </a:r>
          </a:p>
          <a:p>
            <a:pPr marL="342900" indent="-3429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b="0" dirty="0"/>
              <a:t>Make Southern Ocean science more welcoming</a:t>
            </a:r>
          </a:p>
          <a:p>
            <a:pPr marL="342900" indent="-3429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b="0" dirty="0"/>
              <a:t>Identifying barriers to full participation in SOOS, and acting where possible to circumvent them</a:t>
            </a:r>
            <a:endParaRPr lang="en-US" b="0" dirty="0"/>
          </a:p>
          <a:p>
            <a:pPr marL="342900" indent="-3429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677049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b="1" dirty="0">
                <a:solidFill>
                  <a:schemeClr val="tx2"/>
                </a:solidFill>
              </a:rPr>
              <a:t>SOOS &amp; UN Decade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160" y="1177834"/>
            <a:ext cx="4947920" cy="5257800"/>
          </a:xfr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Co-convened Southern Ocean regional workshop (February 2020)</a:t>
            </a:r>
          </a:p>
          <a:p>
            <a:pPr defTabSz="9144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Community input to Decade Implementation Plan</a:t>
            </a:r>
          </a:p>
          <a:p>
            <a:pPr defTabSz="9144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Partner in Southern Ocean Task Force to lead and drive the Southern Ocean regional program</a:t>
            </a:r>
          </a:p>
          <a:p>
            <a:pPr lvl="1" defTabSz="9144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2</a:t>
            </a:r>
            <a:r>
              <a:rPr lang="en-US" sz="2200" baseline="30000" dirty="0"/>
              <a:t>nd</a:t>
            </a:r>
            <a:r>
              <a:rPr lang="en-US" sz="2200" dirty="0"/>
              <a:t> workshop joint with Polar Data Forum IV to develop Southern Ocean contribution to UN Decade 20-22 September</a:t>
            </a:r>
          </a:p>
          <a:p>
            <a:pPr marL="0" indent="0" defTabSz="914400">
              <a:spcBef>
                <a:spcPts val="1000"/>
              </a:spcBef>
              <a:buNone/>
            </a:pPr>
            <a:r>
              <a:rPr lang="en-US" sz="2400" dirty="0"/>
              <a:t> </a:t>
            </a:r>
          </a:p>
        </p:txBody>
      </p:sp>
      <p:pic>
        <p:nvPicPr>
          <p:cNvPr id="11" name="Picture 10" descr="Sunburst chart&#10;&#10;Description automatically generated">
            <a:extLst>
              <a:ext uri="{FF2B5EF4-FFF2-40B4-BE49-F238E27FC236}">
                <a16:creationId xmlns:a16="http://schemas.microsoft.com/office/drawing/2014/main" id="{F82711A7-B4BF-0F4B-82A8-CB3E05409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520" y="1204049"/>
            <a:ext cx="3474720" cy="2602685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476240" y="4109809"/>
            <a:ext cx="4033520" cy="2392680"/>
          </a:xfr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Active participation in Decade-related webinars/meetings </a:t>
            </a:r>
          </a:p>
          <a:p>
            <a:pPr marL="0" indent="0" defTabSz="914400">
              <a:spcBef>
                <a:spcPts val="1000"/>
              </a:spcBef>
              <a:buNone/>
            </a:pPr>
            <a:r>
              <a:rPr lang="en-US" sz="2400" dirty="0"/>
              <a:t> </a:t>
            </a:r>
          </a:p>
        </p:txBody>
      </p:sp>
      <p:pic>
        <p:nvPicPr>
          <p:cNvPr id="7" name="Picture 6" descr="SOOS PP Logo Full.png">
            <a:extLst>
              <a:ext uri="{FF2B5EF4-FFF2-40B4-BE49-F238E27FC236}">
                <a16:creationId xmlns:a16="http://schemas.microsoft.com/office/drawing/2014/main" id="{542360BB-FADF-1E47-BCE1-B0C73AA91E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94" y="6003913"/>
            <a:ext cx="1822583" cy="7467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9A1F2A-2261-1C4C-9D9A-A78EBFBB0BBD}"/>
              </a:ext>
            </a:extLst>
          </p:cNvPr>
          <p:cNvSpPr/>
          <p:nvPr/>
        </p:nvSpPr>
        <p:spPr>
          <a:xfrm>
            <a:off x="6678593" y="5977158"/>
            <a:ext cx="3256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AEEF"/>
                </a:solidFill>
              </a:rPr>
              <a:t>https://</a:t>
            </a:r>
            <a:r>
              <a:rPr lang="en-US" sz="2000" b="1" dirty="0" err="1">
                <a:solidFill>
                  <a:srgbClr val="00AEEF"/>
                </a:solidFill>
              </a:rPr>
              <a:t>sodecade.org</a:t>
            </a:r>
            <a:endParaRPr lang="en-US" sz="2000" b="1" dirty="0">
              <a:solidFill>
                <a:srgbClr val="0092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42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rgbClr val="B1ADA3"/>
            </a:solidFill>
            <a:effectLst/>
            <a:uLnTx/>
            <a:uFillTx/>
            <a:latin typeface="Agenda-Light"/>
            <a:ea typeface="+mj-ea"/>
            <a:cs typeface="Agenda-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650</Words>
  <Application>Microsoft Macintosh PowerPoint</Application>
  <PresentationFormat>On-screen Show (4:3)</PresentationFormat>
  <Paragraphs>80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Agenda-Bold</vt:lpstr>
      <vt:lpstr>Agenda-Light</vt:lpstr>
      <vt:lpstr>Arial</vt:lpstr>
      <vt:lpstr>Calibri</vt:lpstr>
      <vt:lpstr>Calibri Light</vt:lpstr>
      <vt:lpstr>Courier New</vt:lpstr>
      <vt:lpstr>Myriad Pro</vt:lpstr>
      <vt:lpstr>Office Theme</vt:lpstr>
      <vt:lpstr>PowerPoint Presentation</vt:lpstr>
      <vt:lpstr>PowerPoint Presentation</vt:lpstr>
      <vt:lpstr>New SOOS Science and Implementation Plan (2021-2025)   </vt:lpstr>
      <vt:lpstr>PowerPoint Presentation</vt:lpstr>
      <vt:lpstr>PowerPoint Presentation</vt:lpstr>
      <vt:lpstr>PowerPoint Presentation</vt:lpstr>
      <vt:lpstr> SOOS Data Delivery </vt:lpstr>
      <vt:lpstr>PowerPoint Presentation</vt:lpstr>
      <vt:lpstr>SOOS &amp; UN Decade 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Hofmann, Eileen E.</dc:creator>
  <cp:lastModifiedBy>Alyce Hancock</cp:lastModifiedBy>
  <cp:revision>25</cp:revision>
  <dcterms:created xsi:type="dcterms:W3CDTF">2021-06-08T14:15:18Z</dcterms:created>
  <dcterms:modified xsi:type="dcterms:W3CDTF">2021-09-06T22:21:31Z</dcterms:modified>
</cp:coreProperties>
</file>