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60" r:id="rId4"/>
    <p:sldId id="262" r:id="rId5"/>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CCB11-A7FE-2744-8A6F-16D21F54E61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BF9ABAEB-C357-EE4E-B2B9-92B616C7F9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9BCFAF1B-F43B-CF42-AAC4-2D6DBE159EFA}"/>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5" name="Footer Placeholder 4">
            <a:extLst>
              <a:ext uri="{FF2B5EF4-FFF2-40B4-BE49-F238E27FC236}">
                <a16:creationId xmlns:a16="http://schemas.microsoft.com/office/drawing/2014/main" id="{B9F50D3D-403A-804B-8BB1-5EF45BEA2220}"/>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666D0D5-084B-E646-B175-00E1E1E55153}"/>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3149641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67E2E-E553-DD47-A25A-F78480368F3B}"/>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5745B1AB-68F0-194A-A7D0-6CCC73C93D3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625DF3B-F6B3-5444-8E23-391423CA83E3}"/>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5" name="Footer Placeholder 4">
            <a:extLst>
              <a:ext uri="{FF2B5EF4-FFF2-40B4-BE49-F238E27FC236}">
                <a16:creationId xmlns:a16="http://schemas.microsoft.com/office/drawing/2014/main" id="{A40B8B3E-35F2-7E47-886B-5A7E6EAFD187}"/>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1F968FD-7C58-6946-9C5E-CB54D25F3C16}"/>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2361361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E841A6-4F56-BF4B-ABA2-971F3284A89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53A8FA98-8480-E244-9D26-68CDCD752B6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F5FCE2EA-C19A-E145-9354-364FE6351FBD}"/>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5" name="Footer Placeholder 4">
            <a:extLst>
              <a:ext uri="{FF2B5EF4-FFF2-40B4-BE49-F238E27FC236}">
                <a16:creationId xmlns:a16="http://schemas.microsoft.com/office/drawing/2014/main" id="{4FA52F8C-3D0B-E74D-AD0E-A03772DB6E1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3313AB8E-06C0-7148-BDC6-673C0F2441EE}"/>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1371411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2885D-12D9-7148-A410-6297390BFB44}"/>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4E21EB8C-01BD-F140-AD61-CA20DC12743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5E197E65-97E7-234A-8192-8EE7F3545E33}"/>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5" name="Footer Placeholder 4">
            <a:extLst>
              <a:ext uri="{FF2B5EF4-FFF2-40B4-BE49-F238E27FC236}">
                <a16:creationId xmlns:a16="http://schemas.microsoft.com/office/drawing/2014/main" id="{DF0B7392-2544-0C48-93FF-0D160F68DBB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956669F9-49EC-2F44-8486-956A11CF21E4}"/>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71371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79A4B-D5E8-BD41-AD6A-E994A14EBE9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4C680D89-D8D9-AF4E-9ACE-2CA6E7BB37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39E651E-2E35-E449-8716-E823B74E9AC7}"/>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5" name="Footer Placeholder 4">
            <a:extLst>
              <a:ext uri="{FF2B5EF4-FFF2-40B4-BE49-F238E27FC236}">
                <a16:creationId xmlns:a16="http://schemas.microsoft.com/office/drawing/2014/main" id="{0004A972-7ED9-7243-A3B0-8F88D00B5578}"/>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15879C-FE82-A645-8926-75D503F19A77}"/>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2637475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D7EAA-E9C3-274F-8DA4-15EA4957105B}"/>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74B34173-5567-0642-A766-01F558E37C7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C4DD7032-E9A9-944B-889A-770BD14CFB6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1918E9D4-48C2-EB43-8D99-64437120450C}"/>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6" name="Footer Placeholder 5">
            <a:extLst>
              <a:ext uri="{FF2B5EF4-FFF2-40B4-BE49-F238E27FC236}">
                <a16:creationId xmlns:a16="http://schemas.microsoft.com/office/drawing/2014/main" id="{A04BDDD0-53DC-B54C-A90B-26F70BBFF44E}"/>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BD46A03A-8B8E-6444-944A-E92B65FE5D3A}"/>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3788501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292AB-36A7-0F42-BDB1-8422E0A852C9}"/>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8B43E079-92B9-9845-BFFD-CB01E200B0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CD08F5B-50A0-EF44-BF02-926A19F6564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2756AC28-EA81-C44F-9FDA-9CF295147F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32CD472-43A3-FA43-A180-6AE4E999866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A836B94-973D-BD4C-8E47-A8EAE27D48AB}"/>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8" name="Footer Placeholder 7">
            <a:extLst>
              <a:ext uri="{FF2B5EF4-FFF2-40B4-BE49-F238E27FC236}">
                <a16:creationId xmlns:a16="http://schemas.microsoft.com/office/drawing/2014/main" id="{42BF0CDB-8105-EF43-A498-472F9ADB61DA}"/>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C095D616-D01D-074E-81B5-524AFB3D86B0}"/>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1744879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F7411-34E6-3147-8DAC-1177F5CF3B52}"/>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2CC99B8C-EE20-6F4C-ABE1-559D7FA2E81D}"/>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4" name="Footer Placeholder 3">
            <a:extLst>
              <a:ext uri="{FF2B5EF4-FFF2-40B4-BE49-F238E27FC236}">
                <a16:creationId xmlns:a16="http://schemas.microsoft.com/office/drawing/2014/main" id="{729DB828-E16B-6D4B-81E8-DEB9FB841DE8}"/>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EC76BFC3-A072-0847-BB64-68B516444058}"/>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3773181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757B1B-8A8F-FE41-81C3-C260869DEE15}"/>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3" name="Footer Placeholder 2">
            <a:extLst>
              <a:ext uri="{FF2B5EF4-FFF2-40B4-BE49-F238E27FC236}">
                <a16:creationId xmlns:a16="http://schemas.microsoft.com/office/drawing/2014/main" id="{5ED93736-A01C-4548-80DE-D14CB2E25156}"/>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A0FF119D-BA58-DA45-84F2-4144B88C25BA}"/>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1403789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E4752-05DD-C140-9B0D-65D216FF805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2F0D9B2A-B6A7-0541-B712-CBE37B69B6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568E0F27-6DBD-5140-AD81-983B6FCA07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F2CD2AE-FDC2-464B-8FD9-AEDD6BE1678D}"/>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6" name="Footer Placeholder 5">
            <a:extLst>
              <a:ext uri="{FF2B5EF4-FFF2-40B4-BE49-F238E27FC236}">
                <a16:creationId xmlns:a16="http://schemas.microsoft.com/office/drawing/2014/main" id="{3A0A962A-F218-CA45-9998-AD24227A56EC}"/>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36FD712-C718-2340-A7A6-CFF180A0B714}"/>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2818228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07924-AEA8-0948-B561-EDD660DED8A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24A0F552-8F0B-104C-A7BA-D2CFB670A8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4B8A11F0-705C-724D-8F32-7CD55F72B1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32CA704-54D9-CC40-981D-142DB582A9C6}"/>
              </a:ext>
            </a:extLst>
          </p:cNvPr>
          <p:cNvSpPr>
            <a:spLocks noGrp="1"/>
          </p:cNvSpPr>
          <p:nvPr>
            <p:ph type="dt" sz="half" idx="10"/>
          </p:nvPr>
        </p:nvSpPr>
        <p:spPr/>
        <p:txBody>
          <a:bodyPr/>
          <a:lstStyle/>
          <a:p>
            <a:fld id="{EEC61EA8-E1D3-C346-9832-EE2013216D86}" type="datetimeFigureOut">
              <a:rPr lang="en-BE" smtClean="0"/>
              <a:t>12/4/20</a:t>
            </a:fld>
            <a:endParaRPr lang="en-BE"/>
          </a:p>
        </p:txBody>
      </p:sp>
      <p:sp>
        <p:nvSpPr>
          <p:cNvPr id="6" name="Footer Placeholder 5">
            <a:extLst>
              <a:ext uri="{FF2B5EF4-FFF2-40B4-BE49-F238E27FC236}">
                <a16:creationId xmlns:a16="http://schemas.microsoft.com/office/drawing/2014/main" id="{DBAA8813-C713-834B-AECF-9C569F925C60}"/>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0E89579-2175-514E-8E90-48BE3FE38165}"/>
              </a:ext>
            </a:extLst>
          </p:cNvPr>
          <p:cNvSpPr>
            <a:spLocks noGrp="1"/>
          </p:cNvSpPr>
          <p:nvPr>
            <p:ph type="sldNum" sz="quarter" idx="12"/>
          </p:nvPr>
        </p:nvSpPr>
        <p:spPr/>
        <p:txBody>
          <a:bodyPr/>
          <a:lstStyle/>
          <a:p>
            <a:fld id="{30B7CF4A-E987-034C-87A1-8060505CE933}" type="slidenum">
              <a:rPr lang="en-BE" smtClean="0"/>
              <a:t>‹#›</a:t>
            </a:fld>
            <a:endParaRPr lang="en-BE"/>
          </a:p>
        </p:txBody>
      </p:sp>
    </p:spTree>
    <p:extLst>
      <p:ext uri="{BB962C8B-B14F-4D97-AF65-F5344CB8AC3E}">
        <p14:creationId xmlns:p14="http://schemas.microsoft.com/office/powerpoint/2010/main" val="3344988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54DE2-206B-1544-AC5F-B461B501BC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A7403273-2101-B247-8DA9-A6615AD73B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2B0A5867-BCD1-854C-AA45-1EEAF1D9AF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C61EA8-E1D3-C346-9832-EE2013216D86}" type="datetimeFigureOut">
              <a:rPr lang="en-BE" smtClean="0"/>
              <a:t>12/4/20</a:t>
            </a:fld>
            <a:endParaRPr lang="en-BE"/>
          </a:p>
        </p:txBody>
      </p:sp>
      <p:sp>
        <p:nvSpPr>
          <p:cNvPr id="5" name="Footer Placeholder 4">
            <a:extLst>
              <a:ext uri="{FF2B5EF4-FFF2-40B4-BE49-F238E27FC236}">
                <a16:creationId xmlns:a16="http://schemas.microsoft.com/office/drawing/2014/main" id="{987616C8-B32C-3B41-A133-E744E82CE2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2D54A3F8-C73E-1949-9B71-F031741E09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B7CF4A-E987-034C-87A1-8060505CE933}" type="slidenum">
              <a:rPr lang="en-BE" smtClean="0"/>
              <a:t>‹#›</a:t>
            </a:fld>
            <a:endParaRPr lang="en-BE"/>
          </a:p>
        </p:txBody>
      </p:sp>
    </p:spTree>
    <p:extLst>
      <p:ext uri="{BB962C8B-B14F-4D97-AF65-F5344CB8AC3E}">
        <p14:creationId xmlns:p14="http://schemas.microsoft.com/office/powerpoint/2010/main" val="349043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19E49-559E-E74E-A3B9-0F2DD8822C6B}"/>
              </a:ext>
            </a:extLst>
          </p:cNvPr>
          <p:cNvSpPr>
            <a:spLocks noGrp="1"/>
          </p:cNvSpPr>
          <p:nvPr>
            <p:ph type="title"/>
          </p:nvPr>
        </p:nvSpPr>
        <p:spPr>
          <a:xfrm>
            <a:off x="2123688" y="138112"/>
            <a:ext cx="9806373" cy="1234440"/>
          </a:xfrm>
        </p:spPr>
        <p:txBody>
          <a:bodyPr anchor="t">
            <a:normAutofit/>
          </a:bodyPr>
          <a:lstStyle/>
          <a:p>
            <a:r>
              <a:rPr lang="en-BE" sz="4000" dirty="0">
                <a:solidFill>
                  <a:schemeClr val="accent1"/>
                </a:solidFill>
              </a:rPr>
              <a:t>IOC initiatives as part of the UN decade: IODE</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6C2B2C3F-1C15-6548-9AF4-8C09BA23CD13}"/>
              </a:ext>
            </a:extLst>
          </p:cNvPr>
          <p:cNvSpPr>
            <a:spLocks noGrp="1"/>
          </p:cNvSpPr>
          <p:nvPr>
            <p:ph idx="1"/>
          </p:nvPr>
        </p:nvSpPr>
        <p:spPr>
          <a:xfrm>
            <a:off x="2562225" y="827088"/>
            <a:ext cx="8939213" cy="5892800"/>
          </a:xfrm>
        </p:spPr>
        <p:txBody>
          <a:bodyPr>
            <a:normAutofit fontScale="85000" lnSpcReduction="20000"/>
          </a:bodyPr>
          <a:lstStyle/>
          <a:p>
            <a:pPr marL="457200" indent="-457200">
              <a:buFont typeface="+mj-lt"/>
              <a:buAutoNum type="arabicPeriod"/>
            </a:pPr>
            <a:r>
              <a:rPr lang="en-GB" sz="2200" b="1" dirty="0" err="1"/>
              <a:t>ODISCat</a:t>
            </a:r>
            <a:r>
              <a:rPr lang="en-GB" sz="2200" b="1" dirty="0"/>
              <a:t> Catalogue of Sources</a:t>
            </a:r>
          </a:p>
          <a:p>
            <a:pPr lvl="1"/>
            <a:r>
              <a:rPr lang="en-GB" sz="1800" dirty="0"/>
              <a:t>The ODIS "Catalogue of Sources" aims to be an online browsable and searchable catalogue of existing ocean related web-based sources/systems of data and information as well as products and services. It will also provide information on products and visualize the landscape (entities and their connections) of ocean data and information sources.</a:t>
            </a:r>
          </a:p>
          <a:p>
            <a:pPr lvl="1"/>
            <a:r>
              <a:rPr lang="en-GB" sz="1800" dirty="0"/>
              <a:t>An accessible ocean</a:t>
            </a:r>
          </a:p>
          <a:p>
            <a:pPr lvl="1"/>
            <a:r>
              <a:rPr lang="en-GB" sz="1800" dirty="0"/>
              <a:t>Multiple stakeholders in all regions/ IODE NODCs and ADUs</a:t>
            </a:r>
          </a:p>
          <a:p>
            <a:pPr marL="457200" indent="-457200">
              <a:buFont typeface="+mj-lt"/>
              <a:buAutoNum type="arabicPeriod"/>
            </a:pPr>
            <a:r>
              <a:rPr lang="en-GB" sz="2200" b="1" dirty="0"/>
              <a:t>ODIS Ocean Data and Information System</a:t>
            </a:r>
          </a:p>
          <a:p>
            <a:pPr lvl="1"/>
            <a:r>
              <a:rPr lang="en-GB" sz="1800" dirty="0"/>
              <a:t>The IOC Ocean Data and Information System (ODIS) will be an e-environment where users can discover coastal and ocean data, information and associated products or services provided by IOC Member States, projects and other partners of IOC. The system will aim to align itself with accepted community data management principles, such as the FAIR (Findable, Accessible, Interoperable and Reusable) principles and, where feasible, interoperate with existing data solutions. IODE will work with existing stakeholders, linked and not linked to the IOC, to improve the discovery, access, semantic and technical interoperability of existing data and information, and to contribute to the development of a global ocean data and information system, to be referred to as the IOC Ocean Data and Information System (ODIS), leveraging established solutions where possible.</a:t>
            </a:r>
          </a:p>
          <a:p>
            <a:pPr lvl="1"/>
            <a:r>
              <a:rPr lang="en-GB" sz="1800" dirty="0"/>
              <a:t>An accessible ocean</a:t>
            </a:r>
          </a:p>
          <a:p>
            <a:pPr lvl="1"/>
            <a:r>
              <a:rPr lang="en-GB" sz="1800" dirty="0"/>
              <a:t>Multiple stakeholders in all regions/ IODE NODCs and ADUs</a:t>
            </a:r>
          </a:p>
          <a:p>
            <a:pPr marL="457200" indent="-457200">
              <a:buFont typeface="+mj-lt"/>
              <a:buAutoNum type="arabicPeriod"/>
            </a:pPr>
            <a:r>
              <a:rPr lang="en-BE" sz="2200" b="1" dirty="0"/>
              <a:t>The Ocean InfoHub project</a:t>
            </a:r>
          </a:p>
          <a:p>
            <a:pPr lvl="1"/>
            <a:r>
              <a:rPr lang="en-GB" sz="1800" dirty="0"/>
              <a:t>The Ocean </a:t>
            </a:r>
            <a:r>
              <a:rPr lang="en-GB" sz="1800" dirty="0" err="1"/>
              <a:t>InfoHub</a:t>
            </a:r>
            <a:r>
              <a:rPr lang="en-GB" sz="1800" dirty="0"/>
              <a:t> Project is a three-year project that will support the initial development of the Ocean Data and Information System (ODIS) architecture, as well as develop communities of practice (information systems and their end users) in three pilot regions; </a:t>
            </a:r>
            <a:r>
              <a:rPr lang="en-GB" sz="1800" u="sng" dirty="0"/>
              <a:t>Africa, Latin America and Caribbean</a:t>
            </a:r>
          </a:p>
          <a:p>
            <a:pPr lvl="1"/>
            <a:r>
              <a:rPr lang="en-GB" sz="1800" dirty="0"/>
              <a:t>A clean ocean, A healthy and resilient ocean, A productive ocean, A safe ocean, An accessible ocean, An inspiring and engaging ocean</a:t>
            </a:r>
          </a:p>
          <a:p>
            <a:pPr lvl="1"/>
            <a:r>
              <a:rPr lang="en-GB" sz="1800" dirty="0"/>
              <a:t>Numerous EU partners (</a:t>
            </a:r>
            <a:r>
              <a:rPr lang="en-GB" sz="1800" dirty="0" err="1"/>
              <a:t>eg</a:t>
            </a:r>
            <a:r>
              <a:rPr lang="en-GB" sz="1800" dirty="0"/>
              <a:t> </a:t>
            </a:r>
            <a:r>
              <a:rPr lang="en-GB" sz="1800" dirty="0" err="1"/>
              <a:t>Eurocean</a:t>
            </a:r>
            <a:r>
              <a:rPr lang="en-GB" sz="1800" dirty="0"/>
              <a:t>, </a:t>
            </a:r>
            <a:r>
              <a:rPr lang="en-GB" sz="1800" dirty="0" err="1"/>
              <a:t>Emodnet</a:t>
            </a:r>
            <a:r>
              <a:rPr lang="en-GB" sz="1800" dirty="0"/>
              <a:t>, </a:t>
            </a:r>
            <a:r>
              <a:rPr lang="en-GB" sz="1800" dirty="0" err="1"/>
              <a:t>marinetraining.eu</a:t>
            </a:r>
            <a:r>
              <a:rPr lang="en-GB" sz="1800" dirty="0"/>
              <a:t>), global partners, IOC partners (</a:t>
            </a:r>
            <a:r>
              <a:rPr lang="en-GB" sz="1800" dirty="0" err="1"/>
              <a:t>Oceanexpert</a:t>
            </a:r>
            <a:r>
              <a:rPr lang="en-GB" sz="1800" dirty="0"/>
              <a:t>, </a:t>
            </a:r>
            <a:r>
              <a:rPr lang="en-GB" sz="1800" dirty="0" err="1"/>
              <a:t>Aquadocs</a:t>
            </a:r>
            <a:r>
              <a:rPr lang="en-GB" sz="1800" dirty="0"/>
              <a:t>, OBIS, WOD, ICAN)</a:t>
            </a:r>
          </a:p>
          <a:p>
            <a:pPr lvl="1"/>
            <a:endParaRPr lang="en-GB" sz="1800" dirty="0"/>
          </a:p>
          <a:p>
            <a:pPr marL="457200" indent="-457200">
              <a:buFont typeface="+mj-lt"/>
              <a:buAutoNum type="arabicPeriod"/>
            </a:pPr>
            <a:endParaRPr lang="en-GB" sz="2200" dirty="0"/>
          </a:p>
          <a:p>
            <a:endParaRPr lang="en-GB" sz="2200" dirty="0"/>
          </a:p>
        </p:txBody>
      </p:sp>
    </p:spTree>
    <p:extLst>
      <p:ext uri="{BB962C8B-B14F-4D97-AF65-F5344CB8AC3E}">
        <p14:creationId xmlns:p14="http://schemas.microsoft.com/office/powerpoint/2010/main" val="3527622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19E49-559E-E74E-A3B9-0F2DD8822C6B}"/>
              </a:ext>
            </a:extLst>
          </p:cNvPr>
          <p:cNvSpPr>
            <a:spLocks noGrp="1"/>
          </p:cNvSpPr>
          <p:nvPr>
            <p:ph type="title"/>
          </p:nvPr>
        </p:nvSpPr>
        <p:spPr>
          <a:xfrm>
            <a:off x="2123688" y="138112"/>
            <a:ext cx="9806373" cy="1234440"/>
          </a:xfrm>
        </p:spPr>
        <p:txBody>
          <a:bodyPr anchor="t">
            <a:normAutofit/>
          </a:bodyPr>
          <a:lstStyle/>
          <a:p>
            <a:r>
              <a:rPr lang="en-BE" sz="4000" dirty="0">
                <a:solidFill>
                  <a:schemeClr val="accent1"/>
                </a:solidFill>
              </a:rPr>
              <a:t>IOC initiatives as part of the UN decade: IODE</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6C2B2C3F-1C15-6548-9AF4-8C09BA23CD13}"/>
              </a:ext>
            </a:extLst>
          </p:cNvPr>
          <p:cNvSpPr>
            <a:spLocks noGrp="1"/>
          </p:cNvSpPr>
          <p:nvPr>
            <p:ph idx="1"/>
          </p:nvPr>
        </p:nvSpPr>
        <p:spPr>
          <a:xfrm>
            <a:off x="2562225" y="827088"/>
            <a:ext cx="8939213" cy="5892800"/>
          </a:xfrm>
        </p:spPr>
        <p:txBody>
          <a:bodyPr>
            <a:normAutofit/>
          </a:bodyPr>
          <a:lstStyle/>
          <a:p>
            <a:pPr marL="457200" indent="-457200">
              <a:buFont typeface="+mj-lt"/>
              <a:buAutoNum type="arabicPeriod" startAt="4"/>
            </a:pPr>
            <a:r>
              <a:rPr lang="en-GB" sz="2200" b="1" dirty="0"/>
              <a:t>Partnership Centre for the IODE ODIS</a:t>
            </a:r>
          </a:p>
          <a:p>
            <a:pPr lvl="1"/>
            <a:r>
              <a:rPr lang="en-GB" sz="1800" dirty="0"/>
              <a:t>The Partnership Centre for the ODIS will (</a:t>
            </a:r>
            <a:r>
              <a:rPr lang="en-GB" sz="1800" dirty="0" err="1"/>
              <a:t>i</a:t>
            </a:r>
            <a:r>
              <a:rPr lang="en-GB" sz="1800" dirty="0"/>
              <a:t>) provide hosting services for ODIS contributors as well as tools and training services for IOC Member States that currently do not have the required capacities; (ii) provide a secure archive/mirror for all data and information contributed to ODIS that are not already securely archived nationally, regionally or globally.</a:t>
            </a:r>
          </a:p>
          <a:p>
            <a:pPr lvl="1"/>
            <a:r>
              <a:rPr lang="en-GB" sz="1800" dirty="0"/>
              <a:t>An accessible ocean</a:t>
            </a:r>
          </a:p>
          <a:p>
            <a:pPr lvl="1"/>
            <a:r>
              <a:rPr lang="en-GB" sz="1800" dirty="0"/>
              <a:t>Multiple stakeholders in all regions/ IODE NODCs and ADUs</a:t>
            </a:r>
          </a:p>
          <a:p>
            <a:pPr marL="457200" indent="-457200">
              <a:buFont typeface="+mj-lt"/>
              <a:buAutoNum type="arabicPeriod" startAt="4"/>
            </a:pPr>
            <a:r>
              <a:rPr lang="en-GB" sz="2200" b="1" dirty="0" err="1"/>
              <a:t>OceanTeacher</a:t>
            </a:r>
            <a:r>
              <a:rPr lang="en-GB" sz="2200" b="1" dirty="0"/>
              <a:t> Global Academy (OTGA)</a:t>
            </a:r>
            <a:endParaRPr lang="en-BE" sz="1400" b="1" dirty="0"/>
          </a:p>
          <a:p>
            <a:pPr lvl="1"/>
            <a:r>
              <a:rPr lang="en-GB" sz="1800" dirty="0"/>
              <a:t>network of 16 RTCs and STCs around the world that provide short-term training in all aspects of IOC mandate/ online platform for management of and access to, training content</a:t>
            </a:r>
          </a:p>
          <a:p>
            <a:pPr lvl="1"/>
            <a:r>
              <a:rPr lang="en-GB" sz="1800" dirty="0"/>
              <a:t>a clean ocean, A healthy and resilient ocean, A productive ocean, A safe ocean, An accessible ocean, An inspiring and engaging ocean</a:t>
            </a:r>
          </a:p>
          <a:p>
            <a:pPr lvl="1"/>
            <a:r>
              <a:rPr lang="en-GB" sz="1800" dirty="0"/>
              <a:t>Multiple stakeholders in all regions</a:t>
            </a:r>
            <a:endParaRPr lang="en-GB" sz="1800" b="1" dirty="0"/>
          </a:p>
          <a:p>
            <a:pPr lvl="1"/>
            <a:endParaRPr lang="en-GB" sz="1800" dirty="0"/>
          </a:p>
          <a:p>
            <a:endParaRPr lang="en-GB" sz="2200" dirty="0"/>
          </a:p>
        </p:txBody>
      </p:sp>
    </p:spTree>
    <p:extLst>
      <p:ext uri="{BB962C8B-B14F-4D97-AF65-F5344CB8AC3E}">
        <p14:creationId xmlns:p14="http://schemas.microsoft.com/office/powerpoint/2010/main" val="3619358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19E49-559E-E74E-A3B9-0F2DD8822C6B}"/>
              </a:ext>
            </a:extLst>
          </p:cNvPr>
          <p:cNvSpPr>
            <a:spLocks noGrp="1"/>
          </p:cNvSpPr>
          <p:nvPr>
            <p:ph type="title"/>
          </p:nvPr>
        </p:nvSpPr>
        <p:spPr>
          <a:xfrm>
            <a:off x="2123688" y="138112"/>
            <a:ext cx="9806373" cy="1234440"/>
          </a:xfrm>
        </p:spPr>
        <p:txBody>
          <a:bodyPr anchor="t">
            <a:normAutofit/>
          </a:bodyPr>
          <a:lstStyle/>
          <a:p>
            <a:r>
              <a:rPr lang="en-BE" sz="4000" dirty="0">
                <a:solidFill>
                  <a:schemeClr val="accent1"/>
                </a:solidFill>
              </a:rPr>
              <a:t>IOC initiatives as part of the UN decade: joint</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6C2B2C3F-1C15-6548-9AF4-8C09BA23CD13}"/>
              </a:ext>
            </a:extLst>
          </p:cNvPr>
          <p:cNvSpPr>
            <a:spLocks noGrp="1"/>
          </p:cNvSpPr>
          <p:nvPr>
            <p:ph idx="1"/>
          </p:nvPr>
        </p:nvSpPr>
        <p:spPr>
          <a:xfrm>
            <a:off x="2562225" y="827088"/>
            <a:ext cx="8939213" cy="5892800"/>
          </a:xfrm>
        </p:spPr>
        <p:txBody>
          <a:bodyPr>
            <a:normAutofit fontScale="92500" lnSpcReduction="20000"/>
          </a:bodyPr>
          <a:lstStyle/>
          <a:p>
            <a:pPr marL="457200" indent="-457200">
              <a:buFont typeface="+mj-lt"/>
              <a:buAutoNum type="arabicPeriod" startAt="6"/>
            </a:pPr>
            <a:r>
              <a:rPr lang="en-GB" sz="2200" b="1" dirty="0"/>
              <a:t>Pacific Islands Marine </a:t>
            </a:r>
            <a:r>
              <a:rPr lang="en-GB" sz="2200" b="1" dirty="0" err="1"/>
              <a:t>Bioinvasions</a:t>
            </a:r>
            <a:r>
              <a:rPr lang="en-GB" sz="2200" b="1" dirty="0"/>
              <a:t> Alert Network (</a:t>
            </a:r>
            <a:r>
              <a:rPr lang="en-GB" sz="2200" b="1" dirty="0" err="1"/>
              <a:t>PacMAN</a:t>
            </a:r>
            <a:r>
              <a:rPr lang="en-GB" sz="2200" b="1" dirty="0"/>
              <a:t>) (IODE(OBIS)/OSS/GOOS)</a:t>
            </a:r>
          </a:p>
          <a:p>
            <a:pPr lvl="1"/>
            <a:r>
              <a:rPr lang="en-GB" sz="1800" dirty="0"/>
              <a:t>The project will develop a national invasive species monitoring system as well as an early-warning decision-support tool for Pacific SIDS, offering a user-friendly dashboard indicating the potential presence of invasive species (including pathogens and pest species) or risk of invasions to support local management. The project will achieve this goal through a work plan that includes (</a:t>
            </a:r>
            <a:r>
              <a:rPr lang="en-GB" sz="1800" dirty="0" err="1"/>
              <a:t>i</a:t>
            </a:r>
            <a:r>
              <a:rPr lang="en-GB" sz="1800" dirty="0"/>
              <a:t>) needs assessment and review of current best practices in detecting invasive species; (ii) training of local scientists in field sampling, sample processing, DNA sequencing and data management; (iii) establishing and operating national invasive species monitoring plans; (iv) building a bioinformatics pipeline to improve the availability of metabarcoding data from biofouling communities and feed these into global data infrastructures and (v) develop the decision-support tool. Strong ​stakeholder engagement​ will ensure that the marine </a:t>
            </a:r>
            <a:r>
              <a:rPr lang="en-GB" sz="1800" dirty="0" err="1"/>
              <a:t>bioinvasions</a:t>
            </a:r>
            <a:r>
              <a:rPr lang="en-GB" sz="1800" dirty="0"/>
              <a:t> monitoring plan and the information and services of the decision-support tool contribute to and meet the requirements of local management (triggering rapid response).</a:t>
            </a:r>
          </a:p>
          <a:p>
            <a:pPr lvl="1"/>
            <a:r>
              <a:rPr lang="en-GB" sz="1800" dirty="0"/>
              <a:t>A healthy and resilient ocean, An accessible ocean</a:t>
            </a:r>
          </a:p>
          <a:p>
            <a:pPr lvl="1"/>
            <a:r>
              <a:rPr lang="en-GB" sz="1800" dirty="0"/>
              <a:t>University of the South Pacific and many other partners listed here https://</a:t>
            </a:r>
            <a:r>
              <a:rPr lang="en-GB" sz="1800" dirty="0" err="1"/>
              <a:t>pacman.obis.org</a:t>
            </a:r>
            <a:r>
              <a:rPr lang="en-GB" sz="1800" dirty="0"/>
              <a:t>/partners/</a:t>
            </a:r>
          </a:p>
          <a:p>
            <a:pPr marL="457200" indent="-457200">
              <a:buFont typeface="+mj-lt"/>
              <a:buAutoNum type="arabicPeriod" startAt="7"/>
            </a:pPr>
            <a:endParaRPr lang="en-GB" sz="2200" b="1" dirty="0"/>
          </a:p>
          <a:p>
            <a:pPr marL="457200" indent="-457200">
              <a:buFont typeface="+mj-lt"/>
              <a:buAutoNum type="arabicPeriod" startAt="7"/>
            </a:pPr>
            <a:r>
              <a:rPr lang="en-GB" sz="2200" b="1" dirty="0"/>
              <a:t>Ocean Practices for the Decade (IODE/GOOS)</a:t>
            </a:r>
          </a:p>
          <a:p>
            <a:pPr lvl="1"/>
            <a:r>
              <a:rPr lang="en-GB" sz="1800" dirty="0"/>
              <a:t>An Ocean Practices for the Decade Programme builds on the experiences of and capacities developed by the  IOC Ocean Best Practices System (OBPS), empowering the global community to address multiple Ocean Decade Challenges and achieve the Decade Outcomes.</a:t>
            </a:r>
          </a:p>
          <a:p>
            <a:pPr lvl="1"/>
            <a:r>
              <a:rPr lang="en-GB" sz="1800" dirty="0"/>
              <a:t>A clean ocean, A healthy and resilient ocean, A productive ocean, A safe ocean, An accessible ocean, An inspiring and engaging ocean</a:t>
            </a:r>
          </a:p>
          <a:p>
            <a:pPr lvl="1"/>
            <a:r>
              <a:rPr lang="en-GB" sz="1800" dirty="0"/>
              <a:t>EU H2020 projects (</a:t>
            </a:r>
            <a:r>
              <a:rPr lang="en-GB" sz="1800" dirty="0" err="1"/>
              <a:t>EuroSEA</a:t>
            </a:r>
            <a:r>
              <a:rPr lang="en-GB" sz="1800" dirty="0"/>
              <a:t>, </a:t>
            </a:r>
            <a:r>
              <a:rPr lang="en-GB" sz="1800" dirty="0" err="1"/>
              <a:t>AtlantECO</a:t>
            </a:r>
            <a:r>
              <a:rPr lang="en-GB" sz="1800" dirty="0"/>
              <a:t>, </a:t>
            </a:r>
            <a:r>
              <a:rPr lang="en-GB" sz="1800" dirty="0" err="1"/>
              <a:t>TechOceanS</a:t>
            </a:r>
            <a:r>
              <a:rPr lang="en-GB" sz="1800" dirty="0"/>
              <a:t>, JERICO S3)</a:t>
            </a:r>
          </a:p>
          <a:p>
            <a:endParaRPr lang="en-GB" sz="2200" dirty="0"/>
          </a:p>
        </p:txBody>
      </p:sp>
    </p:spTree>
    <p:extLst>
      <p:ext uri="{BB962C8B-B14F-4D97-AF65-F5344CB8AC3E}">
        <p14:creationId xmlns:p14="http://schemas.microsoft.com/office/powerpoint/2010/main" val="1710197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D19E49-559E-E74E-A3B9-0F2DD8822C6B}"/>
              </a:ext>
            </a:extLst>
          </p:cNvPr>
          <p:cNvSpPr>
            <a:spLocks noGrp="1"/>
          </p:cNvSpPr>
          <p:nvPr>
            <p:ph type="title"/>
          </p:nvPr>
        </p:nvSpPr>
        <p:spPr>
          <a:xfrm>
            <a:off x="2123688" y="138112"/>
            <a:ext cx="9806373" cy="1234440"/>
          </a:xfrm>
        </p:spPr>
        <p:txBody>
          <a:bodyPr anchor="t">
            <a:normAutofit/>
          </a:bodyPr>
          <a:lstStyle/>
          <a:p>
            <a:r>
              <a:rPr lang="en-BE" sz="4000" dirty="0">
                <a:solidFill>
                  <a:schemeClr val="accent1"/>
                </a:solidFill>
              </a:rPr>
              <a:t>IOC initiatives as part of the UN decade: joint</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6C2B2C3F-1C15-6548-9AF4-8C09BA23CD13}"/>
              </a:ext>
            </a:extLst>
          </p:cNvPr>
          <p:cNvSpPr>
            <a:spLocks noGrp="1"/>
          </p:cNvSpPr>
          <p:nvPr>
            <p:ph idx="1"/>
          </p:nvPr>
        </p:nvSpPr>
        <p:spPr>
          <a:xfrm>
            <a:off x="2562225" y="827088"/>
            <a:ext cx="8939213" cy="5892800"/>
          </a:xfrm>
        </p:spPr>
        <p:txBody>
          <a:bodyPr>
            <a:normAutofit/>
          </a:bodyPr>
          <a:lstStyle/>
          <a:p>
            <a:pPr marL="457200" indent="-457200">
              <a:buFont typeface="+mj-lt"/>
              <a:buAutoNum type="arabicPeriod" startAt="8"/>
            </a:pPr>
            <a:r>
              <a:rPr lang="en-GB" sz="2200" b="1" dirty="0"/>
              <a:t>Marine Biodiversity Programme (IODE(OBIS)/GOOS </a:t>
            </a:r>
            <a:r>
              <a:rPr lang="en-GB" sz="2200" b="1" dirty="0" err="1"/>
              <a:t>BioEco</a:t>
            </a:r>
            <a:r>
              <a:rPr lang="en-GB" sz="2200" b="1" dirty="0"/>
              <a:t>/MBON/UNEP-WCMC)</a:t>
            </a:r>
          </a:p>
          <a:p>
            <a:pPr lvl="1"/>
            <a:r>
              <a:rPr lang="en-GB" sz="1800" dirty="0"/>
              <a:t>Concept under development, but it will be a framework to support projects to deliver on the biological </a:t>
            </a:r>
            <a:r>
              <a:rPr lang="en-GB" sz="1800"/>
              <a:t>and ecosystem GOOS </a:t>
            </a:r>
            <a:r>
              <a:rPr lang="en-GB" sz="1800" dirty="0"/>
              <a:t>EOV products and indicators to support sustainable development, (local) management of ecosystems and natural resources. A Decade Programme secretariat (Decade collaborative Centre) will be established at the MBON Secretariat hosted by the Air Centre in the Azores (Portugal).</a:t>
            </a:r>
          </a:p>
          <a:p>
            <a:pPr lvl="1"/>
            <a:r>
              <a:rPr lang="en-GB" sz="1800" dirty="0"/>
              <a:t>A healthy and resilient ocean, An accessible ocean</a:t>
            </a:r>
          </a:p>
          <a:p>
            <a:pPr lvl="1"/>
            <a:r>
              <a:rPr lang="en-GB" sz="1800" dirty="0"/>
              <a:t>Partnerships and stakeholders: work in progress</a:t>
            </a:r>
          </a:p>
          <a:p>
            <a:pPr marL="457200" indent="-457200">
              <a:buFont typeface="+mj-lt"/>
              <a:buAutoNum type="arabicPeriod" startAt="7"/>
            </a:pPr>
            <a:endParaRPr lang="en-GB" sz="2200" b="1" dirty="0"/>
          </a:p>
          <a:p>
            <a:endParaRPr lang="en-GB" sz="2200" dirty="0"/>
          </a:p>
        </p:txBody>
      </p:sp>
    </p:spTree>
    <p:extLst>
      <p:ext uri="{BB962C8B-B14F-4D97-AF65-F5344CB8AC3E}">
        <p14:creationId xmlns:p14="http://schemas.microsoft.com/office/powerpoint/2010/main" val="769025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961</Words>
  <Application>Microsoft Macintosh PowerPoint</Application>
  <PresentationFormat>Widescreen</PresentationFormat>
  <Paragraphs>38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IOC initiatives as part of the UN decade: IODE</vt:lpstr>
      <vt:lpstr>IOC initiatives as part of the UN decade: IODE</vt:lpstr>
      <vt:lpstr>IOC initiatives as part of the UN decade: joint</vt:lpstr>
      <vt:lpstr>IOC initiatives as part of the UN decade: joint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IODE Group 1 Project Office</dc:creator>
  <cp:lastModifiedBy>Appeltans, Ward</cp:lastModifiedBy>
  <cp:revision>4</cp:revision>
  <dcterms:created xsi:type="dcterms:W3CDTF">2020-12-04T13:35:56Z</dcterms:created>
  <dcterms:modified xsi:type="dcterms:W3CDTF">2020-12-04T14:11:38Z</dcterms:modified>
</cp:coreProperties>
</file>