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69" r:id="rId5"/>
    <p:sldId id="264" r:id="rId6"/>
    <p:sldId id="260" r:id="rId7"/>
    <p:sldId id="262" r:id="rId8"/>
    <p:sldId id="261" r:id="rId9"/>
    <p:sldId id="263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1"/>
    <a:srgbClr val="02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21"/>
    <p:restoredTop sz="92764" autoAdjust="0"/>
  </p:normalViewPr>
  <p:slideViewPr>
    <p:cSldViewPr snapToGrid="0" snapToObjects="1">
      <p:cViewPr varScale="1">
        <p:scale>
          <a:sx n="67" d="100"/>
          <a:sy n="67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76E1A-ADE9-4004-95CD-0C96A9A22587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CE2831-7A6F-4BDB-88CE-58E745C98049}">
      <dgm:prSet/>
      <dgm:spPr/>
      <dgm:t>
        <a:bodyPr/>
        <a:lstStyle/>
        <a:p>
          <a:r>
            <a:rPr lang="en-US" dirty="0"/>
            <a:t>ODIS specifications (interoperability with existing hubs on training opportunities) </a:t>
          </a:r>
        </a:p>
      </dgm:t>
    </dgm:pt>
    <dgm:pt modelId="{7F19A0B1-BA5B-4F5C-9241-E8FAD5FEEFDE}" type="parTrans" cxnId="{66922039-AB28-4299-8E44-7AB210636775}">
      <dgm:prSet/>
      <dgm:spPr/>
      <dgm:t>
        <a:bodyPr/>
        <a:lstStyle/>
        <a:p>
          <a:endParaRPr lang="en-US"/>
        </a:p>
      </dgm:t>
    </dgm:pt>
    <dgm:pt modelId="{9EC7B05E-35C8-4926-8093-39E4669BB880}" type="sibTrans" cxnId="{66922039-AB28-4299-8E44-7AB210636775}">
      <dgm:prSet/>
      <dgm:spPr/>
      <dgm:t>
        <a:bodyPr/>
        <a:lstStyle/>
        <a:p>
          <a:endParaRPr lang="en-US"/>
        </a:p>
      </dgm:t>
    </dgm:pt>
    <dgm:pt modelId="{C9EAEBC8-6EF9-4788-97DC-7AC8BDD2A674}">
      <dgm:prSet/>
      <dgm:spPr/>
      <dgm:t>
        <a:bodyPr/>
        <a:lstStyle/>
        <a:p>
          <a:r>
            <a:rPr lang="en-US"/>
            <a:t>Proof of concept: schema.org</a:t>
          </a:r>
        </a:p>
      </dgm:t>
    </dgm:pt>
    <dgm:pt modelId="{035D8D9C-0120-4BDA-A7A4-C8C034C68580}" type="parTrans" cxnId="{5C0A1741-693C-4900-AE00-9DD4C533CAE0}">
      <dgm:prSet/>
      <dgm:spPr/>
      <dgm:t>
        <a:bodyPr/>
        <a:lstStyle/>
        <a:p>
          <a:endParaRPr lang="en-US"/>
        </a:p>
      </dgm:t>
    </dgm:pt>
    <dgm:pt modelId="{9C518491-0347-4012-8FA3-1C63247C48CB}" type="sibTrans" cxnId="{5C0A1741-693C-4900-AE00-9DD4C533CAE0}">
      <dgm:prSet/>
      <dgm:spPr/>
      <dgm:t>
        <a:bodyPr/>
        <a:lstStyle/>
        <a:p>
          <a:endParaRPr lang="en-US"/>
        </a:p>
      </dgm:t>
    </dgm:pt>
    <dgm:pt modelId="{CB6945CB-14AE-447D-9884-625F7D411EA6}">
      <dgm:prSet/>
      <dgm:spPr/>
      <dgm:t>
        <a:bodyPr/>
        <a:lstStyle/>
        <a:p>
          <a:r>
            <a:rPr lang="en-US"/>
            <a:t>Adoption of ODIS specifications</a:t>
          </a:r>
        </a:p>
      </dgm:t>
    </dgm:pt>
    <dgm:pt modelId="{AD2F29A0-1FDF-4A24-9C44-F2446D864838}" type="parTrans" cxnId="{6261DA23-7694-407F-AD13-EDAD8D22A799}">
      <dgm:prSet/>
      <dgm:spPr/>
      <dgm:t>
        <a:bodyPr/>
        <a:lstStyle/>
        <a:p>
          <a:endParaRPr lang="en-US"/>
        </a:p>
      </dgm:t>
    </dgm:pt>
    <dgm:pt modelId="{C3EBB88F-40C1-49EB-BF3A-FFB47D7D422F}" type="sibTrans" cxnId="{6261DA23-7694-407F-AD13-EDAD8D22A799}">
      <dgm:prSet/>
      <dgm:spPr/>
      <dgm:t>
        <a:bodyPr/>
        <a:lstStyle/>
        <a:p>
          <a:endParaRPr lang="en-US"/>
        </a:p>
      </dgm:t>
    </dgm:pt>
    <dgm:pt modelId="{E924DAC0-BDD8-42E4-ADDF-AD2DD6C2A999}" type="pres">
      <dgm:prSet presAssocID="{EC776E1A-ADE9-4004-95CD-0C96A9A22587}" presName="outerComposite" presStyleCnt="0">
        <dgm:presLayoutVars>
          <dgm:chMax val="5"/>
          <dgm:dir/>
          <dgm:resizeHandles val="exact"/>
        </dgm:presLayoutVars>
      </dgm:prSet>
      <dgm:spPr/>
    </dgm:pt>
    <dgm:pt modelId="{50B01029-1D25-4137-88D6-3240279986EE}" type="pres">
      <dgm:prSet presAssocID="{EC776E1A-ADE9-4004-95CD-0C96A9A22587}" presName="dummyMaxCanvas" presStyleCnt="0">
        <dgm:presLayoutVars/>
      </dgm:prSet>
      <dgm:spPr/>
    </dgm:pt>
    <dgm:pt modelId="{3DDA75B9-5DDB-4CC9-9302-42F17ACAF8FE}" type="pres">
      <dgm:prSet presAssocID="{EC776E1A-ADE9-4004-95CD-0C96A9A22587}" presName="ThreeNodes_1" presStyleLbl="node1" presStyleIdx="0" presStyleCnt="3">
        <dgm:presLayoutVars>
          <dgm:bulletEnabled val="1"/>
        </dgm:presLayoutVars>
      </dgm:prSet>
      <dgm:spPr/>
    </dgm:pt>
    <dgm:pt modelId="{74B08124-5383-4963-83BB-F8C55AD12A17}" type="pres">
      <dgm:prSet presAssocID="{EC776E1A-ADE9-4004-95CD-0C96A9A22587}" presName="ThreeNodes_2" presStyleLbl="node1" presStyleIdx="1" presStyleCnt="3">
        <dgm:presLayoutVars>
          <dgm:bulletEnabled val="1"/>
        </dgm:presLayoutVars>
      </dgm:prSet>
      <dgm:spPr/>
    </dgm:pt>
    <dgm:pt modelId="{2D774B2C-693B-49B3-915D-4319ECA66D70}" type="pres">
      <dgm:prSet presAssocID="{EC776E1A-ADE9-4004-95CD-0C96A9A22587}" presName="ThreeNodes_3" presStyleLbl="node1" presStyleIdx="2" presStyleCnt="3">
        <dgm:presLayoutVars>
          <dgm:bulletEnabled val="1"/>
        </dgm:presLayoutVars>
      </dgm:prSet>
      <dgm:spPr/>
    </dgm:pt>
    <dgm:pt modelId="{E13E7896-81B9-450A-A6AF-9B93970DC518}" type="pres">
      <dgm:prSet presAssocID="{EC776E1A-ADE9-4004-95CD-0C96A9A22587}" presName="ThreeConn_1-2" presStyleLbl="fgAccFollowNode1" presStyleIdx="0" presStyleCnt="2">
        <dgm:presLayoutVars>
          <dgm:bulletEnabled val="1"/>
        </dgm:presLayoutVars>
      </dgm:prSet>
      <dgm:spPr/>
    </dgm:pt>
    <dgm:pt modelId="{01BDAF3F-0C8F-4B11-BBD8-27463F2438F5}" type="pres">
      <dgm:prSet presAssocID="{EC776E1A-ADE9-4004-95CD-0C96A9A22587}" presName="ThreeConn_2-3" presStyleLbl="fgAccFollowNode1" presStyleIdx="1" presStyleCnt="2">
        <dgm:presLayoutVars>
          <dgm:bulletEnabled val="1"/>
        </dgm:presLayoutVars>
      </dgm:prSet>
      <dgm:spPr/>
    </dgm:pt>
    <dgm:pt modelId="{5875B727-7AF4-46F4-A95B-BB6BF5983102}" type="pres">
      <dgm:prSet presAssocID="{EC776E1A-ADE9-4004-95CD-0C96A9A22587}" presName="ThreeNodes_1_text" presStyleLbl="node1" presStyleIdx="2" presStyleCnt="3">
        <dgm:presLayoutVars>
          <dgm:bulletEnabled val="1"/>
        </dgm:presLayoutVars>
      </dgm:prSet>
      <dgm:spPr/>
    </dgm:pt>
    <dgm:pt modelId="{35CF8FFD-4982-4319-9B82-312F711D695A}" type="pres">
      <dgm:prSet presAssocID="{EC776E1A-ADE9-4004-95CD-0C96A9A22587}" presName="ThreeNodes_2_text" presStyleLbl="node1" presStyleIdx="2" presStyleCnt="3">
        <dgm:presLayoutVars>
          <dgm:bulletEnabled val="1"/>
        </dgm:presLayoutVars>
      </dgm:prSet>
      <dgm:spPr/>
    </dgm:pt>
    <dgm:pt modelId="{DDB376B2-CCB3-40C1-8B80-993DE19D83DB}" type="pres">
      <dgm:prSet presAssocID="{EC776E1A-ADE9-4004-95CD-0C96A9A2258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B79AE10-3E3B-4648-80FA-7D7D1F07E1F9}" type="presOf" srcId="{CB6945CB-14AE-447D-9884-625F7D411EA6}" destId="{2D774B2C-693B-49B3-915D-4319ECA66D70}" srcOrd="0" destOrd="0" presId="urn:microsoft.com/office/officeart/2005/8/layout/vProcess5"/>
    <dgm:cxn modelId="{6261DA23-7694-407F-AD13-EDAD8D22A799}" srcId="{EC776E1A-ADE9-4004-95CD-0C96A9A22587}" destId="{CB6945CB-14AE-447D-9884-625F7D411EA6}" srcOrd="2" destOrd="0" parTransId="{AD2F29A0-1FDF-4A24-9C44-F2446D864838}" sibTransId="{C3EBB88F-40C1-49EB-BF3A-FFB47D7D422F}"/>
    <dgm:cxn modelId="{A5371131-B31A-449B-8805-B191F4EC7B1A}" type="presOf" srcId="{34CE2831-7A6F-4BDB-88CE-58E745C98049}" destId="{5875B727-7AF4-46F4-A95B-BB6BF5983102}" srcOrd="1" destOrd="0" presId="urn:microsoft.com/office/officeart/2005/8/layout/vProcess5"/>
    <dgm:cxn modelId="{D3690839-93F5-410B-A807-FB69C422970F}" type="presOf" srcId="{34CE2831-7A6F-4BDB-88CE-58E745C98049}" destId="{3DDA75B9-5DDB-4CC9-9302-42F17ACAF8FE}" srcOrd="0" destOrd="0" presId="urn:microsoft.com/office/officeart/2005/8/layout/vProcess5"/>
    <dgm:cxn modelId="{66922039-AB28-4299-8E44-7AB210636775}" srcId="{EC776E1A-ADE9-4004-95CD-0C96A9A22587}" destId="{34CE2831-7A6F-4BDB-88CE-58E745C98049}" srcOrd="0" destOrd="0" parTransId="{7F19A0B1-BA5B-4F5C-9241-E8FAD5FEEFDE}" sibTransId="{9EC7B05E-35C8-4926-8093-39E4669BB880}"/>
    <dgm:cxn modelId="{4A502239-DD94-4445-9D26-AB03EB4407CA}" type="presOf" srcId="{CB6945CB-14AE-447D-9884-625F7D411EA6}" destId="{DDB376B2-CCB3-40C1-8B80-993DE19D83DB}" srcOrd="1" destOrd="0" presId="urn:microsoft.com/office/officeart/2005/8/layout/vProcess5"/>
    <dgm:cxn modelId="{5C0A1741-693C-4900-AE00-9DD4C533CAE0}" srcId="{EC776E1A-ADE9-4004-95CD-0C96A9A22587}" destId="{C9EAEBC8-6EF9-4788-97DC-7AC8BDD2A674}" srcOrd="1" destOrd="0" parTransId="{035D8D9C-0120-4BDA-A7A4-C8C034C68580}" sibTransId="{9C518491-0347-4012-8FA3-1C63247C48CB}"/>
    <dgm:cxn modelId="{BCFB6856-81E2-446D-BBED-48A2EDF7B296}" type="presOf" srcId="{9C518491-0347-4012-8FA3-1C63247C48CB}" destId="{01BDAF3F-0C8F-4B11-BBD8-27463F2438F5}" srcOrd="0" destOrd="0" presId="urn:microsoft.com/office/officeart/2005/8/layout/vProcess5"/>
    <dgm:cxn modelId="{08A55377-5906-414B-B520-060F65709FB4}" type="presOf" srcId="{C9EAEBC8-6EF9-4788-97DC-7AC8BDD2A674}" destId="{74B08124-5383-4963-83BB-F8C55AD12A17}" srcOrd="0" destOrd="0" presId="urn:microsoft.com/office/officeart/2005/8/layout/vProcess5"/>
    <dgm:cxn modelId="{3CA4FFCA-440F-48AF-B85F-A2407CE18F21}" type="presOf" srcId="{C9EAEBC8-6EF9-4788-97DC-7AC8BDD2A674}" destId="{35CF8FFD-4982-4319-9B82-312F711D695A}" srcOrd="1" destOrd="0" presId="urn:microsoft.com/office/officeart/2005/8/layout/vProcess5"/>
    <dgm:cxn modelId="{F2177ED1-B55E-46DE-AFA9-F317F6580820}" type="presOf" srcId="{9EC7B05E-35C8-4926-8093-39E4669BB880}" destId="{E13E7896-81B9-450A-A6AF-9B93970DC518}" srcOrd="0" destOrd="0" presId="urn:microsoft.com/office/officeart/2005/8/layout/vProcess5"/>
    <dgm:cxn modelId="{E61A98F7-5686-41E1-AAC4-F1E5ABA5E69B}" type="presOf" srcId="{EC776E1A-ADE9-4004-95CD-0C96A9A22587}" destId="{E924DAC0-BDD8-42E4-ADDF-AD2DD6C2A999}" srcOrd="0" destOrd="0" presId="urn:microsoft.com/office/officeart/2005/8/layout/vProcess5"/>
    <dgm:cxn modelId="{F397F6D7-2D2D-48D8-9AB9-E614EC4AF3F5}" type="presParOf" srcId="{E924DAC0-BDD8-42E4-ADDF-AD2DD6C2A999}" destId="{50B01029-1D25-4137-88D6-3240279986EE}" srcOrd="0" destOrd="0" presId="urn:microsoft.com/office/officeart/2005/8/layout/vProcess5"/>
    <dgm:cxn modelId="{2199937F-B718-40BF-ACBD-BD28E0D610C4}" type="presParOf" srcId="{E924DAC0-BDD8-42E4-ADDF-AD2DD6C2A999}" destId="{3DDA75B9-5DDB-4CC9-9302-42F17ACAF8FE}" srcOrd="1" destOrd="0" presId="urn:microsoft.com/office/officeart/2005/8/layout/vProcess5"/>
    <dgm:cxn modelId="{D2536101-1A20-445B-ACC0-0051BC86161B}" type="presParOf" srcId="{E924DAC0-BDD8-42E4-ADDF-AD2DD6C2A999}" destId="{74B08124-5383-4963-83BB-F8C55AD12A17}" srcOrd="2" destOrd="0" presId="urn:microsoft.com/office/officeart/2005/8/layout/vProcess5"/>
    <dgm:cxn modelId="{33661B51-D270-4015-905D-17B0174DAA9F}" type="presParOf" srcId="{E924DAC0-BDD8-42E4-ADDF-AD2DD6C2A999}" destId="{2D774B2C-693B-49B3-915D-4319ECA66D70}" srcOrd="3" destOrd="0" presId="urn:microsoft.com/office/officeart/2005/8/layout/vProcess5"/>
    <dgm:cxn modelId="{E591B138-8852-4448-9A4A-FAF6224378DE}" type="presParOf" srcId="{E924DAC0-BDD8-42E4-ADDF-AD2DD6C2A999}" destId="{E13E7896-81B9-450A-A6AF-9B93970DC518}" srcOrd="4" destOrd="0" presId="urn:microsoft.com/office/officeart/2005/8/layout/vProcess5"/>
    <dgm:cxn modelId="{E68622BC-1CE8-4F4F-A1D4-2A0D43810E5E}" type="presParOf" srcId="{E924DAC0-BDD8-42E4-ADDF-AD2DD6C2A999}" destId="{01BDAF3F-0C8F-4B11-BBD8-27463F2438F5}" srcOrd="5" destOrd="0" presId="urn:microsoft.com/office/officeart/2005/8/layout/vProcess5"/>
    <dgm:cxn modelId="{9CACC895-7A7C-4C14-B4A8-FA46954D2A5D}" type="presParOf" srcId="{E924DAC0-BDD8-42E4-ADDF-AD2DD6C2A999}" destId="{5875B727-7AF4-46F4-A95B-BB6BF5983102}" srcOrd="6" destOrd="0" presId="urn:microsoft.com/office/officeart/2005/8/layout/vProcess5"/>
    <dgm:cxn modelId="{1441035C-31A2-4348-8F93-E30CDA2E8CEB}" type="presParOf" srcId="{E924DAC0-BDD8-42E4-ADDF-AD2DD6C2A999}" destId="{35CF8FFD-4982-4319-9B82-312F711D695A}" srcOrd="7" destOrd="0" presId="urn:microsoft.com/office/officeart/2005/8/layout/vProcess5"/>
    <dgm:cxn modelId="{CDB506E8-FFEE-4228-8590-96F87B4D15C2}" type="presParOf" srcId="{E924DAC0-BDD8-42E4-ADDF-AD2DD6C2A999}" destId="{DDB376B2-CCB3-40C1-8B80-993DE19D83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75B9-5DDB-4CC9-9302-42F17ACAF8FE}">
      <dsp:nvSpPr>
        <dsp:cNvPr id="0" name=""/>
        <dsp:cNvSpPr/>
      </dsp:nvSpPr>
      <dsp:spPr>
        <a:xfrm>
          <a:off x="0" y="0"/>
          <a:ext cx="3445513" cy="1068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ODIS specifications (interoperability with existing hubs on training opportunities) </a:t>
          </a:r>
        </a:p>
      </dsp:txBody>
      <dsp:txXfrm>
        <a:off x="31308" y="31308"/>
        <a:ext cx="2292036" cy="1006331"/>
      </dsp:txXfrm>
    </dsp:sp>
    <dsp:sp modelId="{74B08124-5383-4963-83BB-F8C55AD12A17}">
      <dsp:nvSpPr>
        <dsp:cNvPr id="0" name=""/>
        <dsp:cNvSpPr/>
      </dsp:nvSpPr>
      <dsp:spPr>
        <a:xfrm>
          <a:off x="304015" y="1247105"/>
          <a:ext cx="3445513" cy="1068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Proof of concept: schema.org</a:t>
          </a:r>
        </a:p>
      </dsp:txBody>
      <dsp:txXfrm>
        <a:off x="335323" y="1278413"/>
        <a:ext cx="2384065" cy="1006331"/>
      </dsp:txXfrm>
    </dsp:sp>
    <dsp:sp modelId="{2D774B2C-693B-49B3-915D-4319ECA66D70}">
      <dsp:nvSpPr>
        <dsp:cNvPr id="0" name=""/>
        <dsp:cNvSpPr/>
      </dsp:nvSpPr>
      <dsp:spPr>
        <a:xfrm>
          <a:off x="608031" y="2494211"/>
          <a:ext cx="3445513" cy="1068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Adoption of ODIS specifications</a:t>
          </a:r>
        </a:p>
      </dsp:txBody>
      <dsp:txXfrm>
        <a:off x="639339" y="2525519"/>
        <a:ext cx="2384065" cy="1006331"/>
      </dsp:txXfrm>
    </dsp:sp>
    <dsp:sp modelId="{E13E7896-81B9-450A-A6AF-9B93970DC518}">
      <dsp:nvSpPr>
        <dsp:cNvPr id="0" name=""/>
        <dsp:cNvSpPr/>
      </dsp:nvSpPr>
      <dsp:spPr>
        <a:xfrm>
          <a:off x="2750697" y="810618"/>
          <a:ext cx="694816" cy="694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907031" y="810618"/>
        <a:ext cx="382148" cy="522849"/>
      </dsp:txXfrm>
    </dsp:sp>
    <dsp:sp modelId="{01BDAF3F-0C8F-4B11-BBD8-27463F2438F5}">
      <dsp:nvSpPr>
        <dsp:cNvPr id="0" name=""/>
        <dsp:cNvSpPr/>
      </dsp:nvSpPr>
      <dsp:spPr>
        <a:xfrm>
          <a:off x="3054713" y="2050598"/>
          <a:ext cx="694816" cy="694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11047" y="2050598"/>
        <a:ext cx="382148" cy="522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82798-3FC4-0643-B3C5-DC5808682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82798-3FC4-0643-B3C5-DC5808682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18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65" y="2654971"/>
            <a:ext cx="11967411" cy="4203029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004F81"/>
              </a:solidFill>
            </a:endParaRPr>
          </a:p>
          <a:p>
            <a:r>
              <a:rPr lang="en-US" sz="2800" dirty="0">
                <a:solidFill>
                  <a:srgbClr val="004F81"/>
                </a:solidFill>
              </a:rPr>
              <a:t>Ocean Information Hub Africa: Database for Training Opportunities</a:t>
            </a:r>
          </a:p>
          <a:p>
            <a:r>
              <a:rPr lang="en-US" b="1" dirty="0">
                <a:solidFill>
                  <a:srgbClr val="004F81"/>
                </a:solidFill>
              </a:rPr>
              <a:t>Date  10</a:t>
            </a:r>
            <a:r>
              <a:rPr lang="en-US" b="1" baseline="30000" dirty="0">
                <a:solidFill>
                  <a:srgbClr val="004F81"/>
                </a:solidFill>
              </a:rPr>
              <a:t>th</a:t>
            </a:r>
            <a:r>
              <a:rPr lang="en-US" b="1" dirty="0">
                <a:solidFill>
                  <a:srgbClr val="004F81"/>
                </a:solidFill>
              </a:rPr>
              <a:t> June 2021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97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07" y="312821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187659"/>
            <a:ext cx="1730555" cy="1171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0495" y="4930347"/>
            <a:ext cx="4893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2365A"/>
                </a:solidFill>
              </a:rPr>
              <a:t>Abbie Akinyi Allela</a:t>
            </a:r>
          </a:p>
          <a:p>
            <a:pPr algn="ctr"/>
            <a:r>
              <a:rPr lang="en-US" sz="1400" b="1" dirty="0">
                <a:solidFill>
                  <a:srgbClr val="02365A"/>
                </a:solidFill>
              </a:rPr>
              <a:t>a.abbie@unesco.org</a:t>
            </a:r>
            <a:endParaRPr lang="en-US" sz="1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ED5AC83-87C6-46C3-BC83-98A1D091F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96" y="206935"/>
            <a:ext cx="38195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  <a:ea typeface="+mn-ea"/>
                <a:cs typeface="+mn-cs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17F175-4B79-42D1-B456-50FF4657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696" y="3796159"/>
            <a:ext cx="2770632" cy="277063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BD923D-2DE9-42CB-8760-14556EBC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865" y="1049926"/>
            <a:ext cx="4684864" cy="19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2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5EDDF8D-793D-4A92-BDC3-6014F60FC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4" r="1" b="5866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502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Background &amp;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2365A"/>
              </a:solidFill>
            </a:endParaRPr>
          </a:p>
          <a:p>
            <a:r>
              <a:rPr lang="en-US" dirty="0">
                <a:solidFill>
                  <a:srgbClr val="02365A"/>
                </a:solidFill>
              </a:rPr>
              <a:t>The Ocean </a:t>
            </a:r>
            <a:r>
              <a:rPr lang="en-US" dirty="0" err="1">
                <a:solidFill>
                  <a:srgbClr val="02365A"/>
                </a:solidFill>
              </a:rPr>
              <a:t>InfoHub</a:t>
            </a:r>
            <a:r>
              <a:rPr lang="en-US" dirty="0">
                <a:solidFill>
                  <a:srgbClr val="02365A"/>
                </a:solidFill>
              </a:rPr>
              <a:t> Project (OIH)</a:t>
            </a:r>
          </a:p>
          <a:p>
            <a:r>
              <a:rPr lang="en-US" dirty="0">
                <a:solidFill>
                  <a:srgbClr val="02365A"/>
                </a:solidFill>
              </a:rPr>
              <a:t>Funding by Government of Flanders, Kingdom of Belgium </a:t>
            </a:r>
          </a:p>
          <a:p>
            <a:r>
              <a:rPr lang="en-US" dirty="0">
                <a:solidFill>
                  <a:srgbClr val="02365A"/>
                </a:solidFill>
              </a:rPr>
              <a:t>Online IOC sources </a:t>
            </a:r>
          </a:p>
          <a:p>
            <a:r>
              <a:rPr lang="en-US" dirty="0">
                <a:solidFill>
                  <a:srgbClr val="02365A"/>
                </a:solidFill>
              </a:rPr>
              <a:t>Existing repositories and partnerships ~ POGO, SCOR, </a:t>
            </a:r>
            <a:r>
              <a:rPr lang="en-US" dirty="0" err="1">
                <a:solidFill>
                  <a:srgbClr val="02365A"/>
                </a:solidFill>
              </a:rPr>
              <a:t>EMODnet</a:t>
            </a:r>
            <a:r>
              <a:rPr lang="en-US" dirty="0">
                <a:solidFill>
                  <a:srgbClr val="02365A"/>
                </a:solidFill>
              </a:rPr>
              <a:t>, OTGA, IOC CD, marine training.eu, </a:t>
            </a:r>
            <a:r>
              <a:rPr lang="en-US" dirty="0" err="1">
                <a:solidFill>
                  <a:srgbClr val="02365A"/>
                </a:solidFill>
              </a:rPr>
              <a:t>EurOcean</a:t>
            </a:r>
            <a:r>
              <a:rPr lang="en-US" dirty="0">
                <a:solidFill>
                  <a:srgbClr val="02365A"/>
                </a:solidFill>
              </a:rPr>
              <a:t>  etc.</a:t>
            </a:r>
          </a:p>
          <a:p>
            <a:r>
              <a:rPr lang="en-US" dirty="0">
                <a:solidFill>
                  <a:srgbClr val="02365A"/>
                </a:solidFill>
              </a:rPr>
              <a:t>Pilot regions: Africa, Latin America and the Caribbean &amp; Pacific small island development states</a:t>
            </a:r>
          </a:p>
        </p:txBody>
      </p:sp>
    </p:spTree>
    <p:extLst>
      <p:ext uri="{BB962C8B-B14F-4D97-AF65-F5344CB8AC3E}">
        <p14:creationId xmlns:p14="http://schemas.microsoft.com/office/powerpoint/2010/main" val="64127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B1E5BD-1547-4FEE-891A-36BF7010A46F}"/>
              </a:ext>
            </a:extLst>
          </p:cNvPr>
          <p:cNvSpPr txBox="1"/>
          <p:nvPr/>
        </p:nvSpPr>
        <p:spPr>
          <a:xfrm>
            <a:off x="929368" y="24797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EA2549A-DBEC-4696-8713-15EC1AD9A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" r="2831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EC154-E0B0-4BDA-8194-7AE98229B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3900" cy="2441575"/>
          </a:xfrm>
        </p:spPr>
        <p:txBody>
          <a:bodyPr>
            <a:noAutofit/>
          </a:bodyPr>
          <a:lstStyle/>
          <a:p>
            <a:r>
              <a:rPr lang="en-GB" sz="2400" dirty="0"/>
              <a:t>Inception 2013 (service of the European Marine Biological Resources Centre) &amp; hosted @UGent</a:t>
            </a:r>
          </a:p>
          <a:p>
            <a:r>
              <a:rPr lang="en-GB" sz="2400" dirty="0"/>
              <a:t>UGent ~ centre of academic excellence in education &amp; research</a:t>
            </a:r>
          </a:p>
          <a:p>
            <a:r>
              <a:rPr lang="en-GB" sz="2400" dirty="0"/>
              <a:t>UGent and CLME+ portal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466728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OIH Africa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4532"/>
            <a:ext cx="10515600" cy="290893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2365A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365A"/>
                </a:solidFill>
              </a:rPr>
              <a:t>Lack of single database on marine &amp; coastal training opportunities (Africa)</a:t>
            </a:r>
          </a:p>
          <a:p>
            <a:pPr marL="0" indent="0">
              <a:buNone/>
            </a:pPr>
            <a:endParaRPr lang="en-US" dirty="0">
              <a:solidFill>
                <a:srgbClr val="02365A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365A"/>
                </a:solidFill>
              </a:rPr>
              <a:t>Purpose is to </a:t>
            </a:r>
            <a:r>
              <a:rPr lang="en-US" b="1" dirty="0">
                <a:solidFill>
                  <a:srgbClr val="023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a new database of training opportunities in Africa</a:t>
            </a:r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9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Target Audience</a:t>
            </a:r>
            <a:r>
              <a:rPr lang="en-US" sz="2800" dirty="0">
                <a:latin typeface="+mn-lt"/>
                <a:ea typeface="+mn-ea"/>
                <a:cs typeface="+mn-cs"/>
              </a:rPr>
              <a:t>: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r>
              <a:rPr lang="en-US" sz="1800" dirty="0">
                <a:latin typeface="+mn-lt"/>
                <a:ea typeface="+mn-ea"/>
                <a:cs typeface="+mn-cs"/>
              </a:rPr>
              <a:t>Priority demographic archetypes</a:t>
            </a:r>
            <a:br>
              <a:rPr lang="en-US" sz="1800" dirty="0">
                <a:latin typeface="+mn-lt"/>
                <a:ea typeface="+mn-ea"/>
                <a:cs typeface="+mn-cs"/>
              </a:rPr>
            </a:b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A709FC-1ADC-45CD-856D-3B1A50C5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E67272E-0E66-4396-9C0C-4E154CCE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08374D8-3C82-488D-BF2B-C9B53759A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267" y="658882"/>
            <a:ext cx="109728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Institutions delivering &amp; seeking training opportunities (Partners)</a:t>
            </a:r>
          </a:p>
          <a:p>
            <a:r>
              <a:rPr lang="en-US" sz="1800" dirty="0"/>
              <a:t>Managers</a:t>
            </a:r>
          </a:p>
          <a:p>
            <a:r>
              <a:rPr lang="en-US" sz="1800" dirty="0"/>
              <a:t>Researchers</a:t>
            </a:r>
          </a:p>
          <a:p>
            <a:r>
              <a:rPr lang="en-US" sz="1800" dirty="0"/>
              <a:t>Early Career Ocean Professionals</a:t>
            </a:r>
          </a:p>
          <a:p>
            <a:r>
              <a:rPr lang="en-US" sz="1800" dirty="0"/>
              <a:t>Local Communities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B8E572-32F0-4C78-B268-2702C859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FC6224A-7B8A-4699-99DC-A6C9CD617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11C424-EB44-492D-9C48-78BB0D5D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9156A24-128C-4054-AAFF-F8CA5BA0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38DBCB9-F16A-43EF-9ECC-E72BC8C0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015" y="391650"/>
            <a:ext cx="2730354" cy="2018997"/>
          </a:xfrm>
          <a:prstGeom prst="rect">
            <a:avLst/>
          </a:prstGeom>
        </p:spPr>
      </p:pic>
      <p:pic>
        <p:nvPicPr>
          <p:cNvPr id="5" name="Picture 4" descr="A picture containing person, ground, outdoor, fish&#10;&#10;Description automatically generated">
            <a:extLst>
              <a:ext uri="{FF2B5EF4-FFF2-40B4-BE49-F238E27FC236}">
                <a16:creationId xmlns:a16="http://schemas.microsoft.com/office/drawing/2014/main" id="{3F53C7DB-B9FC-4389-9E73-7EBA9C350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67" y="3198952"/>
            <a:ext cx="1194570" cy="1789619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46E8F12-06B4-4D6B-866C-1743B253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C324B9-DFFF-42F1-8D81-AAD42554B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outdoor, sport, shore&#10;&#10;Description automatically generated">
            <a:extLst>
              <a:ext uri="{FF2B5EF4-FFF2-40B4-BE49-F238E27FC236}">
                <a16:creationId xmlns:a16="http://schemas.microsoft.com/office/drawing/2014/main" id="{C83315EE-A308-4170-A80D-7F26F0B50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5054547"/>
            <a:ext cx="2208230" cy="14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6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Design Process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B262A92-4A1E-451E-B47C-AC870B19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92" y="2530223"/>
            <a:ext cx="4802404" cy="3487677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E81B3ED-4790-40A8-B0C0-E7CCA37C5B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638669"/>
              </p:ext>
            </p:extLst>
          </p:nvPr>
        </p:nvGraphicFramePr>
        <p:xfrm>
          <a:off x="1424904" y="2494450"/>
          <a:ext cx="4053545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40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9" y="1396289"/>
            <a:ext cx="4906281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Coherence: IOC Programmes &amp; International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IOC Capacity development Strategy + OTGA</a:t>
            </a:r>
          </a:p>
          <a:p>
            <a:r>
              <a:rPr lang="en-US" sz="1800" dirty="0"/>
              <a:t>SGGs (4,9,14,17)</a:t>
            </a:r>
          </a:p>
          <a:p>
            <a:r>
              <a:rPr lang="en-US" sz="1800" dirty="0"/>
              <a:t>Operational strategy for priority Africa (2014-2021)</a:t>
            </a:r>
          </a:p>
          <a:p>
            <a:r>
              <a:rPr lang="en-US" sz="1800" dirty="0"/>
              <a:t>Agenda 2063:The Africa We Want</a:t>
            </a:r>
          </a:p>
          <a:p>
            <a:r>
              <a:rPr lang="en-US" sz="1800" dirty="0"/>
              <a:t>The Paris Agreement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unburst chart&#10;&#10;Description automatically generated">
            <a:extLst>
              <a:ext uri="{FF2B5EF4-FFF2-40B4-BE49-F238E27FC236}">
                <a16:creationId xmlns:a16="http://schemas.microsoft.com/office/drawing/2014/main" id="{0A84BB48-C28F-4E95-97D1-5530FFE2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158607"/>
            <a:ext cx="4105275" cy="30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004"/>
            <a:ext cx="10515600" cy="6663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A71058-5795-4839-962A-8105AC31D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37436"/>
              </p:ext>
            </p:extLst>
          </p:nvPr>
        </p:nvGraphicFramePr>
        <p:xfrm>
          <a:off x="512618" y="889361"/>
          <a:ext cx="10515600" cy="574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68680821"/>
                    </a:ext>
                  </a:extLst>
                </a:gridCol>
                <a:gridCol w="4668982">
                  <a:extLst>
                    <a:ext uri="{9D8B030D-6E8A-4147-A177-3AD203B41FA5}">
                      <a16:colId xmlns:a16="http://schemas.microsoft.com/office/drawing/2014/main" val="23367312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74785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73721573"/>
                    </a:ext>
                  </a:extLst>
                </a:gridCol>
              </a:tblGrid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Implementation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Timelines 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47884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Stakeholder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IOC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57190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Contact of focal points for additions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IOC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18869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Entry of new institutions and review of 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IOC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29685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Development of front end for portal based on CLME+ template customized for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UGent, marinetraining.eu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 -June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5214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Inco operation of ODIS standards &amp; interoperability with other 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UGent, marinetraining.eu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June -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05911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Training of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UGent, marinetraining.eu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033029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IOC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July -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39156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Linking to global OIH and IOC Africa 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IOC Africa, IODE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41918"/>
                  </a:ext>
                </a:extLst>
              </a:tr>
              <a:tr h="546485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Launch (social media, newsletter, webinar)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IOC AFRICA, IODE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9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46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4B7B5B-4D3D-4B74-96E6-D1AA59F75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7" y="2421683"/>
            <a:ext cx="3785616" cy="1848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9AD5F-D567-4E3B-8B2D-0C2617FF6102}"/>
              </a:ext>
            </a:extLst>
          </p:cNvPr>
          <p:cNvSpPr txBox="1"/>
          <p:nvPr/>
        </p:nvSpPr>
        <p:spPr>
          <a:xfrm>
            <a:off x="4787900" y="3044279"/>
            <a:ext cx="622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solidFill>
                  <a:schemeClr val="accent1"/>
                </a:solidFill>
              </a:rPr>
              <a:t>africa.marinetraining.org</a:t>
            </a:r>
          </a:p>
        </p:txBody>
      </p:sp>
    </p:spTree>
    <p:extLst>
      <p:ext uri="{BB962C8B-B14F-4D97-AF65-F5344CB8AC3E}">
        <p14:creationId xmlns:p14="http://schemas.microsoft.com/office/powerpoint/2010/main" val="19652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376</Words>
  <Application>Microsoft Office PowerPoint</Application>
  <PresentationFormat>Widescreen</PresentationFormat>
  <Paragraphs>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Rockwell</vt:lpstr>
      <vt:lpstr>Wingdings</vt:lpstr>
      <vt:lpstr>Office Theme</vt:lpstr>
      <vt:lpstr>PowerPoint Presentation</vt:lpstr>
      <vt:lpstr>Background &amp; Rationale</vt:lpstr>
      <vt:lpstr>PowerPoint Presentation</vt:lpstr>
      <vt:lpstr>OIH Africa Database</vt:lpstr>
      <vt:lpstr>Target Audience: Priority demographic archetypes </vt:lpstr>
      <vt:lpstr>Design Process</vt:lpstr>
      <vt:lpstr>Coherence: IOC Programmes &amp; International Frameworks</vt:lpstr>
      <vt:lpstr>Implementation Strategy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Abbie Akinyi</cp:lastModifiedBy>
  <cp:revision>134</cp:revision>
  <dcterms:created xsi:type="dcterms:W3CDTF">2020-06-08T13:24:03Z</dcterms:created>
  <dcterms:modified xsi:type="dcterms:W3CDTF">2021-06-07T15:43:11Z</dcterms:modified>
</cp:coreProperties>
</file>