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9" r:id="rId1"/>
  </p:sldMasterIdLst>
  <p:notesMasterIdLst>
    <p:notesMasterId r:id="rId8"/>
  </p:notesMasterIdLst>
  <p:sldIdLst>
    <p:sldId id="258" r:id="rId2"/>
    <p:sldId id="273" r:id="rId3"/>
    <p:sldId id="277" r:id="rId4"/>
    <p:sldId id="272" r:id="rId5"/>
    <p:sldId id="290" r:id="rId6"/>
    <p:sldId id="294"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63080" autoAdjust="0"/>
  </p:normalViewPr>
  <p:slideViewPr>
    <p:cSldViewPr snapToGrid="0">
      <p:cViewPr varScale="1">
        <p:scale>
          <a:sx n="45" d="100"/>
          <a:sy n="45" d="100"/>
        </p:scale>
        <p:origin x="164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20BB3-3CCB-4FE5-991B-82F6BCB48AF3}" type="datetimeFigureOut">
              <a:rPr lang="en-US" smtClean="0"/>
              <a:t>6/6/2021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746DE6-3336-457D-A091-FA20AC1C536E}" type="slidenum">
              <a:rPr lang="en-US" smtClean="0"/>
              <a:t>‹#›</a:t>
            </a:fld>
            <a:endParaRPr lang="en-US" dirty="0"/>
          </a:p>
        </p:txBody>
      </p:sp>
    </p:spTree>
    <p:extLst>
      <p:ext uri="{BB962C8B-B14F-4D97-AF65-F5344CB8AC3E}">
        <p14:creationId xmlns:p14="http://schemas.microsoft.com/office/powerpoint/2010/main" val="1230942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Membership – 14, 7 5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cs typeface="Times New Roman" panose="02020603050405020304" pitchFamily="18" charset="0"/>
              </a:rPr>
              <a:t>Waste , CC, Gov, Bio</a:t>
            </a:r>
            <a:endParaRPr lang="en-AU" dirty="0"/>
          </a:p>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1</a:t>
            </a:fld>
            <a:endParaRPr lang="en-US" dirty="0"/>
          </a:p>
        </p:txBody>
      </p:sp>
    </p:spTree>
    <p:extLst>
      <p:ext uri="{BB962C8B-B14F-4D97-AF65-F5344CB8AC3E}">
        <p14:creationId xmlns:p14="http://schemas.microsoft.com/office/powerpoint/2010/main" val="93013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SPREP members through the Inform project have implemented is to ensure the availability and access to good environment data, climate change, and oceans data  is a network of national Environment portals Established by SPREP in 2017. This network has grown available datasets from 100s of data sets to well over 9000 – part of this was made possible by forming partnerships with key data holders in the region including SPC as well as SPREPs library called PEIN. Nationally relevant data is harvested by the national portal –as well as published by national data portal users. The Vast majority of information in the data portals is available for download by the public- </a:t>
            </a:r>
            <a:r>
              <a:rPr lang="en-US" dirty="0" err="1"/>
              <a:t>ie</a:t>
            </a:r>
            <a:r>
              <a:rPr lang="en-US" dirty="0"/>
              <a:t> open and available </a:t>
            </a:r>
          </a:p>
          <a:p>
            <a:r>
              <a:rPr lang="en-US" dirty="0"/>
              <a:t>Provides a conduit to distribute global datasets to PICTs- which is ready now to receive and distribute info as soon as OIH is </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2</a:t>
            </a:fld>
            <a:endParaRPr lang="en-US" dirty="0"/>
          </a:p>
        </p:txBody>
      </p:sp>
    </p:spTree>
    <p:extLst>
      <p:ext uri="{BB962C8B-B14F-4D97-AF65-F5344CB8AC3E}">
        <p14:creationId xmlns:p14="http://schemas.microsoft.com/office/powerpoint/2010/main" val="3716869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Backend upgrade </a:t>
            </a: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3</a:t>
            </a:fld>
            <a:endParaRPr lang="en-US"/>
          </a:p>
        </p:txBody>
      </p:sp>
    </p:spTree>
    <p:extLst>
      <p:ext uri="{BB962C8B-B14F-4D97-AF65-F5344CB8AC3E}">
        <p14:creationId xmlns:p14="http://schemas.microsoft.com/office/powerpoint/2010/main" val="4146975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4</a:t>
            </a:fld>
            <a:endParaRPr lang="en-US" dirty="0"/>
          </a:p>
        </p:txBody>
      </p:sp>
    </p:spTree>
    <p:extLst>
      <p:ext uri="{BB962C8B-B14F-4D97-AF65-F5344CB8AC3E}">
        <p14:creationId xmlns:p14="http://schemas.microsoft.com/office/powerpoint/2010/main" val="3079343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5</a:t>
            </a:fld>
            <a:endParaRPr lang="en-US" dirty="0"/>
          </a:p>
        </p:txBody>
      </p:sp>
    </p:spTree>
    <p:extLst>
      <p:ext uri="{BB962C8B-B14F-4D97-AF65-F5344CB8AC3E}">
        <p14:creationId xmlns:p14="http://schemas.microsoft.com/office/powerpoint/2010/main" val="1175511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0746DE6-3336-457D-A091-FA20AC1C536E}" type="slidenum">
              <a:rPr lang="en-US" smtClean="0"/>
              <a:t>6</a:t>
            </a:fld>
            <a:endParaRPr lang="en-US" dirty="0"/>
          </a:p>
        </p:txBody>
      </p:sp>
    </p:spTree>
    <p:extLst>
      <p:ext uri="{BB962C8B-B14F-4D97-AF65-F5344CB8AC3E}">
        <p14:creationId xmlns:p14="http://schemas.microsoft.com/office/powerpoint/2010/main" val="228947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1946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906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1703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10264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6/6/2021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0028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30165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6/6/2021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230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6/6/2021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5146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6/6/2021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216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9223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6/6/2021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54622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98CD5-6C1E-4009-B41F-6DF62E31D3BE}" type="datetimeFigureOut">
              <a:rPr lang="en-US" smtClean="0"/>
              <a:pPr/>
              <a:t>6/6/2021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84211540"/>
      </p:ext>
    </p:extLst>
  </p:cSld>
  <p:clrMap bg1="dk1" tx1="lt1" bg2="dk2"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ng-data.sprep.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6F9E488-0718-4E1E-9D12-26779F606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9BE6F6B-19BD-443C-8FB0-FA45F13F95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9505" cy="6857542"/>
          </a:xfrm>
          <a:custGeom>
            <a:avLst/>
            <a:gdLst>
              <a:gd name="connsiteX0" fmla="*/ 0 w 7539505"/>
              <a:gd name="connsiteY0" fmla="*/ 0 h 6857542"/>
              <a:gd name="connsiteX1" fmla="*/ 6392832 w 7539505"/>
              <a:gd name="connsiteY1" fmla="*/ 0 h 6857542"/>
              <a:gd name="connsiteX2" fmla="*/ 6405479 w 7539505"/>
              <a:gd name="connsiteY2" fmla="*/ 31774 h 6857542"/>
              <a:gd name="connsiteX3" fmla="*/ 7460487 w 7539505"/>
              <a:gd name="connsiteY3" fmla="*/ 2682457 h 6857542"/>
              <a:gd name="connsiteX4" fmla="*/ 7460487 w 7539505"/>
              <a:gd name="connsiteY4" fmla="*/ 3752208 h 6857542"/>
              <a:gd name="connsiteX5" fmla="*/ 6302983 w 7539505"/>
              <a:gd name="connsiteY5" fmla="*/ 6660411 h 6857542"/>
              <a:gd name="connsiteX6" fmla="*/ 6224521 w 7539505"/>
              <a:gd name="connsiteY6" fmla="*/ 6857542 h 6857542"/>
              <a:gd name="connsiteX7" fmla="*/ 0 w 7539505"/>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39505" h="6857542">
                <a:moveTo>
                  <a:pt x="0" y="0"/>
                </a:moveTo>
                <a:lnTo>
                  <a:pt x="6392832" y="0"/>
                </a:lnTo>
                <a:lnTo>
                  <a:pt x="6405479" y="31774"/>
                </a:lnTo>
                <a:cubicBezTo>
                  <a:pt x="7460487" y="2682457"/>
                  <a:pt x="7460487" y="2682457"/>
                  <a:pt x="7460487" y="2682457"/>
                </a:cubicBezTo>
                <a:cubicBezTo>
                  <a:pt x="7565845" y="2988100"/>
                  <a:pt x="7565845" y="3446565"/>
                  <a:pt x="7460487" y="3752208"/>
                </a:cubicBezTo>
                <a:cubicBezTo>
                  <a:pt x="6976500" y="4968215"/>
                  <a:pt x="6598385" y="5918220"/>
                  <a:pt x="6302983" y="6660411"/>
                </a:cubicBezTo>
                <a:lnTo>
                  <a:pt x="6224521"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811033" y="681629"/>
            <a:ext cx="5573478" cy="3683638"/>
          </a:xfrm>
        </p:spPr>
        <p:txBody>
          <a:bodyPr anchor="b">
            <a:normAutofit fontScale="90000"/>
          </a:bodyPr>
          <a:lstStyle/>
          <a:p>
            <a:pPr algn="r"/>
            <a:r>
              <a:rPr lang="en-US" sz="7200" dirty="0">
                <a:solidFill>
                  <a:schemeClr val="bg1"/>
                </a:solidFill>
              </a:rPr>
              <a:t> OIH - Pacific Environment Portal Network </a:t>
            </a:r>
          </a:p>
        </p:txBody>
      </p:sp>
      <p:sp>
        <p:nvSpPr>
          <p:cNvPr id="3" name="Content Placeholder 2"/>
          <p:cNvSpPr>
            <a:spLocks noGrp="1"/>
          </p:cNvSpPr>
          <p:nvPr>
            <p:ph type="subTitle" idx="1"/>
          </p:nvPr>
        </p:nvSpPr>
        <p:spPr>
          <a:xfrm>
            <a:off x="954158" y="4434276"/>
            <a:ext cx="5271714" cy="1531818"/>
          </a:xfrm>
        </p:spPr>
        <p:txBody>
          <a:bodyPr anchor="t">
            <a:normAutofit/>
          </a:bodyPr>
          <a:lstStyle/>
          <a:p>
            <a:pPr algn="r"/>
            <a:r>
              <a:rPr lang="en-US" dirty="0">
                <a:solidFill>
                  <a:schemeClr val="bg1"/>
                </a:solidFill>
              </a:rPr>
              <a:t>Tavita </a:t>
            </a:r>
            <a:r>
              <a:rPr lang="en-US" dirty="0" err="1">
                <a:solidFill>
                  <a:schemeClr val="bg1"/>
                </a:solidFill>
              </a:rPr>
              <a:t>Sua’s</a:t>
            </a:r>
            <a:r>
              <a:rPr lang="en-US" dirty="0">
                <a:solidFill>
                  <a:schemeClr val="bg1"/>
                </a:solidFill>
              </a:rPr>
              <a:t> </a:t>
            </a:r>
          </a:p>
        </p:txBody>
      </p:sp>
      <p:grpSp>
        <p:nvGrpSpPr>
          <p:cNvPr id="17" name="Group 16">
            <a:extLst>
              <a:ext uri="{FF2B5EF4-FFF2-40B4-BE49-F238E27FC236}">
                <a16:creationId xmlns:a16="http://schemas.microsoft.com/office/drawing/2014/main" id="{26B5F537-3960-4E10-AE03-D496B4CD531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18" name="Freeform 5">
              <a:extLst>
                <a:ext uri="{FF2B5EF4-FFF2-40B4-BE49-F238E27FC236}">
                  <a16:creationId xmlns:a16="http://schemas.microsoft.com/office/drawing/2014/main" id="{4F9A94D1-9FCD-4778-A663-68663B4D3F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BB080F40-90BD-4CAA-9447-8DC3FCD0F2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pic>
        <p:nvPicPr>
          <p:cNvPr id="6" name="Picture 5">
            <a:extLst>
              <a:ext uri="{FF2B5EF4-FFF2-40B4-BE49-F238E27FC236}">
                <a16:creationId xmlns:a16="http://schemas.microsoft.com/office/drawing/2014/main" id="{1A528CD7-1D88-40EB-8912-B94E3616F5CC}"/>
              </a:ext>
            </a:extLst>
          </p:cNvPr>
          <p:cNvPicPr>
            <a:picLocks noChangeAspect="1"/>
          </p:cNvPicPr>
          <p:nvPr/>
        </p:nvPicPr>
        <p:blipFill>
          <a:blip r:embed="rId3"/>
          <a:stretch>
            <a:fillRect/>
          </a:stretch>
        </p:blipFill>
        <p:spPr>
          <a:xfrm>
            <a:off x="8118282" y="1848719"/>
            <a:ext cx="3449589" cy="698542"/>
          </a:xfrm>
          <a:prstGeom prst="rect">
            <a:avLst/>
          </a:prstGeom>
        </p:spPr>
      </p:pic>
      <p:pic>
        <p:nvPicPr>
          <p:cNvPr id="8" name="Picture 7">
            <a:extLst>
              <a:ext uri="{FF2B5EF4-FFF2-40B4-BE49-F238E27FC236}">
                <a16:creationId xmlns:a16="http://schemas.microsoft.com/office/drawing/2014/main" id="{C799C96E-036D-4CD9-9431-994E3DFDE48F}"/>
              </a:ext>
            </a:extLst>
          </p:cNvPr>
          <p:cNvPicPr>
            <a:picLocks noChangeAspect="1"/>
          </p:cNvPicPr>
          <p:nvPr/>
        </p:nvPicPr>
        <p:blipFill>
          <a:blip r:embed="rId4"/>
          <a:stretch>
            <a:fillRect/>
          </a:stretch>
        </p:blipFill>
        <p:spPr>
          <a:xfrm>
            <a:off x="8127122" y="3807234"/>
            <a:ext cx="3440749" cy="1746706"/>
          </a:xfrm>
          <a:prstGeom prst="rect">
            <a:avLst/>
          </a:prstGeom>
        </p:spPr>
      </p:pic>
    </p:spTree>
    <p:extLst>
      <p:ext uri="{BB962C8B-B14F-4D97-AF65-F5344CB8AC3E}">
        <p14:creationId xmlns:p14="http://schemas.microsoft.com/office/powerpoint/2010/main" val="206952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804333"/>
            <a:ext cx="4356688" cy="5249334"/>
          </a:xfrm>
        </p:spPr>
        <p:txBody>
          <a:bodyPr>
            <a:normAutofit/>
          </a:bodyPr>
          <a:lstStyle/>
          <a:p>
            <a:pPr algn="r"/>
            <a:r>
              <a:rPr lang="en-US" dirty="0">
                <a:solidFill>
                  <a:srgbClr val="FFFFFF"/>
                </a:solidFill>
                <a:latin typeface="Calibri" panose="020F0502020204030204" pitchFamily="34" charset="0"/>
                <a:cs typeface="Calibri" panose="020F0502020204030204" pitchFamily="34" charset="0"/>
              </a:rPr>
              <a:t>PEP network links to OIH </a:t>
            </a:r>
            <a:br>
              <a:rPr lang="en-US" dirty="0">
                <a:solidFill>
                  <a:srgbClr val="FFFFFF"/>
                </a:solidFill>
                <a:latin typeface="Calibri" panose="020F0502020204030204" pitchFamily="34" charset="0"/>
                <a:cs typeface="Calibri" panose="020F0502020204030204" pitchFamily="34" charset="0"/>
              </a:rPr>
            </a:br>
            <a:endParaRPr lang="en-US" dirty="0">
              <a:solidFill>
                <a:srgbClr val="FFFFFF"/>
              </a:solidFill>
              <a:latin typeface="Calibri" panose="020F0502020204030204" pitchFamily="34" charset="0"/>
              <a:cs typeface="Calibri" panose="020F0502020204030204" pitchFamily="34" charset="0"/>
            </a:endParaRPr>
          </a:p>
        </p:txBody>
      </p:sp>
      <p:pic>
        <p:nvPicPr>
          <p:cNvPr id="8" name="Content Placeholder 7" descr="Chart, sunburst chart&#10;&#10;Description automatically generated">
            <a:extLst>
              <a:ext uri="{FF2B5EF4-FFF2-40B4-BE49-F238E27FC236}">
                <a16:creationId xmlns:a16="http://schemas.microsoft.com/office/drawing/2014/main" id="{4F74A11A-EEF2-43A1-82E0-9C3576D948C4}"/>
              </a:ext>
            </a:extLst>
          </p:cNvPr>
          <p:cNvPicPr>
            <a:picLocks noGrp="1" noChangeAspect="1"/>
          </p:cNvPicPr>
          <p:nvPr>
            <p:ph idx="1"/>
          </p:nvPr>
        </p:nvPicPr>
        <p:blipFill>
          <a:blip r:embed="rId3"/>
          <a:stretch>
            <a:fillRect/>
          </a:stretch>
        </p:blipFill>
        <p:spPr>
          <a:xfrm>
            <a:off x="4654296" y="766874"/>
            <a:ext cx="7537704" cy="5324252"/>
          </a:xfrm>
        </p:spPr>
      </p:pic>
      <p:pic>
        <p:nvPicPr>
          <p:cNvPr id="7" name="Shape 56">
            <a:extLst>
              <a:ext uri="{FF2B5EF4-FFF2-40B4-BE49-F238E27FC236}">
                <a16:creationId xmlns:a16="http://schemas.microsoft.com/office/drawing/2014/main" id="{B9BC297D-28F6-4C21-B469-E85573094D8C}"/>
              </a:ext>
            </a:extLst>
          </p:cNvPr>
          <p:cNvPicPr/>
          <p:nvPr/>
        </p:nvPicPr>
        <p:blipFill>
          <a:blip r:embed="rId4"/>
          <a:stretch/>
        </p:blipFill>
        <p:spPr>
          <a:xfrm>
            <a:off x="1131027" y="5441987"/>
            <a:ext cx="2392242" cy="1212120"/>
          </a:xfrm>
          <a:prstGeom prst="rect">
            <a:avLst/>
          </a:prstGeom>
          <a:ln>
            <a:noFill/>
          </a:ln>
        </p:spPr>
      </p:pic>
    </p:spTree>
    <p:extLst>
      <p:ext uri="{BB962C8B-B14F-4D97-AF65-F5344CB8AC3E}">
        <p14:creationId xmlns:p14="http://schemas.microsoft.com/office/powerpoint/2010/main" val="558801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15997D-1845-4E22-96B3-0D17C8BFFB34}"/>
              </a:ext>
            </a:extLst>
          </p:cNvPr>
          <p:cNvSpPr>
            <a:spLocks noGrp="1"/>
          </p:cNvSpPr>
          <p:nvPr>
            <p:ph type="title"/>
          </p:nvPr>
        </p:nvSpPr>
        <p:spPr>
          <a:xfrm>
            <a:off x="838200" y="585216"/>
            <a:ext cx="10515600" cy="1325563"/>
          </a:xfrm>
        </p:spPr>
        <p:txBody>
          <a:bodyPr>
            <a:normAutofit/>
          </a:bodyPr>
          <a:lstStyle/>
          <a:p>
            <a:r>
              <a:rPr lang="en-US" dirty="0">
                <a:solidFill>
                  <a:schemeClr val="bg1"/>
                </a:solidFill>
                <a:latin typeface="Calibri" panose="020F0502020204030204" pitchFamily="34" charset="0"/>
                <a:cs typeface="Calibri" panose="020F0502020204030204" pitchFamily="34" charset="0"/>
              </a:rPr>
              <a:t>National  Data portals</a:t>
            </a:r>
            <a:endParaRPr lang="en-AU" dirty="0">
              <a:solidFill>
                <a:schemeClr val="bg1"/>
              </a:solidFill>
            </a:endParaRPr>
          </a:p>
        </p:txBody>
      </p:sp>
      <p:pic>
        <p:nvPicPr>
          <p:cNvPr id="8" name="Picture 7" descr="A picture containing table, sitting, several, computer&#10;&#10;Description automatically generated">
            <a:extLst>
              <a:ext uri="{FF2B5EF4-FFF2-40B4-BE49-F238E27FC236}">
                <a16:creationId xmlns:a16="http://schemas.microsoft.com/office/drawing/2014/main" id="{6F7B99B8-092A-475A-8446-78D55F5522D6}"/>
              </a:ext>
            </a:extLst>
          </p:cNvPr>
          <p:cNvPicPr>
            <a:picLocks noChangeAspect="1"/>
          </p:cNvPicPr>
          <p:nvPr/>
        </p:nvPicPr>
        <p:blipFill rotWithShape="1">
          <a:blip r:embed="rId3"/>
          <a:srcRect l="3475" r="1962" b="-2"/>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9C6D571D-187C-454F-AEB4-13327C6A47C3}"/>
              </a:ext>
            </a:extLst>
          </p:cNvPr>
          <p:cNvSpPr>
            <a:spLocks noGrp="1"/>
          </p:cNvSpPr>
          <p:nvPr>
            <p:ph idx="1"/>
          </p:nvPr>
        </p:nvSpPr>
        <p:spPr>
          <a:xfrm>
            <a:off x="7546848" y="2516777"/>
            <a:ext cx="3803904" cy="3660185"/>
          </a:xfrm>
        </p:spPr>
        <p:txBody>
          <a:bodyPr anchor="ctr">
            <a:normAutofit/>
          </a:bodyPr>
          <a:lstStyle/>
          <a:p>
            <a:r>
              <a:rPr lang="en-US" dirty="0">
                <a:latin typeface="Calibri" panose="020F0502020204030204" pitchFamily="34" charset="0"/>
                <a:cs typeface="Calibri" panose="020F0502020204030204" pitchFamily="34" charset="0"/>
              </a:rPr>
              <a:t>Built on Drupal DKAN Platform</a:t>
            </a:r>
          </a:p>
          <a:p>
            <a:pPr marL="0" indent="0">
              <a:buNone/>
            </a:pPr>
            <a:endParaRPr lang="en-AU" sz="2200" dirty="0"/>
          </a:p>
        </p:txBody>
      </p:sp>
      <p:sp>
        <p:nvSpPr>
          <p:cNvPr id="12" name="Content Placeholder 2">
            <a:extLst>
              <a:ext uri="{FF2B5EF4-FFF2-40B4-BE49-F238E27FC236}">
                <a16:creationId xmlns:a16="http://schemas.microsoft.com/office/drawing/2014/main" id="{669C6B6A-90F5-497F-8DCB-DE1C4F28B620}"/>
              </a:ext>
            </a:extLst>
          </p:cNvPr>
          <p:cNvSpPr txBox="1">
            <a:spLocks/>
          </p:cNvSpPr>
          <p:nvPr/>
        </p:nvSpPr>
        <p:spPr>
          <a:xfrm>
            <a:off x="7546848" y="671879"/>
            <a:ext cx="6723452" cy="1315092"/>
          </a:xfrm>
          <a:prstGeom prst="rect">
            <a:avLst/>
          </a:prstGeom>
        </p:spPr>
        <p:txBody>
          <a:bodyPr vert="horz" lIns="45720" tIns="45720" rIns="45720" bIns="45720" rtlCol="0" anchor="ct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700" b="1" dirty="0">
                <a:latin typeface="Calibri" panose="020F0502020204030204" pitchFamily="34" charset="0"/>
                <a:cs typeface="Calibri" panose="020F0502020204030204" pitchFamily="34" charset="0"/>
              </a:rPr>
              <a:t>Environment  Data Portals</a:t>
            </a:r>
            <a:endParaRPr lang="en-US" sz="1700" dirty="0">
              <a:latin typeface="Calibri" panose="020F0502020204030204" pitchFamily="34" charset="0"/>
              <a:cs typeface="Calibri" panose="020F0502020204030204" pitchFamily="34" charset="0"/>
            </a:endParaRPr>
          </a:p>
          <a:p>
            <a:r>
              <a:rPr lang="en-US" sz="1700" dirty="0">
                <a:latin typeface="Calibri" panose="020F0502020204030204" pitchFamily="34" charset="0"/>
                <a:cs typeface="Calibri" panose="020F0502020204030204" pitchFamily="34" charset="0"/>
              </a:rPr>
              <a:t>Environment Data Portal</a:t>
            </a:r>
          </a:p>
          <a:p>
            <a:r>
              <a:rPr lang="en-US" sz="2800" dirty="0">
                <a:latin typeface="Calibri" panose="020F0502020204030204" pitchFamily="34" charset="0"/>
                <a:cs typeface="Calibri" panose="020F0502020204030204" pitchFamily="34" charset="0"/>
                <a:hlinkClick r:id="rId4"/>
              </a:rPr>
              <a:t>https://png-data.sprep.org</a:t>
            </a:r>
            <a:r>
              <a:rPr lang="en-US" sz="2800" dirty="0">
                <a:latin typeface="Calibri" panose="020F0502020204030204" pitchFamily="34" charset="0"/>
                <a:cs typeface="Calibri" panose="020F0502020204030204" pitchFamily="34" charset="0"/>
              </a:rPr>
              <a:t> </a:t>
            </a:r>
          </a:p>
          <a:p>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5078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4256" y="4767072"/>
            <a:ext cx="6594189" cy="1625210"/>
          </a:xfrm>
        </p:spPr>
        <p:txBody>
          <a:bodyPr>
            <a:normAutofit/>
          </a:bodyPr>
          <a:lstStyle/>
          <a:p>
            <a:pPr algn="r"/>
            <a:r>
              <a:rPr lang="en-US" dirty="0">
                <a:solidFill>
                  <a:srgbClr val="FFFFFF"/>
                </a:solidFill>
                <a:latin typeface="Calibri" panose="020F0502020204030204" pitchFamily="34" charset="0"/>
                <a:cs typeface="Calibri" panose="020F0502020204030204" pitchFamily="34" charset="0"/>
              </a:rPr>
              <a:t>Pacific Data Ecosystem </a:t>
            </a:r>
          </a:p>
        </p:txBody>
      </p:sp>
      <p:sp>
        <p:nvSpPr>
          <p:cNvPr id="3" name="Content Placeholder 2"/>
          <p:cNvSpPr>
            <a:spLocks noGrp="1"/>
          </p:cNvSpPr>
          <p:nvPr>
            <p:ph idx="1"/>
          </p:nvPr>
        </p:nvSpPr>
        <p:spPr>
          <a:xfrm>
            <a:off x="8029319" y="917725"/>
            <a:ext cx="3424739" cy="4852362"/>
          </a:xfrm>
        </p:spPr>
        <p:txBody>
          <a:bodyPr anchor="ctr">
            <a:normAutofit/>
          </a:bodyPr>
          <a:lstStyle/>
          <a:p>
            <a:r>
              <a:rPr lang="en-US" dirty="0">
                <a:solidFill>
                  <a:srgbClr val="FFFFFF"/>
                </a:solidFill>
                <a:latin typeface="Calibri" panose="020F0502020204030204" pitchFamily="34" charset="0"/>
                <a:cs typeface="Calibri" panose="020F0502020204030204" pitchFamily="34" charset="0"/>
              </a:rPr>
              <a:t>SPREP </a:t>
            </a:r>
          </a:p>
          <a:p>
            <a:r>
              <a:rPr lang="en-US" dirty="0">
                <a:solidFill>
                  <a:srgbClr val="FFFFFF"/>
                </a:solidFill>
                <a:latin typeface="Calibri" panose="020F0502020204030204" pitchFamily="34" charset="0"/>
                <a:cs typeface="Calibri" panose="020F0502020204030204" pitchFamily="34" charset="0"/>
              </a:rPr>
              <a:t>SPC</a:t>
            </a:r>
          </a:p>
          <a:p>
            <a:r>
              <a:rPr lang="en-US" dirty="0">
                <a:solidFill>
                  <a:srgbClr val="FFFFFF"/>
                </a:solidFill>
                <a:latin typeface="Calibri" panose="020F0502020204030204" pitchFamily="34" charset="0"/>
                <a:cs typeface="Calibri" panose="020F0502020204030204" pitchFamily="34" charset="0"/>
              </a:rPr>
              <a:t>Countries </a:t>
            </a:r>
          </a:p>
          <a:p>
            <a:r>
              <a:rPr lang="en-US" dirty="0">
                <a:solidFill>
                  <a:srgbClr val="FFFFFF"/>
                </a:solidFill>
                <a:latin typeface="Calibri" panose="020F0502020204030204" pitchFamily="34" charset="0"/>
                <a:cs typeface="Calibri" panose="020F0502020204030204" pitchFamily="34" charset="0"/>
              </a:rPr>
              <a:t>All have open data in a variety of formats </a:t>
            </a:r>
          </a:p>
          <a:p>
            <a:r>
              <a:rPr lang="en-US" dirty="0">
                <a:solidFill>
                  <a:srgbClr val="FFFFFF"/>
                </a:solidFill>
                <a:latin typeface="Calibri" panose="020F0502020204030204" pitchFamily="34" charset="0"/>
                <a:cs typeface="Calibri" panose="020F0502020204030204" pitchFamily="34" charset="0"/>
              </a:rPr>
              <a:t>For stakeholders and partners </a:t>
            </a:r>
          </a:p>
        </p:txBody>
      </p:sp>
      <p:pic>
        <p:nvPicPr>
          <p:cNvPr id="7" name="Shape 56">
            <a:extLst>
              <a:ext uri="{FF2B5EF4-FFF2-40B4-BE49-F238E27FC236}">
                <a16:creationId xmlns:a16="http://schemas.microsoft.com/office/drawing/2014/main" id="{DC644064-6E7A-4506-A576-F46A12A76305}"/>
              </a:ext>
            </a:extLst>
          </p:cNvPr>
          <p:cNvPicPr/>
          <p:nvPr/>
        </p:nvPicPr>
        <p:blipFill rotWithShape="1">
          <a:blip r:embed="rId3"/>
          <a:srcRect l="2947" r="11989" b="-2"/>
          <a:stretch/>
        </p:blipFill>
        <p:spPr>
          <a:xfrm>
            <a:off x="327547" y="321733"/>
            <a:ext cx="7058306" cy="4107392"/>
          </a:xfrm>
          <a:prstGeom prst="rect">
            <a:avLst/>
          </a:prstGeom>
        </p:spPr>
      </p:pic>
    </p:spTree>
    <p:extLst>
      <p:ext uri="{BB962C8B-B14F-4D97-AF65-F5344CB8AC3E}">
        <p14:creationId xmlns:p14="http://schemas.microsoft.com/office/powerpoint/2010/main" val="155948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49A5C">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767072"/>
            <a:ext cx="6594189" cy="1625210"/>
          </a:xfrm>
        </p:spPr>
        <p:txBody>
          <a:bodyPr>
            <a:normAutofit/>
          </a:bodyPr>
          <a:lstStyle/>
          <a:p>
            <a:pPr algn="r"/>
            <a:r>
              <a:rPr lang="en-US" dirty="0">
                <a:solidFill>
                  <a:srgbClr val="FFFFFF"/>
                </a:solidFill>
                <a:latin typeface="Calibri" panose="020F0502020204030204" pitchFamily="34" charset="0"/>
                <a:cs typeface="Calibri" panose="020F0502020204030204" pitchFamily="34" charset="0"/>
              </a:rPr>
              <a:t>Looking froward</a:t>
            </a:r>
          </a:p>
        </p:txBody>
      </p:sp>
      <p:pic>
        <p:nvPicPr>
          <p:cNvPr id="7" name="Shape 56">
            <a:extLst>
              <a:ext uri="{FF2B5EF4-FFF2-40B4-BE49-F238E27FC236}">
                <a16:creationId xmlns:a16="http://schemas.microsoft.com/office/drawing/2014/main" id="{DC644064-6E7A-4506-A576-F46A12A76305}"/>
              </a:ext>
            </a:extLst>
          </p:cNvPr>
          <p:cNvPicPr/>
          <p:nvPr/>
        </p:nvPicPr>
        <p:blipFill rotWithShape="1">
          <a:blip r:embed="rId3"/>
          <a:srcRect l="2947" r="11989" b="-2"/>
          <a:stretch/>
        </p:blipFill>
        <p:spPr>
          <a:xfrm>
            <a:off x="327547" y="321733"/>
            <a:ext cx="7058306" cy="4107392"/>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029319" y="917725"/>
            <a:ext cx="3424739" cy="4852362"/>
          </a:xfrm>
        </p:spPr>
        <p:txBody>
          <a:bodyPr anchor="ctr">
            <a:normAutofit/>
          </a:bodyPr>
          <a:lstStyle/>
          <a:p>
            <a:r>
              <a:rPr lang="en-US" dirty="0">
                <a:solidFill>
                  <a:srgbClr val="FFFFFF"/>
                </a:solidFill>
                <a:latin typeface="Calibri" panose="020F0502020204030204" pitchFamily="34" charset="0"/>
                <a:cs typeface="Calibri" panose="020F0502020204030204" pitchFamily="34" charset="0"/>
              </a:rPr>
              <a:t>JOSN-LD – late 2021 rollout for enhances availability of data for OIH </a:t>
            </a:r>
          </a:p>
        </p:txBody>
      </p:sp>
    </p:spTree>
    <p:extLst>
      <p:ext uri="{BB962C8B-B14F-4D97-AF65-F5344CB8AC3E}">
        <p14:creationId xmlns:p14="http://schemas.microsoft.com/office/powerpoint/2010/main" val="2963888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E8C016-C71F-424B-8A8D-FADB0992EFD0}"/>
              </a:ext>
            </a:extLst>
          </p:cNvPr>
          <p:cNvPicPr>
            <a:picLocks noGrp="1" noChangeAspect="1"/>
          </p:cNvPicPr>
          <p:nvPr>
            <p:ph idx="1"/>
          </p:nvPr>
        </p:nvPicPr>
        <p:blipFill rotWithShape="1">
          <a:blip r:embed="rId3"/>
          <a:srcRect l="18870" r="1224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7D80A-CA21-40CA-82C9-610D1816513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Questions  ?? </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560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2980</TotalTime>
  <Words>238</Words>
  <Application>Microsoft Office PowerPoint</Application>
  <PresentationFormat>Widescreen</PresentationFormat>
  <Paragraphs>28</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Tw Cen MT</vt:lpstr>
      <vt:lpstr>Office Theme</vt:lpstr>
      <vt:lpstr> OIH - Pacific Environment Portal Network </vt:lpstr>
      <vt:lpstr>PEP network links to OIH  </vt:lpstr>
      <vt:lpstr>National  Data portals</vt:lpstr>
      <vt:lpstr>Pacific Data Ecosystem </vt:lpstr>
      <vt:lpstr>Looking froward</vt:lpstr>
      <vt:lpstr>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SPREP DATa management</dc:title>
  <dc:creator>Tavita Su'a</dc:creator>
  <cp:lastModifiedBy>Paul Anderson</cp:lastModifiedBy>
  <cp:revision>77</cp:revision>
  <dcterms:created xsi:type="dcterms:W3CDTF">2019-07-16T02:26:34Z</dcterms:created>
  <dcterms:modified xsi:type="dcterms:W3CDTF">2021-06-07T01:13:46Z</dcterms:modified>
</cp:coreProperties>
</file>