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311" r:id="rId4"/>
    <p:sldId id="312" r:id="rId5"/>
    <p:sldId id="313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65A"/>
    <a:srgbClr val="004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171"/>
    <p:restoredTop sz="94668"/>
  </p:normalViewPr>
  <p:slideViewPr>
    <p:cSldViewPr snapToGrid="0" snapToObjects="1">
      <p:cViewPr>
        <p:scale>
          <a:sx n="80" d="100"/>
          <a:sy n="80" d="100"/>
        </p:scale>
        <p:origin x="776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520A5-41C4-2E4D-81B4-2D85F8151900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2798-3FC4-0643-B3C5-DC580868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340B-01E7-41B5-BE35-3DD52D3AA5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0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93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B6FF-A201-7448-9CCF-75261A4BEE77}" type="datetimeFigureOut">
              <a:rPr lang="en-US" smtClean="0"/>
              <a:t>6/6/21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1836-85A8-8746-96F2-64D3B81AC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infohub.org/" TargetMode="Externa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L.Scott@unesco.org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981" y="2021305"/>
            <a:ext cx="10523620" cy="420302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4F81"/>
                </a:solidFill>
              </a:rPr>
              <a:t>The IOC Ocean InfoHub </a:t>
            </a:r>
            <a:r>
              <a:rPr lang="en-US" sz="6000" dirty="0" smtClean="0">
                <a:solidFill>
                  <a:srgbClr val="004F81"/>
                </a:solidFill>
              </a:rPr>
              <a:t>Project: Training courses 2021</a:t>
            </a:r>
            <a:endParaRPr lang="en-US" sz="6000" dirty="0" smtClean="0">
              <a:solidFill>
                <a:srgbClr val="004F81"/>
              </a:solidFill>
            </a:endParaRPr>
          </a:p>
          <a:p>
            <a:endParaRPr lang="en-US" sz="2200" dirty="0" smtClean="0">
              <a:solidFill>
                <a:srgbClr val="004F81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Lucy </a:t>
            </a:r>
            <a:r>
              <a:rPr lang="en-US" dirty="0" smtClean="0">
                <a:solidFill>
                  <a:srgbClr val="002060"/>
                </a:solidFill>
              </a:rPr>
              <a:t>Scott</a:t>
            </a:r>
            <a:endParaRPr lang="en-US" dirty="0" smtClean="0">
              <a:solidFill>
                <a:srgbClr val="02365A"/>
              </a:solidFill>
            </a:endParaRPr>
          </a:p>
          <a:p>
            <a:r>
              <a:rPr lang="en-US" dirty="0" smtClean="0">
                <a:solidFill>
                  <a:srgbClr val="02365A"/>
                </a:solidFill>
              </a:rPr>
              <a:t>UNESCO/IOC </a:t>
            </a:r>
            <a:r>
              <a:rPr lang="en-US" dirty="0">
                <a:solidFill>
                  <a:srgbClr val="02365A"/>
                </a:solidFill>
              </a:rPr>
              <a:t>Project Office for </a:t>
            </a:r>
            <a:r>
              <a:rPr lang="en-US" dirty="0" smtClean="0">
                <a:solidFill>
                  <a:srgbClr val="02365A"/>
                </a:solidFill>
              </a:rPr>
              <a:t>IODE</a:t>
            </a:r>
          </a:p>
          <a:p>
            <a:r>
              <a:rPr lang="en-US" dirty="0" err="1" smtClean="0">
                <a:solidFill>
                  <a:srgbClr val="02365A"/>
                </a:solidFill>
              </a:rPr>
              <a:t>L.Scott@unesco.org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0217" y="3617837"/>
            <a:ext cx="3220278" cy="291547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84087" y="3617837"/>
            <a:ext cx="3220278" cy="291547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31" y="457199"/>
            <a:ext cx="3946434" cy="8119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96" y="457199"/>
            <a:ext cx="2190307" cy="902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25" y="187659"/>
            <a:ext cx="1730555" cy="11716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70" y="216591"/>
            <a:ext cx="3863611" cy="12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365A"/>
                </a:solidFill>
              </a:rPr>
              <a:t>The Ocean InfoHub, together with the Ocean Teacher Global Academy and other partners, is developing a training course (2021)</a:t>
            </a:r>
          </a:p>
          <a:p>
            <a:r>
              <a:rPr lang="en-US" dirty="0" smtClean="0">
                <a:solidFill>
                  <a:srgbClr val="02365A"/>
                </a:solidFill>
              </a:rPr>
              <a:t>Online</a:t>
            </a:r>
          </a:p>
          <a:p>
            <a:r>
              <a:rPr lang="en-US" dirty="0" smtClean="0">
                <a:solidFill>
                  <a:srgbClr val="02365A"/>
                </a:solidFill>
              </a:rPr>
              <a:t>First course in English, thereafter Spanish and French language versions.</a:t>
            </a:r>
          </a:p>
          <a:p>
            <a:r>
              <a:rPr lang="en-US" dirty="0" smtClean="0">
                <a:solidFill>
                  <a:srgbClr val="02365A"/>
                </a:solidFill>
              </a:rPr>
              <a:t>Between September and December 2021, repeated / extended in 2022.</a:t>
            </a:r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Training course details</a:t>
            </a:r>
            <a:endParaRPr lang="en-US" sz="72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2365A"/>
                </a:solidFill>
              </a:rPr>
              <a:t>Title: </a:t>
            </a:r>
            <a:r>
              <a:rPr lang="en-US" b="1" dirty="0">
                <a:solidFill>
                  <a:srgbClr val="02365A"/>
                </a:solidFill>
              </a:rPr>
              <a:t>Implementing the Ocean Data and Information System (ODIS) </a:t>
            </a:r>
            <a:r>
              <a:rPr lang="en-US" b="1" dirty="0" smtClean="0">
                <a:solidFill>
                  <a:srgbClr val="02365A"/>
                </a:solidFill>
              </a:rPr>
              <a:t>architecture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2365A"/>
                </a:solidFill>
              </a:rPr>
              <a:t>Objectives</a:t>
            </a:r>
            <a:r>
              <a:rPr lang="en-US" dirty="0" smtClean="0">
                <a:solidFill>
                  <a:srgbClr val="02365A"/>
                </a:solidFill>
              </a:rPr>
              <a:t>: </a:t>
            </a:r>
            <a:r>
              <a:rPr lang="en-US" dirty="0">
                <a:solidFill>
                  <a:srgbClr val="02365A"/>
                </a:solidFill>
              </a:rPr>
              <a:t>The course’s central aims are to:</a:t>
            </a:r>
            <a:endParaRPr lang="en-US" dirty="0">
              <a:solidFill>
                <a:srgbClr val="02365A"/>
              </a:solidFill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2365A"/>
                </a:solidFill>
              </a:rPr>
              <a:t>Equip participants with a conceptual understanding of what ODIS is, why it has been created, and how it works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2365A"/>
                </a:solidFill>
              </a:rPr>
              <a:t>Equip participants with conceptual and practical understandings of the technical components of ODIS, including its use of </a:t>
            </a:r>
            <a:r>
              <a:rPr lang="en-US" dirty="0" err="1">
                <a:solidFill>
                  <a:srgbClr val="02365A"/>
                </a:solidFill>
              </a:rPr>
              <a:t>schema.org</a:t>
            </a:r>
            <a:r>
              <a:rPr lang="en-US" dirty="0">
                <a:solidFill>
                  <a:srgbClr val="02365A"/>
                </a:solidFill>
              </a:rPr>
              <a:t> patterns and web-based publishing and harvesting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dirty="0">
                <a:solidFill>
                  <a:srgbClr val="02365A"/>
                </a:solidFill>
              </a:rPr>
              <a:t>Provide participants with the tools they need to describe their (meta)data and publish it </a:t>
            </a:r>
          </a:p>
          <a:p>
            <a:pPr marL="0" indent="0">
              <a:buNone/>
            </a:pPr>
            <a:endParaRPr lang="en-US" dirty="0" smtClean="0">
              <a:solidFill>
                <a:srgbClr val="02365A"/>
              </a:solidFill>
            </a:endParaRPr>
          </a:p>
          <a:p>
            <a:endParaRPr lang="en-US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Training course details</a:t>
            </a:r>
            <a:endParaRPr lang="en-US" sz="72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Expected learning </a:t>
            </a:r>
            <a:r>
              <a:rPr lang="en-US" sz="2400" b="1" dirty="0" smtClean="0">
                <a:solidFill>
                  <a:srgbClr val="02365A"/>
                </a:solidFill>
              </a:rPr>
              <a:t>outcomes: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An understanding of the Ocean InfoHub project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An understanding of the Ocean Data and Information System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An understanding of how to incorporate ODIS </a:t>
            </a:r>
            <a:r>
              <a:rPr lang="en-US" sz="2400" dirty="0" err="1">
                <a:solidFill>
                  <a:srgbClr val="02365A"/>
                </a:solidFill>
              </a:rPr>
              <a:t>schema.org</a:t>
            </a:r>
            <a:r>
              <a:rPr lang="en-US" sz="2400" dirty="0">
                <a:solidFill>
                  <a:srgbClr val="02365A"/>
                </a:solidFill>
              </a:rPr>
              <a:t> patterns into existing online databases or websites.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Target audience and prerequisites </a:t>
            </a:r>
            <a:r>
              <a:rPr lang="en-US" sz="2400" i="1" dirty="0">
                <a:solidFill>
                  <a:srgbClr val="02365A"/>
                </a:solidFill>
              </a:rPr>
              <a:t>(Who should attend? What prerequisite knowledge is required</a:t>
            </a:r>
            <a:r>
              <a:rPr lang="en-US" sz="2400" i="1" dirty="0" smtClean="0">
                <a:solidFill>
                  <a:srgbClr val="02365A"/>
                </a:solidFill>
              </a:rPr>
              <a:t>)</a:t>
            </a:r>
          </a:p>
          <a:p>
            <a:r>
              <a:rPr lang="en-US" sz="2400" dirty="0">
                <a:solidFill>
                  <a:srgbClr val="02365A"/>
                </a:solidFill>
              </a:rPr>
              <a:t>The target audience should have an understanding of:</a:t>
            </a:r>
            <a:endParaRPr lang="en-US" sz="2400" dirty="0">
              <a:solidFill>
                <a:srgbClr val="02365A"/>
              </a:solidFill>
            </a:endParaRPr>
          </a:p>
          <a:p>
            <a:pPr fontAlgn="base"/>
            <a:r>
              <a:rPr lang="en-US" sz="2400" dirty="0" smtClean="0">
                <a:solidFill>
                  <a:srgbClr val="02365A"/>
                </a:solidFill>
              </a:rPr>
              <a:t>JSON </a:t>
            </a:r>
            <a:r>
              <a:rPr lang="en-US" sz="2400" dirty="0">
                <a:solidFill>
                  <a:srgbClr val="02365A"/>
                </a:solidFill>
              </a:rPr>
              <a:t>and the HTML Document Object Model</a:t>
            </a:r>
          </a:p>
          <a:p>
            <a:pPr fontAlgn="base"/>
            <a:r>
              <a:rPr lang="en-US" sz="2400" dirty="0">
                <a:solidFill>
                  <a:srgbClr val="02365A"/>
                </a:solidFill>
              </a:rPr>
              <a:t>How to configure extensions to their web framework (DKAN, CKAN, </a:t>
            </a:r>
            <a:r>
              <a:rPr lang="en-US" sz="2400" dirty="0" err="1">
                <a:solidFill>
                  <a:srgbClr val="02365A"/>
                </a:solidFill>
              </a:rPr>
              <a:t>geonetwork</a:t>
            </a:r>
            <a:r>
              <a:rPr lang="en-US" sz="2400" dirty="0">
                <a:solidFill>
                  <a:srgbClr val="02365A"/>
                </a:solidFill>
              </a:rPr>
              <a:t> or others), if a framework is being used.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Training course details</a:t>
            </a:r>
            <a:endParaRPr lang="en-US" sz="72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2365A"/>
                </a:solidFill>
              </a:rPr>
              <a:t>Course </a:t>
            </a:r>
            <a:r>
              <a:rPr lang="en-US" sz="2400" b="1" dirty="0" smtClean="0">
                <a:solidFill>
                  <a:srgbClr val="02365A"/>
                </a:solidFill>
              </a:rPr>
              <a:t>content: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1. High-level concepts of OIH/ODIS </a:t>
            </a:r>
            <a:endParaRPr lang="en-US" sz="2400" dirty="0" smtClean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2365A"/>
                </a:solidFill>
              </a:rPr>
              <a:t>2</a:t>
            </a:r>
            <a:r>
              <a:rPr lang="en-US" sz="2400" dirty="0">
                <a:solidFill>
                  <a:srgbClr val="02365A"/>
                </a:solidFill>
              </a:rPr>
              <a:t>. General introduction to our use of </a:t>
            </a:r>
            <a:r>
              <a:rPr lang="en-US" sz="2400" dirty="0" err="1">
                <a:solidFill>
                  <a:srgbClr val="02365A"/>
                </a:solidFill>
              </a:rPr>
              <a:t>schema.org</a:t>
            </a:r>
            <a:r>
              <a:rPr lang="en-US" sz="2400" dirty="0">
                <a:solidFill>
                  <a:srgbClr val="02365A"/>
                </a:solidFill>
              </a:rPr>
              <a:t> </a:t>
            </a:r>
            <a:endParaRPr lang="en-US" sz="2400" dirty="0" smtClean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2365A"/>
                </a:solidFill>
              </a:rPr>
              <a:t>3</a:t>
            </a:r>
            <a:r>
              <a:rPr lang="en-US" sz="2400" dirty="0">
                <a:solidFill>
                  <a:srgbClr val="02365A"/>
                </a:solidFill>
              </a:rPr>
              <a:t>. ODIS </a:t>
            </a:r>
            <a:r>
              <a:rPr lang="en-US" sz="2400" dirty="0" err="1">
                <a:solidFill>
                  <a:srgbClr val="02365A"/>
                </a:solidFill>
              </a:rPr>
              <a:t>schema.org</a:t>
            </a:r>
            <a:r>
              <a:rPr lang="en-US" sz="2400" dirty="0">
                <a:solidFill>
                  <a:srgbClr val="02365A"/>
                </a:solidFill>
              </a:rPr>
              <a:t> patterns </a:t>
            </a:r>
            <a:endParaRPr lang="en-US" sz="2400" dirty="0" smtClean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2365A"/>
                </a:solidFill>
              </a:rPr>
              <a:t>4</a:t>
            </a:r>
            <a:r>
              <a:rPr lang="en-US" sz="2400" dirty="0">
                <a:solidFill>
                  <a:srgbClr val="02365A"/>
                </a:solidFill>
              </a:rPr>
              <a:t>. Setting up the standard publishing/contribution environment</a:t>
            </a:r>
            <a:endParaRPr lang="en-US" sz="2400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5. Harvesting patterns in JSON/RDF</a:t>
            </a:r>
            <a:endParaRPr lang="en-US" sz="2400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6. Querying harvested material </a:t>
            </a:r>
            <a:endParaRPr lang="en-US" sz="2400" dirty="0">
              <a:solidFill>
                <a:srgbClr val="02365A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12534" y="636639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9340B-01E7-41B5-BE35-3DD52D3AA59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rgbClr val="004F81"/>
                </a:solidFill>
                <a:latin typeface="+mn-lt"/>
                <a:ea typeface="+mn-ea"/>
                <a:cs typeface="+mn-cs"/>
              </a:rPr>
              <a:t>For more information</a:t>
            </a:r>
            <a:endParaRPr lang="en-US" sz="7200" dirty="0">
              <a:solidFill>
                <a:srgbClr val="004F8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02365A"/>
                </a:solidFill>
              </a:rPr>
              <a:t>Subscribe to our mailing list</a:t>
            </a:r>
          </a:p>
          <a:p>
            <a:pPr marL="0" indent="0">
              <a:buNone/>
            </a:pPr>
            <a:endParaRPr lang="en-US" sz="1200" b="1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2365A"/>
                </a:solidFill>
              </a:rPr>
              <a:t>OR</a:t>
            </a:r>
          </a:p>
          <a:p>
            <a:pPr marL="0" indent="0">
              <a:buNone/>
            </a:pPr>
            <a:endParaRPr lang="en-US" sz="1200" b="1" dirty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2365A"/>
                </a:solidFill>
              </a:rPr>
              <a:t>Send me an email (</a:t>
            </a:r>
            <a:r>
              <a:rPr lang="en-US" sz="2400" b="1" dirty="0" smtClean="0">
                <a:solidFill>
                  <a:srgbClr val="02365A"/>
                </a:solidFill>
                <a:hlinkClick r:id="rId2"/>
              </a:rPr>
              <a:t>L.Scott@unesco.org)</a:t>
            </a:r>
            <a:r>
              <a:rPr lang="en-US" sz="2400" b="1" dirty="0" smtClean="0">
                <a:solidFill>
                  <a:srgbClr val="02365A"/>
                </a:solidFill>
              </a:rPr>
              <a:t> to be informed personally, when the course is announced.</a:t>
            </a:r>
            <a:endParaRPr lang="en-US" sz="2400" dirty="0">
              <a:solidFill>
                <a:srgbClr val="02365A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2365A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2365A"/>
                </a:solidFill>
              </a:rPr>
              <a:t>	</a:t>
            </a:r>
            <a:r>
              <a:rPr lang="en-US" sz="2400" dirty="0" smtClean="0">
                <a:solidFill>
                  <a:srgbClr val="02365A"/>
                </a:solidFill>
              </a:rPr>
              <a:t>						</a:t>
            </a:r>
            <a:r>
              <a:rPr lang="en-US" sz="2400" dirty="0">
                <a:solidFill>
                  <a:srgbClr val="004F8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rgbClr val="004F81"/>
                </a:solidFill>
                <a:hlinkClick r:id="rId3"/>
              </a:rPr>
              <a:t>oceaninfohub.org</a:t>
            </a:r>
            <a:endParaRPr lang="en-US" sz="2400" dirty="0" smtClean="0">
              <a:solidFill>
                <a:srgbClr val="004F8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4F8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4F81"/>
                </a:solidFill>
              </a:rPr>
              <a:t>							</a:t>
            </a:r>
            <a:endParaRPr lang="en-US" sz="2400" dirty="0">
              <a:solidFill>
                <a:srgbClr val="004F8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2365A"/>
              </a:solidFill>
            </a:endParaRPr>
          </a:p>
          <a:p>
            <a:endParaRPr lang="en-US" sz="2400" dirty="0">
              <a:solidFill>
                <a:srgbClr val="02365A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9803" y="4411183"/>
            <a:ext cx="2260688" cy="213777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347232" y="365125"/>
            <a:ext cx="2408502" cy="2148564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322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Scott</dc:creator>
  <cp:lastModifiedBy>Lucy Scott</cp:lastModifiedBy>
  <cp:revision>66</cp:revision>
  <dcterms:created xsi:type="dcterms:W3CDTF">2020-06-08T13:24:03Z</dcterms:created>
  <dcterms:modified xsi:type="dcterms:W3CDTF">2021-06-06T19:23:27Z</dcterms:modified>
</cp:coreProperties>
</file>