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1" r:id="rId4"/>
    <p:sldId id="265" r:id="rId5"/>
    <p:sldId id="262" r:id="rId6"/>
    <p:sldId id="267" r:id="rId7"/>
    <p:sldId id="258" r:id="rId8"/>
    <p:sldId id="266" r:id="rId9"/>
    <p:sldId id="264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65A"/>
    <a:srgbClr val="004F81"/>
    <a:srgbClr val="3A85B3"/>
    <a:srgbClr val="296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57" autoAdjust="0"/>
    <p:restoredTop sz="94668"/>
  </p:normalViewPr>
  <p:slideViewPr>
    <p:cSldViewPr snapToGrid="0" snapToObjects="1">
      <p:cViewPr varScale="1">
        <p:scale>
          <a:sx n="108" d="100"/>
          <a:sy n="108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20A5-41C4-2E4D-81B4-2D85F8151900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2798-3FC4-0643-B3C5-DC580868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3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7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5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0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67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073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A7B-39DC-43B2-B715-077523CB77C8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hyperlink" Target="mailto:pier.Buttigieg@awi.de" TargetMode="Externa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968" y="2230198"/>
            <a:ext cx="11967411" cy="2067656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4F81"/>
                </a:solidFill>
              </a:rPr>
              <a:t>The Ocean Data and Information System (ODIS)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97" y="457199"/>
            <a:ext cx="3946434" cy="81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07" y="312821"/>
            <a:ext cx="2190307" cy="902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187659"/>
            <a:ext cx="1730555" cy="1171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" y="216591"/>
            <a:ext cx="3863611" cy="1296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3196" y="5058884"/>
            <a:ext cx="489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Pier Luigi Buttigieg (</a:t>
            </a:r>
            <a:r>
              <a:rPr lang="en-GB" sz="2000" dirty="0" smtClean="0">
                <a:solidFill>
                  <a:srgbClr val="002060"/>
                </a:solidFill>
                <a:hlinkClick r:id="rId6"/>
              </a:rPr>
              <a:t>pier.buttigieg@awi.de</a:t>
            </a:r>
            <a:r>
              <a:rPr lang="en-GB" sz="2000" dirty="0" smtClean="0">
                <a:solidFill>
                  <a:srgbClr val="002060"/>
                </a:solidFill>
              </a:rPr>
              <a:t>)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563903" y="3280686"/>
            <a:ext cx="821291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4F81"/>
                </a:solidFill>
              </a:rPr>
              <a:t>Creating an inclusive digital commons </a:t>
            </a:r>
            <a:r>
              <a:rPr lang="en-US" sz="2800" dirty="0" smtClean="0">
                <a:solidFill>
                  <a:srgbClr val="004F81"/>
                </a:solidFill>
              </a:rPr>
              <a:t>for ocean </a:t>
            </a:r>
            <a:r>
              <a:rPr lang="en-US" sz="2800" dirty="0">
                <a:solidFill>
                  <a:srgbClr val="004F81"/>
                </a:solidFill>
              </a:rPr>
              <a:t>science &amp; sustainable </a:t>
            </a:r>
            <a:r>
              <a:rPr lang="en-US" sz="2800" dirty="0" smtClean="0">
                <a:solidFill>
                  <a:srgbClr val="004F81"/>
                </a:solidFill>
              </a:rPr>
              <a:t>development</a:t>
            </a:r>
            <a:r>
              <a:rPr lang="en-US" sz="2800" dirty="0">
                <a:solidFill>
                  <a:srgbClr val="004F81"/>
                </a:solidFill>
              </a:rPr>
              <a:t>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004F81"/>
                </a:solidFill>
              </a:rPr>
              <a:t>                                </a:t>
            </a:r>
            <a:endParaRPr lang="en-US" sz="2400" b="1" dirty="0">
              <a:solidFill>
                <a:srgbClr val="004F8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53" y="5621381"/>
            <a:ext cx="2487288" cy="37097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445378" y="5992354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3A85B3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</a:t>
            </a: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From digital ecosystems to the digital biosphere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91803" y="925383"/>
            <a:ext cx="11603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425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87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ODIS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will be one of many digital ecosystems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“digital biosphere”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needed to address the SDGs and their successors</a:t>
            </a:r>
          </a:p>
          <a:p>
            <a:pPr marL="21590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69" name="Group 1268"/>
          <p:cNvGrpSpPr/>
          <p:nvPr/>
        </p:nvGrpSpPr>
        <p:grpSpPr>
          <a:xfrm>
            <a:off x="6964096" y="2473148"/>
            <a:ext cx="4964644" cy="4062376"/>
            <a:chOff x="6964096" y="2473148"/>
            <a:chExt cx="4964644" cy="4062376"/>
          </a:xfrm>
        </p:grpSpPr>
        <p:grpSp>
          <p:nvGrpSpPr>
            <p:cNvPr id="5" name="Group 4"/>
            <p:cNvGrpSpPr/>
            <p:nvPr/>
          </p:nvGrpSpPr>
          <p:grpSpPr>
            <a:xfrm>
              <a:off x="7732069" y="2473148"/>
              <a:ext cx="4196671" cy="4062376"/>
              <a:chOff x="1429844" y="1330772"/>
              <a:chExt cx="4993578" cy="4831217"/>
            </a:xfrm>
          </p:grpSpPr>
          <p:grpSp>
            <p:nvGrpSpPr>
              <p:cNvPr id="266" name="Group 265"/>
              <p:cNvGrpSpPr/>
              <p:nvPr/>
            </p:nvGrpSpPr>
            <p:grpSpPr>
              <a:xfrm rot="636917">
                <a:off x="1668421" y="3636119"/>
                <a:ext cx="2706688" cy="2050832"/>
                <a:chOff x="874713" y="1219200"/>
                <a:chExt cx="6639616" cy="5030776"/>
              </a:xfrm>
            </p:grpSpPr>
            <p:grpSp>
              <p:nvGrpSpPr>
                <p:cNvPr id="267" name="Group 266"/>
                <p:cNvGrpSpPr/>
                <p:nvPr/>
              </p:nvGrpSpPr>
              <p:grpSpPr>
                <a:xfrm>
                  <a:off x="874713" y="1244669"/>
                  <a:ext cx="6639616" cy="5005307"/>
                  <a:chOff x="874713" y="1244669"/>
                  <a:chExt cx="6639616" cy="5005307"/>
                </a:xfrm>
              </p:grpSpPr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349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1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2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3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1067594" y="1244669"/>
                    <a:ext cx="6446735" cy="5005307"/>
                    <a:chOff x="1067594" y="1244669"/>
                    <a:chExt cx="6446735" cy="5005307"/>
                  </a:xfrm>
                </p:grpSpPr>
                <p:sp>
                  <p:nvSpPr>
                    <p:cNvPr id="333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6418" y="4768057"/>
                      <a:ext cx="688179" cy="48974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4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67594" y="1539943"/>
                      <a:ext cx="434337" cy="124611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2158" y="1890884"/>
                      <a:ext cx="606441" cy="38941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9000" y="1923701"/>
                      <a:ext cx="761999" cy="1477133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74891" y="3608388"/>
                      <a:ext cx="87374" cy="96361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4000" y="4406901"/>
                      <a:ext cx="1228265" cy="15590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1" y="5059042"/>
                      <a:ext cx="160954" cy="1036957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1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62264" y="4254501"/>
                      <a:ext cx="736956" cy="3175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2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244" y="1244669"/>
                      <a:ext cx="587375" cy="59055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34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344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34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4116" y="40386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460" y="5761026"/>
                      <a:ext cx="484188" cy="48895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73353" y="4302273"/>
                      <a:ext cx="377825" cy="379413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8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3538" y="5059043"/>
                      <a:ext cx="385762" cy="387350"/>
                    </a:xfrm>
                    <a:prstGeom prst="ellipse">
                      <a:avLst/>
                    </a:prstGeom>
                    <a:solidFill>
                      <a:srgbClr val="CC00FF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92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3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4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5600" y="2362200"/>
                    <a:ext cx="9906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5" name="Line 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3429000"/>
                    <a:ext cx="1143000" cy="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97" name="Straight Connector 296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29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1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0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0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3209925"/>
                    <a:ext cx="249238" cy="25082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5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67200" y="3429000"/>
                    <a:ext cx="533400" cy="11430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038600" y="3249613"/>
                    <a:ext cx="358775" cy="3587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3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3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3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268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269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27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16"/>
                    <a:ext cx="697" cy="42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64"/>
                    <a:ext cx="889" cy="381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9" y="768"/>
                    <a:ext cx="1181" cy="5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0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1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624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358" name="Text Box 65"/>
              <p:cNvSpPr txBox="1">
                <a:spLocks noChangeArrowheads="1"/>
              </p:cNvSpPr>
              <p:nvPr/>
            </p:nvSpPr>
            <p:spPr bwMode="auto">
              <a:xfrm>
                <a:off x="1429844" y="5759361"/>
                <a:ext cx="1768539" cy="402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oceans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9" name="Group 358"/>
              <p:cNvGrpSpPr/>
              <p:nvPr/>
            </p:nvGrpSpPr>
            <p:grpSpPr>
              <a:xfrm rot="12120738">
                <a:off x="3716734" y="2026427"/>
                <a:ext cx="2706688" cy="2050832"/>
                <a:chOff x="874713" y="1219200"/>
                <a:chExt cx="6639616" cy="5030776"/>
              </a:xfrm>
            </p:grpSpPr>
            <p:grpSp>
              <p:nvGrpSpPr>
                <p:cNvPr id="360" name="Group 359"/>
                <p:cNvGrpSpPr/>
                <p:nvPr/>
              </p:nvGrpSpPr>
              <p:grpSpPr>
                <a:xfrm>
                  <a:off x="874713" y="1244669"/>
                  <a:ext cx="6639616" cy="5005307"/>
                  <a:chOff x="874713" y="1244669"/>
                  <a:chExt cx="6639616" cy="5005307"/>
                </a:xfrm>
              </p:grpSpPr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438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0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3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4" name="Group 383"/>
                  <p:cNvGrpSpPr/>
                  <p:nvPr/>
                </p:nvGrpSpPr>
                <p:grpSpPr>
                  <a:xfrm>
                    <a:off x="1067594" y="1244669"/>
                    <a:ext cx="6446735" cy="5005307"/>
                    <a:chOff x="1067594" y="1244669"/>
                    <a:chExt cx="6446735" cy="5005307"/>
                  </a:xfrm>
                </p:grpSpPr>
                <p:sp>
                  <p:nvSpPr>
                    <p:cNvPr id="423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6418" y="4768057"/>
                      <a:ext cx="688179" cy="48974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67594" y="1539943"/>
                      <a:ext cx="434337" cy="124611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5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2158" y="1890884"/>
                      <a:ext cx="606441" cy="38941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74891" y="3608388"/>
                      <a:ext cx="87374" cy="96361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4000" y="4406901"/>
                      <a:ext cx="1228265" cy="15590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1" y="5059042"/>
                      <a:ext cx="160954" cy="1036957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0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62264" y="4254501"/>
                      <a:ext cx="736956" cy="3175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1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244" y="1244669"/>
                      <a:ext cx="587375" cy="59055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432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43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43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4116" y="40386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460" y="5761026"/>
                      <a:ext cx="484188" cy="48895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73353" y="4302273"/>
                      <a:ext cx="377825" cy="379413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3538" y="5059043"/>
                      <a:ext cx="385762" cy="387350"/>
                    </a:xfrm>
                    <a:prstGeom prst="ellipse">
                      <a:avLst/>
                    </a:prstGeom>
                    <a:solidFill>
                      <a:srgbClr val="CC00FF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85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5600" y="2362200"/>
                    <a:ext cx="9906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89" name="Straight Connector 388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90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3209925"/>
                    <a:ext cx="249238" cy="25082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7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2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2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2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361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362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16"/>
                    <a:ext cx="697" cy="42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64"/>
                    <a:ext cx="889" cy="381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9" y="768"/>
                    <a:ext cx="1181" cy="5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624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8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8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8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447" name="Text Box 65"/>
              <p:cNvSpPr txBox="1">
                <a:spLocks noChangeArrowheads="1"/>
              </p:cNvSpPr>
              <p:nvPr/>
            </p:nvSpPr>
            <p:spPr bwMode="auto">
              <a:xfrm>
                <a:off x="3900123" y="3907826"/>
                <a:ext cx="1289783" cy="695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Access to</a:t>
                </a:r>
                <a:b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education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48" name="Group 447"/>
              <p:cNvGrpSpPr/>
              <p:nvPr/>
            </p:nvGrpSpPr>
            <p:grpSpPr>
              <a:xfrm rot="8338656">
                <a:off x="1728526" y="1923841"/>
                <a:ext cx="2380237" cy="1899272"/>
                <a:chOff x="874713" y="1219200"/>
                <a:chExt cx="5838818" cy="4658993"/>
              </a:xfrm>
            </p:grpSpPr>
            <p:grpSp>
              <p:nvGrpSpPr>
                <p:cNvPr id="449" name="Group 448"/>
                <p:cNvGrpSpPr/>
                <p:nvPr/>
              </p:nvGrpSpPr>
              <p:grpSpPr>
                <a:xfrm>
                  <a:off x="874713" y="1447800"/>
                  <a:ext cx="5838818" cy="4430393"/>
                  <a:chOff x="874713" y="1447800"/>
                  <a:chExt cx="5838818" cy="4430393"/>
                </a:xfrm>
              </p:grpSpPr>
              <p:grpSp>
                <p:nvGrpSpPr>
                  <p:cNvPr id="468" name="Group 467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514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5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6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9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0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1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2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9" name="Group 468"/>
                  <p:cNvGrpSpPr/>
                  <p:nvPr/>
                </p:nvGrpSpPr>
                <p:grpSpPr>
                  <a:xfrm>
                    <a:off x="3299928" y="1758416"/>
                    <a:ext cx="3413603" cy="2154784"/>
                    <a:chOff x="3299928" y="1758416"/>
                    <a:chExt cx="3413603" cy="2154784"/>
                  </a:xfrm>
                </p:grpSpPr>
                <p:sp>
                  <p:nvSpPr>
                    <p:cNvPr id="51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9000" y="1923701"/>
                      <a:ext cx="761999" cy="1477133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1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2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51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70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2" name="Line 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3429000"/>
                    <a:ext cx="1143000" cy="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74" name="Straight Connector 473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475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1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2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4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29" y="3209897"/>
                    <a:ext cx="249238" cy="250824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2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4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5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67200" y="3429000"/>
                    <a:ext cx="533400" cy="11430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6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7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038600" y="3249613"/>
                    <a:ext cx="358775" cy="3587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6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0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0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0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450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451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45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3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6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8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0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523" name="Text Box 65"/>
              <p:cNvSpPr txBox="1">
                <a:spLocks noChangeArrowheads="1"/>
              </p:cNvSpPr>
              <p:nvPr/>
            </p:nvSpPr>
            <p:spPr bwMode="auto">
              <a:xfrm>
                <a:off x="3329818" y="1330772"/>
                <a:ext cx="1619762" cy="695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Resilient food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system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4" name="Text Box 65"/>
            <p:cNvSpPr txBox="1">
              <a:spLocks noChangeArrowheads="1"/>
            </p:cNvSpPr>
            <p:nvPr/>
          </p:nvSpPr>
          <p:spPr bwMode="auto">
            <a:xfrm>
              <a:off x="9744623" y="5864036"/>
              <a:ext cx="14029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Ocean literacy</a:t>
              </a:r>
              <a:endParaRPr kumimoji="0" lang="en-GB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Text Box 65"/>
            <p:cNvSpPr txBox="1">
              <a:spLocks noChangeArrowheads="1"/>
            </p:cNvSpPr>
            <p:nvPr/>
          </p:nvSpPr>
          <p:spPr bwMode="auto">
            <a:xfrm>
              <a:off x="6964096" y="5073409"/>
              <a:ext cx="11929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Mariculture</a:t>
              </a:r>
              <a:endParaRPr kumimoji="0" lang="en-GB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33" name="Text Box 65"/>
          <p:cNvSpPr txBox="1">
            <a:spLocks noChangeArrowheads="1"/>
          </p:cNvSpPr>
          <p:nvPr/>
        </p:nvSpPr>
        <p:spPr bwMode="auto">
          <a:xfrm>
            <a:off x="4772660" y="6039264"/>
            <a:ext cx="1287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Terrestrial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Text Box 65"/>
          <p:cNvSpPr txBox="1">
            <a:spLocks noChangeArrowheads="1"/>
          </p:cNvSpPr>
          <p:nvPr/>
        </p:nvSpPr>
        <p:spPr bwMode="auto">
          <a:xfrm>
            <a:off x="4103743" y="2898509"/>
            <a:ext cx="1503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Atmosphere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5" name="Text Box 65"/>
          <p:cNvSpPr txBox="1">
            <a:spLocks noChangeArrowheads="1"/>
          </p:cNvSpPr>
          <p:nvPr/>
        </p:nvSpPr>
        <p:spPr bwMode="auto">
          <a:xfrm>
            <a:off x="75638" y="2603470"/>
            <a:ext cx="1705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Oceans (ODIS)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6" name="Text Box 65"/>
          <p:cNvSpPr txBox="1">
            <a:spLocks noChangeArrowheads="1"/>
          </p:cNvSpPr>
          <p:nvPr/>
        </p:nvSpPr>
        <p:spPr bwMode="auto">
          <a:xfrm>
            <a:off x="418727" y="6147206"/>
            <a:ext cx="766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Cities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8" name="Text Box 65"/>
          <p:cNvSpPr txBox="1">
            <a:spLocks noChangeArrowheads="1"/>
          </p:cNvSpPr>
          <p:nvPr/>
        </p:nvSpPr>
        <p:spPr bwMode="auto">
          <a:xfrm>
            <a:off x="6788751" y="4021539"/>
            <a:ext cx="1205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Planetary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6" name="Group 525"/>
          <p:cNvGrpSpPr/>
          <p:nvPr/>
        </p:nvGrpSpPr>
        <p:grpSpPr>
          <a:xfrm rot="8338656">
            <a:off x="179918" y="3035050"/>
            <a:ext cx="1699493" cy="1356083"/>
            <a:chOff x="874713" y="1219200"/>
            <a:chExt cx="5838818" cy="4658993"/>
          </a:xfrm>
          <a:solidFill>
            <a:schemeClr val="accent1">
              <a:lumMod val="75000"/>
            </a:schemeClr>
          </a:solidFill>
        </p:grpSpPr>
        <p:grpSp>
          <p:nvGrpSpPr>
            <p:cNvPr id="527" name="Group 526"/>
            <p:cNvGrpSpPr/>
            <p:nvPr/>
          </p:nvGrpSpPr>
          <p:grpSpPr>
            <a:xfrm>
              <a:off x="874713" y="1447800"/>
              <a:ext cx="5838818" cy="4430393"/>
              <a:chOff x="874713" y="1447800"/>
              <a:chExt cx="5838818" cy="4430393"/>
            </a:xfrm>
            <a:grpFill/>
          </p:grpSpPr>
          <p:grpSp>
            <p:nvGrpSpPr>
              <p:cNvPr id="546" name="Group 545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592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>
                <a:off x="3299928" y="1758416"/>
                <a:ext cx="3413603" cy="2154784"/>
                <a:chOff x="3299928" y="1758416"/>
                <a:chExt cx="3413603" cy="2154784"/>
              </a:xfrm>
              <a:grpFill/>
            </p:grpSpPr>
            <p:sp>
              <p:nvSpPr>
                <p:cNvPr id="588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591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548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52" name="Straight Connector 551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3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4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5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6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7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8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9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70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8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85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86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87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28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529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38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39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0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1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2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3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4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5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601" name="Group 600"/>
          <p:cNvGrpSpPr/>
          <p:nvPr/>
        </p:nvGrpSpPr>
        <p:grpSpPr>
          <a:xfrm rot="636917">
            <a:off x="679067" y="4764210"/>
            <a:ext cx="2418322" cy="1832340"/>
            <a:chOff x="874713" y="1219200"/>
            <a:chExt cx="6639616" cy="5030776"/>
          </a:xfrm>
          <a:solidFill>
            <a:schemeClr val="accent2">
              <a:lumMod val="75000"/>
            </a:schemeClr>
          </a:solidFill>
        </p:grpSpPr>
        <p:grpSp>
          <p:nvGrpSpPr>
            <p:cNvPr id="602" name="Group 601"/>
            <p:cNvGrpSpPr/>
            <p:nvPr/>
          </p:nvGrpSpPr>
          <p:grpSpPr>
            <a:xfrm>
              <a:off x="874713" y="1244669"/>
              <a:ext cx="6639616" cy="5005307"/>
              <a:chOff x="874713" y="1244669"/>
              <a:chExt cx="6639616" cy="5005307"/>
            </a:xfrm>
            <a:grpFill/>
          </p:grpSpPr>
          <p:grpSp>
            <p:nvGrpSpPr>
              <p:cNvPr id="625" name="Group 624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684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6" name="Group 625"/>
              <p:cNvGrpSpPr/>
              <p:nvPr/>
            </p:nvGrpSpPr>
            <p:grpSpPr>
              <a:xfrm>
                <a:off x="1067594" y="1244669"/>
                <a:ext cx="6446735" cy="5005307"/>
                <a:chOff x="1067594" y="1244669"/>
                <a:chExt cx="6446735" cy="5005307"/>
              </a:xfrm>
              <a:grpFill/>
            </p:grpSpPr>
            <p:sp>
              <p:nvSpPr>
                <p:cNvPr id="66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826418" y="4768057"/>
                  <a:ext cx="688179" cy="48974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067594" y="1539943"/>
                  <a:ext cx="434337" cy="124611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Line 5"/>
                <p:cNvSpPr>
                  <a:spLocks noChangeShapeType="1"/>
                </p:cNvSpPr>
                <p:nvPr/>
              </p:nvSpPr>
              <p:spPr bwMode="auto">
                <a:xfrm>
                  <a:off x="3432158" y="1890884"/>
                  <a:ext cx="606441" cy="38941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Line 5"/>
                <p:cNvSpPr>
                  <a:spLocks noChangeShapeType="1"/>
                </p:cNvSpPr>
                <p:nvPr/>
              </p:nvSpPr>
              <p:spPr bwMode="auto">
                <a:xfrm>
                  <a:off x="6474891" y="3608388"/>
                  <a:ext cx="87374" cy="96361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Line 5"/>
                <p:cNvSpPr>
                  <a:spLocks noChangeShapeType="1"/>
                </p:cNvSpPr>
                <p:nvPr/>
              </p:nvSpPr>
              <p:spPr bwMode="auto">
                <a:xfrm>
                  <a:off x="5334000" y="4406901"/>
                  <a:ext cx="1228265" cy="15590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Line 5"/>
                <p:cNvSpPr>
                  <a:spLocks noChangeShapeType="1"/>
                </p:cNvSpPr>
                <p:nvPr/>
              </p:nvSpPr>
              <p:spPr bwMode="auto">
                <a:xfrm>
                  <a:off x="4800601" y="5059042"/>
                  <a:ext cx="160954" cy="1036957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6562264" y="4254501"/>
                  <a:ext cx="736956" cy="317500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4"/>
                <p:cNvSpPr>
                  <a:spLocks noChangeArrowheads="1"/>
                </p:cNvSpPr>
                <p:nvPr/>
              </p:nvSpPr>
              <p:spPr bwMode="auto">
                <a:xfrm>
                  <a:off x="1208244" y="1244669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78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79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80" name="Oval 4"/>
                <p:cNvSpPr>
                  <a:spLocks noChangeArrowheads="1"/>
                </p:cNvSpPr>
                <p:nvPr/>
              </p:nvSpPr>
              <p:spPr bwMode="auto">
                <a:xfrm>
                  <a:off x="7084116" y="40386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Oval 4"/>
                <p:cNvSpPr>
                  <a:spLocks noChangeArrowheads="1"/>
                </p:cNvSpPr>
                <p:nvPr/>
              </p:nvSpPr>
              <p:spPr bwMode="auto">
                <a:xfrm>
                  <a:off x="4719460" y="5761026"/>
                  <a:ext cx="484188" cy="4889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Oval 4"/>
                <p:cNvSpPr>
                  <a:spLocks noChangeArrowheads="1"/>
                </p:cNvSpPr>
                <p:nvPr/>
              </p:nvSpPr>
              <p:spPr bwMode="auto">
                <a:xfrm>
                  <a:off x="6373353" y="4302273"/>
                  <a:ext cx="377825" cy="379413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Oval 4"/>
                <p:cNvSpPr>
                  <a:spLocks noChangeArrowheads="1"/>
                </p:cNvSpPr>
                <p:nvPr/>
              </p:nvSpPr>
              <p:spPr bwMode="auto">
                <a:xfrm>
                  <a:off x="1633538" y="5059043"/>
                  <a:ext cx="385762" cy="3873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627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Line 4"/>
              <p:cNvSpPr>
                <a:spLocks noChangeShapeType="1"/>
              </p:cNvSpPr>
              <p:nvPr/>
            </p:nvSpPr>
            <p:spPr bwMode="auto">
              <a:xfrm flipH="1">
                <a:off x="2895600" y="2362200"/>
                <a:ext cx="9906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32" name="Straight Connector 631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8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0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3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4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5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6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7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8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9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50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3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6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8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2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3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4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65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66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67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03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604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Line 38"/>
              <p:cNvSpPr>
                <a:spLocks noChangeShapeType="1"/>
              </p:cNvSpPr>
              <p:nvPr/>
            </p:nvSpPr>
            <p:spPr bwMode="auto">
              <a:xfrm flipV="1">
                <a:off x="3239" y="816"/>
                <a:ext cx="697" cy="42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Line 44"/>
              <p:cNvSpPr>
                <a:spLocks noChangeShapeType="1"/>
              </p:cNvSpPr>
              <p:nvPr/>
            </p:nvSpPr>
            <p:spPr bwMode="auto">
              <a:xfrm flipV="1">
                <a:off x="3239" y="864"/>
                <a:ext cx="889" cy="38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Line 45"/>
              <p:cNvSpPr>
                <a:spLocks noChangeShapeType="1"/>
              </p:cNvSpPr>
              <p:nvPr/>
            </p:nvSpPr>
            <p:spPr bwMode="auto">
              <a:xfrm flipH="1">
                <a:off x="2899" y="768"/>
                <a:ext cx="1181" cy="5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6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7" name="Oval 4"/>
              <p:cNvSpPr>
                <a:spLocks noChangeArrowheads="1"/>
              </p:cNvSpPr>
              <p:nvPr/>
            </p:nvSpPr>
            <p:spPr bwMode="auto">
              <a:xfrm>
                <a:off x="3936" y="624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8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9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0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1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2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3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693" name="Group 692"/>
          <p:cNvGrpSpPr/>
          <p:nvPr/>
        </p:nvGrpSpPr>
        <p:grpSpPr>
          <a:xfrm rot="12120738">
            <a:off x="2267486" y="2742181"/>
            <a:ext cx="2706688" cy="2050832"/>
            <a:chOff x="874713" y="1219200"/>
            <a:chExt cx="6639616" cy="503077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694" name="Group 693"/>
            <p:cNvGrpSpPr/>
            <p:nvPr/>
          </p:nvGrpSpPr>
          <p:grpSpPr>
            <a:xfrm>
              <a:off x="874713" y="1244669"/>
              <a:ext cx="6639616" cy="5005307"/>
              <a:chOff x="874713" y="1244669"/>
              <a:chExt cx="6639616" cy="5005307"/>
            </a:xfrm>
            <a:grpFill/>
          </p:grpSpPr>
          <p:grpSp>
            <p:nvGrpSpPr>
              <p:cNvPr id="717" name="Group 716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772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8" name="Group 717"/>
              <p:cNvGrpSpPr/>
              <p:nvPr/>
            </p:nvGrpSpPr>
            <p:grpSpPr>
              <a:xfrm>
                <a:off x="1067594" y="1244669"/>
                <a:ext cx="6446735" cy="5005307"/>
                <a:chOff x="1067594" y="1244669"/>
                <a:chExt cx="6446735" cy="5005307"/>
              </a:xfrm>
              <a:grpFill/>
            </p:grpSpPr>
            <p:sp>
              <p:nvSpPr>
                <p:cNvPr id="75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826418" y="4768057"/>
                  <a:ext cx="688179" cy="48974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067594" y="1539943"/>
                  <a:ext cx="434337" cy="124611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Line 5"/>
                <p:cNvSpPr>
                  <a:spLocks noChangeShapeType="1"/>
                </p:cNvSpPr>
                <p:nvPr/>
              </p:nvSpPr>
              <p:spPr bwMode="auto">
                <a:xfrm>
                  <a:off x="3432158" y="1890884"/>
                  <a:ext cx="606441" cy="38941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Line 5"/>
                <p:cNvSpPr>
                  <a:spLocks noChangeShapeType="1"/>
                </p:cNvSpPr>
                <p:nvPr/>
              </p:nvSpPr>
              <p:spPr bwMode="auto">
                <a:xfrm>
                  <a:off x="6474891" y="3608388"/>
                  <a:ext cx="87374" cy="96361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Line 5"/>
                <p:cNvSpPr>
                  <a:spLocks noChangeShapeType="1"/>
                </p:cNvSpPr>
                <p:nvPr/>
              </p:nvSpPr>
              <p:spPr bwMode="auto">
                <a:xfrm>
                  <a:off x="5334000" y="4406901"/>
                  <a:ext cx="1228265" cy="15590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Line 5"/>
                <p:cNvSpPr>
                  <a:spLocks noChangeShapeType="1"/>
                </p:cNvSpPr>
                <p:nvPr/>
              </p:nvSpPr>
              <p:spPr bwMode="auto">
                <a:xfrm>
                  <a:off x="4800601" y="5059042"/>
                  <a:ext cx="160954" cy="1036957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6562264" y="4254501"/>
                  <a:ext cx="736956" cy="317500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Oval 4"/>
                <p:cNvSpPr>
                  <a:spLocks noChangeArrowheads="1"/>
                </p:cNvSpPr>
                <p:nvPr/>
              </p:nvSpPr>
              <p:spPr bwMode="auto">
                <a:xfrm>
                  <a:off x="1208244" y="1244669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66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67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68" name="Oval 4"/>
                <p:cNvSpPr>
                  <a:spLocks noChangeArrowheads="1"/>
                </p:cNvSpPr>
                <p:nvPr/>
              </p:nvSpPr>
              <p:spPr bwMode="auto">
                <a:xfrm>
                  <a:off x="7084116" y="40386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Oval 4"/>
                <p:cNvSpPr>
                  <a:spLocks noChangeArrowheads="1"/>
                </p:cNvSpPr>
                <p:nvPr/>
              </p:nvSpPr>
              <p:spPr bwMode="auto">
                <a:xfrm>
                  <a:off x="4719460" y="5761026"/>
                  <a:ext cx="484188" cy="4889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Oval 4"/>
                <p:cNvSpPr>
                  <a:spLocks noChangeArrowheads="1"/>
                </p:cNvSpPr>
                <p:nvPr/>
              </p:nvSpPr>
              <p:spPr bwMode="auto">
                <a:xfrm>
                  <a:off x="6373353" y="4302273"/>
                  <a:ext cx="377825" cy="379413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Oval 4"/>
                <p:cNvSpPr>
                  <a:spLocks noChangeArrowheads="1"/>
                </p:cNvSpPr>
                <p:nvPr/>
              </p:nvSpPr>
              <p:spPr bwMode="auto">
                <a:xfrm>
                  <a:off x="1633538" y="5059043"/>
                  <a:ext cx="385762" cy="3873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19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0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1" name="Line 4"/>
              <p:cNvSpPr>
                <a:spLocks noChangeShapeType="1"/>
              </p:cNvSpPr>
              <p:nvPr/>
            </p:nvSpPr>
            <p:spPr bwMode="auto">
              <a:xfrm flipH="1">
                <a:off x="2895600" y="2362200"/>
                <a:ext cx="9906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2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5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6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7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8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9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0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1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2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3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4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5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6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7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8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9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40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41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2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3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6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7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8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9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0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1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2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3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54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55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56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95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696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7" name="Line 38"/>
              <p:cNvSpPr>
                <a:spLocks noChangeShapeType="1"/>
              </p:cNvSpPr>
              <p:nvPr/>
            </p:nvSpPr>
            <p:spPr bwMode="auto">
              <a:xfrm flipV="1">
                <a:off x="3239" y="816"/>
                <a:ext cx="697" cy="42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8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9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0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1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2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3" name="Line 44"/>
              <p:cNvSpPr>
                <a:spLocks noChangeShapeType="1"/>
              </p:cNvSpPr>
              <p:nvPr/>
            </p:nvSpPr>
            <p:spPr bwMode="auto">
              <a:xfrm flipV="1">
                <a:off x="3239" y="864"/>
                <a:ext cx="889" cy="38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4" name="Line 45"/>
              <p:cNvSpPr>
                <a:spLocks noChangeShapeType="1"/>
              </p:cNvSpPr>
              <p:nvPr/>
            </p:nvSpPr>
            <p:spPr bwMode="auto">
              <a:xfrm flipH="1">
                <a:off x="2899" y="768"/>
                <a:ext cx="1181" cy="5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5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6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7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08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09" name="Oval 4"/>
              <p:cNvSpPr>
                <a:spLocks noChangeArrowheads="1"/>
              </p:cNvSpPr>
              <p:nvPr/>
            </p:nvSpPr>
            <p:spPr bwMode="auto">
              <a:xfrm>
                <a:off x="3936" y="624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0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1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2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3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4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5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6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857" name="Group 856"/>
          <p:cNvGrpSpPr/>
          <p:nvPr/>
        </p:nvGrpSpPr>
        <p:grpSpPr>
          <a:xfrm rot="8338656">
            <a:off x="3170288" y="5237577"/>
            <a:ext cx="1699493" cy="1356083"/>
            <a:chOff x="874713" y="1219200"/>
            <a:chExt cx="5838818" cy="4658993"/>
          </a:xfrm>
          <a:solidFill>
            <a:srgbClr val="00B050"/>
          </a:solidFill>
        </p:grpSpPr>
        <p:grpSp>
          <p:nvGrpSpPr>
            <p:cNvPr id="858" name="Group 857"/>
            <p:cNvGrpSpPr/>
            <p:nvPr/>
          </p:nvGrpSpPr>
          <p:grpSpPr>
            <a:xfrm>
              <a:off x="874713" y="1447800"/>
              <a:ext cx="5838818" cy="4430393"/>
              <a:chOff x="874713" y="1447800"/>
              <a:chExt cx="5838818" cy="4430393"/>
            </a:xfrm>
            <a:grpFill/>
          </p:grpSpPr>
          <p:grpSp>
            <p:nvGrpSpPr>
              <p:cNvPr id="877" name="Group 876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923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8" name="Group 877"/>
              <p:cNvGrpSpPr/>
              <p:nvPr/>
            </p:nvGrpSpPr>
            <p:grpSpPr>
              <a:xfrm>
                <a:off x="3299928" y="1758416"/>
                <a:ext cx="3413603" cy="2154784"/>
                <a:chOff x="3299928" y="1758416"/>
                <a:chExt cx="3413603" cy="2154784"/>
              </a:xfrm>
              <a:grpFill/>
            </p:grpSpPr>
            <p:sp>
              <p:nvSpPr>
                <p:cNvPr id="919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22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879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0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1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2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83" name="Straight Connector 882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4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5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6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7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8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9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0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1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2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3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4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5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6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7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8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9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00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01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2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3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4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5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6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7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8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9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0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1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2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3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4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5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16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17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18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9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860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1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2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3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4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5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6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7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8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69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0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1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2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3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4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5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6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932" name="Right Arrow 931"/>
          <p:cNvSpPr/>
          <p:nvPr/>
        </p:nvSpPr>
        <p:spPr>
          <a:xfrm>
            <a:off x="5439229" y="4001381"/>
            <a:ext cx="1242031" cy="836709"/>
          </a:xfrm>
          <a:prstGeom prst="rightArrow">
            <a:avLst/>
          </a:prstGeom>
          <a:solidFill>
            <a:srgbClr val="3A85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" grpId="0"/>
      <p:bldP spid="9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Background in brief</a:t>
            </a:r>
            <a:endParaRPr lang="en-US" sz="60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627663"/>
            <a:ext cx="4694653" cy="4832075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2365A"/>
                </a:solidFill>
              </a:rPr>
              <a:t>Ocean data and other digital resources are dramatically increasing, both in their volume and variety</a:t>
            </a:r>
          </a:p>
          <a:p>
            <a:r>
              <a:rPr lang="en-GB" sz="2000" dirty="0" smtClean="0">
                <a:solidFill>
                  <a:srgbClr val="02365A"/>
                </a:solidFill>
              </a:rPr>
              <a:t>But local, national, and regional digital systems and infrastructures are still not interlinked in a sustainable manner</a:t>
            </a:r>
          </a:p>
          <a:p>
            <a:r>
              <a:rPr lang="en-GB" sz="2000" dirty="0" smtClean="0">
                <a:solidFill>
                  <a:srgbClr val="02365A"/>
                </a:solidFill>
              </a:rPr>
              <a:t>Currently, there is no “digital glue” to help ocean data stakeholders connect to each other and UN </a:t>
            </a:r>
            <a:r>
              <a:rPr lang="en-GB" sz="2000" dirty="0">
                <a:solidFill>
                  <a:srgbClr val="02365A"/>
                </a:solidFill>
              </a:rPr>
              <a:t>d</a:t>
            </a:r>
            <a:r>
              <a:rPr lang="en-GB" sz="2000" dirty="0" smtClean="0">
                <a:solidFill>
                  <a:srgbClr val="02365A"/>
                </a:solidFill>
              </a:rPr>
              <a:t>ata systems</a:t>
            </a:r>
          </a:p>
          <a:p>
            <a:r>
              <a:rPr lang="en-GB" sz="2000" dirty="0" smtClean="0">
                <a:solidFill>
                  <a:srgbClr val="02365A"/>
                </a:solidFill>
              </a:rPr>
              <a:t>We urgently need to align and connect independent digital initiatives to form a diverse – but interoperating – </a:t>
            </a:r>
            <a:br>
              <a:rPr lang="en-GB" sz="2000" dirty="0" smtClean="0">
                <a:solidFill>
                  <a:srgbClr val="02365A"/>
                </a:solidFill>
              </a:rPr>
            </a:br>
            <a:r>
              <a:rPr lang="en-GB" sz="2000" b="1" dirty="0" smtClean="0">
                <a:solidFill>
                  <a:srgbClr val="02365A"/>
                </a:solidFill>
              </a:rPr>
              <a:t>Ocean Data and Information System</a:t>
            </a:r>
            <a:endParaRPr lang="en-US" sz="2000" b="1" dirty="0">
              <a:solidFill>
                <a:srgbClr val="02365A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45378" y="-189768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353754" y="1255977"/>
            <a:ext cx="5436529" cy="5290296"/>
            <a:chOff x="6353754" y="1255977"/>
            <a:chExt cx="5436529" cy="5290296"/>
          </a:xfrm>
        </p:grpSpPr>
        <p:sp>
          <p:nvSpPr>
            <p:cNvPr id="30" name="Right Arrow 29"/>
            <p:cNvSpPr/>
            <p:nvPr/>
          </p:nvSpPr>
          <p:spPr>
            <a:xfrm rot="10987533">
              <a:off x="8129808" y="5594818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16200000">
              <a:off x="10055041" y="2986360"/>
              <a:ext cx="1070568" cy="218622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7284631">
              <a:off x="11225598" y="3638356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18442505">
              <a:off x="10473951" y="5037705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101465" y="4368512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3621684">
              <a:off x="10497242" y="3700655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17327893">
              <a:off x="6443058" y="4420844"/>
              <a:ext cx="1989292" cy="47945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445378" y="5446558"/>
              <a:ext cx="523440" cy="523440"/>
            </a:xfrm>
            <a:prstGeom prst="ellipse">
              <a:avLst/>
            </a:prstGeom>
            <a:solidFill>
              <a:srgbClr val="3A85B3"/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0232883" y="1832266"/>
              <a:ext cx="684720" cy="684720"/>
            </a:xfrm>
            <a:prstGeom prst="ellipse">
              <a:avLst/>
            </a:prstGeom>
            <a:solidFill>
              <a:srgbClr val="3A85B3"/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3754" y="4870284"/>
              <a:ext cx="1675989" cy="167598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593246" y="3972205"/>
              <a:ext cx="1005840" cy="1005840"/>
            </a:xfrm>
            <a:prstGeom prst="ellipse">
              <a:avLst/>
            </a:prstGeom>
            <a:solidFill>
              <a:srgbClr val="02365A"/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683177" y="5205358"/>
              <a:ext cx="1005840" cy="1005840"/>
            </a:xfrm>
            <a:prstGeom prst="ellipse">
              <a:avLst/>
            </a:prstGeom>
            <a:solidFill>
              <a:srgbClr val="3A85B3"/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560980" y="2932223"/>
              <a:ext cx="684720" cy="68472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807071" y="4220252"/>
              <a:ext cx="523440" cy="5234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0330065" y="3307187"/>
              <a:ext cx="523440" cy="5234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1266843" y="3205666"/>
              <a:ext cx="523440" cy="5234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0300840" y="5105950"/>
              <a:ext cx="523440" cy="5234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9029683" y="2397596"/>
              <a:ext cx="523440" cy="523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9290396" y="1255977"/>
              <a:ext cx="656129" cy="65612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878632" y="1930662"/>
              <a:ext cx="663012" cy="6630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" name="Left-Right Arrow 34"/>
            <p:cNvSpPr/>
            <p:nvPr/>
          </p:nvSpPr>
          <p:spPr>
            <a:xfrm rot="19905017">
              <a:off x="8515305" y="1776364"/>
              <a:ext cx="794547" cy="316624"/>
            </a:xfrm>
            <a:prstGeom prst="left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3399116">
              <a:off x="8794322" y="2041929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7084740" y="3124005"/>
            <a:ext cx="4453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473536" y="2257047"/>
            <a:ext cx="5439796" cy="323151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4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4F81"/>
                </a:solidFill>
              </a:rPr>
              <a:t>No single digital solution can address all the ocean challenges we face </a:t>
            </a:r>
            <a:br>
              <a:rPr lang="en-GB" sz="2400" b="1" dirty="0">
                <a:solidFill>
                  <a:srgbClr val="004F81"/>
                </a:solidFill>
              </a:rPr>
            </a:br>
            <a:r>
              <a:rPr lang="en-GB" sz="2400" b="1" dirty="0">
                <a:solidFill>
                  <a:srgbClr val="004F81"/>
                </a:solidFill>
              </a:rPr>
              <a:t/>
            </a:r>
            <a:br>
              <a:rPr lang="en-GB" sz="2400" b="1" dirty="0">
                <a:solidFill>
                  <a:srgbClr val="004F81"/>
                </a:solidFill>
              </a:rPr>
            </a:br>
            <a:r>
              <a:rPr lang="en-GB" sz="2400" b="1" dirty="0">
                <a:solidFill>
                  <a:srgbClr val="004F81"/>
                </a:solidFill>
              </a:rPr>
              <a:t>We </a:t>
            </a:r>
            <a:r>
              <a:rPr lang="en-GB" sz="2400" b="1" dirty="0" smtClean="0">
                <a:solidFill>
                  <a:srgbClr val="004F81"/>
                </a:solidFill>
              </a:rPr>
              <a:t>must sustainably </a:t>
            </a:r>
            <a:r>
              <a:rPr lang="en-GB" sz="2400" b="1" dirty="0">
                <a:solidFill>
                  <a:srgbClr val="004F81"/>
                </a:solidFill>
              </a:rPr>
              <a:t>link existing and emerging systems together to </a:t>
            </a:r>
            <a:r>
              <a:rPr lang="en-GB" sz="2400" b="1" dirty="0" smtClean="0">
                <a:solidFill>
                  <a:srgbClr val="004F81"/>
                </a:solidFill>
              </a:rPr>
              <a:t>coordinate action and capacity</a:t>
            </a:r>
            <a:endParaRPr lang="en-US" sz="2400" b="1" dirty="0">
              <a:solidFill>
                <a:srgbClr val="004F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2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The ODIS Mission</a:t>
            </a:r>
            <a:endParaRPr lang="en-US" sz="60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111" y="1842360"/>
            <a:ext cx="8054010" cy="997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2365A"/>
                </a:solidFill>
              </a:rPr>
              <a:t>To build a sustainable, interoperable, and inclusive </a:t>
            </a:r>
            <a:r>
              <a:rPr lang="en-GB" sz="3600" b="1" dirty="0" smtClean="0">
                <a:solidFill>
                  <a:srgbClr val="02365A"/>
                </a:solidFill>
              </a:rPr>
              <a:t>digital ecosystem </a:t>
            </a:r>
            <a:r>
              <a:rPr lang="en-GB" sz="3600" dirty="0" smtClean="0">
                <a:solidFill>
                  <a:srgbClr val="02365A"/>
                </a:solidFill>
              </a:rPr>
              <a:t>for all ocean stakeholders</a:t>
            </a:r>
            <a:endParaRPr lang="en-US" sz="3600" dirty="0">
              <a:solidFill>
                <a:srgbClr val="02365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79518" y="3582963"/>
            <a:ext cx="83791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rgbClr val="02365A"/>
                </a:solidFill>
              </a:rPr>
              <a:t>This will be accomplished by</a:t>
            </a:r>
          </a:p>
          <a:p>
            <a:r>
              <a:rPr lang="en-GB" sz="2400" dirty="0">
                <a:solidFill>
                  <a:srgbClr val="02365A"/>
                </a:solidFill>
              </a:rPr>
              <a:t>p</a:t>
            </a:r>
            <a:r>
              <a:rPr lang="en-GB" sz="2400" dirty="0" smtClean="0">
                <a:solidFill>
                  <a:srgbClr val="02365A"/>
                </a:solidFill>
              </a:rPr>
              <a:t>roviding robust, easily-implementable, and neutral IODE-moderated technologies and digital cultures to persistently interconnect stakeholders</a:t>
            </a:r>
          </a:p>
          <a:p>
            <a:r>
              <a:rPr lang="en-GB" sz="2400" dirty="0">
                <a:solidFill>
                  <a:srgbClr val="02365A"/>
                </a:solidFill>
              </a:rPr>
              <a:t>c</a:t>
            </a:r>
            <a:r>
              <a:rPr lang="en-GB" sz="2400" dirty="0" smtClean="0">
                <a:solidFill>
                  <a:srgbClr val="02365A"/>
                </a:solidFill>
              </a:rPr>
              <a:t>o-creating the </a:t>
            </a:r>
            <a:r>
              <a:rPr lang="en-GB" sz="2400" b="1" dirty="0" smtClean="0">
                <a:solidFill>
                  <a:srgbClr val="02365A"/>
                </a:solidFill>
              </a:rPr>
              <a:t>digital architecture (ODIS-Arch)</a:t>
            </a:r>
            <a:r>
              <a:rPr lang="en-GB" sz="2400" dirty="0" smtClean="0">
                <a:solidFill>
                  <a:srgbClr val="02365A"/>
                </a:solidFill>
              </a:rPr>
              <a:t> to maximize diversity while protecting interoperability</a:t>
            </a:r>
          </a:p>
          <a:p>
            <a:r>
              <a:rPr lang="en-GB" sz="2400" dirty="0">
                <a:solidFill>
                  <a:srgbClr val="02365A"/>
                </a:solidFill>
              </a:rPr>
              <a:t>p</a:t>
            </a:r>
            <a:r>
              <a:rPr lang="en-GB" sz="2400" dirty="0" smtClean="0">
                <a:solidFill>
                  <a:srgbClr val="02365A"/>
                </a:solidFill>
              </a:rPr>
              <a:t>roviding diagnostics on the sustained interoperability and health of the ocean digital ecosystem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2365A"/>
                </a:solidFill>
              </a:rPr>
              <a:t> </a:t>
            </a:r>
            <a:endParaRPr lang="en-US" sz="2400" dirty="0" smtClean="0">
              <a:solidFill>
                <a:srgbClr val="02365A"/>
              </a:solidFill>
            </a:endParaRPr>
          </a:p>
          <a:p>
            <a:endParaRPr lang="en-US" sz="2400" dirty="0">
              <a:solidFill>
                <a:srgbClr val="02365A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238539" y="-189768"/>
            <a:ext cx="758080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9647804" y="5655717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43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507544" y="6026877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5400000">
            <a:off x="964780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1805" y="1716475"/>
            <a:ext cx="4581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2365A"/>
                </a:solidFill>
              </a:rPr>
              <a:t>digital ecosystem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4705" y="2644170"/>
            <a:ext cx="64779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digital ecosystem is a distributed, adaptive, open </a:t>
            </a:r>
            <a:r>
              <a:rPr lang="en-US" sz="2800" b="1" dirty="0" smtClean="0">
                <a:solidFill>
                  <a:srgbClr val="02365A"/>
                </a:solidFill>
              </a:rPr>
              <a:t>socio-technical system </a:t>
            </a:r>
            <a:r>
              <a:rPr lang="en-US" sz="2400" dirty="0" smtClean="0"/>
              <a:t>with properties of self-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, scalability and sustainability inspired from natural ecosystems.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887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The ODIS Concept</a:t>
            </a:r>
            <a:endParaRPr lang="en-US" sz="60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469" y="1869228"/>
            <a:ext cx="8054010" cy="997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2365A"/>
                </a:solidFill>
              </a:rPr>
              <a:t>“</a:t>
            </a:r>
            <a:r>
              <a:rPr lang="en-US" dirty="0">
                <a:solidFill>
                  <a:srgbClr val="02365A"/>
                </a:solidFill>
              </a:rPr>
              <a:t>The IOC Ocean Data and Information System (ODIS) will be an e-environment where users can discover and access data, information and associated products or services, provided by Member States, projects and other partners associated with IOC”.</a:t>
            </a:r>
          </a:p>
        </p:txBody>
      </p:sp>
      <p:sp>
        <p:nvSpPr>
          <p:cNvPr id="9" name="Rounded Rectangle 8"/>
          <p:cNvSpPr/>
          <p:nvPr/>
        </p:nvSpPr>
        <p:spPr>
          <a:xfrm rot="5400000">
            <a:off x="-237709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601" y="3388726"/>
            <a:ext cx="9966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dirty="0">
              <a:solidFill>
                <a:srgbClr val="02365A"/>
              </a:solidFill>
            </a:endParaRPr>
          </a:p>
          <a:p>
            <a:pPr marL="2425700"/>
            <a:endParaRPr lang="en-GB" sz="1200" dirty="0">
              <a:solidFill>
                <a:srgbClr val="02365A"/>
              </a:solidFill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2365A"/>
              </a:solidFill>
            </a:endParaRPr>
          </a:p>
          <a:p>
            <a:pPr marL="1587500"/>
            <a:r>
              <a:rPr lang="en-GB" sz="2400" b="1" dirty="0" smtClean="0">
                <a:solidFill>
                  <a:srgbClr val="02365A"/>
                </a:solidFill>
              </a:rPr>
              <a:t>Components </a:t>
            </a:r>
            <a:r>
              <a:rPr lang="en-GB" sz="2400" b="1" dirty="0">
                <a:solidFill>
                  <a:srgbClr val="02365A"/>
                </a:solidFill>
              </a:rPr>
              <a:t>in </a:t>
            </a:r>
            <a:r>
              <a:rPr lang="en-GB" sz="2400" b="1" dirty="0" smtClean="0">
                <a:solidFill>
                  <a:srgbClr val="02365A"/>
                </a:solidFill>
              </a:rPr>
              <a:t>ODIS</a:t>
            </a:r>
            <a:endParaRPr lang="en-GB" sz="2400" b="1" dirty="0">
              <a:solidFill>
                <a:srgbClr val="02365A"/>
              </a:solidFill>
            </a:endParaRP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365A"/>
                </a:solidFill>
              </a:rPr>
              <a:t>should be free to run internal operations independently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365A"/>
                </a:solidFill>
              </a:rPr>
              <a:t>c</a:t>
            </a:r>
            <a:r>
              <a:rPr lang="en-GB" sz="2400" dirty="0" smtClean="0">
                <a:solidFill>
                  <a:srgbClr val="02365A"/>
                </a:solidFill>
              </a:rPr>
              <a:t>an use ODIS-Arch to exchange information and increase interoperability and common awareness</a:t>
            </a:r>
            <a:endParaRPr lang="en-GB" sz="2400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02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4872059" y="2754755"/>
            <a:ext cx="1971040" cy="1699173"/>
          </a:xfrm>
          <a:prstGeom prst="hexagon">
            <a:avLst/>
          </a:prstGeom>
          <a:solidFill>
            <a:srgbClr val="0236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HUB</a:t>
            </a:r>
            <a:endParaRPr lang="en-US" sz="3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383619" y="1115141"/>
            <a:ext cx="4907280" cy="4990925"/>
            <a:chOff x="3383619" y="1115141"/>
            <a:chExt cx="4907280" cy="4990925"/>
          </a:xfrm>
        </p:grpSpPr>
        <p:sp>
          <p:nvSpPr>
            <p:cNvPr id="9" name="Right Arrow 8"/>
            <p:cNvSpPr/>
            <p:nvPr/>
          </p:nvSpPr>
          <p:spPr>
            <a:xfrm rot="5400000">
              <a:off x="5347039" y="1766695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200000">
              <a:off x="5326719" y="4584518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800000">
              <a:off x="4071923" y="3971084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9000000">
              <a:off x="6614500" y="2469088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2366010">
              <a:off x="4077038" y="2500882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2625368">
              <a:off x="6581478" y="4006663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5222579" y="5011238"/>
              <a:ext cx="1270000" cy="1094828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16" name="Hexagon 15"/>
            <p:cNvSpPr/>
            <p:nvPr/>
          </p:nvSpPr>
          <p:spPr>
            <a:xfrm>
              <a:off x="5222579" y="1115141"/>
              <a:ext cx="1270000" cy="109482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17" name="Hexagon 16"/>
            <p:cNvSpPr/>
            <p:nvPr/>
          </p:nvSpPr>
          <p:spPr>
            <a:xfrm>
              <a:off x="3383619" y="2037249"/>
              <a:ext cx="1270000" cy="1094828"/>
            </a:xfrm>
            <a:prstGeom prst="hexagon">
              <a:avLst/>
            </a:prstGeom>
            <a:solidFill>
              <a:srgbClr val="3A85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Node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>
              <a:off x="3383619" y="4151766"/>
              <a:ext cx="1270000" cy="1094828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19" name="Hexagon 18"/>
            <p:cNvSpPr/>
            <p:nvPr/>
          </p:nvSpPr>
          <p:spPr>
            <a:xfrm>
              <a:off x="7020899" y="2037249"/>
              <a:ext cx="1270000" cy="1094828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20" name="Hexagon 19"/>
            <p:cNvSpPr/>
            <p:nvPr/>
          </p:nvSpPr>
          <p:spPr>
            <a:xfrm>
              <a:off x="7020899" y="4181009"/>
              <a:ext cx="1270000" cy="1094828"/>
            </a:xfrm>
            <a:prstGeom prst="hexagon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</p:grpSp>
      <p:sp>
        <p:nvSpPr>
          <p:cNvPr id="21" name="Left-Right Arrow 20"/>
          <p:cNvSpPr/>
          <p:nvPr/>
        </p:nvSpPr>
        <p:spPr>
          <a:xfrm rot="1800000">
            <a:off x="6361963" y="1798487"/>
            <a:ext cx="876866" cy="560759"/>
          </a:xfrm>
          <a:prstGeom prst="leftRightArrow">
            <a:avLst>
              <a:gd name="adj1" fmla="val 31852"/>
              <a:gd name="adj2" fmla="val 4240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1800000">
            <a:off x="4499667" y="4878232"/>
            <a:ext cx="876866" cy="560759"/>
          </a:xfrm>
          <a:prstGeom prst="leftRightArrow">
            <a:avLst>
              <a:gd name="adj1" fmla="val 31852"/>
              <a:gd name="adj2" fmla="val 4240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949441" y="1115141"/>
            <a:ext cx="601071" cy="5474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7550512" y="476916"/>
            <a:ext cx="278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custom exchange incurs more set-up and maintenance cost 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320280" y="3719262"/>
            <a:ext cx="1937386" cy="26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9267552" y="3142992"/>
            <a:ext cx="278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hub systems can be brittle, and very hard/slow to change and respond to new needs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5400000">
            <a:off x="-237709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-237709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1859" y="1360967"/>
            <a:ext cx="5067109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The Web is our collective Hub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Each component/node is in charge of their own contribution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05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Linked Open Data and Semantic Web </a:t>
            </a:r>
            <a:r>
              <a:rPr lang="en-GB" sz="2000" dirty="0" smtClean="0">
                <a:solidFill>
                  <a:prstClr val="black"/>
                </a:solidFill>
              </a:rPr>
              <a:t>technologies will bridge nodes </a:t>
            </a:r>
            <a:endParaRPr lang="en-GB" sz="2000" i="1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A set of minimal interoperability and exchange standards will allow any node to </a:t>
            </a:r>
            <a:r>
              <a:rPr lang="en-GB" sz="2000" i="1" dirty="0" smtClean="0">
                <a:solidFill>
                  <a:prstClr val="black"/>
                </a:solidFill>
              </a:rPr>
              <a:t>continuously</a:t>
            </a:r>
            <a:r>
              <a:rPr lang="en-GB" sz="2000" dirty="0" smtClean="0">
                <a:solidFill>
                  <a:prstClr val="black"/>
                </a:solidFill>
              </a:rPr>
              <a:t> communicate to any other (ODIS-Arch)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Anyone can create solutions like portals &amp; hub(lets) using the interoperability architecture </a:t>
            </a:r>
            <a:r>
              <a:rPr lang="en-GB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greater inclusivity 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3619" y="1115141"/>
            <a:ext cx="4907280" cy="4990925"/>
            <a:chOff x="3383619" y="1115141"/>
            <a:chExt cx="4907280" cy="4990925"/>
          </a:xfrm>
        </p:grpSpPr>
        <p:grpSp>
          <p:nvGrpSpPr>
            <p:cNvPr id="7" name="Group 6"/>
            <p:cNvGrpSpPr/>
            <p:nvPr/>
          </p:nvGrpSpPr>
          <p:grpSpPr>
            <a:xfrm>
              <a:off x="5029491" y="2804513"/>
              <a:ext cx="1784537" cy="1681443"/>
              <a:chOff x="7636689" y="2482205"/>
              <a:chExt cx="1784537" cy="1681443"/>
            </a:xfrm>
          </p:grpSpPr>
          <p:pic>
            <p:nvPicPr>
              <p:cNvPr id="8" name="Picture 7" descr="File:Circle-icons-cloud.svg - Wikimedia Commons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6689" y="2482205"/>
                <a:ext cx="1681443" cy="168144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054745" y="3170310"/>
                <a:ext cx="1366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WWW</a:t>
                </a:r>
                <a:endParaRPr lang="en-US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383619" y="1115141"/>
              <a:ext cx="4907280" cy="4990925"/>
              <a:chOff x="3383619" y="1115141"/>
              <a:chExt cx="4907280" cy="4990925"/>
            </a:xfrm>
          </p:grpSpPr>
          <p:sp>
            <p:nvSpPr>
              <p:cNvPr id="11" name="Right Arrow 10"/>
              <p:cNvSpPr/>
              <p:nvPr/>
            </p:nvSpPr>
            <p:spPr>
              <a:xfrm rot="5400000">
                <a:off x="5347039" y="1766695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16200000">
                <a:off x="5326719" y="4584518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9800000">
                <a:off x="4071923" y="3971084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9000000">
                <a:off x="6614500" y="2469088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2366010">
                <a:off x="4077038" y="2500882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2625368">
                <a:off x="6581478" y="4006663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5222579" y="5011238"/>
                <a:ext cx="1270000" cy="1094828"/>
              </a:xfrm>
              <a:prstGeom prst="hexagon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5222579" y="1115141"/>
                <a:ext cx="1270000" cy="1094828"/>
              </a:xfrm>
              <a:prstGeom prst="hexag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383619" y="2037249"/>
                <a:ext cx="1270000" cy="1094828"/>
              </a:xfrm>
              <a:prstGeom prst="hexagon">
                <a:avLst/>
              </a:prstGeom>
              <a:solidFill>
                <a:srgbClr val="3A85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olidFill>
                      <a:schemeClr val="bg1"/>
                    </a:solidFill>
                  </a:rPr>
                  <a:t>Node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3383619" y="4151766"/>
                <a:ext cx="1270000" cy="1094828"/>
              </a:xfrm>
              <a:prstGeom prst="hex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7020899" y="2037249"/>
                <a:ext cx="1270000" cy="1094828"/>
              </a:xfrm>
              <a:prstGeom prst="hexag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20899" y="4181009"/>
                <a:ext cx="1270000" cy="1094828"/>
              </a:xfrm>
              <a:prstGeom prst="hexagon">
                <a:avLst/>
              </a:prstGeom>
              <a:solidFill>
                <a:srgbClr val="004F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04" y="6257919"/>
            <a:ext cx="3424216" cy="581678"/>
          </a:xfrm>
          <a:prstGeom prst="rect">
            <a:avLst/>
          </a:prstGeom>
        </p:spPr>
      </p:pic>
      <p:sp>
        <p:nvSpPr>
          <p:cNvPr id="25" name="Bent Arrow 24"/>
          <p:cNvSpPr/>
          <p:nvPr/>
        </p:nvSpPr>
        <p:spPr>
          <a:xfrm rot="16200000" flipH="1">
            <a:off x="6375747" y="5346560"/>
            <a:ext cx="989855" cy="1045031"/>
          </a:xfrm>
          <a:prstGeom prst="bentArrow">
            <a:avLst/>
          </a:prstGeom>
          <a:solidFill>
            <a:srgbClr val="296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15664 -0.0032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831F3F6-76E5-8642-ACCB-914C8F3833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341" y="986718"/>
            <a:ext cx="5083357" cy="4275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"/>
          <a:stretch/>
        </p:blipFill>
        <p:spPr>
          <a:xfrm>
            <a:off x="454150" y="5533182"/>
            <a:ext cx="9677556" cy="1243795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4918720" y="599139"/>
            <a:ext cx="3426107" cy="3426107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/>
          <p:cNvSpPr/>
          <p:nvPr/>
        </p:nvSpPr>
        <p:spPr>
          <a:xfrm rot="15537809">
            <a:off x="2793454" y="776226"/>
            <a:ext cx="3426107" cy="3426107"/>
          </a:xfrm>
          <a:prstGeom prst="arc">
            <a:avLst>
              <a:gd name="adj1" fmla="val 14512294"/>
              <a:gd name="adj2" fmla="val 0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19305351">
            <a:off x="2466363" y="768934"/>
            <a:ext cx="14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Systems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2963613">
            <a:off x="7292807" y="1011045"/>
            <a:ext cx="18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(some) partners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598" y="189131"/>
            <a:ext cx="3424216" cy="58167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rot="5400000">
            <a:off x="-237709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7292150">
            <a:off x="7387657" y="5643351"/>
            <a:ext cx="1674073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22931" y="810850"/>
            <a:ext cx="116034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dirty="0">
              <a:solidFill>
                <a:srgbClr val="02365A"/>
              </a:solidFill>
              <a:latin typeface="Calibri"/>
            </a:endParaRPr>
          </a:p>
          <a:p>
            <a:pPr marL="1587500"/>
            <a:endParaRPr lang="en-GB" sz="1200" dirty="0">
              <a:solidFill>
                <a:srgbClr val="02365A"/>
              </a:solidFill>
              <a:latin typeface="Calibri"/>
            </a:endParaRPr>
          </a:p>
          <a:p>
            <a:pPr marL="1587500"/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All stakeholders can have one or more “niches”, which can change over time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Producers of digital products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[</a:t>
            </a:r>
            <a:r>
              <a:rPr lang="en-GB" sz="2400" dirty="0">
                <a:solidFill>
                  <a:srgbClr val="02365A"/>
                </a:solidFill>
              </a:rPr>
              <a:t>1°, </a:t>
            </a:r>
            <a:r>
              <a:rPr lang="en-GB" sz="2400" dirty="0" smtClean="0">
                <a:solidFill>
                  <a:srgbClr val="02365A"/>
                </a:solidFill>
              </a:rPr>
              <a:t>2°, </a:t>
            </a:r>
            <a:r>
              <a:rPr lang="en-GB" sz="2400" dirty="0">
                <a:solidFill>
                  <a:srgbClr val="02365A"/>
                </a:solidFill>
              </a:rPr>
              <a:t>3</a:t>
            </a:r>
            <a:r>
              <a:rPr lang="en-GB" sz="2400" dirty="0" smtClean="0">
                <a:solidFill>
                  <a:srgbClr val="02365A"/>
                </a:solidFill>
              </a:rPr>
              <a:t>°, …</a:t>
            </a: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] consumers of digital products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Regulators of the ecosystem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Recyclers and de/</a:t>
            </a:r>
            <a:r>
              <a:rPr lang="en-GB" sz="2400" dirty="0" err="1" smtClean="0">
                <a:solidFill>
                  <a:srgbClr val="02365A"/>
                </a:solidFill>
                <a:latin typeface="Calibri"/>
              </a:rPr>
              <a:t>recomposers</a:t>
            </a: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 (no data should be wasted!)</a:t>
            </a:r>
          </a:p>
        </p:txBody>
      </p:sp>
      <p:sp>
        <p:nvSpPr>
          <p:cNvPr id="5" name="Oval 4"/>
          <p:cNvSpPr/>
          <p:nvPr/>
        </p:nvSpPr>
        <p:spPr>
          <a:xfrm>
            <a:off x="5707730" y="4145366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05850" y="4840811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875565">
            <a:off x="1317888" y="4104145"/>
            <a:ext cx="1989292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3789">
            <a:off x="1409553" y="4635475"/>
            <a:ext cx="1841171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75813" y="3713111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175813" y="4940448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236742">
            <a:off x="4119599" y="4587029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80746">
            <a:off x="6651302" y="3926342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80746">
            <a:off x="8460062" y="4294679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910761">
            <a:off x="6107041" y="4694792"/>
            <a:ext cx="2049178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87448">
            <a:off x="3984765" y="5636405"/>
            <a:ext cx="3523156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658996">
            <a:off x="8424638" y="5406267"/>
            <a:ext cx="2049178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410" y="4145366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P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337648" y="3449921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1°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37648" y="4648286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1°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17529" y="3960270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3°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26288" y="4251115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4°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05850" y="3449921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6200000">
            <a:off x="3599591" y="2413097"/>
            <a:ext cx="1487800" cy="6950343"/>
          </a:xfrm>
          <a:prstGeom prst="bentArrow">
            <a:avLst>
              <a:gd name="adj1" fmla="val 12836"/>
              <a:gd name="adj2" fmla="val 17019"/>
              <a:gd name="adj3" fmla="val 18598"/>
              <a:gd name="adj4" fmla="val 208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8114" y="5776095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∞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0980" y="2377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A living digital ecosystem</a:t>
            </a:r>
            <a:endParaRPr lang="en-US" sz="60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 rot="5400000">
            <a:off x="9790652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945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9620</TotalTime>
  <Words>484</Words>
  <Application>Microsoft Macintosh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ＭＳ Ｐゴシック</vt:lpstr>
      <vt:lpstr>Wingdings</vt:lpstr>
      <vt:lpstr>Arial</vt:lpstr>
      <vt:lpstr>Office Theme</vt:lpstr>
      <vt:lpstr>1_Office Theme</vt:lpstr>
      <vt:lpstr>PowerPoint Presentation</vt:lpstr>
      <vt:lpstr>Background in brief</vt:lpstr>
      <vt:lpstr>The ODIS Mission</vt:lpstr>
      <vt:lpstr>PowerPoint Presentation</vt:lpstr>
      <vt:lpstr>The ODIS Concept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Scott</dc:creator>
  <cp:lastModifiedBy>Lucy Scott</cp:lastModifiedBy>
  <cp:revision>80</cp:revision>
  <dcterms:created xsi:type="dcterms:W3CDTF">2020-06-08T13:24:03Z</dcterms:created>
  <dcterms:modified xsi:type="dcterms:W3CDTF">2021-06-06T10:43:41Z</dcterms:modified>
</cp:coreProperties>
</file>