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71" r:id="rId3"/>
    <p:sldId id="282" r:id="rId4"/>
    <p:sldId id="283" r:id="rId5"/>
    <p:sldId id="286" r:id="rId6"/>
    <p:sldId id="288" r:id="rId7"/>
    <p:sldId id="290" r:id="rId8"/>
    <p:sldId id="292" r:id="rId9"/>
    <p:sldId id="267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E5"/>
    <a:srgbClr val="FFD03D"/>
    <a:srgbClr val="0057A8"/>
    <a:srgbClr val="46549F"/>
    <a:srgbClr val="6568AE"/>
    <a:srgbClr val="F39F46"/>
    <a:srgbClr val="90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95915"/>
  </p:normalViewPr>
  <p:slideViewPr>
    <p:cSldViewPr snapToGrid="0" snapToObjects="1">
      <p:cViewPr varScale="1">
        <p:scale>
          <a:sx n="66" d="100"/>
          <a:sy n="6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69C5-8BEE-6A48-B32A-7723C894B1EC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2401-2471-1847-A6A6-3B35C84A6D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0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02A2-1F2C-5F40-81D4-D3DFDA5A24D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8BD40-435A-A547-B4EA-C38EED6FED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rgbClr val="00BCE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9204232" cy="1479550"/>
          </a:xfrm>
          <a:prstGeom prst="rect">
            <a:avLst/>
          </a:prstGeom>
          <a:solidFill>
            <a:srgbClr val="00BCE5"/>
          </a:solidFill>
          <a:ln>
            <a:solidFill>
              <a:srgbClr val="00BCE5"/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88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88753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4229383" y="409828"/>
            <a:ext cx="4935255" cy="181188"/>
          </a:xfrm>
          <a:prstGeom prst="rect">
            <a:avLst/>
          </a:prstGeom>
          <a:solidFill>
            <a:srgbClr val="00BCE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00BCE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00BCE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00BCE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4136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4229383" y="409828"/>
            <a:ext cx="4935255" cy="181188"/>
          </a:xfrm>
          <a:prstGeom prst="rect">
            <a:avLst/>
          </a:prstGeom>
          <a:solidFill>
            <a:srgbClr val="00BCE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00BCE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00BCE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00BCE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41786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 noChangeAspect="1"/>
          </p:cNvSpPr>
          <p:nvPr>
            <p:ph type="pic" sz="quarter" idx="10"/>
          </p:nvPr>
        </p:nvSpPr>
        <p:spPr>
          <a:xfrm>
            <a:off x="262296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8"/>
          <p:cNvSpPr>
            <a:spLocks noGrp="1" noChangeAspect="1"/>
          </p:cNvSpPr>
          <p:nvPr>
            <p:ph type="pic" sz="quarter" idx="11"/>
          </p:nvPr>
        </p:nvSpPr>
        <p:spPr>
          <a:xfrm>
            <a:off x="320971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6157139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4229383" y="409828"/>
            <a:ext cx="4935255" cy="181188"/>
          </a:xfrm>
          <a:prstGeom prst="rect">
            <a:avLst/>
          </a:prstGeom>
          <a:solidFill>
            <a:srgbClr val="00BCE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0" name="Freeform 9"/>
          <p:cNvSpPr>
            <a:spLocks noChangeArrowheads="1"/>
          </p:cNvSpPr>
          <p:nvPr userDrawn="1"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38"/>
          <p:cNvSpPr>
            <a:spLocks noGrp="1"/>
          </p:cNvSpPr>
          <p:nvPr>
            <p:ph type="body" sz="quarter" idx="19" hasCustomPrompt="1"/>
          </p:nvPr>
        </p:nvSpPr>
        <p:spPr>
          <a:xfrm>
            <a:off x="262296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8"/>
          <p:cNvSpPr>
            <a:spLocks noGrp="1"/>
          </p:cNvSpPr>
          <p:nvPr>
            <p:ph type="body" sz="quarter" idx="20" hasCustomPrompt="1"/>
          </p:nvPr>
        </p:nvSpPr>
        <p:spPr>
          <a:xfrm>
            <a:off x="320971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21" hasCustomPrompt="1"/>
          </p:nvPr>
        </p:nvSpPr>
        <p:spPr>
          <a:xfrm>
            <a:off x="6157139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chemeClr val="bg1">
                    <a:lumMod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34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4229383" y="409828"/>
            <a:ext cx="4935255" cy="181188"/>
          </a:xfrm>
          <a:prstGeom prst="rect">
            <a:avLst/>
          </a:prstGeom>
          <a:solidFill>
            <a:srgbClr val="00BCE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00BCE5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00BCE5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00BCE5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64829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rgbClr val="00BCE5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41968" y="2232000"/>
            <a:ext cx="9204232" cy="1479550"/>
          </a:xfrm>
          <a:prstGeom prst="rect">
            <a:avLst/>
          </a:prstGeom>
          <a:solidFill>
            <a:srgbClr val="00BCE5"/>
          </a:solidFill>
          <a:ln>
            <a:solidFill>
              <a:srgbClr val="00BCE5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21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07" y="0"/>
            <a:ext cx="2381540" cy="121671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7447" y="0"/>
            <a:ext cx="1047725" cy="10703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meplus.marinetraining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meplus.marinetraining.org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933164"/>
            <a:ext cx="9144000" cy="1021472"/>
          </a:xfrm>
        </p:spPr>
        <p:txBody>
          <a:bodyPr/>
          <a:lstStyle/>
          <a:p>
            <a:pPr algn="ctr"/>
            <a:r>
              <a:rPr lang="en-US" sz="2400" dirty="0"/>
              <a:t>CLME+ Training and Capacity Development Portal</a:t>
            </a:r>
          </a:p>
          <a:p>
            <a:pPr algn="ctr"/>
            <a:r>
              <a:rPr lang="es-CO" sz="2400" dirty="0"/>
              <a:t>clmeplus.marinetraining.org/</a:t>
            </a:r>
            <a:endParaRPr lang="en-US" sz="2400" dirty="0"/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246146" y="6506838"/>
            <a:ext cx="71797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The Ocean </a:t>
            </a:r>
            <a:r>
              <a:rPr lang="en-US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InfoHub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 Project in the LAC region: Progress and Future Perspectives</a:t>
            </a:r>
            <a:r>
              <a:rPr lang="es-CO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 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Heavy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6617907" y="477837"/>
            <a:ext cx="2158104" cy="2746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050" dirty="0" smtClean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CLME+ Demonstration - 8 </a:t>
            </a:r>
            <a:r>
              <a:rPr lang="es-CO" sz="1050" dirty="0" smtClean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June  2021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17" y="1249068"/>
            <a:ext cx="9144000" cy="36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526908" y="1211976"/>
            <a:ext cx="7886700" cy="770828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s-CO" sz="2000" b="1" dirty="0" err="1" smtClean="0"/>
              <a:t>Operational</a:t>
            </a:r>
            <a:r>
              <a:rPr lang="es-CO" sz="2000" b="1" dirty="0" smtClean="0"/>
              <a:t> </a:t>
            </a:r>
            <a:r>
              <a:rPr lang="es-CO" sz="2000" b="1" dirty="0" err="1" smtClean="0"/>
              <a:t>since</a:t>
            </a:r>
            <a:r>
              <a:rPr lang="es-CO" sz="2000" b="1" dirty="0" smtClean="0"/>
              <a:t> </a:t>
            </a:r>
            <a:r>
              <a:rPr lang="es-CO" sz="2000" b="1" dirty="0" err="1" smtClean="0"/>
              <a:t>December</a:t>
            </a:r>
            <a:r>
              <a:rPr lang="es-CO" sz="2000" b="1" dirty="0" smtClean="0"/>
              <a:t>, 2020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https://clmeplus.marinetraining.org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Portal, developed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 basis and core platform “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MarineTraining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 of the University of Ghent (http://www.marinetraining.eu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/),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and stakeholder capacity for sustainable and climate-resilient marine resources management in the wider Caribbean /CLME+ Region at regional, sub-regional, national and local levels, and thus, ultimately contributing to the long-term CLME+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and other ongoing CD initiatives (LAC ocean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infoHub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-UN Ocean Decade WTA).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62" y="4579421"/>
            <a:ext cx="5575080" cy="202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737"/>
            <a:ext cx="9059779" cy="28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421030" y="1343511"/>
            <a:ext cx="7886700" cy="692498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000" b="1" dirty="0"/>
              <a:t>Content </a:t>
            </a:r>
            <a:r>
              <a:rPr lang="es-CR" sz="2000" b="1" dirty="0" smtClean="0"/>
              <a:t>Management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421029" y="5060473"/>
            <a:ext cx="5123121" cy="1350751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R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Events</a:t>
            </a:r>
            <a:r>
              <a:rPr lang="es-C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Users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will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be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able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publish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promote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work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meetings,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expert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meetings,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conferences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webinars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421030" y="1445868"/>
            <a:ext cx="6807543" cy="1350751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CR" sz="2000" b="1" dirty="0"/>
          </a:p>
          <a:p>
            <a:pPr marL="0" indent="0" algn="just">
              <a:buNone/>
            </a:pPr>
            <a:r>
              <a:rPr lang="es-C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es-C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B.Sc</a:t>
            </a:r>
            <a:r>
              <a:rPr lang="es-C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. and PhD </a:t>
            </a:r>
            <a:r>
              <a:rPr lang="es-CR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421030" y="4172268"/>
            <a:ext cx="5123121" cy="976160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Short </a:t>
            </a:r>
            <a:r>
              <a:rPr lang="es-C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trainings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courses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webinars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, workshops,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seminars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, and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summer</a:t>
            </a:r>
            <a:r>
              <a:rPr lang="es-CR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R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schools</a:t>
            </a:r>
            <a:r>
              <a:rPr lang="es-C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600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783" y="4538410"/>
            <a:ext cx="1803446" cy="21367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000" y="2231558"/>
            <a:ext cx="6210300" cy="18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526908" y="1211976"/>
            <a:ext cx="7886700" cy="692498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000" b="1" dirty="0" err="1"/>
              <a:t>Services</a:t>
            </a:r>
            <a:r>
              <a:rPr lang="es-CR" sz="2000" b="1" dirty="0"/>
              <a:t> </a:t>
            </a:r>
            <a:r>
              <a:rPr lang="es-CR" sz="2000" b="1" dirty="0" err="1"/>
              <a:t>for</a:t>
            </a:r>
            <a:r>
              <a:rPr lang="es-CR" sz="2000" b="1" dirty="0"/>
              <a:t> </a:t>
            </a:r>
            <a:r>
              <a:rPr lang="es-CR" sz="2000" b="1" dirty="0" err="1"/>
              <a:t>organizers</a:t>
            </a:r>
            <a:r>
              <a:rPr lang="es-CR" sz="2000" b="1" dirty="0"/>
              <a:t> / </a:t>
            </a:r>
            <a:r>
              <a:rPr lang="es-CR" sz="2000" b="1" dirty="0" err="1"/>
              <a:t>providers</a:t>
            </a:r>
            <a:endParaRPr lang="es-CR" sz="2000" b="1" dirty="0"/>
          </a:p>
          <a:p>
            <a:pPr marL="0" indent="0" algn="ctr">
              <a:buNone/>
            </a:pPr>
            <a:endParaRPr lang="es-CR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Administrative support for organizers of trainings or associated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training packages linked to specific equipment or 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outreach other training or event</a:t>
            </a:r>
          </a:p>
          <a:p>
            <a:pPr marL="0" indent="0" algn="ctr">
              <a:buNone/>
            </a:pPr>
            <a:endParaRPr lang="es-CR" sz="2000" b="1" dirty="0"/>
          </a:p>
          <a:p>
            <a:pPr marL="0" indent="0" algn="ctr">
              <a:buNone/>
            </a:pPr>
            <a:endParaRPr lang="es-CR" sz="2000" b="1" dirty="0"/>
          </a:p>
          <a:p>
            <a:pPr marL="0" indent="0" algn="ctr">
              <a:buNone/>
            </a:pPr>
            <a:r>
              <a:rPr lang="es-CR" sz="2000" b="1" dirty="0" err="1"/>
              <a:t>User</a:t>
            </a:r>
            <a:r>
              <a:rPr lang="es-CR" sz="2000" b="1" dirty="0"/>
              <a:t> Management</a:t>
            </a:r>
          </a:p>
          <a:p>
            <a:pPr marL="0" indent="0" algn="ctr">
              <a:buNone/>
            </a:pPr>
            <a:endParaRPr lang="es-CR" sz="2000" b="1" dirty="0"/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Authenticated user (All providers)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User has access to the full list of providers. The publication of the content is subjected to an editor’s revision.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Contributor: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user can publish their own content.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Editor: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user can edit, publish and decline content.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administrator: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and content management 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R" sz="1600" dirty="0"/>
              <a:t> </a:t>
            </a:r>
            <a:endParaRPr lang="en-US" sz="1600" dirty="0"/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526908" y="1211976"/>
            <a:ext cx="7886700" cy="1711698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000" b="1" dirty="0"/>
              <a:t>STATUS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platform is functional and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administrated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by IOCARIBE of IOC UNESCO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CR" sz="1600" dirty="0"/>
              <a:t> </a:t>
            </a:r>
            <a:endParaRPr lang="en-US" sz="1600" dirty="0"/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4141041"/>
            <a:ext cx="9023684" cy="1601545"/>
          </a:xfrm>
          <a:prstGeom prst="rect">
            <a:avLst/>
          </a:prstGeom>
        </p:spPr>
      </p:pic>
      <p:pic>
        <p:nvPicPr>
          <p:cNvPr id="6" name="Gráfico 12" descr="Birrete">
            <a:extLst>
              <a:ext uri="{FF2B5EF4-FFF2-40B4-BE49-F238E27FC236}">
                <a16:creationId xmlns:a16="http://schemas.microsoft.com/office/drawing/2014/main" xmlns="" id="{A6D7F2E7-261E-4DE1-86C8-9B7BF1CBC5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526908" y="2572690"/>
            <a:ext cx="701967" cy="70196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1236890" y="2664632"/>
            <a:ext cx="6515100" cy="824526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Over 500 trainings and capacity development activities have been entered (programmes, short trainings and events). 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CR" sz="1600" dirty="0"/>
              <a:t> </a:t>
            </a:r>
            <a:endParaRPr lang="en-US" sz="1600" dirty="0"/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4349007" y="3472185"/>
            <a:ext cx="2287200" cy="565484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Over 190 providers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CR" sz="1600" dirty="0"/>
              <a:t> </a:t>
            </a:r>
            <a:endParaRPr lang="en-US" sz="1600" dirty="0"/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207" y="3336568"/>
            <a:ext cx="701101" cy="7011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16" y="4141041"/>
            <a:ext cx="9023684" cy="16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642B102E-54E7-49BB-9548-45B955FB0700}"/>
              </a:ext>
            </a:extLst>
          </p:cNvPr>
          <p:cNvSpPr txBox="1">
            <a:spLocks/>
          </p:cNvSpPr>
          <p:nvPr/>
        </p:nvSpPr>
        <p:spPr>
          <a:xfrm>
            <a:off x="526908" y="1211976"/>
            <a:ext cx="7886700" cy="692498"/>
          </a:xfr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Future actions</a:t>
            </a:r>
            <a:r>
              <a:rPr lang="aa-ET" sz="2400" b="1" dirty="0"/>
              <a:t> </a:t>
            </a:r>
            <a:endParaRPr lang="es-CR" sz="2400" b="1" dirty="0"/>
          </a:p>
          <a:p>
            <a:pPr marL="0" indent="0" algn="ctr">
              <a:buNone/>
            </a:pPr>
            <a:endParaRPr lang="es-CR" sz="2000" b="1" dirty="0"/>
          </a:p>
          <a:p>
            <a:pPr marL="0" indent="0" algn="just">
              <a:buNone/>
            </a:pP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future efforts will focus on keeping the training and capacity development information up to date; this increase in data availability will provide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opportunity to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on specific training/capacity development needs. </a:t>
            </a:r>
            <a:endParaRPr lang="en-US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beneficiaries of the platform include - but are not limited to - professionals at Governmental Departments/Ministries in all countries from the wider Caribbean, at Inter-Governmental Organizations and Non-Governmental Organizations / Civil Society Organizations working on the marine environment.</a:t>
            </a:r>
          </a:p>
          <a:p>
            <a:pPr marL="0" indent="0" algn="just">
              <a:buNone/>
            </a:pPr>
            <a:r>
              <a:rPr lang="es-C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88" y="4285281"/>
            <a:ext cx="5818091" cy="17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s-ES" dirty="0" err="1" smtClean="0"/>
              <a:t>How</a:t>
            </a:r>
            <a:r>
              <a:rPr lang="es-ES" dirty="0" smtClean="0"/>
              <a:t> to </a:t>
            </a:r>
            <a:r>
              <a:rPr lang="es-ES" dirty="0" err="1" smtClean="0"/>
              <a:t>contribute</a:t>
            </a:r>
            <a:r>
              <a:rPr lang="es-ES" dirty="0" smtClean="0"/>
              <a:t>:</a:t>
            </a:r>
          </a:p>
          <a:p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at: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https://clmeplus.marinetraining.org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01" y="4373680"/>
            <a:ext cx="53054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52" r="50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0638" y="4427621"/>
            <a:ext cx="9204232" cy="1140343"/>
          </a:xfrm>
        </p:spPr>
        <p:txBody>
          <a:bodyPr/>
          <a:lstStyle/>
          <a:p>
            <a:r>
              <a:rPr lang="en-US" sz="4000" b="1" dirty="0"/>
              <a:t>Thank You</a:t>
            </a:r>
          </a:p>
          <a:p>
            <a:endParaRPr lang="en-US" dirty="0"/>
          </a:p>
          <a:p>
            <a:r>
              <a:rPr lang="es-CO" sz="2800" dirty="0"/>
              <a:t>clmeplus.marinetraining.org</a:t>
            </a:r>
            <a:endParaRPr lang="en-US" sz="2800" dirty="0"/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50114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 w="50800">
            <a:solidFill>
              <a:schemeClr val="bg1"/>
            </a:solidFill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/>
          <p:nvPr/>
        </p:nvSpPr>
        <p:spPr bwMode="auto">
          <a:xfrm>
            <a:off x="246146" y="6506838"/>
            <a:ext cx="71797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The Ocean </a:t>
            </a:r>
            <a:r>
              <a:rPr lang="en-US" sz="14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InfoHub</a:t>
            </a:r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 Project in the LAC region: Progress and Future Perspectives</a:t>
            </a:r>
            <a:r>
              <a:rPr lang="es-CO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enir Heavy" charset="0"/>
                <a:cs typeface="Arial" panose="020B0604020202020204" pitchFamily="34" charset="0"/>
              </a:rPr>
              <a:t> 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enir Heavy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6617907" y="477837"/>
            <a:ext cx="2158104" cy="27463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lnSpc>
                <a:spcPct val="114000"/>
              </a:lnSpc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050" dirty="0" smtClean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CLME+ Demonstration - 8 </a:t>
            </a:r>
            <a:r>
              <a:rPr lang="es-CO" sz="1050" dirty="0" smtClean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June  2021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FM_master" id="{D80379CF-F0F6-B548-9AB6-86A838E74A0C}" vid="{CB510346-05DC-E545-AE27-1382B985F9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400</Words>
  <Application>Microsoft Office PowerPoint</Application>
  <PresentationFormat>Presentación en pantalla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MS PGothic</vt:lpstr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Gill Sans MT</vt:lpstr>
      <vt:lpstr>LucidaGrande</vt:lpstr>
      <vt:lpstr>Times New Roman</vt:lpstr>
      <vt:lpstr>Wingdings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c.toro@unesco.org</dc:creator>
  <cp:lastModifiedBy>EGM</cp:lastModifiedBy>
  <cp:revision>122</cp:revision>
  <dcterms:created xsi:type="dcterms:W3CDTF">2017-09-18T10:20:23Z</dcterms:created>
  <dcterms:modified xsi:type="dcterms:W3CDTF">2021-06-06T19:39:25Z</dcterms:modified>
</cp:coreProperties>
</file>