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4"/>
  </p:sldMasterIdLst>
  <p:notesMasterIdLst>
    <p:notesMasterId r:id="rId14"/>
  </p:notesMasterIdLst>
  <p:sldIdLst>
    <p:sldId id="256" r:id="rId5"/>
    <p:sldId id="283" r:id="rId6"/>
    <p:sldId id="264" r:id="rId7"/>
    <p:sldId id="275" r:id="rId8"/>
    <p:sldId id="280" r:id="rId9"/>
    <p:sldId id="279" r:id="rId10"/>
    <p:sldId id="281" r:id="rId11"/>
    <p:sldId id="282" r:id="rId12"/>
    <p:sldId id="27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A"/>
    <a:srgbClr val="00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6AA71-968F-46EE-E4AE-F9C1B7C9133B}" v="1" dt="2021-06-01T15:10:24.281"/>
    <p1510:client id="{747CCBBD-7E57-B610-588B-7B950EBD50FC}" v="11" dt="2021-06-03T20:06:15.717"/>
    <p1510:client id="{774ADB4A-D238-6F9F-6DF6-305397F958DA}" v="127" dt="2021-06-01T15:38:19.976"/>
    <p1510:client id="{884147B2-EA62-0231-D9BF-E2B7B8A1AF5F}" v="398" dt="2021-06-01T16:02:57.683"/>
    <p1510:client id="{AC8BACFB-68C2-5AF5-7782-E6CC73C76853}" v="36" dt="2021-05-27T08:12:02.430"/>
    <p1510:client id="{DB2E3E53-D36C-A51D-1EDF-5180F2056A5D}" v="116" dt="2021-06-04T20:13:02.633"/>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are currently moving forward in collaboration with IOCARIBE, AlantOS the AIR Centre and other partners  to support an integrated approach to monitor and forecast concentrations of sargassum for the Atlantic basin. We are doing this based on publicly available data, such as satellite and in-situ data, from countries with open data sharing policies.The project objectives include:</a:t>
            </a:r>
            <a:endParaRPr/>
          </a:p>
        </p:txBody>
      </p:sp>
      <p:sp>
        <p:nvSpPr>
          <p:cNvPr id="228" name="Google Shape;2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 meet this need, GEO Blue Planet, IOCARIBE of IOC-UNESCO, AtlantOS, and the AIR Center developed the Sargassum Information Hub to provide information about sargassum in the Tropical Atlantic. The hub aims to support collaborations, facilitate access to information, and to prevent duplication of effort. GEO Blue Planet led the development of the content in collaboration with IOCARIBE and AtlantOS. The AIR Centre provided the resources for website design by Scite. These four groups are the hub organizers, but we want the community to contribute information to the hub and we welcome feedback and contributions. </a:t>
            </a:r>
            <a:endParaRPr/>
          </a:p>
        </p:txBody>
      </p:sp>
      <p:sp>
        <p:nvSpPr>
          <p:cNvPr id="365" name="Google Shape;3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1">
  <p:cSld name="2_Title Slide 1">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l="18424" r="20528"/>
          <a:stretch/>
        </p:blipFill>
        <p:spPr>
          <a:xfrm>
            <a:off x="3708002" y="4"/>
            <a:ext cx="8484001" cy="6857999"/>
          </a:xfrm>
          <a:prstGeom prst="rect">
            <a:avLst/>
          </a:prstGeom>
          <a:noFill/>
          <a:ln>
            <a:noFill/>
          </a:ln>
        </p:spPr>
      </p:pic>
      <p:sp>
        <p:nvSpPr>
          <p:cNvPr id="14" name="Google Shape;14;p2"/>
          <p:cNvSpPr/>
          <p:nvPr/>
        </p:nvSpPr>
        <p:spPr>
          <a:xfrm>
            <a:off x="3779999" y="-1"/>
            <a:ext cx="8412001" cy="6858000"/>
          </a:xfrm>
          <a:prstGeom prst="rect">
            <a:avLst/>
          </a:prstGeom>
          <a:solidFill>
            <a:srgbClr val="0061AA">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3707999" y="0"/>
            <a:ext cx="72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txBox="1"/>
          <p:nvPr/>
        </p:nvSpPr>
        <p:spPr>
          <a:xfrm>
            <a:off x="209007" y="3157153"/>
            <a:ext cx="3397366" cy="215443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a:solidFill>
                  <a:srgbClr val="0061AA"/>
                </a:solidFill>
                <a:latin typeface="Arial"/>
                <a:ea typeface="Arial"/>
                <a:cs typeface="Arial"/>
                <a:sym typeface="Arial"/>
              </a:rPr>
              <a:t>Linking Ocean and Coastal Information with Society: </a:t>
            </a:r>
            <a:endParaRPr/>
          </a:p>
          <a:p>
            <a:pPr marL="0" marR="0" lvl="0" indent="0" algn="ctr" rtl="0">
              <a:spcBef>
                <a:spcPts val="0"/>
              </a:spcBef>
              <a:spcAft>
                <a:spcPts val="0"/>
              </a:spcAft>
              <a:buNone/>
            </a:pPr>
            <a:r>
              <a:rPr lang="en-US" sz="2800" b="1" i="0" u="none" strike="noStrike" cap="none">
                <a:solidFill>
                  <a:srgbClr val="0061AA"/>
                </a:solidFill>
                <a:latin typeface="Arial"/>
                <a:ea typeface="Arial"/>
                <a:cs typeface="Arial"/>
                <a:sym typeface="Arial"/>
              </a:rPr>
              <a:t>The GEO Blue Planet Initiative</a:t>
            </a:r>
            <a:endParaRPr/>
          </a:p>
        </p:txBody>
      </p:sp>
      <p:sp>
        <p:nvSpPr>
          <p:cNvPr id="17" name="Google Shape;17;p2"/>
          <p:cNvSpPr txBox="1">
            <a:spLocks noGrp="1"/>
          </p:cNvSpPr>
          <p:nvPr>
            <p:ph type="ctrTitle"/>
          </p:nvPr>
        </p:nvSpPr>
        <p:spPr>
          <a:xfrm>
            <a:off x="4262543" y="569184"/>
            <a:ext cx="7273293" cy="2285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4262540" y="3228326"/>
            <a:ext cx="7273293" cy="202947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2"/>
          <p:cNvPicPr preferRelativeResize="0"/>
          <p:nvPr/>
        </p:nvPicPr>
        <p:blipFill rotWithShape="1">
          <a:blip r:embed="rId3">
            <a:alphaModFix/>
          </a:blip>
          <a:srcRect/>
          <a:stretch/>
        </p:blipFill>
        <p:spPr>
          <a:xfrm>
            <a:off x="837461" y="569184"/>
            <a:ext cx="2116051" cy="14265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ft title Right content">
  <p:cSld name="Left title Right content">
    <p:spTree>
      <p:nvGrpSpPr>
        <p:cNvPr id="1" name="Shape 78"/>
        <p:cNvGrpSpPr/>
        <p:nvPr/>
      </p:nvGrpSpPr>
      <p:grpSpPr>
        <a:xfrm>
          <a:off x="0" y="0"/>
          <a:ext cx="0" cy="0"/>
          <a:chOff x="0" y="0"/>
          <a:chExt cx="0" cy="0"/>
        </a:xfrm>
      </p:grpSpPr>
      <p:sp>
        <p:nvSpPr>
          <p:cNvPr id="79" name="Google Shape;79;p11"/>
          <p:cNvSpPr/>
          <p:nvPr/>
        </p:nvSpPr>
        <p:spPr>
          <a:xfrm>
            <a:off x="-1" y="0"/>
            <a:ext cx="3780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11"/>
          <p:cNvSpPr txBox="1">
            <a:spLocks noGrp="1"/>
          </p:cNvSpPr>
          <p:nvPr>
            <p:ph type="body" idx="1"/>
          </p:nvPr>
        </p:nvSpPr>
        <p:spPr>
          <a:xfrm>
            <a:off x="4027252" y="231775"/>
            <a:ext cx="7936149" cy="63944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1"/>
          <p:cNvSpPr/>
          <p:nvPr/>
        </p:nvSpPr>
        <p:spPr>
          <a:xfrm>
            <a:off x="-1" y="0"/>
            <a:ext cx="72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1"/>
          <p:cNvSpPr txBox="1">
            <a:spLocks noGrp="1"/>
          </p:cNvSpPr>
          <p:nvPr>
            <p:ph type="title"/>
          </p:nvPr>
        </p:nvSpPr>
        <p:spPr>
          <a:xfrm>
            <a:off x="228600" y="231775"/>
            <a:ext cx="33528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61AA"/>
              </a:buClr>
              <a:buSzPts val="3200"/>
              <a:buFont typeface="Arial"/>
              <a:buNone/>
              <a:defRPr sz="3200">
                <a:solidFill>
                  <a:srgbClr val="0061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 name="Google Shape;83;p11"/>
          <p:cNvPicPr preferRelativeResize="0"/>
          <p:nvPr/>
        </p:nvPicPr>
        <p:blipFill rotWithShape="1">
          <a:blip r:embed="rId2">
            <a:alphaModFix/>
          </a:blip>
          <a:srcRect/>
          <a:stretch/>
        </p:blipFill>
        <p:spPr>
          <a:xfrm>
            <a:off x="228600" y="6066468"/>
            <a:ext cx="830282" cy="5597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eft title Right content 2">
  <p:cSld name="Left title Right content 2">
    <p:spTree>
      <p:nvGrpSpPr>
        <p:cNvPr id="1" name="Shape 84"/>
        <p:cNvGrpSpPr/>
        <p:nvPr/>
      </p:nvGrpSpPr>
      <p:grpSpPr>
        <a:xfrm>
          <a:off x="0" y="0"/>
          <a:ext cx="0" cy="0"/>
          <a:chOff x="0" y="0"/>
          <a:chExt cx="0" cy="0"/>
        </a:xfrm>
      </p:grpSpPr>
      <p:sp>
        <p:nvSpPr>
          <p:cNvPr id="85" name="Google Shape;85;p12"/>
          <p:cNvSpPr/>
          <p:nvPr/>
        </p:nvSpPr>
        <p:spPr>
          <a:xfrm>
            <a:off x="-1" y="0"/>
            <a:ext cx="3780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2"/>
          <p:cNvSpPr txBox="1">
            <a:spLocks noGrp="1"/>
          </p:cNvSpPr>
          <p:nvPr>
            <p:ph type="body" idx="1"/>
          </p:nvPr>
        </p:nvSpPr>
        <p:spPr>
          <a:xfrm>
            <a:off x="4027252" y="231775"/>
            <a:ext cx="7936149" cy="63944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2"/>
          <p:cNvSpPr/>
          <p:nvPr/>
        </p:nvSpPr>
        <p:spPr>
          <a:xfrm>
            <a:off x="-1" y="0"/>
            <a:ext cx="72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2"/>
          <p:cNvSpPr txBox="1">
            <a:spLocks noGrp="1"/>
          </p:cNvSpPr>
          <p:nvPr>
            <p:ph type="title"/>
          </p:nvPr>
        </p:nvSpPr>
        <p:spPr>
          <a:xfrm>
            <a:off x="228600" y="231775"/>
            <a:ext cx="33528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9" name="Google Shape;89;p12"/>
          <p:cNvPicPr preferRelativeResize="0"/>
          <p:nvPr/>
        </p:nvPicPr>
        <p:blipFill rotWithShape="1">
          <a:blip r:embed="rId2">
            <a:alphaModFix/>
          </a:blip>
          <a:srcRect/>
          <a:stretch/>
        </p:blipFill>
        <p:spPr>
          <a:xfrm>
            <a:off x="225219" y="6250343"/>
            <a:ext cx="694180"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ft content 1 Logo" type="obj">
  <p:cSld name="OBJECT">
    <p:spTree>
      <p:nvGrpSpPr>
        <p:cNvPr id="1" name="Shape 90"/>
        <p:cNvGrpSpPr/>
        <p:nvPr/>
      </p:nvGrpSpPr>
      <p:grpSpPr>
        <a:xfrm>
          <a:off x="0" y="0"/>
          <a:ext cx="0" cy="0"/>
          <a:chOff x="0" y="0"/>
          <a:chExt cx="0" cy="0"/>
        </a:xfrm>
      </p:grpSpPr>
      <p:sp>
        <p:nvSpPr>
          <p:cNvPr id="91" name="Google Shape;91;p13"/>
          <p:cNvSpPr/>
          <p:nvPr/>
        </p:nvSpPr>
        <p:spPr>
          <a:xfrm>
            <a:off x="-1" y="0"/>
            <a:ext cx="3780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3"/>
          <p:cNvSpPr/>
          <p:nvPr/>
        </p:nvSpPr>
        <p:spPr>
          <a:xfrm>
            <a:off x="-1"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txBox="1">
            <a:spLocks noGrp="1"/>
          </p:cNvSpPr>
          <p:nvPr>
            <p:ph type="title"/>
          </p:nvPr>
        </p:nvSpPr>
        <p:spPr>
          <a:xfrm>
            <a:off x="228600" y="231775"/>
            <a:ext cx="33528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61AA"/>
              </a:buClr>
              <a:buSzPts val="3200"/>
              <a:buFont typeface="Arial"/>
              <a:buNone/>
              <a:defRPr sz="3200">
                <a:solidFill>
                  <a:srgbClr val="0061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3"/>
          <p:cNvSpPr txBox="1">
            <a:spLocks noGrp="1"/>
          </p:cNvSpPr>
          <p:nvPr>
            <p:ph type="body" idx="1"/>
          </p:nvPr>
        </p:nvSpPr>
        <p:spPr>
          <a:xfrm>
            <a:off x="228600" y="1789116"/>
            <a:ext cx="3352800" cy="419339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 name="Google Shape;95;p13"/>
          <p:cNvPicPr preferRelativeResize="0"/>
          <p:nvPr/>
        </p:nvPicPr>
        <p:blipFill rotWithShape="1">
          <a:blip r:embed="rId2">
            <a:alphaModFix/>
          </a:blip>
          <a:srcRect/>
          <a:stretch/>
        </p:blipFill>
        <p:spPr>
          <a:xfrm>
            <a:off x="228600" y="6066468"/>
            <a:ext cx="830282" cy="5597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eft content 2">
  <p:cSld name="Left content 2">
    <p:spTree>
      <p:nvGrpSpPr>
        <p:cNvPr id="1" name="Shape 96"/>
        <p:cNvGrpSpPr/>
        <p:nvPr/>
      </p:nvGrpSpPr>
      <p:grpSpPr>
        <a:xfrm>
          <a:off x="0" y="0"/>
          <a:ext cx="0" cy="0"/>
          <a:chOff x="0" y="0"/>
          <a:chExt cx="0" cy="0"/>
        </a:xfrm>
      </p:grpSpPr>
      <p:sp>
        <p:nvSpPr>
          <p:cNvPr id="97" name="Google Shape;97;p14"/>
          <p:cNvSpPr/>
          <p:nvPr/>
        </p:nvSpPr>
        <p:spPr>
          <a:xfrm>
            <a:off x="-1" y="0"/>
            <a:ext cx="3780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4"/>
          <p:cNvSpPr/>
          <p:nvPr/>
        </p:nvSpPr>
        <p:spPr>
          <a:xfrm>
            <a:off x="-1"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4"/>
          <p:cNvSpPr txBox="1">
            <a:spLocks noGrp="1"/>
          </p:cNvSpPr>
          <p:nvPr>
            <p:ph type="title"/>
          </p:nvPr>
        </p:nvSpPr>
        <p:spPr>
          <a:xfrm>
            <a:off x="228600" y="231775"/>
            <a:ext cx="33528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228600" y="1789113"/>
            <a:ext cx="3352800" cy="418367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14"/>
          <p:cNvPicPr preferRelativeResize="0"/>
          <p:nvPr/>
        </p:nvPicPr>
        <p:blipFill rotWithShape="1">
          <a:blip r:embed="rId2">
            <a:alphaModFix/>
          </a:blip>
          <a:srcRect/>
          <a:stretch/>
        </p:blipFill>
        <p:spPr>
          <a:xfrm>
            <a:off x="225219" y="6250343"/>
            <a:ext cx="694180" cy="46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Logo">
  <p:cSld name="Two Content Logo">
    <p:spTree>
      <p:nvGrpSpPr>
        <p:cNvPr id="1" name="Shape 102"/>
        <p:cNvGrpSpPr/>
        <p:nvPr/>
      </p:nvGrpSpPr>
      <p:grpSpPr>
        <a:xfrm>
          <a:off x="0" y="0"/>
          <a:ext cx="0" cy="0"/>
          <a:chOff x="0" y="0"/>
          <a:chExt cx="0" cy="0"/>
        </a:xfrm>
      </p:grpSpPr>
      <p:sp>
        <p:nvSpPr>
          <p:cNvPr id="103" name="Google Shape;103;p15"/>
          <p:cNvSpPr/>
          <p:nvPr/>
        </p:nvSpPr>
        <p:spPr>
          <a:xfrm>
            <a:off x="-1" y="0"/>
            <a:ext cx="3780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5"/>
          <p:cNvSpPr txBox="1">
            <a:spLocks noGrp="1"/>
          </p:cNvSpPr>
          <p:nvPr>
            <p:ph type="body" idx="1"/>
          </p:nvPr>
        </p:nvSpPr>
        <p:spPr>
          <a:xfrm>
            <a:off x="4027252" y="231775"/>
            <a:ext cx="7936149" cy="63944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5"/>
          <p:cNvSpPr/>
          <p:nvPr/>
        </p:nvSpPr>
        <p:spPr>
          <a:xfrm>
            <a:off x="-1"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5"/>
          <p:cNvSpPr txBox="1">
            <a:spLocks noGrp="1"/>
          </p:cNvSpPr>
          <p:nvPr>
            <p:ph type="title"/>
          </p:nvPr>
        </p:nvSpPr>
        <p:spPr>
          <a:xfrm>
            <a:off x="228600" y="231775"/>
            <a:ext cx="33528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61AA"/>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5"/>
          <p:cNvSpPr txBox="1">
            <a:spLocks noGrp="1"/>
          </p:cNvSpPr>
          <p:nvPr>
            <p:ph type="body" idx="2"/>
          </p:nvPr>
        </p:nvSpPr>
        <p:spPr>
          <a:xfrm>
            <a:off x="228600" y="1789112"/>
            <a:ext cx="3352800" cy="42031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15"/>
          <p:cNvPicPr preferRelativeResize="0"/>
          <p:nvPr/>
        </p:nvPicPr>
        <p:blipFill rotWithShape="1">
          <a:blip r:embed="rId2">
            <a:alphaModFix/>
          </a:blip>
          <a:srcRect/>
          <a:stretch/>
        </p:blipFill>
        <p:spPr>
          <a:xfrm>
            <a:off x="228600" y="6066468"/>
            <a:ext cx="830282" cy="55975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109"/>
        <p:cNvGrpSpPr/>
        <p:nvPr/>
      </p:nvGrpSpPr>
      <p:grpSpPr>
        <a:xfrm>
          <a:off x="0" y="0"/>
          <a:ext cx="0" cy="0"/>
          <a:chOff x="0" y="0"/>
          <a:chExt cx="0" cy="0"/>
        </a:xfrm>
      </p:grpSpPr>
      <p:sp>
        <p:nvSpPr>
          <p:cNvPr id="110" name="Google Shape;110;p16"/>
          <p:cNvSpPr/>
          <p:nvPr/>
        </p:nvSpPr>
        <p:spPr>
          <a:xfrm>
            <a:off x="-1" y="0"/>
            <a:ext cx="3780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6"/>
          <p:cNvSpPr txBox="1">
            <a:spLocks noGrp="1"/>
          </p:cNvSpPr>
          <p:nvPr>
            <p:ph type="body" idx="1"/>
          </p:nvPr>
        </p:nvSpPr>
        <p:spPr>
          <a:xfrm>
            <a:off x="4027252" y="231775"/>
            <a:ext cx="7936149" cy="63944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p:nvPr/>
        </p:nvSpPr>
        <p:spPr>
          <a:xfrm>
            <a:off x="-1"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6"/>
          <p:cNvSpPr txBox="1">
            <a:spLocks noGrp="1"/>
          </p:cNvSpPr>
          <p:nvPr>
            <p:ph type="title"/>
          </p:nvPr>
        </p:nvSpPr>
        <p:spPr>
          <a:xfrm>
            <a:off x="228600" y="231775"/>
            <a:ext cx="33528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6"/>
          <p:cNvSpPr txBox="1">
            <a:spLocks noGrp="1"/>
          </p:cNvSpPr>
          <p:nvPr>
            <p:ph type="body" idx="2"/>
          </p:nvPr>
        </p:nvSpPr>
        <p:spPr>
          <a:xfrm>
            <a:off x="228600" y="1789113"/>
            <a:ext cx="3352800" cy="417394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5" name="Google Shape;115;p16"/>
          <p:cNvPicPr preferRelativeResize="0"/>
          <p:nvPr/>
        </p:nvPicPr>
        <p:blipFill rotWithShape="1">
          <a:blip r:embed="rId2">
            <a:alphaModFix/>
          </a:blip>
          <a:srcRect/>
          <a:stretch/>
        </p:blipFill>
        <p:spPr>
          <a:xfrm>
            <a:off x="225219" y="6250343"/>
            <a:ext cx="694180" cy="46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ight content">
  <p:cSld name="Right content">
    <p:spTree>
      <p:nvGrpSpPr>
        <p:cNvPr id="1" name="Shape 116"/>
        <p:cNvGrpSpPr/>
        <p:nvPr/>
      </p:nvGrpSpPr>
      <p:grpSpPr>
        <a:xfrm>
          <a:off x="0" y="0"/>
          <a:ext cx="0" cy="0"/>
          <a:chOff x="0" y="0"/>
          <a:chExt cx="0" cy="0"/>
        </a:xfrm>
      </p:grpSpPr>
      <p:sp>
        <p:nvSpPr>
          <p:cNvPr id="117" name="Google Shape;117;p17"/>
          <p:cNvSpPr/>
          <p:nvPr/>
        </p:nvSpPr>
        <p:spPr>
          <a:xfrm>
            <a:off x="-1" y="0"/>
            <a:ext cx="3780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7"/>
          <p:cNvSpPr txBox="1">
            <a:spLocks noGrp="1"/>
          </p:cNvSpPr>
          <p:nvPr>
            <p:ph type="body" idx="1"/>
          </p:nvPr>
        </p:nvSpPr>
        <p:spPr>
          <a:xfrm>
            <a:off x="4027252" y="231775"/>
            <a:ext cx="7936149" cy="63944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7"/>
          <p:cNvSpPr/>
          <p:nvPr/>
        </p:nvSpPr>
        <p:spPr>
          <a:xfrm>
            <a:off x="-1"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7"/>
          <p:cNvSpPr txBox="1">
            <a:spLocks noGrp="1"/>
          </p:cNvSpPr>
          <p:nvPr>
            <p:ph type="title"/>
          </p:nvPr>
        </p:nvSpPr>
        <p:spPr>
          <a:xfrm>
            <a:off x="228600" y="5300666"/>
            <a:ext cx="33528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1AA"/>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1" name="Google Shape;121;p17"/>
          <p:cNvPicPr preferRelativeResize="0"/>
          <p:nvPr/>
        </p:nvPicPr>
        <p:blipFill rotWithShape="1">
          <a:blip r:embed="rId2">
            <a:alphaModFix/>
          </a:blip>
          <a:srcRect/>
          <a:stretch/>
        </p:blipFill>
        <p:spPr>
          <a:xfrm>
            <a:off x="242410" y="188912"/>
            <a:ext cx="692581" cy="46692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ight content 2">
  <p:cSld name="Right content 2">
    <p:spTree>
      <p:nvGrpSpPr>
        <p:cNvPr id="1" name="Shape 122"/>
        <p:cNvGrpSpPr/>
        <p:nvPr/>
      </p:nvGrpSpPr>
      <p:grpSpPr>
        <a:xfrm>
          <a:off x="0" y="0"/>
          <a:ext cx="0" cy="0"/>
          <a:chOff x="0" y="0"/>
          <a:chExt cx="0" cy="0"/>
        </a:xfrm>
      </p:grpSpPr>
      <p:sp>
        <p:nvSpPr>
          <p:cNvPr id="123" name="Google Shape;123;p18"/>
          <p:cNvSpPr/>
          <p:nvPr/>
        </p:nvSpPr>
        <p:spPr>
          <a:xfrm>
            <a:off x="-1" y="0"/>
            <a:ext cx="3780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8"/>
          <p:cNvSpPr txBox="1">
            <a:spLocks noGrp="1"/>
          </p:cNvSpPr>
          <p:nvPr>
            <p:ph type="body" idx="1"/>
          </p:nvPr>
        </p:nvSpPr>
        <p:spPr>
          <a:xfrm>
            <a:off x="4027252" y="231775"/>
            <a:ext cx="7936149" cy="63944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8"/>
          <p:cNvSpPr/>
          <p:nvPr/>
        </p:nvSpPr>
        <p:spPr>
          <a:xfrm>
            <a:off x="-1"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8"/>
          <p:cNvSpPr txBox="1">
            <a:spLocks noGrp="1"/>
          </p:cNvSpPr>
          <p:nvPr>
            <p:ph type="title"/>
          </p:nvPr>
        </p:nvSpPr>
        <p:spPr>
          <a:xfrm>
            <a:off x="228600" y="5300666"/>
            <a:ext cx="33528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7" name="Google Shape;127;p18"/>
          <p:cNvPicPr preferRelativeResize="0"/>
          <p:nvPr/>
        </p:nvPicPr>
        <p:blipFill rotWithShape="1">
          <a:blip r:embed="rId2">
            <a:alphaModFix/>
          </a:blip>
          <a:srcRect/>
          <a:stretch/>
        </p:blipFill>
        <p:spPr>
          <a:xfrm>
            <a:off x="225219" y="188912"/>
            <a:ext cx="694180" cy="46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ide Title Only">
  <p:cSld name="Wide Title Only">
    <p:spTree>
      <p:nvGrpSpPr>
        <p:cNvPr id="1" name="Shape 128"/>
        <p:cNvGrpSpPr/>
        <p:nvPr/>
      </p:nvGrpSpPr>
      <p:grpSpPr>
        <a:xfrm>
          <a:off x="0" y="0"/>
          <a:ext cx="0" cy="0"/>
          <a:chOff x="0" y="0"/>
          <a:chExt cx="0" cy="0"/>
        </a:xfrm>
      </p:grpSpPr>
      <p:sp>
        <p:nvSpPr>
          <p:cNvPr id="129" name="Google Shape;129;p19"/>
          <p:cNvSpPr/>
          <p:nvPr/>
        </p:nvSpPr>
        <p:spPr>
          <a:xfrm>
            <a:off x="-1"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9"/>
          <p:cNvSpPr txBox="1">
            <a:spLocks noGrp="1"/>
          </p:cNvSpPr>
          <p:nvPr>
            <p:ph type="title"/>
          </p:nvPr>
        </p:nvSpPr>
        <p:spPr>
          <a:xfrm>
            <a:off x="228600" y="231776"/>
            <a:ext cx="11801104" cy="59949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61AA"/>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1" name="Google Shape;131;p19"/>
          <p:cNvPicPr preferRelativeResize="0"/>
          <p:nvPr/>
        </p:nvPicPr>
        <p:blipFill rotWithShape="1">
          <a:blip r:embed="rId2">
            <a:alphaModFix/>
          </a:blip>
          <a:srcRect/>
          <a:stretch/>
        </p:blipFill>
        <p:spPr>
          <a:xfrm>
            <a:off x="228600" y="6066468"/>
            <a:ext cx="830282" cy="55975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de title and content">
  <p:cSld name="Wide title and content">
    <p:spTree>
      <p:nvGrpSpPr>
        <p:cNvPr id="1" name="Shape 20"/>
        <p:cNvGrpSpPr/>
        <p:nvPr/>
      </p:nvGrpSpPr>
      <p:grpSpPr>
        <a:xfrm>
          <a:off x="0" y="0"/>
          <a:ext cx="0" cy="0"/>
          <a:chOff x="0" y="0"/>
          <a:chExt cx="0" cy="0"/>
        </a:xfrm>
      </p:grpSpPr>
      <p:sp>
        <p:nvSpPr>
          <p:cNvPr id="21" name="Google Shape;21;p3"/>
          <p:cNvSpPr/>
          <p:nvPr/>
        </p:nvSpPr>
        <p:spPr>
          <a:xfrm>
            <a:off x="-1"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txBox="1">
            <a:spLocks noGrp="1"/>
          </p:cNvSpPr>
          <p:nvPr>
            <p:ph type="title"/>
          </p:nvPr>
        </p:nvSpPr>
        <p:spPr>
          <a:xfrm>
            <a:off x="228600" y="231776"/>
            <a:ext cx="11801104" cy="59949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61AA"/>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28601" y="1009654"/>
            <a:ext cx="11801475" cy="56165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2">
            <a:alphaModFix/>
          </a:blip>
          <a:srcRect/>
          <a:stretch/>
        </p:blipFill>
        <p:spPr>
          <a:xfrm>
            <a:off x="228600" y="6066468"/>
            <a:ext cx="830282" cy="55975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slide">
  <p:cSld name="Thanks slide">
    <p:spTree>
      <p:nvGrpSpPr>
        <p:cNvPr id="1" name="Shape 133"/>
        <p:cNvGrpSpPr/>
        <p:nvPr/>
      </p:nvGrpSpPr>
      <p:grpSpPr>
        <a:xfrm>
          <a:off x="0" y="0"/>
          <a:ext cx="0" cy="0"/>
          <a:chOff x="0" y="0"/>
          <a:chExt cx="0" cy="0"/>
        </a:xfrm>
      </p:grpSpPr>
      <p:sp>
        <p:nvSpPr>
          <p:cNvPr id="134" name="Google Shape;134;p21"/>
          <p:cNvSpPr/>
          <p:nvPr/>
        </p:nvSpPr>
        <p:spPr>
          <a:xfrm>
            <a:off x="-1" y="0"/>
            <a:ext cx="3780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21"/>
          <p:cNvSpPr/>
          <p:nvPr/>
        </p:nvSpPr>
        <p:spPr>
          <a:xfrm>
            <a:off x="3707999"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21"/>
          <p:cNvSpPr txBox="1"/>
          <p:nvPr/>
        </p:nvSpPr>
        <p:spPr>
          <a:xfrm>
            <a:off x="228600" y="5263926"/>
            <a:ext cx="33528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0061AA"/>
              </a:buClr>
              <a:buSzPts val="3200"/>
              <a:buFont typeface="Arial"/>
              <a:buNone/>
            </a:pPr>
            <a:r>
              <a:rPr lang="en-US" sz="3200" b="1">
                <a:solidFill>
                  <a:srgbClr val="0061AA"/>
                </a:solidFill>
                <a:latin typeface="Arial"/>
                <a:ea typeface="Arial"/>
                <a:cs typeface="Arial"/>
                <a:sym typeface="Arial"/>
              </a:rPr>
              <a:t>THANKS OR</a:t>
            </a:r>
            <a:br>
              <a:rPr lang="en-US" sz="3200" b="1">
                <a:solidFill>
                  <a:srgbClr val="0061AA"/>
                </a:solidFill>
                <a:latin typeface="Arial"/>
                <a:ea typeface="Arial"/>
                <a:cs typeface="Arial"/>
                <a:sym typeface="Arial"/>
              </a:rPr>
            </a:br>
            <a:r>
              <a:rPr lang="en-US" sz="3200" b="1">
                <a:solidFill>
                  <a:srgbClr val="0061AA"/>
                </a:solidFill>
                <a:latin typeface="Arial"/>
                <a:ea typeface="Arial"/>
                <a:cs typeface="Arial"/>
                <a:sym typeface="Arial"/>
              </a:rPr>
              <a:t>SPONSOR SLIDE</a:t>
            </a:r>
            <a:endParaRPr/>
          </a:p>
        </p:txBody>
      </p:sp>
      <p:pic>
        <p:nvPicPr>
          <p:cNvPr id="137" name="Google Shape;137;p21"/>
          <p:cNvPicPr preferRelativeResize="0"/>
          <p:nvPr/>
        </p:nvPicPr>
        <p:blipFill rotWithShape="1">
          <a:blip r:embed="rId2">
            <a:alphaModFix/>
          </a:blip>
          <a:srcRect/>
          <a:stretch/>
        </p:blipFill>
        <p:spPr>
          <a:xfrm>
            <a:off x="837461" y="569184"/>
            <a:ext cx="2116051" cy="1426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ide title and content">
  <p:cSld name="1_Wide title and content">
    <p:spTree>
      <p:nvGrpSpPr>
        <p:cNvPr id="1" name="Shape 25"/>
        <p:cNvGrpSpPr/>
        <p:nvPr/>
      </p:nvGrpSpPr>
      <p:grpSpPr>
        <a:xfrm>
          <a:off x="0" y="0"/>
          <a:ext cx="0" cy="0"/>
          <a:chOff x="0" y="0"/>
          <a:chExt cx="0" cy="0"/>
        </a:xfrm>
      </p:grpSpPr>
      <p:sp>
        <p:nvSpPr>
          <p:cNvPr id="26" name="Google Shape;26;p4"/>
          <p:cNvSpPr/>
          <p:nvPr/>
        </p:nvSpPr>
        <p:spPr>
          <a:xfrm>
            <a:off x="-1" y="0"/>
            <a:ext cx="96000" cy="6858000"/>
          </a:xfrm>
          <a:prstGeom prst="rect">
            <a:avLst/>
          </a:prstGeom>
          <a:solidFill>
            <a:srgbClr val="09547E"/>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 name="Google Shape;27;p4"/>
          <p:cNvSpPr txBox="1">
            <a:spLocks noGrp="1"/>
          </p:cNvSpPr>
          <p:nvPr>
            <p:ph type="body" idx="1"/>
          </p:nvPr>
        </p:nvSpPr>
        <p:spPr>
          <a:xfrm>
            <a:off x="382367" y="831850"/>
            <a:ext cx="11578167" cy="579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title"/>
          </p:nvPr>
        </p:nvSpPr>
        <p:spPr>
          <a:xfrm>
            <a:off x="250821" y="116116"/>
            <a:ext cx="11709712" cy="7157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9547E"/>
              </a:buClr>
              <a:buSzPts val="32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29"/>
        <p:cNvGrpSpPr/>
        <p:nvPr/>
      </p:nvGrpSpPr>
      <p:grpSpPr>
        <a:xfrm>
          <a:off x="0" y="0"/>
          <a:ext cx="0" cy="0"/>
          <a:chOff x="0" y="0"/>
          <a:chExt cx="0" cy="0"/>
        </a:xfrm>
      </p:grpSpPr>
      <p:sp>
        <p:nvSpPr>
          <p:cNvPr id="30" name="Google Shape;30;p5"/>
          <p:cNvSpPr/>
          <p:nvPr/>
        </p:nvSpPr>
        <p:spPr>
          <a:xfrm>
            <a:off x="1" y="-1"/>
            <a:ext cx="12192000" cy="6858000"/>
          </a:xfrm>
          <a:prstGeom prst="rect">
            <a:avLst/>
          </a:prstGeom>
          <a:solidFill>
            <a:srgbClr val="09547E">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 name="Google Shape;31;p5"/>
          <p:cNvPicPr preferRelativeResize="0"/>
          <p:nvPr/>
        </p:nvPicPr>
        <p:blipFill rotWithShape="1">
          <a:blip r:embed="rId2">
            <a:alphaModFix/>
          </a:blip>
          <a:srcRect l="99" r="12171"/>
          <a:stretch/>
        </p:blipFill>
        <p:spPr>
          <a:xfrm>
            <a:off x="0" y="11874"/>
            <a:ext cx="12192000" cy="6858000"/>
          </a:xfrm>
          <a:prstGeom prst="rect">
            <a:avLst/>
          </a:prstGeom>
          <a:noFill/>
          <a:ln>
            <a:noFill/>
          </a:ln>
        </p:spPr>
      </p:pic>
      <p:sp>
        <p:nvSpPr>
          <p:cNvPr id="32" name="Google Shape;32;p5"/>
          <p:cNvSpPr/>
          <p:nvPr/>
        </p:nvSpPr>
        <p:spPr>
          <a:xfrm>
            <a:off x="3779999" y="-1"/>
            <a:ext cx="8412001" cy="6858000"/>
          </a:xfrm>
          <a:prstGeom prst="rect">
            <a:avLst/>
          </a:prstGeom>
          <a:solidFill>
            <a:srgbClr val="0061AA">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5"/>
          <p:cNvSpPr/>
          <p:nvPr/>
        </p:nvSpPr>
        <p:spPr>
          <a:xfrm>
            <a:off x="-1" y="0"/>
            <a:ext cx="3780000" cy="6858000"/>
          </a:xfrm>
          <a:prstGeom prst="rect">
            <a:avLst/>
          </a:prstGeom>
          <a:solidFill>
            <a:srgbClr val="F2F2F2">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5"/>
          <p:cNvSpPr/>
          <p:nvPr/>
        </p:nvSpPr>
        <p:spPr>
          <a:xfrm>
            <a:off x="3707999" y="0"/>
            <a:ext cx="72000" cy="6858000"/>
          </a:xfrm>
          <a:prstGeom prst="rect">
            <a:avLst/>
          </a:prstGeom>
          <a:solidFill>
            <a:srgbClr val="0061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5"/>
          <p:cNvSpPr txBox="1">
            <a:spLocks noGrp="1"/>
          </p:cNvSpPr>
          <p:nvPr>
            <p:ph type="ctrTitle"/>
          </p:nvPr>
        </p:nvSpPr>
        <p:spPr>
          <a:xfrm>
            <a:off x="4262541" y="583478"/>
            <a:ext cx="7446915" cy="562732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61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5"/>
          <p:cNvPicPr preferRelativeResize="0"/>
          <p:nvPr/>
        </p:nvPicPr>
        <p:blipFill rotWithShape="1">
          <a:blip r:embed="rId3">
            <a:alphaModFix/>
          </a:blip>
          <a:srcRect/>
          <a:stretch/>
        </p:blipFill>
        <p:spPr>
          <a:xfrm>
            <a:off x="837461" y="569184"/>
            <a:ext cx="2116051" cy="14265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l="18424" r="20528"/>
          <a:stretch/>
        </p:blipFill>
        <p:spPr>
          <a:xfrm>
            <a:off x="3708002" y="4"/>
            <a:ext cx="8484001" cy="6857999"/>
          </a:xfrm>
          <a:prstGeom prst="rect">
            <a:avLst/>
          </a:prstGeom>
          <a:noFill/>
          <a:ln>
            <a:noFill/>
          </a:ln>
        </p:spPr>
      </p:pic>
      <p:sp>
        <p:nvSpPr>
          <p:cNvPr id="39" name="Google Shape;39;p6"/>
          <p:cNvSpPr/>
          <p:nvPr/>
        </p:nvSpPr>
        <p:spPr>
          <a:xfrm>
            <a:off x="3779999" y="-1"/>
            <a:ext cx="8412001" cy="6858000"/>
          </a:xfrm>
          <a:prstGeom prst="rect">
            <a:avLst/>
          </a:prstGeom>
          <a:solidFill>
            <a:srgbClr val="0061AA">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p:nvPr/>
        </p:nvSpPr>
        <p:spPr>
          <a:xfrm>
            <a:off x="-1" y="0"/>
            <a:ext cx="3780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3707999" y="0"/>
            <a:ext cx="72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txBox="1">
            <a:spLocks noGrp="1"/>
          </p:cNvSpPr>
          <p:nvPr>
            <p:ph type="ctrTitle"/>
          </p:nvPr>
        </p:nvSpPr>
        <p:spPr>
          <a:xfrm>
            <a:off x="4262543" y="569184"/>
            <a:ext cx="7273293" cy="2285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subTitle" idx="1"/>
          </p:nvPr>
        </p:nvSpPr>
        <p:spPr>
          <a:xfrm>
            <a:off x="4262540" y="3228326"/>
            <a:ext cx="7273293" cy="106852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4" name="Google Shape;44;p6"/>
          <p:cNvPicPr preferRelativeResize="0"/>
          <p:nvPr/>
        </p:nvPicPr>
        <p:blipFill rotWithShape="1">
          <a:blip r:embed="rId3">
            <a:alphaModFix/>
          </a:blip>
          <a:srcRect/>
          <a:stretch/>
        </p:blipFill>
        <p:spPr>
          <a:xfrm>
            <a:off x="837461" y="569184"/>
            <a:ext cx="2116051" cy="1426592"/>
          </a:xfrm>
          <a:prstGeom prst="rect">
            <a:avLst/>
          </a:prstGeom>
          <a:noFill/>
          <a:ln>
            <a:noFill/>
          </a:ln>
        </p:spPr>
      </p:pic>
      <p:sp>
        <p:nvSpPr>
          <p:cNvPr id="45" name="Google Shape;45;p6"/>
          <p:cNvSpPr txBox="1"/>
          <p:nvPr/>
        </p:nvSpPr>
        <p:spPr>
          <a:xfrm>
            <a:off x="4262539" y="4588102"/>
            <a:ext cx="7273293" cy="20294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Presenter Name</a:t>
            </a:r>
            <a:endParaRPr/>
          </a:p>
          <a:p>
            <a:pPr marL="0" marR="0" lvl="0" indent="0" algn="l" rtl="0">
              <a:lnSpc>
                <a:spcPct val="90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Presenter title</a:t>
            </a:r>
            <a:endParaRPr sz="2400">
              <a:solidFill>
                <a:schemeClr val="lt1"/>
              </a:solidFill>
              <a:latin typeface="Arial"/>
              <a:ea typeface="Arial"/>
              <a:cs typeface="Arial"/>
              <a:sym typeface="Arial"/>
            </a:endParaRPr>
          </a:p>
        </p:txBody>
      </p:sp>
      <p:sp>
        <p:nvSpPr>
          <p:cNvPr id="46" name="Google Shape;46;p6"/>
          <p:cNvSpPr txBox="1"/>
          <p:nvPr/>
        </p:nvSpPr>
        <p:spPr>
          <a:xfrm>
            <a:off x="471437" y="4585505"/>
            <a:ext cx="2482075" cy="15149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1AA"/>
              </a:buClr>
              <a:buSzPts val="2400"/>
              <a:buFont typeface="Arial"/>
              <a:buNone/>
            </a:pPr>
            <a:r>
              <a:rPr lang="en-US" sz="2400" b="1">
                <a:solidFill>
                  <a:srgbClr val="0061AA"/>
                </a:solidFill>
                <a:latin typeface="Arial"/>
                <a:ea typeface="Arial"/>
                <a:cs typeface="Arial"/>
                <a:sym typeface="Arial"/>
              </a:rPr>
              <a:t>Meeting Name</a:t>
            </a:r>
            <a:endParaRPr/>
          </a:p>
          <a:p>
            <a:pPr marL="0" marR="0" lvl="0" indent="0" algn="l" rtl="0">
              <a:lnSpc>
                <a:spcPct val="90000"/>
              </a:lnSpc>
              <a:spcBef>
                <a:spcPts val="1000"/>
              </a:spcBef>
              <a:spcAft>
                <a:spcPts val="0"/>
              </a:spcAft>
              <a:buClr>
                <a:srgbClr val="70ABB2"/>
              </a:buClr>
              <a:buSzPts val="2400"/>
              <a:buFont typeface="Arial"/>
              <a:buNone/>
            </a:pPr>
            <a:r>
              <a:rPr lang="en-US" sz="2400" b="1">
                <a:solidFill>
                  <a:srgbClr val="70ABB2"/>
                </a:solidFill>
                <a:latin typeface="Arial"/>
                <a:ea typeface="Arial"/>
                <a:cs typeface="Arial"/>
                <a:sym typeface="Arial"/>
              </a:rPr>
              <a:t>Date </a:t>
            </a:r>
            <a:endParaRPr/>
          </a:p>
          <a:p>
            <a:pPr marL="0" marR="0" lvl="0" indent="0" algn="l" rtl="0">
              <a:lnSpc>
                <a:spcPct val="90000"/>
              </a:lnSpc>
              <a:spcBef>
                <a:spcPts val="1000"/>
              </a:spcBef>
              <a:spcAft>
                <a:spcPts val="0"/>
              </a:spcAft>
              <a:buClr>
                <a:srgbClr val="70ABB2"/>
              </a:buClr>
              <a:buSzPts val="2400"/>
              <a:buFont typeface="Arial"/>
              <a:buNone/>
            </a:pPr>
            <a:r>
              <a:rPr lang="en-US" sz="2400" b="1">
                <a:solidFill>
                  <a:srgbClr val="70ABB2"/>
                </a:solidFill>
                <a:latin typeface="Arial"/>
                <a:ea typeface="Arial"/>
                <a:cs typeface="Arial"/>
                <a:sym typeface="Arial"/>
              </a:rPr>
              <a:t>Location</a:t>
            </a:r>
            <a:endParaRPr sz="2400" b="1">
              <a:solidFill>
                <a:srgbClr val="70ABB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1">
  <p:cSld name="4_Title Slide 1">
    <p:spTree>
      <p:nvGrpSpPr>
        <p:cNvPr id="1"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l="18424" r="20528"/>
          <a:stretch/>
        </p:blipFill>
        <p:spPr>
          <a:xfrm>
            <a:off x="3708002" y="4"/>
            <a:ext cx="8484001" cy="6857999"/>
          </a:xfrm>
          <a:prstGeom prst="rect">
            <a:avLst/>
          </a:prstGeom>
          <a:noFill/>
          <a:ln>
            <a:noFill/>
          </a:ln>
        </p:spPr>
      </p:pic>
      <p:sp>
        <p:nvSpPr>
          <p:cNvPr id="49" name="Google Shape;49;p7"/>
          <p:cNvSpPr/>
          <p:nvPr/>
        </p:nvSpPr>
        <p:spPr>
          <a:xfrm>
            <a:off x="3779999" y="-1"/>
            <a:ext cx="8412001" cy="6858000"/>
          </a:xfrm>
          <a:prstGeom prst="rect">
            <a:avLst/>
          </a:prstGeom>
          <a:solidFill>
            <a:srgbClr val="0061AA">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3707999" y="0"/>
            <a:ext cx="72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7"/>
          <p:cNvSpPr txBox="1">
            <a:spLocks noGrp="1"/>
          </p:cNvSpPr>
          <p:nvPr>
            <p:ph type="ctrTitle"/>
          </p:nvPr>
        </p:nvSpPr>
        <p:spPr>
          <a:xfrm>
            <a:off x="4262543" y="569184"/>
            <a:ext cx="7273293" cy="2285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subTitle" idx="1"/>
          </p:nvPr>
        </p:nvSpPr>
        <p:spPr>
          <a:xfrm>
            <a:off x="4262540" y="3228326"/>
            <a:ext cx="7273293" cy="106852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p7"/>
          <p:cNvPicPr preferRelativeResize="0"/>
          <p:nvPr/>
        </p:nvPicPr>
        <p:blipFill rotWithShape="1">
          <a:blip r:embed="rId3">
            <a:alphaModFix/>
          </a:blip>
          <a:srcRect/>
          <a:stretch/>
        </p:blipFill>
        <p:spPr>
          <a:xfrm>
            <a:off x="837461" y="569184"/>
            <a:ext cx="2116051" cy="1426592"/>
          </a:xfrm>
          <a:prstGeom prst="rect">
            <a:avLst/>
          </a:prstGeom>
          <a:noFill/>
          <a:ln>
            <a:noFill/>
          </a:ln>
        </p:spPr>
      </p:pic>
      <p:sp>
        <p:nvSpPr>
          <p:cNvPr id="54" name="Google Shape;54;p7"/>
          <p:cNvSpPr txBox="1"/>
          <p:nvPr/>
        </p:nvSpPr>
        <p:spPr>
          <a:xfrm>
            <a:off x="4262539" y="4588102"/>
            <a:ext cx="7273293" cy="20294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Presenter Name</a:t>
            </a:r>
            <a:endParaRPr/>
          </a:p>
          <a:p>
            <a:pPr marL="0" marR="0" lvl="0" indent="0" algn="l" rtl="0">
              <a:lnSpc>
                <a:spcPct val="90000"/>
              </a:lnSpc>
              <a:spcBef>
                <a:spcPts val="1000"/>
              </a:spcBef>
              <a:spcAft>
                <a:spcPts val="0"/>
              </a:spcAft>
              <a:buClr>
                <a:schemeClr val="lt1"/>
              </a:buClr>
              <a:buSzPts val="2400"/>
              <a:buFont typeface="Arial"/>
              <a:buNone/>
            </a:pPr>
            <a:r>
              <a:rPr lang="en-US" sz="2400">
                <a:solidFill>
                  <a:schemeClr val="lt1"/>
                </a:solidFill>
                <a:latin typeface="Arial"/>
                <a:ea typeface="Arial"/>
                <a:cs typeface="Arial"/>
                <a:sym typeface="Arial"/>
              </a:rPr>
              <a:t>Presenter title</a:t>
            </a:r>
            <a:endParaRPr sz="2400">
              <a:solidFill>
                <a:schemeClr val="lt1"/>
              </a:solidFill>
              <a:latin typeface="Arial"/>
              <a:ea typeface="Arial"/>
              <a:cs typeface="Arial"/>
              <a:sym typeface="Arial"/>
            </a:endParaRPr>
          </a:p>
        </p:txBody>
      </p:sp>
      <p:sp>
        <p:nvSpPr>
          <p:cNvPr id="55" name="Google Shape;55;p7"/>
          <p:cNvSpPr txBox="1"/>
          <p:nvPr/>
        </p:nvSpPr>
        <p:spPr>
          <a:xfrm>
            <a:off x="471437" y="4585505"/>
            <a:ext cx="2482075" cy="15149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1AA"/>
              </a:buClr>
              <a:buSzPts val="2400"/>
              <a:buFont typeface="Arial"/>
              <a:buNone/>
            </a:pPr>
            <a:r>
              <a:rPr lang="en-US" sz="2400" b="1">
                <a:solidFill>
                  <a:srgbClr val="0061AA"/>
                </a:solidFill>
                <a:latin typeface="Arial"/>
                <a:ea typeface="Arial"/>
                <a:cs typeface="Arial"/>
                <a:sym typeface="Arial"/>
              </a:rPr>
              <a:t>Meeting Name</a:t>
            </a:r>
            <a:endParaRPr/>
          </a:p>
          <a:p>
            <a:pPr marL="0" marR="0" lvl="0" indent="0" algn="l" rtl="0">
              <a:lnSpc>
                <a:spcPct val="90000"/>
              </a:lnSpc>
              <a:spcBef>
                <a:spcPts val="1000"/>
              </a:spcBef>
              <a:spcAft>
                <a:spcPts val="0"/>
              </a:spcAft>
              <a:buClr>
                <a:srgbClr val="70ABB2"/>
              </a:buClr>
              <a:buSzPts val="2400"/>
              <a:buFont typeface="Arial"/>
              <a:buNone/>
            </a:pPr>
            <a:r>
              <a:rPr lang="en-US" sz="2400" b="1">
                <a:solidFill>
                  <a:srgbClr val="70ABB2"/>
                </a:solidFill>
                <a:latin typeface="Arial"/>
                <a:ea typeface="Arial"/>
                <a:cs typeface="Arial"/>
                <a:sym typeface="Arial"/>
              </a:rPr>
              <a:t>Date </a:t>
            </a:r>
            <a:endParaRPr/>
          </a:p>
          <a:p>
            <a:pPr marL="0" marR="0" lvl="0" indent="0" algn="l" rtl="0">
              <a:lnSpc>
                <a:spcPct val="90000"/>
              </a:lnSpc>
              <a:spcBef>
                <a:spcPts val="1000"/>
              </a:spcBef>
              <a:spcAft>
                <a:spcPts val="0"/>
              </a:spcAft>
              <a:buClr>
                <a:srgbClr val="70ABB2"/>
              </a:buClr>
              <a:buSzPts val="2400"/>
              <a:buFont typeface="Arial"/>
              <a:buNone/>
            </a:pPr>
            <a:r>
              <a:rPr lang="en-US" sz="2400" b="1">
                <a:solidFill>
                  <a:srgbClr val="70ABB2"/>
                </a:solidFill>
                <a:latin typeface="Arial"/>
                <a:ea typeface="Arial"/>
                <a:cs typeface="Arial"/>
                <a:sym typeface="Arial"/>
              </a:rPr>
              <a:t>Location</a:t>
            </a:r>
            <a:endParaRPr sz="2400" b="1">
              <a:solidFill>
                <a:srgbClr val="70ABB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1">
  <p:cSld name="1_Title Slide 1">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l="18424" r="20528"/>
          <a:stretch/>
        </p:blipFill>
        <p:spPr>
          <a:xfrm>
            <a:off x="3708002" y="4"/>
            <a:ext cx="8484001" cy="6857999"/>
          </a:xfrm>
          <a:prstGeom prst="rect">
            <a:avLst/>
          </a:prstGeom>
          <a:noFill/>
          <a:ln>
            <a:noFill/>
          </a:ln>
        </p:spPr>
      </p:pic>
      <p:sp>
        <p:nvSpPr>
          <p:cNvPr id="58" name="Google Shape;58;p8"/>
          <p:cNvSpPr/>
          <p:nvPr/>
        </p:nvSpPr>
        <p:spPr>
          <a:xfrm>
            <a:off x="3779999" y="-1"/>
            <a:ext cx="8412001" cy="6858000"/>
          </a:xfrm>
          <a:prstGeom prst="rect">
            <a:avLst/>
          </a:prstGeom>
          <a:solidFill>
            <a:srgbClr val="0061AA">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8"/>
          <p:cNvSpPr/>
          <p:nvPr/>
        </p:nvSpPr>
        <p:spPr>
          <a:xfrm>
            <a:off x="3707999" y="0"/>
            <a:ext cx="72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8"/>
          <p:cNvSpPr txBox="1"/>
          <p:nvPr/>
        </p:nvSpPr>
        <p:spPr>
          <a:xfrm>
            <a:off x="209007" y="3157153"/>
            <a:ext cx="3397366" cy="215443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a:solidFill>
                  <a:srgbClr val="0061AA"/>
                </a:solidFill>
                <a:latin typeface="Arial"/>
                <a:ea typeface="Arial"/>
                <a:cs typeface="Arial"/>
                <a:sym typeface="Arial"/>
              </a:rPr>
              <a:t>Linking Ocean and Coastal Information with Society: </a:t>
            </a:r>
            <a:endParaRPr/>
          </a:p>
          <a:p>
            <a:pPr marL="0" marR="0" lvl="0" indent="0" algn="ctr" rtl="0">
              <a:spcBef>
                <a:spcPts val="0"/>
              </a:spcBef>
              <a:spcAft>
                <a:spcPts val="0"/>
              </a:spcAft>
              <a:buNone/>
            </a:pPr>
            <a:r>
              <a:rPr lang="en-US" sz="2800" b="1">
                <a:solidFill>
                  <a:srgbClr val="0061AA"/>
                </a:solidFill>
                <a:latin typeface="Arial"/>
                <a:ea typeface="Arial"/>
                <a:cs typeface="Arial"/>
                <a:sym typeface="Arial"/>
              </a:rPr>
              <a:t>The GEO Blue Planet Initiative</a:t>
            </a:r>
            <a:endParaRPr/>
          </a:p>
        </p:txBody>
      </p:sp>
      <p:sp>
        <p:nvSpPr>
          <p:cNvPr id="61" name="Google Shape;61;p8"/>
          <p:cNvSpPr txBox="1">
            <a:spLocks noGrp="1"/>
          </p:cNvSpPr>
          <p:nvPr>
            <p:ph type="ctrTitle"/>
          </p:nvPr>
        </p:nvSpPr>
        <p:spPr>
          <a:xfrm>
            <a:off x="4262543" y="569184"/>
            <a:ext cx="7273293" cy="2285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subTitle" idx="1"/>
          </p:nvPr>
        </p:nvSpPr>
        <p:spPr>
          <a:xfrm>
            <a:off x="4262540" y="3228326"/>
            <a:ext cx="7273293" cy="202947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3" name="Google Shape;63;p8"/>
          <p:cNvPicPr preferRelativeResize="0"/>
          <p:nvPr/>
        </p:nvPicPr>
        <p:blipFill rotWithShape="1">
          <a:blip r:embed="rId3">
            <a:alphaModFix/>
          </a:blip>
          <a:srcRect/>
          <a:stretch/>
        </p:blipFill>
        <p:spPr>
          <a:xfrm>
            <a:off x="837461" y="569184"/>
            <a:ext cx="2116051" cy="14265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64"/>
        <p:cNvGrpSpPr/>
        <p:nvPr/>
      </p:nvGrpSpPr>
      <p:grpSpPr>
        <a:xfrm>
          <a:off x="0" y="0"/>
          <a:ext cx="0" cy="0"/>
          <a:chOff x="0" y="0"/>
          <a:chExt cx="0" cy="0"/>
        </a:xfrm>
      </p:grpSpPr>
      <p:sp>
        <p:nvSpPr>
          <p:cNvPr id="65" name="Google Shape;65;p9"/>
          <p:cNvSpPr/>
          <p:nvPr/>
        </p:nvSpPr>
        <p:spPr>
          <a:xfrm>
            <a:off x="3779999" y="-1"/>
            <a:ext cx="8412001"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9"/>
          <p:cNvSpPr/>
          <p:nvPr/>
        </p:nvSpPr>
        <p:spPr>
          <a:xfrm>
            <a:off x="-1" y="0"/>
            <a:ext cx="3780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9"/>
          <p:cNvSpPr/>
          <p:nvPr/>
        </p:nvSpPr>
        <p:spPr>
          <a:xfrm>
            <a:off x="3707999" y="0"/>
            <a:ext cx="72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9"/>
          <p:cNvSpPr txBox="1"/>
          <p:nvPr/>
        </p:nvSpPr>
        <p:spPr>
          <a:xfrm>
            <a:off x="209007" y="3157153"/>
            <a:ext cx="3397366" cy="215443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b="1">
                <a:solidFill>
                  <a:srgbClr val="0061AA"/>
                </a:solidFill>
                <a:latin typeface="Arial"/>
                <a:ea typeface="Arial"/>
                <a:cs typeface="Arial"/>
                <a:sym typeface="Arial"/>
              </a:rPr>
              <a:t>Linking Ocean and Coastal Information with Society: </a:t>
            </a:r>
            <a:endParaRPr/>
          </a:p>
          <a:p>
            <a:pPr marL="0" marR="0" lvl="0" indent="0" algn="ctr" rtl="0">
              <a:spcBef>
                <a:spcPts val="0"/>
              </a:spcBef>
              <a:spcAft>
                <a:spcPts val="0"/>
              </a:spcAft>
              <a:buNone/>
            </a:pPr>
            <a:r>
              <a:rPr lang="en-US" sz="2800" b="1">
                <a:solidFill>
                  <a:srgbClr val="0061AA"/>
                </a:solidFill>
                <a:latin typeface="Arial"/>
                <a:ea typeface="Arial"/>
                <a:cs typeface="Arial"/>
                <a:sym typeface="Arial"/>
              </a:rPr>
              <a:t>The GEO Blue Planet Initiative</a:t>
            </a:r>
            <a:endParaRPr/>
          </a:p>
        </p:txBody>
      </p:sp>
      <p:sp>
        <p:nvSpPr>
          <p:cNvPr id="69" name="Google Shape;69;p9"/>
          <p:cNvSpPr txBox="1">
            <a:spLocks noGrp="1"/>
          </p:cNvSpPr>
          <p:nvPr>
            <p:ph type="ctrTitle"/>
          </p:nvPr>
        </p:nvSpPr>
        <p:spPr>
          <a:xfrm>
            <a:off x="4262543" y="569184"/>
            <a:ext cx="7273293" cy="2285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subTitle" idx="1"/>
          </p:nvPr>
        </p:nvSpPr>
        <p:spPr>
          <a:xfrm>
            <a:off x="4262540" y="3228326"/>
            <a:ext cx="7273293" cy="202947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1" name="Google Shape;71;p9"/>
          <p:cNvPicPr preferRelativeResize="0"/>
          <p:nvPr/>
        </p:nvPicPr>
        <p:blipFill rotWithShape="1">
          <a:blip r:embed="rId2">
            <a:alphaModFix/>
          </a:blip>
          <a:srcRect/>
          <a:stretch/>
        </p:blipFill>
        <p:spPr>
          <a:xfrm>
            <a:off x="837461" y="569184"/>
            <a:ext cx="2116051" cy="142659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72"/>
        <p:cNvGrpSpPr/>
        <p:nvPr/>
      </p:nvGrpSpPr>
      <p:grpSpPr>
        <a:xfrm>
          <a:off x="0" y="0"/>
          <a:ext cx="0" cy="0"/>
          <a:chOff x="0" y="0"/>
          <a:chExt cx="0" cy="0"/>
        </a:xfrm>
      </p:grpSpPr>
      <p:sp>
        <p:nvSpPr>
          <p:cNvPr id="73" name="Google Shape;73;p10"/>
          <p:cNvSpPr/>
          <p:nvPr/>
        </p:nvSpPr>
        <p:spPr>
          <a:xfrm>
            <a:off x="-1" y="0"/>
            <a:ext cx="3780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0"/>
          <p:cNvSpPr/>
          <p:nvPr/>
        </p:nvSpPr>
        <p:spPr>
          <a:xfrm>
            <a:off x="3707999" y="0"/>
            <a:ext cx="72000" cy="6858000"/>
          </a:xfrm>
          <a:prstGeom prst="rect">
            <a:avLst/>
          </a:prstGeom>
          <a:solidFill>
            <a:srgbClr val="0061AA"/>
          </a:solidFill>
          <a:ln w="12700" cap="flat" cmpd="sng">
            <a:solidFill>
              <a:srgbClr val="0061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0"/>
          <p:cNvSpPr txBox="1">
            <a:spLocks noGrp="1"/>
          </p:cNvSpPr>
          <p:nvPr>
            <p:ph type="ctrTitle"/>
          </p:nvPr>
        </p:nvSpPr>
        <p:spPr>
          <a:xfrm>
            <a:off x="4262543" y="569184"/>
            <a:ext cx="7273293" cy="228501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1AA"/>
              </a:buClr>
              <a:buSzPts val="4400"/>
              <a:buFont typeface="Arial"/>
              <a:buNone/>
              <a:defRPr sz="4400">
                <a:solidFill>
                  <a:srgbClr val="0061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subTitle" idx="1"/>
          </p:nvPr>
        </p:nvSpPr>
        <p:spPr>
          <a:xfrm>
            <a:off x="4262540" y="3228326"/>
            <a:ext cx="7273293" cy="202947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70ABB2"/>
              </a:buClr>
              <a:buSzPts val="3200"/>
              <a:buNone/>
              <a:defRPr sz="3200">
                <a:solidFill>
                  <a:srgbClr val="70ABB2"/>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7" name="Google Shape;77;p10"/>
          <p:cNvPicPr preferRelativeResize="0"/>
          <p:nvPr/>
        </p:nvPicPr>
        <p:blipFill rotWithShape="1">
          <a:blip r:embed="rId2">
            <a:alphaModFix/>
          </a:blip>
          <a:srcRect/>
          <a:stretch/>
        </p:blipFill>
        <p:spPr>
          <a:xfrm>
            <a:off x="837461" y="569184"/>
            <a:ext cx="2116051" cy="142659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61AA"/>
              </a:buClr>
              <a:buSzPts val="3600"/>
              <a:buFont typeface="Arial"/>
              <a:buNone/>
              <a:defRPr sz="3600" b="1" i="0" u="none" strike="noStrike" cap="none">
                <a:solidFill>
                  <a:srgbClr val="0061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ctrTitle"/>
          </p:nvPr>
        </p:nvSpPr>
        <p:spPr>
          <a:xfrm>
            <a:off x="4210954" y="1282558"/>
            <a:ext cx="7273293" cy="4261045"/>
          </a:xfrm>
          <a:prstGeom prst="rect">
            <a:avLst/>
          </a:prstGeom>
          <a:noFill/>
          <a:ln>
            <a:noFill/>
          </a:ln>
        </p:spPr>
        <p:txBody>
          <a:bodyPr spcFirstLastPara="1" wrap="square" lIns="91425" tIns="45700" rIns="91425" bIns="45700" anchor="b" anchorCtr="0">
            <a:noAutofit/>
          </a:bodyPr>
          <a:lstStyle/>
          <a:p>
            <a:r>
              <a:rPr lang="en-US" sz="3200" b="0" dirty="0"/>
              <a:t>Audrey Hasson, Ph.D.</a:t>
            </a:r>
            <a:br>
              <a:rPr lang="en-US" sz="3200" b="0" dirty="0"/>
            </a:br>
            <a:r>
              <a:rPr lang="en-US" sz="3200" b="0" dirty="0"/>
              <a:t>GEO Blue Planet Initiative</a:t>
            </a:r>
            <a:br>
              <a:rPr lang="en-US" sz="3200" b="0" dirty="0"/>
            </a:br>
            <a:r>
              <a:rPr lang="en-US" sz="3200" b="0" dirty="0"/>
              <a:t>Head of European Office</a:t>
            </a:r>
            <a:br>
              <a:rPr lang="en-US" sz="3200" b="0" dirty="0"/>
            </a:br>
            <a:br>
              <a:rPr lang="en-US" sz="3200" b="0" dirty="0"/>
            </a:br>
            <a:endParaRPr lang="en-US" sz="3200" b="0"/>
          </a:p>
        </p:txBody>
      </p:sp>
      <p:sp>
        <p:nvSpPr>
          <p:cNvPr id="144" name="Google Shape;144;p22"/>
          <p:cNvSpPr txBox="1">
            <a:spLocks noGrp="1"/>
          </p:cNvSpPr>
          <p:nvPr>
            <p:ph type="subTitle" idx="1"/>
          </p:nvPr>
        </p:nvSpPr>
        <p:spPr>
          <a:xfrm>
            <a:off x="4143527" y="1400074"/>
            <a:ext cx="7878235" cy="944593"/>
          </a:xfrm>
          <a:prstGeom prst="rect">
            <a:avLst/>
          </a:prstGeom>
          <a:noFill/>
          <a:ln>
            <a:noFill/>
          </a:ln>
        </p:spPr>
        <p:txBody>
          <a:bodyPr spcFirstLastPara="1" wrap="square" lIns="91425" tIns="45700" rIns="91425" bIns="45700" anchor="t" anchorCtr="0">
            <a:noAutofit/>
          </a:bodyPr>
          <a:lstStyle/>
          <a:p>
            <a:pPr marL="0" indent="0">
              <a:spcBef>
                <a:spcPts val="0"/>
              </a:spcBef>
              <a:buSzPts val="4400"/>
            </a:pPr>
            <a:r>
              <a:rPr lang="en-US" sz="4400" b="1"/>
              <a:t>Sargassum Information Hub</a:t>
            </a:r>
          </a:p>
        </p:txBody>
      </p:sp>
      <p:sp>
        <p:nvSpPr>
          <p:cNvPr id="145" name="Google Shape;145;p22"/>
          <p:cNvSpPr/>
          <p:nvPr/>
        </p:nvSpPr>
        <p:spPr>
          <a:xfrm>
            <a:off x="114557" y="3133430"/>
            <a:ext cx="3488877" cy="2777849"/>
          </a:xfrm>
          <a:prstGeom prst="rect">
            <a:avLst/>
          </a:prstGeom>
          <a:solidFill>
            <a:srgbClr val="FFFFFF"/>
          </a:solidFill>
          <a:ln>
            <a:noFill/>
          </a:ln>
        </p:spPr>
        <p:txBody>
          <a:bodyPr spcFirstLastPara="1" wrap="square" lIns="91425" tIns="45700" rIns="91425" bIns="45700" anchor="ctr" anchorCtr="0">
            <a:noAutofit/>
          </a:bodyPr>
          <a:lstStyle/>
          <a:p>
            <a:pPr algn="ctr"/>
            <a:endParaRPr lang="en-US" sz="2000" b="1" dirty="0">
              <a:solidFill>
                <a:srgbClr val="005FAA"/>
              </a:solidFill>
              <a:ea typeface="Calibri"/>
            </a:endParaRPr>
          </a:p>
          <a:p>
            <a:pPr algn="ctr"/>
            <a:endParaRPr lang="en-US" sz="2000" b="1" dirty="0">
              <a:solidFill>
                <a:srgbClr val="005FAA"/>
              </a:solidFill>
              <a:ea typeface="Calibri"/>
            </a:endParaRPr>
          </a:p>
          <a:p>
            <a:pPr algn="ctr"/>
            <a:r>
              <a:rPr lang="en-US" sz="2000">
                <a:solidFill>
                  <a:srgbClr val="005FAA"/>
                </a:solidFill>
                <a:ea typeface="Calibri"/>
              </a:rPr>
              <a:t>The Ocean InfoHub Project in the Latin America and Caribbean (LAC) region: Progress</a:t>
            </a:r>
            <a:r>
              <a:rPr lang="en-US" sz="2000">
                <a:solidFill>
                  <a:srgbClr val="005FAA"/>
                </a:solidFill>
              </a:rPr>
              <a:t> and Future Perspectives</a:t>
            </a:r>
            <a:endParaRPr lang="en-US">
              <a:solidFill>
                <a:srgbClr val="005FAA"/>
              </a:solidFill>
            </a:endParaRPr>
          </a:p>
          <a:p>
            <a:pPr algn="ctr"/>
            <a:endParaRPr lang="en-US" sz="2000">
              <a:solidFill>
                <a:srgbClr val="005FAA"/>
              </a:solidFill>
            </a:endParaRPr>
          </a:p>
          <a:p>
            <a:pPr algn="ctr"/>
            <a:r>
              <a:rPr lang="en-US" sz="2000">
                <a:solidFill>
                  <a:srgbClr val="005FAA"/>
                </a:solidFill>
              </a:rPr>
              <a:t>8 June 2021</a:t>
            </a:r>
            <a:endParaRPr lang="en-US" sz="2000"/>
          </a:p>
        </p:txBody>
      </p:sp>
      <p:pic>
        <p:nvPicPr>
          <p:cNvPr id="5" name="Picture 4" descr="A picture containing text, clipart&#10;&#10;Description automatically generated">
            <a:extLst>
              <a:ext uri="{FF2B5EF4-FFF2-40B4-BE49-F238E27FC236}">
                <a16:creationId xmlns:a16="http://schemas.microsoft.com/office/drawing/2014/main" id="{9965C089-A6B6-4F5F-8AF5-47505092F49F}"/>
              </a:ext>
            </a:extLst>
          </p:cNvPr>
          <p:cNvPicPr>
            <a:picLocks noChangeAspect="1"/>
          </p:cNvPicPr>
          <p:nvPr/>
        </p:nvPicPr>
        <p:blipFill>
          <a:blip r:embed="rId3"/>
          <a:stretch>
            <a:fillRect/>
          </a:stretch>
        </p:blipFill>
        <p:spPr>
          <a:xfrm>
            <a:off x="812895" y="2233554"/>
            <a:ext cx="2238375" cy="1181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C6B24-9454-445B-A325-4845B7121865}"/>
              </a:ext>
            </a:extLst>
          </p:cNvPr>
          <p:cNvSpPr>
            <a:spLocks noGrp="1"/>
          </p:cNvSpPr>
          <p:nvPr>
            <p:ph type="title"/>
          </p:nvPr>
        </p:nvSpPr>
        <p:spPr/>
        <p:txBody>
          <a:bodyPr/>
          <a:lstStyle/>
          <a:p>
            <a:endParaRPr lang="en-US"/>
          </a:p>
        </p:txBody>
      </p:sp>
      <p:pic>
        <p:nvPicPr>
          <p:cNvPr id="4" name="Picture 4" descr="A picture containing text, clipart&#10;&#10;Description automatically generated">
            <a:extLst>
              <a:ext uri="{FF2B5EF4-FFF2-40B4-BE49-F238E27FC236}">
                <a16:creationId xmlns:a16="http://schemas.microsoft.com/office/drawing/2014/main" id="{67FF2148-42C9-401F-8A4D-2778860C38F7}"/>
              </a:ext>
            </a:extLst>
          </p:cNvPr>
          <p:cNvPicPr>
            <a:picLocks noChangeAspect="1"/>
          </p:cNvPicPr>
          <p:nvPr/>
        </p:nvPicPr>
        <p:blipFill>
          <a:blip r:embed="rId2"/>
          <a:stretch>
            <a:fillRect/>
          </a:stretch>
        </p:blipFill>
        <p:spPr>
          <a:xfrm>
            <a:off x="5428846" y="2980518"/>
            <a:ext cx="2238375" cy="1181100"/>
          </a:xfrm>
          <a:prstGeom prst="rect">
            <a:avLst/>
          </a:prstGeom>
        </p:spPr>
      </p:pic>
      <p:pic>
        <p:nvPicPr>
          <p:cNvPr id="5" name="Picture 5" descr="Graphical user interface, logo&#10;&#10;Description automatically generated">
            <a:extLst>
              <a:ext uri="{FF2B5EF4-FFF2-40B4-BE49-F238E27FC236}">
                <a16:creationId xmlns:a16="http://schemas.microsoft.com/office/drawing/2014/main" id="{3FDF0903-61B8-465C-B9AC-73E315E043D2}"/>
              </a:ext>
            </a:extLst>
          </p:cNvPr>
          <p:cNvPicPr>
            <a:picLocks noChangeAspect="1"/>
          </p:cNvPicPr>
          <p:nvPr/>
        </p:nvPicPr>
        <p:blipFill>
          <a:blip r:embed="rId3"/>
          <a:stretch>
            <a:fillRect/>
          </a:stretch>
        </p:blipFill>
        <p:spPr>
          <a:xfrm>
            <a:off x="966061" y="2840999"/>
            <a:ext cx="4176793" cy="1318068"/>
          </a:xfrm>
          <a:prstGeom prst="rect">
            <a:avLst/>
          </a:prstGeom>
        </p:spPr>
      </p:pic>
    </p:spTree>
    <p:extLst>
      <p:ext uri="{BB962C8B-B14F-4D97-AF65-F5344CB8AC3E}">
        <p14:creationId xmlns:p14="http://schemas.microsoft.com/office/powerpoint/2010/main" val="177436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0"/>
          <p:cNvPicPr preferRelativeResize="0"/>
          <p:nvPr/>
        </p:nvPicPr>
        <p:blipFill rotWithShape="1">
          <a:blip r:embed="rId3">
            <a:alphaModFix/>
          </a:blip>
          <a:srcRect/>
          <a:stretch/>
        </p:blipFill>
        <p:spPr>
          <a:xfrm>
            <a:off x="1448196" y="1027182"/>
            <a:ext cx="9471419" cy="5660048"/>
          </a:xfrm>
          <a:prstGeom prst="rect">
            <a:avLst/>
          </a:prstGeom>
          <a:noFill/>
          <a:ln>
            <a:noFill/>
          </a:ln>
        </p:spPr>
      </p:pic>
      <p:sp>
        <p:nvSpPr>
          <p:cNvPr id="231" name="Google Shape;231;p30"/>
          <p:cNvSpPr txBox="1">
            <a:spLocks noGrp="1"/>
          </p:cNvSpPr>
          <p:nvPr>
            <p:ph type="title"/>
          </p:nvPr>
        </p:nvSpPr>
        <p:spPr>
          <a:xfrm>
            <a:off x="175814" y="267906"/>
            <a:ext cx="12016185" cy="7157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80"/>
              <a:buNone/>
            </a:pPr>
            <a:r>
              <a:rPr lang="en-US" sz="4000"/>
              <a:t>Integrated information</a:t>
            </a:r>
            <a:br>
              <a:rPr lang="en-US" sz="4000"/>
            </a:br>
            <a:endParaRPr sz="4000"/>
          </a:p>
        </p:txBody>
      </p:sp>
      <p:grpSp>
        <p:nvGrpSpPr>
          <p:cNvPr id="232" name="Google Shape;232;p30"/>
          <p:cNvGrpSpPr/>
          <p:nvPr/>
        </p:nvGrpSpPr>
        <p:grpSpPr>
          <a:xfrm>
            <a:off x="5977547" y="-57723"/>
            <a:ext cx="6214453" cy="1366992"/>
            <a:chOff x="2546861" y="5194484"/>
            <a:chExt cx="9634247" cy="2119243"/>
          </a:xfrm>
        </p:grpSpPr>
        <p:pic>
          <p:nvPicPr>
            <p:cNvPr id="233" name="Google Shape;233;p30"/>
            <p:cNvPicPr preferRelativeResize="0"/>
            <p:nvPr/>
          </p:nvPicPr>
          <p:blipFill rotWithShape="1">
            <a:blip r:embed="rId4">
              <a:alphaModFix/>
            </a:blip>
            <a:srcRect/>
            <a:stretch/>
          </p:blipFill>
          <p:spPr>
            <a:xfrm>
              <a:off x="7641991" y="5194484"/>
              <a:ext cx="2940105" cy="1982150"/>
            </a:xfrm>
            <a:prstGeom prst="rect">
              <a:avLst/>
            </a:prstGeom>
            <a:noFill/>
            <a:ln>
              <a:noFill/>
            </a:ln>
          </p:spPr>
        </p:pic>
        <p:pic>
          <p:nvPicPr>
            <p:cNvPr id="234" name="Google Shape;234;p30"/>
            <p:cNvPicPr preferRelativeResize="0"/>
            <p:nvPr/>
          </p:nvPicPr>
          <p:blipFill rotWithShape="1">
            <a:blip r:embed="rId5">
              <a:alphaModFix/>
            </a:blip>
            <a:srcRect/>
            <a:stretch/>
          </p:blipFill>
          <p:spPr>
            <a:xfrm>
              <a:off x="2546861" y="5491729"/>
              <a:ext cx="2054635" cy="1385187"/>
            </a:xfrm>
            <a:prstGeom prst="rect">
              <a:avLst/>
            </a:prstGeom>
            <a:noFill/>
            <a:ln>
              <a:noFill/>
            </a:ln>
          </p:spPr>
        </p:pic>
        <p:pic>
          <p:nvPicPr>
            <p:cNvPr id="235" name="Google Shape;235;p30"/>
            <p:cNvPicPr preferRelativeResize="0"/>
            <p:nvPr/>
          </p:nvPicPr>
          <p:blipFill rotWithShape="1">
            <a:blip r:embed="rId6">
              <a:alphaModFix/>
            </a:blip>
            <a:srcRect/>
            <a:stretch/>
          </p:blipFill>
          <p:spPr>
            <a:xfrm>
              <a:off x="4629719" y="5244721"/>
              <a:ext cx="3068937" cy="2069006"/>
            </a:xfrm>
            <a:prstGeom prst="rect">
              <a:avLst/>
            </a:prstGeom>
            <a:noFill/>
            <a:ln>
              <a:noFill/>
            </a:ln>
          </p:spPr>
        </p:pic>
        <p:pic>
          <p:nvPicPr>
            <p:cNvPr id="236" name="Google Shape;236;p30"/>
            <p:cNvPicPr preferRelativeResize="0"/>
            <p:nvPr/>
          </p:nvPicPr>
          <p:blipFill rotWithShape="1">
            <a:blip r:embed="rId7">
              <a:alphaModFix/>
            </a:blip>
            <a:srcRect/>
            <a:stretch/>
          </p:blipFill>
          <p:spPr>
            <a:xfrm>
              <a:off x="10119716" y="5489451"/>
              <a:ext cx="2061392" cy="138974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41"/>
          <p:cNvGrpSpPr/>
          <p:nvPr/>
        </p:nvGrpSpPr>
        <p:grpSpPr>
          <a:xfrm>
            <a:off x="1524049" y="4984955"/>
            <a:ext cx="9634247" cy="2119243"/>
            <a:chOff x="2546861" y="5194484"/>
            <a:chExt cx="9634247" cy="2119243"/>
          </a:xfrm>
        </p:grpSpPr>
        <p:pic>
          <p:nvPicPr>
            <p:cNvPr id="368" name="Google Shape;368;p41"/>
            <p:cNvPicPr preferRelativeResize="0"/>
            <p:nvPr/>
          </p:nvPicPr>
          <p:blipFill rotWithShape="1">
            <a:blip r:embed="rId3">
              <a:alphaModFix/>
            </a:blip>
            <a:srcRect/>
            <a:stretch/>
          </p:blipFill>
          <p:spPr>
            <a:xfrm>
              <a:off x="7641991" y="5194484"/>
              <a:ext cx="2940105" cy="1982150"/>
            </a:xfrm>
            <a:prstGeom prst="rect">
              <a:avLst/>
            </a:prstGeom>
            <a:noFill/>
            <a:ln>
              <a:noFill/>
            </a:ln>
          </p:spPr>
        </p:pic>
        <p:pic>
          <p:nvPicPr>
            <p:cNvPr id="369" name="Google Shape;369;p41"/>
            <p:cNvPicPr preferRelativeResize="0"/>
            <p:nvPr/>
          </p:nvPicPr>
          <p:blipFill rotWithShape="1">
            <a:blip r:embed="rId4">
              <a:alphaModFix/>
            </a:blip>
            <a:srcRect/>
            <a:stretch/>
          </p:blipFill>
          <p:spPr>
            <a:xfrm>
              <a:off x="2546861" y="5491729"/>
              <a:ext cx="2054635" cy="1385187"/>
            </a:xfrm>
            <a:prstGeom prst="rect">
              <a:avLst/>
            </a:prstGeom>
            <a:noFill/>
            <a:ln>
              <a:noFill/>
            </a:ln>
          </p:spPr>
        </p:pic>
        <p:pic>
          <p:nvPicPr>
            <p:cNvPr id="370" name="Google Shape;370;p41"/>
            <p:cNvPicPr preferRelativeResize="0"/>
            <p:nvPr/>
          </p:nvPicPr>
          <p:blipFill rotWithShape="1">
            <a:blip r:embed="rId5">
              <a:alphaModFix/>
            </a:blip>
            <a:srcRect/>
            <a:stretch/>
          </p:blipFill>
          <p:spPr>
            <a:xfrm>
              <a:off x="4629719" y="5244721"/>
              <a:ext cx="3068937" cy="2069006"/>
            </a:xfrm>
            <a:prstGeom prst="rect">
              <a:avLst/>
            </a:prstGeom>
            <a:noFill/>
            <a:ln>
              <a:noFill/>
            </a:ln>
          </p:spPr>
        </p:pic>
        <p:pic>
          <p:nvPicPr>
            <p:cNvPr id="371" name="Google Shape;371;p41"/>
            <p:cNvPicPr preferRelativeResize="0"/>
            <p:nvPr/>
          </p:nvPicPr>
          <p:blipFill rotWithShape="1">
            <a:blip r:embed="rId6">
              <a:alphaModFix/>
            </a:blip>
            <a:srcRect/>
            <a:stretch/>
          </p:blipFill>
          <p:spPr>
            <a:xfrm>
              <a:off x="10119716" y="5489451"/>
              <a:ext cx="2061392" cy="1389743"/>
            </a:xfrm>
            <a:prstGeom prst="rect">
              <a:avLst/>
            </a:prstGeom>
            <a:noFill/>
            <a:ln>
              <a:noFill/>
            </a:ln>
          </p:spPr>
        </p:pic>
      </p:grpSp>
      <p:pic>
        <p:nvPicPr>
          <p:cNvPr id="372" name="Google Shape;372;p41"/>
          <p:cNvPicPr preferRelativeResize="0"/>
          <p:nvPr/>
        </p:nvPicPr>
        <p:blipFill rotWithShape="1">
          <a:blip r:embed="rId7">
            <a:alphaModFix/>
          </a:blip>
          <a:srcRect b="12982"/>
          <a:stretch/>
        </p:blipFill>
        <p:spPr>
          <a:xfrm>
            <a:off x="209618" y="175010"/>
            <a:ext cx="11736576" cy="4809945"/>
          </a:xfrm>
          <a:prstGeom prst="rect">
            <a:avLst/>
          </a:prstGeom>
          <a:noFill/>
          <a:ln>
            <a:noFill/>
          </a:ln>
        </p:spPr>
      </p:pic>
      <p:pic>
        <p:nvPicPr>
          <p:cNvPr id="373" name="Google Shape;373;p41" descr="WHO WE ARE | Scite - Science Communication"/>
          <p:cNvPicPr preferRelativeResize="0"/>
          <p:nvPr/>
        </p:nvPicPr>
        <p:blipFill rotWithShape="1">
          <a:blip r:embed="rId8">
            <a:alphaModFix/>
          </a:blip>
          <a:srcRect l="11650" t="19916" r="6088" b="24128"/>
          <a:stretch/>
        </p:blipFill>
        <p:spPr>
          <a:xfrm>
            <a:off x="10462028" y="4343661"/>
            <a:ext cx="1392535" cy="5258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5C6AB-F8CC-4A54-86BD-E019397025A7}"/>
              </a:ext>
            </a:extLst>
          </p:cNvPr>
          <p:cNvSpPr>
            <a:spLocks noGrp="1"/>
          </p:cNvSpPr>
          <p:nvPr>
            <p:ph type="title"/>
          </p:nvPr>
        </p:nvSpPr>
        <p:spPr/>
        <p:txBody>
          <a:bodyPr/>
          <a:lstStyle/>
          <a:p>
            <a:r>
              <a:rPr lang="en-US"/>
              <a:t>Monitoring information</a:t>
            </a:r>
          </a:p>
        </p:txBody>
      </p:sp>
      <p:pic>
        <p:nvPicPr>
          <p:cNvPr id="4" name="Picture 4" descr="Graphical user interface, application, Word&#10;&#10;Description automatically generated">
            <a:extLst>
              <a:ext uri="{FF2B5EF4-FFF2-40B4-BE49-F238E27FC236}">
                <a16:creationId xmlns:a16="http://schemas.microsoft.com/office/drawing/2014/main" id="{7A56B375-B218-4664-8208-E56A79FED1C6}"/>
              </a:ext>
            </a:extLst>
          </p:cNvPr>
          <p:cNvPicPr>
            <a:picLocks noChangeAspect="1"/>
          </p:cNvPicPr>
          <p:nvPr/>
        </p:nvPicPr>
        <p:blipFill>
          <a:blip r:embed="rId2"/>
          <a:stretch>
            <a:fillRect/>
          </a:stretch>
        </p:blipFill>
        <p:spPr>
          <a:xfrm>
            <a:off x="255722" y="780129"/>
            <a:ext cx="9032928" cy="6072654"/>
          </a:xfrm>
          <a:prstGeom prst="rect">
            <a:avLst/>
          </a:prstGeom>
        </p:spPr>
      </p:pic>
    </p:spTree>
    <p:extLst>
      <p:ext uri="{BB962C8B-B14F-4D97-AF65-F5344CB8AC3E}">
        <p14:creationId xmlns:p14="http://schemas.microsoft.com/office/powerpoint/2010/main" val="369039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852A2-9C7A-46A1-9195-0BCA634E2369}"/>
              </a:ext>
            </a:extLst>
          </p:cNvPr>
          <p:cNvSpPr>
            <a:spLocks noGrp="1"/>
          </p:cNvSpPr>
          <p:nvPr>
            <p:ph type="title"/>
          </p:nvPr>
        </p:nvSpPr>
        <p:spPr/>
        <p:txBody>
          <a:bodyPr/>
          <a:lstStyle/>
          <a:p>
            <a:r>
              <a:rPr lang="en-US"/>
              <a:t>Monitoring Information </a:t>
            </a:r>
          </a:p>
        </p:txBody>
      </p:sp>
      <p:pic>
        <p:nvPicPr>
          <p:cNvPr id="4" name="Picture 4" descr="Graphical user interface&#10;&#10;Description automatically generated">
            <a:extLst>
              <a:ext uri="{FF2B5EF4-FFF2-40B4-BE49-F238E27FC236}">
                <a16:creationId xmlns:a16="http://schemas.microsoft.com/office/drawing/2014/main" id="{12D366A2-1239-4116-A825-F36F7FE5A8FF}"/>
              </a:ext>
            </a:extLst>
          </p:cNvPr>
          <p:cNvPicPr>
            <a:picLocks noChangeAspect="1"/>
          </p:cNvPicPr>
          <p:nvPr/>
        </p:nvPicPr>
        <p:blipFill>
          <a:blip r:embed="rId2"/>
          <a:stretch>
            <a:fillRect/>
          </a:stretch>
        </p:blipFill>
        <p:spPr>
          <a:xfrm>
            <a:off x="229889" y="617222"/>
            <a:ext cx="7638080" cy="3066336"/>
          </a:xfrm>
          <a:prstGeom prst="rect">
            <a:avLst/>
          </a:prstGeom>
        </p:spPr>
      </p:pic>
      <p:pic>
        <p:nvPicPr>
          <p:cNvPr id="5" name="Picture 5" descr="Graphical user interface, website&#10;&#10;Description automatically generated">
            <a:extLst>
              <a:ext uri="{FF2B5EF4-FFF2-40B4-BE49-F238E27FC236}">
                <a16:creationId xmlns:a16="http://schemas.microsoft.com/office/drawing/2014/main" id="{757E5C2B-9627-410E-8CEC-164A3EC117F6}"/>
              </a:ext>
            </a:extLst>
          </p:cNvPr>
          <p:cNvPicPr>
            <a:picLocks noChangeAspect="1"/>
          </p:cNvPicPr>
          <p:nvPr/>
        </p:nvPicPr>
        <p:blipFill>
          <a:blip r:embed="rId3"/>
          <a:stretch>
            <a:fillRect/>
          </a:stretch>
        </p:blipFill>
        <p:spPr>
          <a:xfrm>
            <a:off x="384875" y="3729526"/>
            <a:ext cx="7328113" cy="2873151"/>
          </a:xfrm>
          <a:prstGeom prst="rect">
            <a:avLst/>
          </a:prstGeom>
        </p:spPr>
      </p:pic>
    </p:spTree>
    <p:extLst>
      <p:ext uri="{BB962C8B-B14F-4D97-AF65-F5344CB8AC3E}">
        <p14:creationId xmlns:p14="http://schemas.microsoft.com/office/powerpoint/2010/main" val="180613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852A2-9C7A-46A1-9195-0BCA634E2369}"/>
              </a:ext>
            </a:extLst>
          </p:cNvPr>
          <p:cNvSpPr>
            <a:spLocks noGrp="1"/>
          </p:cNvSpPr>
          <p:nvPr>
            <p:ph type="title"/>
          </p:nvPr>
        </p:nvSpPr>
        <p:spPr/>
        <p:txBody>
          <a:bodyPr/>
          <a:lstStyle/>
          <a:p>
            <a:r>
              <a:rPr lang="en-US"/>
              <a:t>Management</a:t>
            </a:r>
          </a:p>
        </p:txBody>
      </p:sp>
      <p:pic>
        <p:nvPicPr>
          <p:cNvPr id="2" name="Picture 5" descr="Graphical user interface, text, application, email&#10;&#10;Description automatically generated">
            <a:extLst>
              <a:ext uri="{FF2B5EF4-FFF2-40B4-BE49-F238E27FC236}">
                <a16:creationId xmlns:a16="http://schemas.microsoft.com/office/drawing/2014/main" id="{A3AC55AD-CB9E-4F5B-819A-260EE0862CB4}"/>
              </a:ext>
            </a:extLst>
          </p:cNvPr>
          <p:cNvPicPr>
            <a:picLocks noChangeAspect="1"/>
          </p:cNvPicPr>
          <p:nvPr/>
        </p:nvPicPr>
        <p:blipFill>
          <a:blip r:embed="rId2"/>
          <a:stretch>
            <a:fillRect/>
          </a:stretch>
        </p:blipFill>
        <p:spPr>
          <a:xfrm>
            <a:off x="320298" y="727933"/>
            <a:ext cx="8464656" cy="5854167"/>
          </a:xfrm>
          <a:prstGeom prst="rect">
            <a:avLst/>
          </a:prstGeom>
        </p:spPr>
      </p:pic>
    </p:spTree>
    <p:extLst>
      <p:ext uri="{BB962C8B-B14F-4D97-AF65-F5344CB8AC3E}">
        <p14:creationId xmlns:p14="http://schemas.microsoft.com/office/powerpoint/2010/main" val="325425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61C711-8295-4AEE-90B1-2A15C3FD90FB}"/>
              </a:ext>
            </a:extLst>
          </p:cNvPr>
          <p:cNvSpPr>
            <a:spLocks noGrp="1"/>
          </p:cNvSpPr>
          <p:nvPr>
            <p:ph type="body" idx="1"/>
          </p:nvPr>
        </p:nvSpPr>
        <p:spPr>
          <a:xfrm>
            <a:off x="201553" y="961002"/>
            <a:ext cx="11578167" cy="5794375"/>
          </a:xfrm>
        </p:spPr>
        <p:txBody>
          <a:bodyPr/>
          <a:lstStyle/>
          <a:p>
            <a:r>
              <a:rPr lang="en-US"/>
              <a:t>Bringing in additional partners</a:t>
            </a:r>
          </a:p>
          <a:p>
            <a:endParaRPr lang="en-US"/>
          </a:p>
          <a:p>
            <a:r>
              <a:rPr lang="en-US"/>
              <a:t>Updating the directory </a:t>
            </a:r>
          </a:p>
          <a:p>
            <a:endParaRPr lang="en-US"/>
          </a:p>
          <a:p>
            <a:r>
              <a:rPr lang="en-US"/>
              <a:t>Country/regional pages</a:t>
            </a:r>
          </a:p>
          <a:p>
            <a:endParaRPr lang="en-US"/>
          </a:p>
          <a:p>
            <a:r>
              <a:rPr lang="en-US"/>
              <a:t>Integrating freely-available monitoring products</a:t>
            </a:r>
          </a:p>
          <a:p>
            <a:endParaRPr lang="en-US" dirty="0"/>
          </a:p>
          <a:p>
            <a:r>
              <a:rPr lang="en-US"/>
              <a:t>Explore linkages with the Ocean Information Hub</a:t>
            </a:r>
            <a:endParaRPr lang="en-US" dirty="0"/>
          </a:p>
          <a:p>
            <a:endParaRPr lang="en-US"/>
          </a:p>
        </p:txBody>
      </p:sp>
      <p:sp>
        <p:nvSpPr>
          <p:cNvPr id="3" name="Title 2">
            <a:extLst>
              <a:ext uri="{FF2B5EF4-FFF2-40B4-BE49-F238E27FC236}">
                <a16:creationId xmlns:a16="http://schemas.microsoft.com/office/drawing/2014/main" id="{62C72BD0-0BB0-48CC-B379-4C2254828371}"/>
              </a:ext>
            </a:extLst>
          </p:cNvPr>
          <p:cNvSpPr>
            <a:spLocks noGrp="1"/>
          </p:cNvSpPr>
          <p:nvPr>
            <p:ph type="title"/>
          </p:nvPr>
        </p:nvSpPr>
        <p:spPr>
          <a:xfrm>
            <a:off x="237906" y="116116"/>
            <a:ext cx="11709712" cy="715734"/>
          </a:xfrm>
        </p:spPr>
        <p:txBody>
          <a:bodyPr/>
          <a:lstStyle/>
          <a:p>
            <a:r>
              <a:rPr lang="en-US"/>
              <a:t>Sargassum Hub Version 2.0</a:t>
            </a:r>
          </a:p>
        </p:txBody>
      </p:sp>
      <p:pic>
        <p:nvPicPr>
          <p:cNvPr id="4" name="Picture 4" descr="Map&#10;&#10;Description automatically generated">
            <a:extLst>
              <a:ext uri="{FF2B5EF4-FFF2-40B4-BE49-F238E27FC236}">
                <a16:creationId xmlns:a16="http://schemas.microsoft.com/office/drawing/2014/main" id="{460193F4-5040-4110-92C0-F08D2F782556}"/>
              </a:ext>
            </a:extLst>
          </p:cNvPr>
          <p:cNvPicPr>
            <a:picLocks noChangeAspect="1"/>
          </p:cNvPicPr>
          <p:nvPr/>
        </p:nvPicPr>
        <p:blipFill>
          <a:blip r:embed="rId2"/>
          <a:stretch>
            <a:fillRect/>
          </a:stretch>
        </p:blipFill>
        <p:spPr>
          <a:xfrm>
            <a:off x="6093417" y="825882"/>
            <a:ext cx="5765369" cy="2855658"/>
          </a:xfrm>
          <a:prstGeom prst="rect">
            <a:avLst/>
          </a:prstGeom>
        </p:spPr>
      </p:pic>
      <p:pic>
        <p:nvPicPr>
          <p:cNvPr id="6" name="Picture 4" descr="A picture containing text, clipart&#10;&#10;Description automatically generated">
            <a:extLst>
              <a:ext uri="{FF2B5EF4-FFF2-40B4-BE49-F238E27FC236}">
                <a16:creationId xmlns:a16="http://schemas.microsoft.com/office/drawing/2014/main" id="{F8C4F297-9C48-410D-B72A-DBCBBC7AD0FF}"/>
              </a:ext>
            </a:extLst>
          </p:cNvPr>
          <p:cNvPicPr>
            <a:picLocks noChangeAspect="1"/>
          </p:cNvPicPr>
          <p:nvPr/>
        </p:nvPicPr>
        <p:blipFill>
          <a:blip r:embed="rId3"/>
          <a:stretch>
            <a:fillRect/>
          </a:stretch>
        </p:blipFill>
        <p:spPr>
          <a:xfrm>
            <a:off x="8903049" y="5292349"/>
            <a:ext cx="2238375" cy="1181100"/>
          </a:xfrm>
          <a:prstGeom prst="rect">
            <a:avLst/>
          </a:prstGeom>
        </p:spPr>
      </p:pic>
      <p:pic>
        <p:nvPicPr>
          <p:cNvPr id="8" name="Picture 5" descr="Graphical user interface, logo&#10;&#10;Description automatically generated">
            <a:extLst>
              <a:ext uri="{FF2B5EF4-FFF2-40B4-BE49-F238E27FC236}">
                <a16:creationId xmlns:a16="http://schemas.microsoft.com/office/drawing/2014/main" id="{5A0027F3-CD83-4362-B932-17FD077C1FE2}"/>
              </a:ext>
            </a:extLst>
          </p:cNvPr>
          <p:cNvPicPr>
            <a:picLocks noChangeAspect="1"/>
          </p:cNvPicPr>
          <p:nvPr/>
        </p:nvPicPr>
        <p:blipFill>
          <a:blip r:embed="rId4"/>
          <a:stretch>
            <a:fillRect/>
          </a:stretch>
        </p:blipFill>
        <p:spPr>
          <a:xfrm>
            <a:off x="8017789" y="3680491"/>
            <a:ext cx="4176793" cy="1318068"/>
          </a:xfrm>
          <a:prstGeom prst="rect">
            <a:avLst/>
          </a:prstGeom>
        </p:spPr>
      </p:pic>
    </p:spTree>
    <p:extLst>
      <p:ext uri="{BB962C8B-B14F-4D97-AF65-F5344CB8AC3E}">
        <p14:creationId xmlns:p14="http://schemas.microsoft.com/office/powerpoint/2010/main" val="268539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3"/>
          <p:cNvSpPr/>
          <p:nvPr/>
        </p:nvSpPr>
        <p:spPr>
          <a:xfrm>
            <a:off x="1" y="-1"/>
            <a:ext cx="12192000" cy="6858000"/>
          </a:xfrm>
          <a:prstGeom prst="rect">
            <a:avLst/>
          </a:prstGeom>
          <a:solidFill>
            <a:srgbClr val="09547E">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4" name="Google Shape;384;p43"/>
          <p:cNvPicPr preferRelativeResize="0"/>
          <p:nvPr/>
        </p:nvPicPr>
        <p:blipFill rotWithShape="1">
          <a:blip r:embed="rId3">
            <a:alphaModFix/>
          </a:blip>
          <a:srcRect l="99" r="12171"/>
          <a:stretch/>
        </p:blipFill>
        <p:spPr>
          <a:xfrm>
            <a:off x="0" y="-1"/>
            <a:ext cx="12192000" cy="6858000"/>
          </a:xfrm>
          <a:prstGeom prst="rect">
            <a:avLst/>
          </a:prstGeom>
          <a:noFill/>
          <a:ln>
            <a:noFill/>
          </a:ln>
        </p:spPr>
      </p:pic>
      <p:sp>
        <p:nvSpPr>
          <p:cNvPr id="385" name="Google Shape;385;p43"/>
          <p:cNvSpPr/>
          <p:nvPr/>
        </p:nvSpPr>
        <p:spPr>
          <a:xfrm>
            <a:off x="1" y="0"/>
            <a:ext cx="12180802" cy="6858000"/>
          </a:xfrm>
          <a:prstGeom prst="rect">
            <a:avLst/>
          </a:prstGeom>
          <a:solidFill>
            <a:srgbClr val="005FAA">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43"/>
          <p:cNvSpPr/>
          <p:nvPr/>
        </p:nvSpPr>
        <p:spPr>
          <a:xfrm>
            <a:off x="0" y="0"/>
            <a:ext cx="13123348" cy="199270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43"/>
          <p:cNvSpPr txBox="1">
            <a:spLocks noGrp="1"/>
          </p:cNvSpPr>
          <p:nvPr>
            <p:ph type="ctrTitle"/>
          </p:nvPr>
        </p:nvSpPr>
        <p:spPr>
          <a:xfrm>
            <a:off x="0" y="1501488"/>
            <a:ext cx="12191999" cy="562732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Arial"/>
              <a:buNone/>
            </a:pPr>
            <a:r>
              <a:rPr lang="en-US" sz="4400">
                <a:solidFill>
                  <a:schemeClr val="lt1"/>
                </a:solidFill>
              </a:rPr>
              <a:t>sargassumhub.org</a:t>
            </a:r>
            <a:br>
              <a:rPr lang="en-US" sz="4400">
                <a:solidFill>
                  <a:schemeClr val="lt1"/>
                </a:solidFill>
              </a:rPr>
            </a:br>
            <a:br>
              <a:rPr lang="en-US" sz="4400">
                <a:solidFill>
                  <a:schemeClr val="lt1"/>
                </a:solidFill>
              </a:rPr>
            </a:br>
            <a:r>
              <a:rPr lang="en-US" sz="4400">
                <a:solidFill>
                  <a:schemeClr val="lt1"/>
                </a:solidFill>
              </a:rPr>
              <a:t>info@sargassumhub.org</a:t>
            </a:r>
            <a:endParaRPr/>
          </a:p>
        </p:txBody>
      </p:sp>
      <p:grpSp>
        <p:nvGrpSpPr>
          <p:cNvPr id="388" name="Google Shape;388;p43"/>
          <p:cNvGrpSpPr/>
          <p:nvPr/>
        </p:nvGrpSpPr>
        <p:grpSpPr>
          <a:xfrm>
            <a:off x="1273278" y="0"/>
            <a:ext cx="9634247" cy="2119243"/>
            <a:chOff x="2546861" y="5194484"/>
            <a:chExt cx="9634247" cy="2119243"/>
          </a:xfrm>
        </p:grpSpPr>
        <p:pic>
          <p:nvPicPr>
            <p:cNvPr id="389" name="Google Shape;389;p43"/>
            <p:cNvPicPr preferRelativeResize="0"/>
            <p:nvPr/>
          </p:nvPicPr>
          <p:blipFill rotWithShape="1">
            <a:blip r:embed="rId4">
              <a:alphaModFix/>
            </a:blip>
            <a:srcRect/>
            <a:stretch/>
          </p:blipFill>
          <p:spPr>
            <a:xfrm>
              <a:off x="7641991" y="5194484"/>
              <a:ext cx="2940105" cy="1982150"/>
            </a:xfrm>
            <a:prstGeom prst="rect">
              <a:avLst/>
            </a:prstGeom>
            <a:noFill/>
            <a:ln>
              <a:noFill/>
            </a:ln>
          </p:spPr>
        </p:pic>
        <p:pic>
          <p:nvPicPr>
            <p:cNvPr id="390" name="Google Shape;390;p43"/>
            <p:cNvPicPr preferRelativeResize="0"/>
            <p:nvPr/>
          </p:nvPicPr>
          <p:blipFill rotWithShape="1">
            <a:blip r:embed="rId5">
              <a:alphaModFix/>
            </a:blip>
            <a:srcRect/>
            <a:stretch/>
          </p:blipFill>
          <p:spPr>
            <a:xfrm>
              <a:off x="2546861" y="5491729"/>
              <a:ext cx="2054635" cy="1385187"/>
            </a:xfrm>
            <a:prstGeom prst="rect">
              <a:avLst/>
            </a:prstGeom>
            <a:noFill/>
            <a:ln>
              <a:noFill/>
            </a:ln>
          </p:spPr>
        </p:pic>
        <p:pic>
          <p:nvPicPr>
            <p:cNvPr id="391" name="Google Shape;391;p43"/>
            <p:cNvPicPr preferRelativeResize="0"/>
            <p:nvPr/>
          </p:nvPicPr>
          <p:blipFill rotWithShape="1">
            <a:blip r:embed="rId6">
              <a:alphaModFix/>
            </a:blip>
            <a:srcRect/>
            <a:stretch/>
          </p:blipFill>
          <p:spPr>
            <a:xfrm>
              <a:off x="4629719" y="5244721"/>
              <a:ext cx="3068937" cy="2069006"/>
            </a:xfrm>
            <a:prstGeom prst="rect">
              <a:avLst/>
            </a:prstGeom>
            <a:noFill/>
            <a:ln>
              <a:noFill/>
            </a:ln>
          </p:spPr>
        </p:pic>
        <p:pic>
          <p:nvPicPr>
            <p:cNvPr id="392" name="Google Shape;392;p43"/>
            <p:cNvPicPr preferRelativeResize="0"/>
            <p:nvPr/>
          </p:nvPicPr>
          <p:blipFill rotWithShape="1">
            <a:blip r:embed="rId7">
              <a:alphaModFix/>
            </a:blip>
            <a:srcRect/>
            <a:stretch/>
          </p:blipFill>
          <p:spPr>
            <a:xfrm>
              <a:off x="10119716" y="5489451"/>
              <a:ext cx="2061392" cy="1389743"/>
            </a:xfrm>
            <a:prstGeom prst="rect">
              <a:avLst/>
            </a:prstGeom>
            <a:noFill/>
            <a:ln>
              <a:noFill/>
            </a:ln>
          </p:spPr>
        </p:pic>
      </p:grpSp>
    </p:spTree>
  </p:cSld>
  <p:clrMapOvr>
    <a:masterClrMapping/>
  </p:clrMapOvr>
</p:sld>
</file>

<file path=ppt/theme/theme1.xml><?xml version="1.0" encoding="utf-8"?>
<a:theme xmlns:a="http://schemas.openxmlformats.org/drawingml/2006/main" name="Blue Planet">
  <a:themeElements>
    <a:clrScheme name="Blue Planet">
      <a:dk1>
        <a:srgbClr val="000000"/>
      </a:dk1>
      <a:lt1>
        <a:srgbClr val="FFFFFF"/>
      </a:lt1>
      <a:dk2>
        <a:srgbClr val="44546A"/>
      </a:dk2>
      <a:lt2>
        <a:srgbClr val="E7E6E6"/>
      </a:lt2>
      <a:accent1>
        <a:srgbClr val="09547E"/>
      </a:accent1>
      <a:accent2>
        <a:srgbClr val="7DA7B9"/>
      </a:accent2>
      <a:accent3>
        <a:srgbClr val="A5A5A5"/>
      </a:accent3>
      <a:accent4>
        <a:srgbClr val="FFC000"/>
      </a:accent4>
      <a:accent5>
        <a:srgbClr val="70AD47"/>
      </a:accent5>
      <a:accent6>
        <a:srgbClr val="954F72"/>
      </a:accent6>
      <a:hlink>
        <a:srgbClr val="833C0B"/>
      </a:hlink>
      <a:folHlink>
        <a:srgbClr val="0954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789D8A00789A4096197D051FB8A588" ma:contentTypeVersion="16" ma:contentTypeDescription="Create a new document." ma:contentTypeScope="" ma:versionID="dbbb9d8c8edbc0344cb3f660e2ba6fbd">
  <xsd:schema xmlns:xsd="http://www.w3.org/2001/XMLSchema" xmlns:xs="http://www.w3.org/2001/XMLSchema" xmlns:p="http://schemas.microsoft.com/office/2006/metadata/properties" xmlns:ns2="bb71bd7c-c2ff-4562-8ac2-fe7acdd302d1" xmlns:ns3="07947720-f1a3-48ed-b320-f61c4f9fd010" targetNamespace="http://schemas.microsoft.com/office/2006/metadata/properties" ma:root="true" ma:fieldsID="ca24a74f6872b4014f6a1084066315a0" ns2:_="" ns3:_="">
    <xsd:import namespace="bb71bd7c-c2ff-4562-8ac2-fe7acdd302d1"/>
    <xsd:import namespace="07947720-f1a3-48ed-b320-f61c4f9fd0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1bd7c-c2ff-4562-8ac2-fe7acdd302d1"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KeyPoints" ma:index="6" nillable="true" ma:displayName="MediaServiceAutoKeyPoints" ma:hidden="true" ma:internalName="MediaServiceAutoKeyPoints" ma:readOnly="true">
      <xsd:simpleType>
        <xsd:restriction base="dms:Note"/>
      </xsd:simpleType>
    </xsd:element>
    <xsd:element name="MediaServiceKeyPoints" ma:index="7" nillable="true" ma:displayName="KeyPoints" ma:hidden="true" ma:internalName="MediaServiceKeyPoints" ma:readOnly="true">
      <xsd:simpleType>
        <xsd:restriction base="dms:Note"/>
      </xsd:simpleType>
    </xsd:element>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Tags" ma:hidden="true" ma:internalName="MediaServiceAutoTags" ma:readOnly="true">
      <xsd:simpleType>
        <xsd:restriction base="dms:Text"/>
      </xsd:simpleType>
    </xsd:element>
    <xsd:element name="MediaServiceOCR" ma:index="10" nillable="true" ma:displayName="Extracted Text" ma:hidden="true" ma:internalName="MediaServiceOCR"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947720-f1a3-48ed-b320-f61c4f9fd010"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84FB8-0824-48A4-A080-00328BFE0A8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A85DF80-E065-4538-BDCC-AA39A81D1673}">
  <ds:schemaRefs>
    <ds:schemaRef ds:uri="07947720-f1a3-48ed-b320-f61c4f9fd010"/>
    <ds:schemaRef ds:uri="bb71bd7c-c2ff-4562-8ac2-fe7acdd302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9DB59B-DCDC-4889-8464-6F551ED14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4</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Blue Planet</vt:lpstr>
      <vt:lpstr>Audrey Hasson, Ph.D. GEO Blue Planet Initiative Head of European Office  </vt:lpstr>
      <vt:lpstr>PowerPoint Presentation</vt:lpstr>
      <vt:lpstr>Integrated information </vt:lpstr>
      <vt:lpstr>PowerPoint Presentation</vt:lpstr>
      <vt:lpstr>Monitoring information</vt:lpstr>
      <vt:lpstr>Monitoring Information </vt:lpstr>
      <vt:lpstr>Management</vt:lpstr>
      <vt:lpstr>Sargassum Hub Version 2.0</vt:lpstr>
      <vt:lpstr>sargassumhub.org  info@sargassumhub.org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information on sargassum:</dc:title>
  <dc:creator>Emily Smail</dc:creator>
  <cp:revision>36</cp:revision>
  <dcterms:modified xsi:type="dcterms:W3CDTF">2021-06-07T10:13:56Z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0x0101002C789D8A00789A4096197D051FB8A588</vt:lpwstr>
  </property>
</Properties>
</file>