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827" r:id="rId2"/>
  </p:sldMasterIdLst>
  <p:notesMasterIdLst>
    <p:notesMasterId r:id="rId18"/>
  </p:notesMasterIdLst>
  <p:handoutMasterIdLst>
    <p:handoutMasterId r:id="rId19"/>
  </p:handoutMasterIdLst>
  <p:sldIdLst>
    <p:sldId id="506" r:id="rId3"/>
    <p:sldId id="555" r:id="rId4"/>
    <p:sldId id="559" r:id="rId5"/>
    <p:sldId id="570" r:id="rId6"/>
    <p:sldId id="564" r:id="rId7"/>
    <p:sldId id="568" r:id="rId8"/>
    <p:sldId id="257" r:id="rId9"/>
    <p:sldId id="516" r:id="rId10"/>
    <p:sldId id="571" r:id="rId11"/>
    <p:sldId id="540" r:id="rId12"/>
    <p:sldId id="463" r:id="rId13"/>
    <p:sldId id="433" r:id="rId14"/>
    <p:sldId id="390" r:id="rId15"/>
    <p:sldId id="572" r:id="rId16"/>
    <p:sldId id="573" r:id="rId17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6600"/>
    <a:srgbClr val="CCFFFF"/>
    <a:srgbClr val="FF33CC"/>
    <a:srgbClr val="FF3300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83" autoAdjust="0"/>
    <p:restoredTop sz="94521" autoAdjust="0"/>
  </p:normalViewPr>
  <p:slideViewPr>
    <p:cSldViewPr snapToGrid="0">
      <p:cViewPr varScale="1">
        <p:scale>
          <a:sx n="90" d="100"/>
          <a:sy n="90" d="100"/>
        </p:scale>
        <p:origin x="58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523" cy="464662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292" y="0"/>
            <a:ext cx="3037523" cy="464662"/>
          </a:xfrm>
          <a:prstGeom prst="rect">
            <a:avLst/>
          </a:prstGeom>
        </p:spPr>
        <p:txBody>
          <a:bodyPr vert="horz" lIns="91330" tIns="45665" rIns="91330" bIns="45665" rtlCol="0"/>
          <a:lstStyle>
            <a:lvl1pPr algn="r">
              <a:defRPr sz="1200"/>
            </a:lvl1pPr>
          </a:lstStyle>
          <a:p>
            <a:fld id="{F66D996E-C127-4857-9839-50C065B38068}" type="datetimeFigureOut">
              <a:rPr lang="en-US" smtClean="0"/>
              <a:pPr/>
              <a:t>8/6/19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153"/>
            <a:ext cx="3037523" cy="464662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292" y="8830153"/>
            <a:ext cx="3037523" cy="464662"/>
          </a:xfrm>
          <a:prstGeom prst="rect">
            <a:avLst/>
          </a:prstGeom>
        </p:spPr>
        <p:txBody>
          <a:bodyPr vert="horz" lIns="91330" tIns="45665" rIns="91330" bIns="45665" rtlCol="0" anchor="b"/>
          <a:lstStyle>
            <a:lvl1pPr algn="r">
              <a:defRPr sz="1200"/>
            </a:lvl1pPr>
          </a:lstStyle>
          <a:p>
            <a:fld id="{5852D98A-B62E-4FAE-979B-86435DE8DC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7551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4" rIns="93167" bIns="4658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4" rIns="93167" bIns="4658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4" rIns="93167" bIns="465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4" rIns="93167" bIns="4658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7" tIns="46584" rIns="93167" bIns="4658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C4F6D916-96E9-4751-A01F-48365ECB2D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1548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>
            <a:extLst>
              <a:ext uri="{FF2B5EF4-FFF2-40B4-BE49-F238E27FC236}">
                <a16:creationId xmlns:a16="http://schemas.microsoft.com/office/drawing/2014/main" id="{7A86E5BD-5EEC-3243-A0F0-2CACF0FD1E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107950"/>
            <a:ext cx="4572000" cy="3429000"/>
          </a:xfrm>
          <a:ln/>
        </p:spPr>
      </p:sp>
      <p:sp>
        <p:nvSpPr>
          <p:cNvPr id="28674" name="Notes Placeholder 2">
            <a:extLst>
              <a:ext uri="{FF2B5EF4-FFF2-40B4-BE49-F238E27FC236}">
                <a16:creationId xmlns:a16="http://schemas.microsoft.com/office/drawing/2014/main" id="{4F9F22FE-25CA-1744-93E6-AD430599EB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138" y="3708400"/>
            <a:ext cx="577215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28675" name="Slide Number Placeholder 3">
            <a:extLst>
              <a:ext uri="{FF2B5EF4-FFF2-40B4-BE49-F238E27FC236}">
                <a16:creationId xmlns:a16="http://schemas.microsoft.com/office/drawing/2014/main" id="{54948026-6C70-4A4D-8016-E52216CCAD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DDBE75-152D-C04F-B1AA-962A6404726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96873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4213C4-188C-4A99-9239-6AF036EDE1E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470" y="4344259"/>
            <a:ext cx="5031061" cy="4114956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C9B2AF-3C2E-491D-828F-91DA5B0E8914}" type="slidenum">
              <a:rPr lang="en-US"/>
              <a:pPr/>
              <a:t>2</a:t>
            </a:fld>
            <a:endParaRPr 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situation of multiple </a:t>
            </a:r>
            <a:r>
              <a:rPr lang="en-US" dirty="0" err="1"/>
              <a:t>centres</a:t>
            </a:r>
            <a:r>
              <a:rPr lang="en-US" dirty="0"/>
              <a:t> of responsibility for GOOS components and the lack of an entity or mechanisms with responsibility for overall for coordination of the system described by </a:t>
            </a:r>
            <a:r>
              <a:rPr lang="en-US" dirty="0" err="1"/>
              <a:t>Tanhua</a:t>
            </a:r>
            <a:r>
              <a:rPr lang="en-US" dirty="0"/>
              <a:t> et al. (2018) is not uncommon in the world of natural resources governance. </a:t>
            </a:r>
          </a:p>
          <a:p>
            <a:r>
              <a:rPr lang="en-US" dirty="0"/>
              <a:t>There has been a significant amount of work on the characteristics of such systems and how to make them effective, that may be useful in understanding and developing appropriate arrangements for governance of GOOS.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709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C9B2AF-3C2E-491D-828F-91DA5B0E8914}" type="slidenum">
              <a:rPr lang="en-US"/>
              <a:pPr/>
              <a:t>3</a:t>
            </a:fld>
            <a:endParaRPr 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Governance researchers had been noting than many systems had multiple centers of </a:t>
            </a:r>
            <a:r>
              <a:rPr lang="en-US" dirty="0" err="1"/>
              <a:t>decisionmaking</a:t>
            </a:r>
            <a:r>
              <a:rPr lang="en-US" dirty="0"/>
              <a:t> little coordination and appeared to be totally chaotic In 1961 Elinor Ostrom and colleagues termed such systems as polycentric, defined by the existence of multiple centers of influence or decision-making that address a particular problem area. </a:t>
            </a:r>
          </a:p>
          <a:p>
            <a:r>
              <a:rPr lang="en-US" dirty="0"/>
              <a:t>Polycentric systems should have:</a:t>
            </a:r>
          </a:p>
          <a:p>
            <a:r>
              <a:rPr lang="en-US" dirty="0"/>
              <a:t>•	overarching rules, </a:t>
            </a:r>
          </a:p>
          <a:p>
            <a:r>
              <a:rPr lang="en-US" dirty="0"/>
              <a:t>•	mutual adjustment of activities to foster collaboration and avoid conflict, </a:t>
            </a:r>
          </a:p>
          <a:p>
            <a:r>
              <a:rPr lang="en-US" dirty="0"/>
              <a:t>•	willingness for experimentation, </a:t>
            </a:r>
          </a:p>
          <a:p>
            <a:r>
              <a:rPr lang="en-US" dirty="0"/>
              <a:t>•	trust, </a:t>
            </a:r>
          </a:p>
          <a:p>
            <a:r>
              <a:rPr lang="en-US" dirty="0"/>
              <a:t>•	local action.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863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C9B2AF-3C2E-491D-828F-91DA5B0E8914}" type="slidenum">
              <a:rPr lang="en-US"/>
              <a:pPr/>
              <a:t>4</a:t>
            </a:fld>
            <a:endParaRPr 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371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C9B2AF-3C2E-491D-828F-91DA5B0E8914}" type="slidenum">
              <a:rPr lang="en-US"/>
              <a:pPr/>
              <a:t>5</a:t>
            </a:fld>
            <a:endParaRPr 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6834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C9B2AF-3C2E-491D-828F-91DA5B0E8914}" type="slidenum">
              <a:rPr lang="en-US"/>
              <a:pPr/>
              <a:t>6</a:t>
            </a:fld>
            <a:endParaRPr 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Often self organizes – police example</a:t>
            </a:r>
          </a:p>
          <a:p>
            <a:r>
              <a:rPr lang="en-US" dirty="0"/>
              <a:t>May not be an option anyway, we can seldom wipe the slate clean and start fresh.</a:t>
            </a:r>
          </a:p>
        </p:txBody>
      </p:sp>
    </p:spTree>
    <p:extLst>
      <p:ext uri="{BB962C8B-B14F-4D97-AF65-F5344CB8AC3E}">
        <p14:creationId xmlns:p14="http://schemas.microsoft.com/office/powerpoint/2010/main" val="306867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EFE37A-3145-344D-9D7E-F75B66B25FA6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02292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EFE37A-3145-344D-9D7E-F75B66B25FA6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10087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9B633F-EE0A-4A3E-BD57-E8A8074CF06A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38243" name="Rectangle 7"/>
          <p:cNvSpPr txBox="1">
            <a:spLocks noGrp="1" noChangeArrowheads="1"/>
          </p:cNvSpPr>
          <p:nvPr/>
        </p:nvSpPr>
        <p:spPr bwMode="auto">
          <a:xfrm>
            <a:off x="3886510" y="8688516"/>
            <a:ext cx="2971490" cy="455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519" tIns="47259" rIns="94519" bIns="47259" anchor="b"/>
          <a:lstStyle/>
          <a:p>
            <a:pPr algn="r" defTabSz="945896"/>
            <a:fld id="{BBC80EEF-0D0C-49D2-BE1E-858BA0C80ACC}" type="slidenum">
              <a:rPr lang="de-DE" sz="1300">
                <a:solidFill>
                  <a:srgbClr val="000000"/>
                </a:solidFill>
                <a:latin typeface="Times New Roman" pitchFamily="18" charset="0"/>
              </a:rPr>
              <a:pPr algn="r" defTabSz="945896"/>
              <a:t>12</a:t>
            </a:fld>
            <a:endParaRPr lang="de-DE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82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471" y="4342700"/>
            <a:ext cx="5031061" cy="4114956"/>
          </a:xfrm>
          <a:noFill/>
          <a:ln/>
        </p:spPr>
        <p:txBody>
          <a:bodyPr lIns="94519" tIns="47259" rIns="94519" bIns="47259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972C280-65D8-4E52-BFA7-FC56A644C6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4B9484-02E0-41FE-B507-B1547BD451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254DAB-4447-44FC-9184-B9253A3322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DCBAFAD-358E-4E5F-BAA7-A7E9235B58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EF94732-019A-4B65-B99B-78028EF335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1679F3E-6757-4B27-9D50-610F8E923C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96" indent="0" algn="ctr">
              <a:buNone/>
              <a:defRPr/>
            </a:lvl2pPr>
            <a:lvl3pPr marL="914391" indent="0" algn="ctr">
              <a:buNone/>
              <a:defRPr/>
            </a:lvl3pPr>
            <a:lvl4pPr marL="1371587" indent="0" algn="ctr">
              <a:buNone/>
              <a:defRPr/>
            </a:lvl4pPr>
            <a:lvl5pPr marL="1828782" indent="0" algn="ctr">
              <a:buNone/>
              <a:defRPr/>
            </a:lvl5pPr>
            <a:lvl6pPr marL="2285978" indent="0" algn="ctr">
              <a:buNone/>
              <a:defRPr/>
            </a:lvl6pPr>
            <a:lvl7pPr marL="2743173" indent="0" algn="ctr">
              <a:buNone/>
              <a:defRPr/>
            </a:lvl7pPr>
            <a:lvl8pPr marL="3200368" indent="0" algn="ctr">
              <a:buNone/>
              <a:defRPr/>
            </a:lvl8pPr>
            <a:lvl9pPr marL="365756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695CFC5-9E7B-1843-9C0C-AD615CC9E9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8B45459-0BEC-AC49-A085-3EE99338A6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00CA495-4A29-E445-B1DE-ECF1D949D8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111CF-52AA-E34D-ADDB-F5BC13A06A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570888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92B076A-04C8-8142-925E-C35779136B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8C1B6F7-FC33-0541-83A2-C73EEC510D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28270A3-82FD-2644-9ABF-3AD38D7C25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AD2AD-B006-124F-95C9-5EC0AC4F14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861589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96" indent="0">
              <a:buNone/>
              <a:defRPr sz="1800"/>
            </a:lvl2pPr>
            <a:lvl3pPr marL="914391" indent="0">
              <a:buNone/>
              <a:defRPr sz="1600"/>
            </a:lvl3pPr>
            <a:lvl4pPr marL="1371587" indent="0">
              <a:buNone/>
              <a:defRPr sz="1400"/>
            </a:lvl4pPr>
            <a:lvl5pPr marL="1828782" indent="0">
              <a:buNone/>
              <a:defRPr sz="1400"/>
            </a:lvl5pPr>
            <a:lvl6pPr marL="2285978" indent="0">
              <a:buNone/>
              <a:defRPr sz="1400"/>
            </a:lvl6pPr>
            <a:lvl7pPr marL="2743173" indent="0">
              <a:buNone/>
              <a:defRPr sz="1400"/>
            </a:lvl7pPr>
            <a:lvl8pPr marL="3200368" indent="0">
              <a:buNone/>
              <a:defRPr sz="1400"/>
            </a:lvl8pPr>
            <a:lvl9pPr marL="365756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174ECCB-0F52-384C-BCB9-02A6A84F35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60116D-CE72-E245-859F-ADF923B49B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B87F99A-2296-8843-AE79-DA8A9BEF19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3D9AA-EEBB-444C-8D62-5FB469BD07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4235610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1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76401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13E898-C98C-3748-B832-A6E78113C8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4E913E-6B56-304F-9875-A8A00B8E53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D26890-2DF5-4F45-9F22-ED39CF7A09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7FF52-F7A1-A543-ABD9-74E008E412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5313208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E41CFD3-620F-654B-B1D8-21F7CDBA1D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0B891AD-3920-FA45-930A-67F64DB169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FDFE2B8-71A4-094A-AD2E-91C43B4261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31C5B-182B-A544-B2F2-3F761A5AE4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918584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BB4698-80AB-4C46-BEA3-A8863B9453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E50D95F-46E7-824D-A424-1C08E45863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9EFCCC7-AF6A-7444-96F1-D4463796B8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7E1681C-90E7-F945-8C27-3B773A46C5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4093E-458D-C441-B83F-420DD882E3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4142019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C44D9EA-E350-2940-B709-06DA674110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B8039DE-F00B-A34F-9A59-6DFFB324DF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E79A21C-D98F-444E-B24C-DD83E0E7D3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10047-BB3C-6E47-B3BD-DFD0D67AE4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9126049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2" indent="0">
              <a:buNone/>
              <a:defRPr sz="900"/>
            </a:lvl5pPr>
            <a:lvl6pPr marL="2285978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663CAD-C7B3-7B41-AFC8-5D517E2845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027F0A-382A-A843-AD5E-85BF3D4B71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0880AB-7A53-9C48-88A2-C1CBDE8F9F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7BCBD-21A6-FD4D-B96A-042FA33535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0254946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96" indent="0">
              <a:buNone/>
              <a:defRPr sz="2800"/>
            </a:lvl2pPr>
            <a:lvl3pPr marL="914391" indent="0">
              <a:buNone/>
              <a:defRPr sz="2400"/>
            </a:lvl3pPr>
            <a:lvl4pPr marL="1371587" indent="0">
              <a:buNone/>
              <a:defRPr sz="2000"/>
            </a:lvl4pPr>
            <a:lvl5pPr marL="1828782" indent="0">
              <a:buNone/>
              <a:defRPr sz="2000"/>
            </a:lvl5pPr>
            <a:lvl6pPr marL="2285978" indent="0">
              <a:buNone/>
              <a:defRPr sz="2000"/>
            </a:lvl6pPr>
            <a:lvl7pPr marL="2743173" indent="0">
              <a:buNone/>
              <a:defRPr sz="2000"/>
            </a:lvl7pPr>
            <a:lvl8pPr marL="3200368" indent="0">
              <a:buNone/>
              <a:defRPr sz="2000"/>
            </a:lvl8pPr>
            <a:lvl9pPr marL="3657563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2" indent="0">
              <a:buNone/>
              <a:defRPr sz="900"/>
            </a:lvl5pPr>
            <a:lvl6pPr marL="2285978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314E66-3879-9D48-B995-0F759750BB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DCADB9-D986-984E-8C92-58F76EC8C7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3BE4C7-7AF6-5249-9C34-242C422C8E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FE7FF-2F6C-CD4F-B90D-DEF13ECA00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2305764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0E9999D-033C-3F4A-93FA-B3D015439B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52BF45A-1D32-0244-B785-3D7DDA5561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9A00AA5-2EAA-B44C-8459-C1B426B02F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F373B-C3F9-FA42-86F4-119632EB16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4732786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1"/>
            <a:ext cx="19431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304801"/>
            <a:ext cx="56769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83C02B7-675A-9D48-9FDD-C79C47B3A9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42E5BA9-3301-4B49-B222-0A8CBA41D9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E4FB315-9BF1-854B-BDD6-7891A1307B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74637-93E8-EB46-BB5D-831F9EF252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870701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9D8160-20B2-4AFE-A0DB-DC6841CBC3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586039-CB06-4491-8BBA-E1B19753F4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C14342-E1A6-4208-BFFE-87BF7C741D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C0C071-47B4-48F4-A1BC-5F253AA0D6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1F929C-9B8A-4E54-A933-B26795B87F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7617EC-26D3-43DF-AAC4-032A71C61C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4215FA-090A-42A6-B85C-0F34388220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20D50C4B-5DD7-4354-8323-234A0E5BBA8B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8B84437-55B9-3940-A27C-A4451814A3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9" tIns="45719" rIns="91439" bIns="457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4F177DF-3D5A-E14C-88CF-452AA1A76C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9" tIns="45719" rIns="91439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E43B891-ACAC-0A41-A02D-9760ACECDA7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9" tIns="45719" rIns="91439" bIns="45719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0436D1D-E25B-6942-97B7-62B6462280D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9" tIns="45719" rIns="91439" bIns="45719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64D3D5D-FB53-384B-A4FB-AEF93E3792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9" tIns="45719" rIns="91439" bIns="45719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A74FAC4A-C100-3B4F-8C44-70139C1539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3361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" charset="0"/>
          <a:ea typeface="ＭＳ Ｐゴシック" pitchFamily="34" charset="-128"/>
          <a:cs typeface="ＭＳ Ｐゴシック" pitchFamily="-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" charset="0"/>
          <a:ea typeface="ＭＳ Ｐゴシック" pitchFamily="34" charset="-128"/>
          <a:cs typeface="ＭＳ Ｐゴシック" pitchFamily="-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" charset="0"/>
          <a:ea typeface="ＭＳ Ｐゴシック" pitchFamily="34" charset="-128"/>
          <a:cs typeface="ＭＳ Ｐゴシック" pitchFamily="-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" charset="0"/>
          <a:ea typeface="ＭＳ Ｐゴシック" pitchFamily="34" charset="-128"/>
          <a:cs typeface="ＭＳ Ｐゴシック" pitchFamily="-1" charset="-128"/>
        </a:defRPr>
      </a:lvl5pPr>
      <a:lvl6pPr marL="457196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" charset="0"/>
          <a:ea typeface="ＭＳ Ｐゴシック" pitchFamily="-1" charset="-128"/>
          <a:cs typeface="ＭＳ Ｐゴシック" pitchFamily="-1" charset="-128"/>
        </a:defRPr>
      </a:lvl6pPr>
      <a:lvl7pPr marL="914391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" charset="0"/>
          <a:ea typeface="ＭＳ Ｐゴシック" pitchFamily="-1" charset="-128"/>
          <a:cs typeface="ＭＳ Ｐゴシック" pitchFamily="-1" charset="-128"/>
        </a:defRPr>
      </a:lvl7pPr>
      <a:lvl8pPr marL="1371587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" charset="0"/>
          <a:ea typeface="ＭＳ Ｐゴシック" pitchFamily="-1" charset="-128"/>
          <a:cs typeface="ＭＳ Ｐゴシック" pitchFamily="-1" charset="-128"/>
        </a:defRPr>
      </a:lvl8pPr>
      <a:lvl9pPr marL="1828782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4" charset="-128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pitchFamily="34" charset="-128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itchFamily="34" charset="-128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34" charset="-128"/>
        </a:defRPr>
      </a:lvl5pPr>
      <a:lvl6pPr marL="2514575" indent="-228597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770" indent="-228597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8966" indent="-228597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161" indent="-228597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6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7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8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>
            <a:extLst>
              <a:ext uri="{FF2B5EF4-FFF2-40B4-BE49-F238E27FC236}">
                <a16:creationId xmlns:a16="http://schemas.microsoft.com/office/drawing/2014/main" id="{44C38BEC-655F-3442-BFA6-75A47F4518F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27088" y="4443413"/>
            <a:ext cx="6961187" cy="1217612"/>
          </a:xfrm>
        </p:spPr>
        <p:txBody>
          <a:bodyPr/>
          <a:lstStyle/>
          <a:p>
            <a:pPr eaLnBrk="1" hangingPunct="1"/>
            <a:endParaRPr lang="en-US" altLang="en-US" sz="1600" b="1" i="1" dirty="0"/>
          </a:p>
          <a:p>
            <a:pPr eaLnBrk="1" hangingPunct="1"/>
            <a:r>
              <a:rPr lang="en-US" altLang="en-US" sz="1600" b="1" i="1" dirty="0"/>
              <a:t>Albert Fischer</a:t>
            </a:r>
          </a:p>
          <a:p>
            <a:pPr eaLnBrk="1" hangingPunct="1"/>
            <a:r>
              <a:rPr lang="en-US" altLang="en-US" sz="1600" b="1" i="1" dirty="0"/>
              <a:t>drawing from work by Robin Mahon</a:t>
            </a:r>
          </a:p>
          <a:p>
            <a:pPr eaLnBrk="1" hangingPunct="1"/>
            <a:r>
              <a:rPr lang="en-US" altLang="en-US" sz="1400" i="1" dirty="0"/>
              <a:t>GOOS Regional Forum, 6 August 2019, Tokyo, Japan</a:t>
            </a: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91147A86-31CE-F14E-A5DF-313AFEB539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333375"/>
            <a:ext cx="3311525" cy="574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7652" name="TextBox 1">
            <a:extLst>
              <a:ext uri="{FF2B5EF4-FFF2-40B4-BE49-F238E27FC236}">
                <a16:creationId xmlns:a16="http://schemas.microsoft.com/office/drawing/2014/main" id="{123FCDB1-8B56-394D-9DD5-D216B534C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4275" y="492125"/>
            <a:ext cx="314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The Global Ocean Observing System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1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goosocean.org</a:t>
            </a:r>
          </a:p>
        </p:txBody>
      </p:sp>
      <p:sp>
        <p:nvSpPr>
          <p:cNvPr id="27653" name="Title 3">
            <a:extLst>
              <a:ext uri="{FF2B5EF4-FFF2-40B4-BE49-F238E27FC236}">
                <a16:creationId xmlns:a16="http://schemas.microsoft.com/office/drawing/2014/main" id="{1529C7EB-BDDA-8E45-9F46-6D939358B75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573833"/>
            <a:ext cx="6180138" cy="1470025"/>
          </a:xfrm>
        </p:spPr>
        <p:txBody>
          <a:bodyPr/>
          <a:lstStyle/>
          <a:p>
            <a:r>
              <a:rPr lang="en-US" altLang="fr-FR" sz="3200" dirty="0"/>
              <a:t>Polycentric ocean governance and GOOS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806912-27FD-984D-93B4-A77691F77D90}"/>
              </a:ext>
            </a:extLst>
          </p:cNvPr>
          <p:cNvSpPr/>
          <p:nvPr/>
        </p:nvSpPr>
        <p:spPr bwMode="auto">
          <a:xfrm>
            <a:off x="2339975" y="6092825"/>
            <a:ext cx="4392613" cy="7651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" charset="0"/>
              <a:ea typeface="ＭＳ Ｐゴシック" pitchFamily="-1" charset="-128"/>
            </a:endParaRPr>
          </a:p>
        </p:txBody>
      </p:sp>
      <p:pic>
        <p:nvPicPr>
          <p:cNvPr id="27655" name="Picture 3">
            <a:extLst>
              <a:ext uri="{FF2B5EF4-FFF2-40B4-BE49-F238E27FC236}">
                <a16:creationId xmlns:a16="http://schemas.microsoft.com/office/drawing/2014/main" id="{FF65162F-49F4-CB4B-8FAD-3949684A6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38" y="6021388"/>
            <a:ext cx="46609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7BB8F3-F574-6942-A2E9-B6343A2C12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9141" y="2619367"/>
            <a:ext cx="3132791" cy="156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264511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4F83F9D-AB38-9E45-84B6-5AD5B1758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0154" y="908720"/>
            <a:ext cx="9304308" cy="73165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339243-9D59-D14C-A974-EC1F5439E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03920"/>
          </a:xfrm>
        </p:spPr>
        <p:txBody>
          <a:bodyPr/>
          <a:lstStyle/>
          <a:p>
            <a:r>
              <a:rPr lang="en-US" sz="2800" dirty="0"/>
              <a:t>Strategic Objectives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A32CF63-D28F-F04B-B859-519164AB5026}"/>
              </a:ext>
            </a:extLst>
          </p:cNvPr>
          <p:cNvSpPr/>
          <p:nvPr/>
        </p:nvSpPr>
        <p:spPr bwMode="auto">
          <a:xfrm>
            <a:off x="3743908" y="2276872"/>
            <a:ext cx="1656184" cy="1656184"/>
          </a:xfrm>
          <a:prstGeom prst="ellipse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System integration and delivery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0F94D23-7270-1440-8A3B-70079587E29F}"/>
              </a:ext>
            </a:extLst>
          </p:cNvPr>
          <p:cNvSpPr/>
          <p:nvPr/>
        </p:nvSpPr>
        <p:spPr bwMode="auto">
          <a:xfrm>
            <a:off x="1619672" y="3717032"/>
            <a:ext cx="1656184" cy="1656184"/>
          </a:xfrm>
          <a:prstGeom prst="ellipse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Deepening engagement and impact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A552F00-850D-7C45-9895-F525C674F069}"/>
              </a:ext>
            </a:extLst>
          </p:cNvPr>
          <p:cNvSpPr/>
          <p:nvPr/>
        </p:nvSpPr>
        <p:spPr bwMode="auto">
          <a:xfrm>
            <a:off x="5868144" y="3745844"/>
            <a:ext cx="1656184" cy="1656184"/>
          </a:xfrm>
          <a:prstGeom prst="ellipse">
            <a:avLst/>
          </a:prstGeom>
          <a:solidFill>
            <a:srgbClr val="D9A2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Building for the future</a:t>
            </a:r>
          </a:p>
        </p:txBody>
      </p:sp>
    </p:spTree>
    <p:extLst>
      <p:ext uri="{BB962C8B-B14F-4D97-AF65-F5344CB8AC3E}">
        <p14:creationId xmlns:p14="http://schemas.microsoft.com/office/powerpoint/2010/main" val="2613244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FDEC3A6-C96B-514E-A184-90FC10C20F62}"/>
              </a:ext>
            </a:extLst>
          </p:cNvPr>
          <p:cNvSpPr/>
          <p:nvPr/>
        </p:nvSpPr>
        <p:spPr bwMode="auto">
          <a:xfrm>
            <a:off x="179388" y="6246813"/>
            <a:ext cx="7921625" cy="4953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1400" dirty="0">
                <a:latin typeface="Arial" pitchFamily="-1" charset="0"/>
                <a:ea typeface="ＭＳ Ｐゴシック" pitchFamily="-1" charset="-128"/>
              </a:rPr>
              <a:t>Res. &amp; </a:t>
            </a:r>
            <a:r>
              <a:rPr lang="en-US" sz="1400" dirty="0" err="1">
                <a:latin typeface="Arial" pitchFamily="-1" charset="0"/>
                <a:ea typeface="ＭＳ Ｐゴシック" pitchFamily="-1" charset="-128"/>
              </a:rPr>
              <a:t>innov</a:t>
            </a:r>
            <a:r>
              <a:rPr lang="en-US" sz="1400" dirty="0">
                <a:latin typeface="Arial" pitchFamily="-1" charset="0"/>
                <a:ea typeface="ＭＳ Ｐゴシック" pitchFamily="-1" charset="-128"/>
              </a:rPr>
              <a:t>.</a:t>
            </a:r>
          </a:p>
        </p:txBody>
      </p:sp>
      <p:sp>
        <p:nvSpPr>
          <p:cNvPr id="16386" name="Title 2">
            <a:extLst>
              <a:ext uri="{FF2B5EF4-FFF2-40B4-BE49-F238E27FC236}">
                <a16:creationId xmlns:a16="http://schemas.microsoft.com/office/drawing/2014/main" id="{6B710A9E-5ADC-5B4B-B7DF-A8240FD1E3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r-FR" sz="1800"/>
              <a:t>Working on common objectives</a:t>
            </a:r>
            <a:br>
              <a:rPr lang="en-US" altLang="fr-FR" sz="2800"/>
            </a:br>
            <a:r>
              <a:rPr lang="en-US" altLang="fr-FR" sz="2800"/>
              <a:t>Partnerships for delivery</a:t>
            </a:r>
            <a:endParaRPr lang="en-US" altLang="fr-FR" sz="2800" b="1"/>
          </a:p>
        </p:txBody>
      </p:sp>
      <p:sp>
        <p:nvSpPr>
          <p:cNvPr id="16387" name="Pentagon 6">
            <a:extLst>
              <a:ext uri="{FF2B5EF4-FFF2-40B4-BE49-F238E27FC236}">
                <a16:creationId xmlns:a16="http://schemas.microsoft.com/office/drawing/2014/main" id="{EE493CDA-C691-1246-99AE-0DF5744602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4638" y="5378450"/>
            <a:ext cx="1593850" cy="1266825"/>
          </a:xfrm>
          <a:prstGeom prst="homePlate">
            <a:avLst>
              <a:gd name="adj" fmla="val 50023"/>
            </a:avLst>
          </a:prstGeom>
          <a:solidFill>
            <a:srgbClr val="F2F2CB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r>
              <a:rPr lang="en-US" altLang="fr-FR" sz="1400"/>
              <a:t>Observations</a:t>
            </a:r>
          </a:p>
        </p:txBody>
      </p:sp>
      <p:sp>
        <p:nvSpPr>
          <p:cNvPr id="16388" name="Pentagon 7">
            <a:extLst>
              <a:ext uri="{FF2B5EF4-FFF2-40B4-BE49-F238E27FC236}">
                <a16:creationId xmlns:a16="http://schemas.microsoft.com/office/drawing/2014/main" id="{93C1DE29-584A-9345-B282-628534E67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8013" y="5373688"/>
            <a:ext cx="1592262" cy="1266825"/>
          </a:xfrm>
          <a:prstGeom prst="homePlate">
            <a:avLst>
              <a:gd name="adj" fmla="val 49973"/>
            </a:avLst>
          </a:prstGeom>
          <a:solidFill>
            <a:srgbClr val="F2F2CB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r>
              <a:rPr lang="en-US" altLang="fr-FR" sz="1400"/>
              <a:t>Data management</a:t>
            </a:r>
          </a:p>
        </p:txBody>
      </p:sp>
      <p:sp>
        <p:nvSpPr>
          <p:cNvPr id="16389" name="Pentagon 8">
            <a:extLst>
              <a:ext uri="{FF2B5EF4-FFF2-40B4-BE49-F238E27FC236}">
                <a16:creationId xmlns:a16="http://schemas.microsoft.com/office/drawing/2014/main" id="{9463DD0F-8030-E442-9184-68A5A65113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5038" y="5373688"/>
            <a:ext cx="1593850" cy="1266825"/>
          </a:xfrm>
          <a:prstGeom prst="homePlate">
            <a:avLst>
              <a:gd name="adj" fmla="val 50023"/>
            </a:avLst>
          </a:prstGeom>
          <a:solidFill>
            <a:srgbClr val="F2F2CB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r>
              <a:rPr lang="en-US" altLang="fr-FR" sz="1400"/>
              <a:t>Analysis,</a:t>
            </a:r>
          </a:p>
          <a:p>
            <a:r>
              <a:rPr lang="en-US" altLang="fr-FR" sz="1400"/>
              <a:t>Forecasts,</a:t>
            </a:r>
          </a:p>
          <a:p>
            <a:r>
              <a:rPr lang="en-US" altLang="fr-FR" sz="1400"/>
              <a:t>Models</a:t>
            </a:r>
          </a:p>
        </p:txBody>
      </p:sp>
      <p:sp>
        <p:nvSpPr>
          <p:cNvPr id="16390" name="Pentagon 9">
            <a:extLst>
              <a:ext uri="{FF2B5EF4-FFF2-40B4-BE49-F238E27FC236}">
                <a16:creationId xmlns:a16="http://schemas.microsoft.com/office/drawing/2014/main" id="{6A4BA53D-8558-6143-8FD3-308695DBE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8888" y="5373688"/>
            <a:ext cx="1592262" cy="1266825"/>
          </a:xfrm>
          <a:prstGeom prst="homePlate">
            <a:avLst>
              <a:gd name="adj" fmla="val 49973"/>
            </a:avLst>
          </a:prstGeom>
          <a:solidFill>
            <a:srgbClr val="F2F2CB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r>
              <a:rPr lang="en-US" altLang="fr-FR" sz="1400"/>
              <a:t>Applications</a:t>
            </a:r>
          </a:p>
        </p:txBody>
      </p:sp>
      <p:sp>
        <p:nvSpPr>
          <p:cNvPr id="16391" name="Rectangle 4">
            <a:extLst>
              <a:ext uri="{FF2B5EF4-FFF2-40B4-BE49-F238E27FC236}">
                <a16:creationId xmlns:a16="http://schemas.microsoft.com/office/drawing/2014/main" id="{89D2B569-79C3-384B-9E5D-9B047AB8C2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1150" y="5373688"/>
            <a:ext cx="682625" cy="1266825"/>
          </a:xfrm>
          <a:prstGeom prst="rect">
            <a:avLst/>
          </a:prstGeom>
          <a:solidFill>
            <a:srgbClr val="F2F2CB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r>
              <a:rPr lang="en-US" altLang="fr-FR" sz="1400"/>
              <a:t>Users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F31B87-EC2A-2C46-8855-4DD8EBCBBFE3}"/>
              </a:ext>
            </a:extLst>
          </p:cNvPr>
          <p:cNvCxnSpPr>
            <a:cxnSpLocks/>
          </p:cNvCxnSpPr>
          <p:nvPr/>
        </p:nvCxnSpPr>
        <p:spPr>
          <a:xfrm>
            <a:off x="827088" y="2706688"/>
            <a:ext cx="6770687" cy="2698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5994975-E164-C44C-89A8-E05D0758F2E5}"/>
              </a:ext>
            </a:extLst>
          </p:cNvPr>
          <p:cNvCxnSpPr>
            <a:cxnSpLocks/>
          </p:cNvCxnSpPr>
          <p:nvPr/>
        </p:nvCxnSpPr>
        <p:spPr>
          <a:xfrm flipV="1">
            <a:off x="731838" y="660400"/>
            <a:ext cx="6743700" cy="24003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EC4FFFD-AE0A-F24D-9DAD-6544CA18033F}"/>
              </a:ext>
            </a:extLst>
          </p:cNvPr>
          <p:cNvCxnSpPr>
            <a:cxnSpLocks/>
          </p:cNvCxnSpPr>
          <p:nvPr/>
        </p:nvCxnSpPr>
        <p:spPr>
          <a:xfrm flipH="1" flipV="1">
            <a:off x="685800" y="2343150"/>
            <a:ext cx="6911975" cy="253682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395" name="Group 22">
            <a:extLst>
              <a:ext uri="{FF2B5EF4-FFF2-40B4-BE49-F238E27FC236}">
                <a16:creationId xmlns:a16="http://schemas.microsoft.com/office/drawing/2014/main" id="{D9F27DBC-8B2A-1849-A66B-E158E8F1D72B}"/>
              </a:ext>
            </a:extLst>
          </p:cNvPr>
          <p:cNvGrpSpPr>
            <a:grpSpLocks/>
          </p:cNvGrpSpPr>
          <p:nvPr/>
        </p:nvGrpSpPr>
        <p:grpSpPr bwMode="auto">
          <a:xfrm>
            <a:off x="7878763" y="385763"/>
            <a:ext cx="1338262" cy="4772025"/>
            <a:chOff x="7417407" y="938230"/>
            <a:chExt cx="1338986" cy="4771969"/>
          </a:xfrm>
        </p:grpSpPr>
        <p:sp>
          <p:nvSpPr>
            <p:cNvPr id="16409" name="TextBox 6">
              <a:extLst>
                <a:ext uri="{FF2B5EF4-FFF2-40B4-BE49-F238E27FC236}">
                  <a16:creationId xmlns:a16="http://schemas.microsoft.com/office/drawing/2014/main" id="{1EC62251-1E23-9C4E-A27F-CAFB8774AB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28144" y="3140456"/>
              <a:ext cx="832298" cy="307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fr-FR" sz="1400" b="1">
                  <a:latin typeface="Helvetica" pitchFamily="2" charset="0"/>
                </a:rPr>
                <a:t>Climate</a:t>
              </a:r>
            </a:p>
          </p:txBody>
        </p:sp>
        <p:sp>
          <p:nvSpPr>
            <p:cNvPr id="16410" name="TextBox 19">
              <a:extLst>
                <a:ext uri="{FF2B5EF4-FFF2-40B4-BE49-F238E27FC236}">
                  <a16:creationId xmlns:a16="http://schemas.microsoft.com/office/drawing/2014/main" id="{73E27431-E34C-D744-AB3B-586146FB54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17407" y="5186949"/>
              <a:ext cx="781001" cy="523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fr-FR" sz="1400" b="1">
                  <a:latin typeface="Helvetica" pitchFamily="2" charset="0"/>
                </a:rPr>
                <a:t>Ocean </a:t>
              </a:r>
              <a:br>
                <a:rPr lang="en-US" altLang="fr-FR" sz="1400" b="1">
                  <a:latin typeface="Helvetica" pitchFamily="2" charset="0"/>
                </a:rPr>
              </a:br>
              <a:r>
                <a:rPr lang="en-US" altLang="fr-FR" sz="1400" b="1">
                  <a:latin typeface="Helvetica" pitchFamily="2" charset="0"/>
                </a:rPr>
                <a:t>health</a:t>
              </a:r>
            </a:p>
          </p:txBody>
        </p:sp>
        <p:sp>
          <p:nvSpPr>
            <p:cNvPr id="16411" name="TextBox 20">
              <a:extLst>
                <a:ext uri="{FF2B5EF4-FFF2-40B4-BE49-F238E27FC236}">
                  <a16:creationId xmlns:a16="http://schemas.microsoft.com/office/drawing/2014/main" id="{3C328013-D0C6-734A-8EB1-2E28D2C0A2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28144" y="938230"/>
              <a:ext cx="1228249" cy="523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fr-FR" sz="1400" b="1">
                  <a:latin typeface="Helvetica" pitchFamily="2" charset="0"/>
                </a:rPr>
                <a:t>Operational </a:t>
              </a:r>
              <a:br>
                <a:rPr lang="en-US" altLang="fr-FR" sz="1400" b="1">
                  <a:latin typeface="Helvetica" pitchFamily="2" charset="0"/>
                </a:rPr>
              </a:br>
              <a:r>
                <a:rPr lang="en-US" altLang="fr-FR" sz="1400" b="1">
                  <a:latin typeface="Helvetica" pitchFamily="2" charset="0"/>
                </a:rPr>
                <a:t>services</a:t>
              </a:r>
            </a:p>
          </p:txBody>
        </p:sp>
      </p:grpSp>
      <p:sp>
        <p:nvSpPr>
          <p:cNvPr id="16396" name="TextBox 24">
            <a:extLst>
              <a:ext uri="{FF2B5EF4-FFF2-40B4-BE49-F238E27FC236}">
                <a16:creationId xmlns:a16="http://schemas.microsoft.com/office/drawing/2014/main" id="{3AB1F1F6-D888-4240-BAA1-ED2FD1AB4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9575" y="2078038"/>
            <a:ext cx="91122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fr-FR" sz="1300" b="1">
                <a:solidFill>
                  <a:srgbClr val="0432FF"/>
                </a:solidFill>
                <a:latin typeface="Cambria" panose="02040503050406030204" pitchFamily="18" charset="0"/>
              </a:rPr>
              <a:t>Satellite</a:t>
            </a:r>
          </a:p>
          <a:p>
            <a:pPr algn="ctr"/>
            <a:r>
              <a:rPr lang="en-US" altLang="fr-FR" sz="1300" b="1">
                <a:solidFill>
                  <a:srgbClr val="0432FF"/>
                </a:solidFill>
                <a:latin typeface="Cambria" panose="02040503050406030204" pitchFamily="18" charset="0"/>
              </a:rPr>
              <a:t>and</a:t>
            </a:r>
          </a:p>
          <a:p>
            <a:pPr algn="ctr"/>
            <a:r>
              <a:rPr lang="en-US" altLang="fr-FR" sz="1300" b="1">
                <a:solidFill>
                  <a:srgbClr val="0432FF"/>
                </a:solidFill>
                <a:latin typeface="Cambria" panose="02040503050406030204" pitchFamily="18" charset="0"/>
              </a:rPr>
              <a:t>in situ</a:t>
            </a:r>
          </a:p>
          <a:p>
            <a:pPr algn="ctr"/>
            <a:r>
              <a:rPr lang="en-US" altLang="fr-FR" sz="1300" b="1">
                <a:solidFill>
                  <a:srgbClr val="0432FF"/>
                </a:solidFill>
                <a:latin typeface="Cambria" panose="02040503050406030204" pitchFamily="18" charset="0"/>
              </a:rPr>
              <a:t>networks</a:t>
            </a:r>
          </a:p>
          <a:p>
            <a:pPr algn="ctr"/>
            <a:endParaRPr lang="en-US" altLang="fr-FR" sz="1300" b="1">
              <a:solidFill>
                <a:srgbClr val="0432FF"/>
              </a:solidFill>
              <a:latin typeface="Cambria" panose="02040503050406030204" pitchFamily="18" charset="0"/>
            </a:endParaRPr>
          </a:p>
          <a:p>
            <a:pPr algn="ctr"/>
            <a:r>
              <a:rPr lang="en-US" altLang="fr-FR" sz="1300" b="1">
                <a:solidFill>
                  <a:srgbClr val="0432FF"/>
                </a:solidFill>
                <a:latin typeface="Cambria" panose="02040503050406030204" pitchFamily="18" charset="0"/>
              </a:rPr>
              <a:t>Global</a:t>
            </a:r>
          </a:p>
          <a:p>
            <a:pPr algn="ctr"/>
            <a:r>
              <a:rPr lang="en-US" altLang="fr-FR" sz="1300" b="1">
                <a:solidFill>
                  <a:srgbClr val="0432FF"/>
                </a:solidFill>
                <a:latin typeface="Cambria" panose="02040503050406030204" pitchFamily="18" charset="0"/>
              </a:rPr>
              <a:t>Regional</a:t>
            </a:r>
          </a:p>
          <a:p>
            <a:pPr algn="ctr"/>
            <a:r>
              <a:rPr lang="en-US" altLang="fr-FR" sz="1300" b="1">
                <a:solidFill>
                  <a:srgbClr val="0432FF"/>
                </a:solidFill>
                <a:latin typeface="Cambria" panose="02040503050406030204" pitchFamily="18" charset="0"/>
              </a:rPr>
              <a:t>National</a:t>
            </a:r>
          </a:p>
        </p:txBody>
      </p:sp>
      <p:sp>
        <p:nvSpPr>
          <p:cNvPr id="16397" name="TextBox 25">
            <a:extLst>
              <a:ext uri="{FF2B5EF4-FFF2-40B4-BE49-F238E27FC236}">
                <a16:creationId xmlns:a16="http://schemas.microsoft.com/office/drawing/2014/main" id="{746544CD-0871-CB4B-BF8E-7759DEA20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7550" y="1941513"/>
            <a:ext cx="928688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fr-FR" sz="1300" b="1">
                <a:solidFill>
                  <a:srgbClr val="0432FF"/>
                </a:solidFill>
                <a:latin typeface="Cambria" panose="02040503050406030204" pitchFamily="18" charset="0"/>
              </a:rPr>
              <a:t>Real-time</a:t>
            </a:r>
          </a:p>
          <a:p>
            <a:pPr algn="ctr"/>
            <a:r>
              <a:rPr lang="en-US" altLang="fr-FR" sz="1300" b="1">
                <a:solidFill>
                  <a:srgbClr val="0432FF"/>
                </a:solidFill>
                <a:latin typeface="Cambria" panose="02040503050406030204" pitchFamily="18" charset="0"/>
              </a:rPr>
              <a:t>data</a:t>
            </a:r>
          </a:p>
          <a:p>
            <a:pPr algn="ctr"/>
            <a:r>
              <a:rPr lang="en-US" altLang="fr-FR" sz="1300" b="1">
                <a:solidFill>
                  <a:srgbClr val="0432FF"/>
                </a:solidFill>
                <a:latin typeface="Cambria" panose="02040503050406030204" pitchFamily="18" charset="0"/>
              </a:rPr>
              <a:t>systems</a:t>
            </a:r>
          </a:p>
        </p:txBody>
      </p:sp>
      <p:sp>
        <p:nvSpPr>
          <p:cNvPr id="16398" name="TextBox 26">
            <a:extLst>
              <a:ext uri="{FF2B5EF4-FFF2-40B4-BE49-F238E27FC236}">
                <a16:creationId xmlns:a16="http://schemas.microsoft.com/office/drawing/2014/main" id="{EA2868BF-BF99-2C4E-AAD0-EDEB13D1F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0413" y="2892425"/>
            <a:ext cx="84296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fr-FR" sz="1300" b="1">
                <a:solidFill>
                  <a:srgbClr val="0432FF"/>
                </a:solidFill>
                <a:latin typeface="Cambria" panose="02040503050406030204" pitchFamily="18" charset="0"/>
              </a:rPr>
              <a:t>Archives</a:t>
            </a:r>
          </a:p>
        </p:txBody>
      </p:sp>
      <p:sp>
        <p:nvSpPr>
          <p:cNvPr id="16399" name="TextBox 27">
            <a:extLst>
              <a:ext uri="{FF2B5EF4-FFF2-40B4-BE49-F238E27FC236}">
                <a16:creationId xmlns:a16="http://schemas.microsoft.com/office/drawing/2014/main" id="{2402A09F-D73A-E34E-BF50-9D2327BA36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8550" y="1157288"/>
            <a:ext cx="87947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fr-FR" sz="1300" b="1">
                <a:solidFill>
                  <a:srgbClr val="0432FF"/>
                </a:solidFill>
                <a:latin typeface="Cambria" panose="02040503050406030204" pitchFamily="18" charset="0"/>
              </a:rPr>
              <a:t>Ocean &amp;</a:t>
            </a:r>
          </a:p>
          <a:p>
            <a:pPr algn="ctr"/>
            <a:r>
              <a:rPr lang="en-US" altLang="fr-FR" sz="1300" b="1">
                <a:solidFill>
                  <a:srgbClr val="0432FF"/>
                </a:solidFill>
                <a:latin typeface="Cambria" panose="02040503050406030204" pitchFamily="18" charset="0"/>
              </a:rPr>
              <a:t>coupled</a:t>
            </a:r>
          </a:p>
          <a:p>
            <a:pPr algn="ctr"/>
            <a:r>
              <a:rPr lang="en-US" altLang="fr-FR" sz="1300" b="1">
                <a:solidFill>
                  <a:srgbClr val="0432FF"/>
                </a:solidFill>
                <a:latin typeface="Cambria" panose="02040503050406030204" pitchFamily="18" charset="0"/>
              </a:rPr>
              <a:t>forecasts</a:t>
            </a:r>
          </a:p>
        </p:txBody>
      </p:sp>
      <p:sp>
        <p:nvSpPr>
          <p:cNvPr id="16400" name="TextBox 28">
            <a:extLst>
              <a:ext uri="{FF2B5EF4-FFF2-40B4-BE49-F238E27FC236}">
                <a16:creationId xmlns:a16="http://schemas.microsoft.com/office/drawing/2014/main" id="{710F27A8-2EC4-2645-8F3D-EF1189177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9650" y="2435225"/>
            <a:ext cx="105886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fr-FR" sz="1300" b="1">
                <a:solidFill>
                  <a:srgbClr val="0432FF"/>
                </a:solidFill>
                <a:latin typeface="Cambria" panose="02040503050406030204" pitchFamily="18" charset="0"/>
              </a:rPr>
              <a:t>Reanalysis</a:t>
            </a:r>
          </a:p>
          <a:p>
            <a:pPr algn="ctr"/>
            <a:r>
              <a:rPr lang="en-US" altLang="fr-FR" sz="1300" b="1">
                <a:solidFill>
                  <a:srgbClr val="0432FF"/>
                </a:solidFill>
                <a:latin typeface="Cambria" panose="02040503050406030204" pitchFamily="18" charset="0"/>
              </a:rPr>
              <a:t>Forecasts</a:t>
            </a:r>
          </a:p>
          <a:p>
            <a:pPr algn="ctr"/>
            <a:r>
              <a:rPr lang="en-US" altLang="fr-FR" sz="1300" b="1">
                <a:solidFill>
                  <a:srgbClr val="0432FF"/>
                </a:solidFill>
                <a:latin typeface="Cambria" panose="02040503050406030204" pitchFamily="18" charset="0"/>
              </a:rPr>
              <a:t>Projections</a:t>
            </a:r>
          </a:p>
          <a:p>
            <a:pPr algn="ctr"/>
            <a:r>
              <a:rPr lang="en-US" altLang="fr-FR" sz="1300" b="1">
                <a:solidFill>
                  <a:srgbClr val="0432FF"/>
                </a:solidFill>
                <a:latin typeface="Cambria" panose="02040503050406030204" pitchFamily="18" charset="0"/>
              </a:rPr>
              <a:t>Research</a:t>
            </a:r>
          </a:p>
        </p:txBody>
      </p:sp>
      <p:sp>
        <p:nvSpPr>
          <p:cNvPr id="16401" name="TextBox 29">
            <a:extLst>
              <a:ext uri="{FF2B5EF4-FFF2-40B4-BE49-F238E27FC236}">
                <a16:creationId xmlns:a16="http://schemas.microsoft.com/office/drawing/2014/main" id="{CC8F6082-C470-BC49-A5F8-7462AC83CE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3188" y="465138"/>
            <a:ext cx="99853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fr-FR" sz="1300" b="1">
                <a:solidFill>
                  <a:srgbClr val="0432FF"/>
                </a:solidFill>
                <a:latin typeface="Cambria" panose="02040503050406030204" pitchFamily="18" charset="0"/>
              </a:rPr>
              <a:t>Weather &amp;</a:t>
            </a:r>
          </a:p>
          <a:p>
            <a:pPr algn="ctr"/>
            <a:r>
              <a:rPr lang="en-US" altLang="fr-FR" sz="1300" b="1">
                <a:solidFill>
                  <a:srgbClr val="0432FF"/>
                </a:solidFill>
                <a:latin typeface="Cambria" panose="02040503050406030204" pitchFamily="18" charset="0"/>
              </a:rPr>
              <a:t>marine</a:t>
            </a:r>
          </a:p>
          <a:p>
            <a:pPr algn="ctr"/>
            <a:r>
              <a:rPr lang="en-US" altLang="fr-FR" sz="1300" b="1">
                <a:solidFill>
                  <a:srgbClr val="0432FF"/>
                </a:solidFill>
                <a:latin typeface="Cambria" panose="02040503050406030204" pitchFamily="18" charset="0"/>
              </a:rPr>
              <a:t>services</a:t>
            </a:r>
          </a:p>
        </p:txBody>
      </p:sp>
      <p:sp>
        <p:nvSpPr>
          <p:cNvPr id="16402" name="TextBox 30">
            <a:extLst>
              <a:ext uri="{FF2B5EF4-FFF2-40B4-BE49-F238E27FC236}">
                <a16:creationId xmlns:a16="http://schemas.microsoft.com/office/drawing/2014/main" id="{DF354D63-2F2E-3343-87B4-E4D613F9C4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3013" y="1408113"/>
            <a:ext cx="12573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fr-FR" sz="1300" b="1">
                <a:solidFill>
                  <a:srgbClr val="0432FF"/>
                </a:solidFill>
                <a:latin typeface="Cambria" panose="02040503050406030204" pitchFamily="18" charset="0"/>
              </a:rPr>
              <a:t>Early warning</a:t>
            </a:r>
          </a:p>
          <a:p>
            <a:pPr algn="ctr"/>
            <a:r>
              <a:rPr lang="en-US" altLang="fr-FR" sz="1300" b="1">
                <a:solidFill>
                  <a:srgbClr val="0432FF"/>
                </a:solidFill>
                <a:latin typeface="Cambria" panose="02040503050406030204" pitchFamily="18" charset="0"/>
              </a:rPr>
              <a:t>systems</a:t>
            </a:r>
          </a:p>
        </p:txBody>
      </p:sp>
      <p:sp>
        <p:nvSpPr>
          <p:cNvPr id="16403" name="TextBox 31">
            <a:extLst>
              <a:ext uri="{FF2B5EF4-FFF2-40B4-BE49-F238E27FC236}">
                <a16:creationId xmlns:a16="http://schemas.microsoft.com/office/drawing/2014/main" id="{EEC04397-4ED9-1741-BC41-A19FCC6CD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4100" y="3746500"/>
            <a:ext cx="96996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fr-FR" sz="1300" b="1">
                <a:solidFill>
                  <a:srgbClr val="0432FF"/>
                </a:solidFill>
                <a:latin typeface="Cambria" panose="02040503050406030204" pitchFamily="18" charset="0"/>
              </a:rPr>
              <a:t>Models</a:t>
            </a:r>
          </a:p>
          <a:p>
            <a:pPr algn="ctr"/>
            <a:r>
              <a:rPr lang="en-US" altLang="fr-FR" sz="1300" b="1">
                <a:solidFill>
                  <a:srgbClr val="0432FF"/>
                </a:solidFill>
                <a:latin typeface="Cambria" panose="02040503050406030204" pitchFamily="18" charset="0"/>
              </a:rPr>
              <a:t>Research</a:t>
            </a:r>
          </a:p>
          <a:p>
            <a:pPr algn="ctr"/>
            <a:r>
              <a:rPr lang="en-US" altLang="fr-FR" sz="1300" b="1">
                <a:solidFill>
                  <a:srgbClr val="0432FF"/>
                </a:solidFill>
                <a:latin typeface="Cambria" panose="02040503050406030204" pitchFamily="18" charset="0"/>
              </a:rPr>
              <a:t>Scenarios</a:t>
            </a:r>
          </a:p>
          <a:p>
            <a:pPr algn="ctr"/>
            <a:r>
              <a:rPr lang="en-US" altLang="fr-FR" sz="1300" b="1">
                <a:solidFill>
                  <a:srgbClr val="0432FF"/>
                </a:solidFill>
                <a:latin typeface="Cambria" panose="02040503050406030204" pitchFamily="18" charset="0"/>
              </a:rPr>
              <a:t>Indicators</a:t>
            </a:r>
          </a:p>
        </p:txBody>
      </p:sp>
      <p:sp>
        <p:nvSpPr>
          <p:cNvPr id="16404" name="TextBox 32">
            <a:extLst>
              <a:ext uri="{FF2B5EF4-FFF2-40B4-BE49-F238E27FC236}">
                <a16:creationId xmlns:a16="http://schemas.microsoft.com/office/drawing/2014/main" id="{54BAB427-0AD7-D149-B1A7-9F9E5B495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5700" y="2428875"/>
            <a:ext cx="143192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fr-FR" sz="1300" b="1">
                <a:solidFill>
                  <a:srgbClr val="0432FF"/>
                </a:solidFill>
                <a:latin typeface="Cambria" panose="02040503050406030204" pitchFamily="18" charset="0"/>
              </a:rPr>
              <a:t>Climate services</a:t>
            </a:r>
          </a:p>
        </p:txBody>
      </p:sp>
      <p:sp>
        <p:nvSpPr>
          <p:cNvPr id="16405" name="TextBox 33">
            <a:extLst>
              <a:ext uri="{FF2B5EF4-FFF2-40B4-BE49-F238E27FC236}">
                <a16:creationId xmlns:a16="http://schemas.microsoft.com/office/drawing/2014/main" id="{DF2F0166-17D8-9743-BD66-D5054A64A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5875" y="2844800"/>
            <a:ext cx="11461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fr-FR" sz="1300" b="1">
                <a:solidFill>
                  <a:srgbClr val="0432FF"/>
                </a:solidFill>
                <a:latin typeface="Cambria" panose="02040503050406030204" pitchFamily="18" charset="0"/>
              </a:rPr>
              <a:t>Climate</a:t>
            </a:r>
          </a:p>
          <a:p>
            <a:pPr algn="ctr"/>
            <a:r>
              <a:rPr lang="en-US" altLang="fr-FR" sz="1300" b="1">
                <a:solidFill>
                  <a:srgbClr val="0432FF"/>
                </a:solidFill>
                <a:latin typeface="Cambria" panose="02040503050406030204" pitchFamily="18" charset="0"/>
              </a:rPr>
              <a:t>assessments</a:t>
            </a:r>
          </a:p>
        </p:txBody>
      </p:sp>
      <p:sp>
        <p:nvSpPr>
          <p:cNvPr id="16406" name="TextBox 34">
            <a:extLst>
              <a:ext uri="{FF2B5EF4-FFF2-40B4-BE49-F238E27FC236}">
                <a16:creationId xmlns:a16="http://schemas.microsoft.com/office/drawing/2014/main" id="{19DFDA17-88D2-BA4A-9F47-31B037AD2A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5875" y="4333875"/>
            <a:ext cx="114617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fr-FR" sz="1300" b="1">
                <a:solidFill>
                  <a:srgbClr val="0432FF"/>
                </a:solidFill>
                <a:latin typeface="Cambria" panose="02040503050406030204" pitchFamily="18" charset="0"/>
              </a:rPr>
              <a:t>Ocean</a:t>
            </a:r>
          </a:p>
          <a:p>
            <a:pPr algn="ctr"/>
            <a:r>
              <a:rPr lang="en-US" altLang="fr-FR" sz="1300" b="1">
                <a:solidFill>
                  <a:srgbClr val="0432FF"/>
                </a:solidFill>
                <a:latin typeface="Cambria" panose="02040503050406030204" pitchFamily="18" charset="0"/>
              </a:rPr>
              <a:t>health</a:t>
            </a:r>
          </a:p>
          <a:p>
            <a:pPr algn="ctr"/>
            <a:r>
              <a:rPr lang="en-US" altLang="fr-FR" sz="1300" b="1">
                <a:solidFill>
                  <a:srgbClr val="0432FF"/>
                </a:solidFill>
                <a:latin typeface="Cambria" panose="02040503050406030204" pitchFamily="18" charset="0"/>
              </a:rPr>
              <a:t>services &amp;</a:t>
            </a:r>
          </a:p>
          <a:p>
            <a:pPr algn="ctr"/>
            <a:r>
              <a:rPr lang="en-US" altLang="fr-FR" sz="1300" b="1">
                <a:solidFill>
                  <a:srgbClr val="0432FF"/>
                </a:solidFill>
                <a:latin typeface="Cambria" panose="02040503050406030204" pitchFamily="18" charset="0"/>
              </a:rPr>
              <a:t>assessments</a:t>
            </a:r>
          </a:p>
        </p:txBody>
      </p:sp>
      <p:sp>
        <p:nvSpPr>
          <p:cNvPr id="16407" name="TextBox 36">
            <a:extLst>
              <a:ext uri="{FF2B5EF4-FFF2-40B4-BE49-F238E27FC236}">
                <a16:creationId xmlns:a16="http://schemas.microsoft.com/office/drawing/2014/main" id="{2565023C-F057-2740-9C5E-7C5401C8B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8725" y="3867150"/>
            <a:ext cx="12557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fr-FR" sz="1300" b="1">
                <a:solidFill>
                  <a:srgbClr val="0432FF"/>
                </a:solidFill>
                <a:latin typeface="Cambria" panose="02040503050406030204" pitchFamily="18" charset="0"/>
              </a:rPr>
              <a:t>Early warning</a:t>
            </a:r>
          </a:p>
          <a:p>
            <a:pPr algn="ctr"/>
            <a:r>
              <a:rPr lang="en-US" altLang="fr-FR" sz="1300" b="1">
                <a:solidFill>
                  <a:srgbClr val="0432FF"/>
                </a:solidFill>
                <a:latin typeface="Cambria" panose="02040503050406030204" pitchFamily="18" charset="0"/>
              </a:rPr>
              <a:t>systems</a:t>
            </a:r>
          </a:p>
        </p:txBody>
      </p:sp>
    </p:spTree>
    <p:extLst>
      <p:ext uri="{BB962C8B-B14F-4D97-AF65-F5344CB8AC3E}">
        <p14:creationId xmlns:p14="http://schemas.microsoft.com/office/powerpoint/2010/main" val="311743993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2400" y="1828800"/>
            <a:ext cx="7551632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25213" y="762000"/>
            <a:ext cx="6985187" cy="8309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GB" sz="2400" dirty="0">
                <a:solidFill>
                  <a:srgbClr val="000099"/>
                </a:solidFill>
                <a:cs typeface="Times New Roman" pitchFamily="18" charset="0"/>
              </a:rPr>
              <a:t>A multi-level policy-cycle based governance framework</a:t>
            </a:r>
            <a:endParaRPr lang="de-DE" sz="2400" dirty="0">
              <a:solidFill>
                <a:srgbClr val="000099"/>
              </a:solidFill>
              <a:cs typeface="Times New Roman" pitchFamily="18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867400" y="3429000"/>
            <a:ext cx="3124200" cy="3381375"/>
            <a:chOff x="3840" y="1664"/>
            <a:chExt cx="1793" cy="2130"/>
          </a:xfrm>
        </p:grpSpPr>
        <p:sp>
          <p:nvSpPr>
            <p:cNvPr id="62514" name="Text Box 5"/>
            <p:cNvSpPr txBox="1">
              <a:spLocks noChangeArrowheads="1"/>
            </p:cNvSpPr>
            <p:nvPr/>
          </p:nvSpPr>
          <p:spPr bwMode="auto">
            <a:xfrm>
              <a:off x="4860" y="2960"/>
              <a:ext cx="773" cy="834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80"/>
                  </a:solidFill>
                </a:rPr>
                <a:t>Diversity of policy processes as appropriate</a:t>
              </a:r>
            </a:p>
          </p:txBody>
        </p:sp>
        <p:sp>
          <p:nvSpPr>
            <p:cNvPr id="62515" name="Line 6"/>
            <p:cNvSpPr>
              <a:spLocks noChangeShapeType="1"/>
            </p:cNvSpPr>
            <p:nvPr/>
          </p:nvSpPr>
          <p:spPr bwMode="auto">
            <a:xfrm flipH="1" flipV="1">
              <a:off x="3840" y="1664"/>
              <a:ext cx="1115" cy="1509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2516" name="Line 7"/>
            <p:cNvSpPr>
              <a:spLocks noChangeShapeType="1"/>
            </p:cNvSpPr>
            <p:nvPr/>
          </p:nvSpPr>
          <p:spPr bwMode="auto">
            <a:xfrm flipH="1">
              <a:off x="4176" y="3236"/>
              <a:ext cx="779" cy="12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2517" name="Line 8"/>
            <p:cNvSpPr>
              <a:spLocks noChangeShapeType="1"/>
            </p:cNvSpPr>
            <p:nvPr/>
          </p:nvSpPr>
          <p:spPr bwMode="auto">
            <a:xfrm flipH="1" flipV="1">
              <a:off x="3936" y="2816"/>
              <a:ext cx="964" cy="388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62469" name="Text Box 9"/>
          <p:cNvSpPr txBox="1">
            <a:spLocks noChangeArrowheads="1"/>
          </p:cNvSpPr>
          <p:nvPr/>
        </p:nvSpPr>
        <p:spPr bwMode="auto">
          <a:xfrm>
            <a:off x="7467600" y="2667000"/>
            <a:ext cx="1676400" cy="1062038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rgbClr val="000080"/>
                </a:solidFill>
              </a:rPr>
              <a:t>Policy cycles must be: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000080"/>
                </a:solidFill>
              </a:rPr>
              <a:t>Complete</a:t>
            </a:r>
          </a:p>
        </p:txBody>
      </p:sp>
      <p:sp>
        <p:nvSpPr>
          <p:cNvPr id="62499" name="Text Box 26"/>
          <p:cNvSpPr txBox="1">
            <a:spLocks noChangeArrowheads="1"/>
          </p:cNvSpPr>
          <p:nvPr/>
        </p:nvSpPr>
        <p:spPr bwMode="auto">
          <a:xfrm>
            <a:off x="7627938" y="4616450"/>
            <a:ext cx="1339850" cy="6413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000080"/>
                </a:solidFill>
              </a:rPr>
              <a:t>Linked laterally</a:t>
            </a:r>
          </a:p>
        </p:txBody>
      </p:sp>
      <p:sp>
        <p:nvSpPr>
          <p:cNvPr id="62497" name="Text Box 29"/>
          <p:cNvSpPr txBox="1">
            <a:spLocks noChangeArrowheads="1"/>
          </p:cNvSpPr>
          <p:nvPr/>
        </p:nvSpPr>
        <p:spPr bwMode="auto">
          <a:xfrm>
            <a:off x="7451725" y="3810000"/>
            <a:ext cx="1692275" cy="6413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000080"/>
                </a:solidFill>
              </a:rPr>
              <a:t>Linked vertically</a:t>
            </a:r>
          </a:p>
        </p:txBody>
      </p:sp>
      <p:sp>
        <p:nvSpPr>
          <p:cNvPr id="62473" name="Rectangle 30"/>
          <p:cNvSpPr>
            <a:spLocks noChangeArrowheads="1"/>
          </p:cNvSpPr>
          <p:nvPr/>
        </p:nvSpPr>
        <p:spPr bwMode="auto">
          <a:xfrm>
            <a:off x="110616" y="76200"/>
            <a:ext cx="6629397" cy="5794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029" sz="3200" b="1" dirty="0">
                <a:solidFill>
                  <a:schemeClr val="accent1"/>
                </a:solidFill>
                <a:cs typeface="Times New Roman" pitchFamily="18" charset="0"/>
              </a:rPr>
              <a:t>The governance framework</a:t>
            </a:r>
            <a:endParaRPr lang="de-DE" sz="3200" b="1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DB5B93-F45F-40C1-9BB7-55CB623474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106964"/>
            <a:ext cx="2108387" cy="167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555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304800" y="1036980"/>
            <a:ext cx="8258175" cy="523220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20700" indent="-463550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ct val="150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  <a:latin typeface="Tahoma" pitchFamily="34" charset="0"/>
              </a:rPr>
              <a:t>Long-term goal of interventions</a:t>
            </a:r>
          </a:p>
          <a:p>
            <a:pPr marL="57150" algn="ctr">
              <a:spcBef>
                <a:spcPct val="50000"/>
              </a:spcBef>
              <a:spcAft>
                <a:spcPct val="50000"/>
              </a:spcAft>
              <a:buClr>
                <a:srgbClr val="FF0000"/>
              </a:buClr>
              <a:buSzPct val="150000"/>
            </a:pPr>
            <a:r>
              <a:rPr lang="en-US" sz="2400" b="1" i="1" dirty="0">
                <a:solidFill>
                  <a:srgbClr val="002060"/>
                </a:solidFill>
              </a:rPr>
              <a:t>‘</a:t>
            </a:r>
            <a:r>
              <a:rPr lang="en-US" sz="2400" b="1" i="1" dirty="0">
                <a:solidFill>
                  <a:srgbClr val="002060"/>
                </a:solidFill>
                <a:latin typeface="Tahoma" pitchFamily="34" charset="0"/>
              </a:rPr>
              <a:t>fully-functional policy cycles at all appropriate levels with the appropriate vertical and lateral linkages’</a:t>
            </a:r>
          </a:p>
          <a:p>
            <a:pPr marL="520700" indent="-463550">
              <a:spcBef>
                <a:spcPct val="50000"/>
              </a:spcBef>
              <a:spcAft>
                <a:spcPct val="50000"/>
              </a:spcAft>
              <a:buClr>
                <a:srgbClr val="FF0000"/>
              </a:buClr>
              <a:buSzPct val="150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  <a:latin typeface="Tahoma" pitchFamily="34" charset="0"/>
              </a:rPr>
              <a:t>Interventions can be targeted at various parts of the system to:</a:t>
            </a:r>
          </a:p>
          <a:p>
            <a:pPr marL="1252538" lvl="1" indent="-617538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2060"/>
                </a:solidFill>
                <a:latin typeface="Tahoma" pitchFamily="34" charset="0"/>
              </a:rPr>
              <a:t>Establish or strengthen policy cycles</a:t>
            </a:r>
          </a:p>
          <a:p>
            <a:pPr marL="1252538" lvl="1" indent="-617538">
              <a:spcBef>
                <a:spcPct val="50000"/>
              </a:spcBef>
              <a:spcAft>
                <a:spcPct val="50000"/>
              </a:spcAft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002060"/>
                </a:solidFill>
                <a:latin typeface="Tahoma" pitchFamily="34" charset="0"/>
              </a:rPr>
              <a:t>Build or enhance linkages</a:t>
            </a:r>
          </a:p>
          <a:p>
            <a:pPr marL="635000" indent="-457200">
              <a:spcBef>
                <a:spcPct val="50000"/>
              </a:spcBef>
              <a:spcAft>
                <a:spcPct val="500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</a:rPr>
              <a:t>In the wider Caribbean: changed the nature of the ocean governance conversation</a:t>
            </a:r>
            <a:endParaRPr lang="en-US" sz="2400" dirty="0">
              <a:solidFill>
                <a:srgbClr val="002060"/>
              </a:solidFill>
              <a:latin typeface="Tahoma" pitchFamily="34" charset="0"/>
            </a:endParaRP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228600" y="76200"/>
            <a:ext cx="8763000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029" sz="3600" b="1" dirty="0">
                <a:solidFill>
                  <a:srgbClr val="0070C0"/>
                </a:solidFill>
                <a:latin typeface="Calibri"/>
                <a:cs typeface="Times New Roman"/>
              </a:rPr>
              <a:t>Framework building interventions</a:t>
            </a:r>
            <a:endParaRPr lang="de-DE" sz="3600" b="1" dirty="0">
              <a:solidFill>
                <a:srgbClr val="0070C0"/>
              </a:solidFill>
              <a:latin typeface="Calibri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3A3FA592-E8D0-DD44-89B3-4B8EAABF19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r-FR" dirty="0"/>
              <a:t>A more fully polycentric system</a:t>
            </a:r>
          </a:p>
        </p:txBody>
      </p:sp>
      <p:sp>
        <p:nvSpPr>
          <p:cNvPr id="36866" name="Content Placeholder 2">
            <a:extLst>
              <a:ext uri="{FF2B5EF4-FFF2-40B4-BE49-F238E27FC236}">
                <a16:creationId xmlns:a16="http://schemas.microsoft.com/office/drawing/2014/main" id="{EAC05ABD-6DDA-9B4C-9A5E-B7B43907B34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484312"/>
            <a:ext cx="7772400" cy="4752999"/>
          </a:xfrm>
        </p:spPr>
        <p:txBody>
          <a:bodyPr/>
          <a:lstStyle/>
          <a:p>
            <a:r>
              <a:rPr lang="en-US" altLang="fr-FR" dirty="0"/>
              <a:t>Attending to overall architecture and interactions</a:t>
            </a:r>
          </a:p>
          <a:p>
            <a:r>
              <a:rPr lang="en-US" altLang="fr-FR" dirty="0"/>
              <a:t>Harmonizing principles, rules and mandates</a:t>
            </a:r>
          </a:p>
          <a:p>
            <a:r>
              <a:rPr lang="en-US" altLang="fr-FR" dirty="0" err="1"/>
              <a:t>Analysing</a:t>
            </a:r>
            <a:r>
              <a:rPr lang="en-US" altLang="fr-FR" dirty="0"/>
              <a:t> gaps, overlaps</a:t>
            </a:r>
            <a:br>
              <a:rPr lang="en-US" altLang="fr-FR" dirty="0"/>
            </a:br>
            <a:endParaRPr lang="en-US" altLang="fr-FR" dirty="0"/>
          </a:p>
          <a:p>
            <a:r>
              <a:rPr lang="en-US" altLang="fr-FR" dirty="0"/>
              <a:t>Establishing cooperation/conflict management mechanisms</a:t>
            </a:r>
            <a:br>
              <a:rPr lang="en-US" altLang="fr-FR" dirty="0"/>
            </a:br>
            <a:endParaRPr lang="en-US" altLang="fr-FR" dirty="0"/>
          </a:p>
          <a:p>
            <a:r>
              <a:rPr lang="en-US" altLang="fr-FR" dirty="0"/>
              <a:t>Network development (networks of people and organizations), Applying subsidiarity</a:t>
            </a:r>
            <a:br>
              <a:rPr lang="en-US" altLang="fr-FR" dirty="0"/>
            </a:br>
            <a:endParaRPr lang="en-US" altLang="fr-FR" dirty="0"/>
          </a:p>
          <a:p>
            <a:r>
              <a:rPr lang="en-US" altLang="fr-FR" dirty="0"/>
              <a:t>Strengthening learning and sharing mechanisms</a:t>
            </a:r>
          </a:p>
        </p:txBody>
      </p:sp>
    </p:spTree>
    <p:extLst>
      <p:ext uri="{BB962C8B-B14F-4D97-AF65-F5344CB8AC3E}">
        <p14:creationId xmlns:p14="http://schemas.microsoft.com/office/powerpoint/2010/main" val="872293884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3A3FA592-E8D0-DD44-89B3-4B8EAABF19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r-FR" dirty="0"/>
              <a:t>Questions for discussion</a:t>
            </a:r>
          </a:p>
        </p:txBody>
      </p:sp>
      <p:sp>
        <p:nvSpPr>
          <p:cNvPr id="36866" name="Content Placeholder 2">
            <a:extLst>
              <a:ext uri="{FF2B5EF4-FFF2-40B4-BE49-F238E27FC236}">
                <a16:creationId xmlns:a16="http://schemas.microsoft.com/office/drawing/2014/main" id="{EAC05ABD-6DDA-9B4C-9A5E-B7B43907B34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484312"/>
            <a:ext cx="7772400" cy="4982990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altLang="fr-FR" sz="2000" dirty="0"/>
              <a:t>What activities of ‘GOOS’ are most important in developing national investment in sustained ocean observations?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fr-FR" sz="2000" dirty="0"/>
              <a:t>What activities are most important in influencing national systems to build towards common regional and global systems? (i.e. working towards best practice and standards, sharing data into common systems)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fr-FR" sz="2000" dirty="0"/>
              <a:t>Do these answers give us some indication of priority focus on improving governance?</a:t>
            </a:r>
          </a:p>
          <a:p>
            <a:pPr marL="342900" indent="-342900">
              <a:buFont typeface="+mj-lt"/>
              <a:buAutoNum type="arabicPeriod"/>
            </a:pPr>
            <a:endParaRPr lang="en-US" altLang="fr-FR" sz="2000" dirty="0"/>
          </a:p>
          <a:p>
            <a:pPr marL="342900" indent="-342900">
              <a:buFont typeface="+mj-lt"/>
              <a:buAutoNum type="arabicPeriod"/>
            </a:pPr>
            <a:r>
              <a:rPr lang="en-US" altLang="fr-FR" sz="2000" dirty="0"/>
              <a:t>What are the next steps in this process of improving the governance of GOOS?</a:t>
            </a:r>
          </a:p>
          <a:p>
            <a:pPr marL="742950" lvl="1" indent="-342900"/>
            <a:r>
              <a:rPr lang="en-US" altLang="fr-FR" sz="1800" dirty="0"/>
              <a:t>Mapping and analysis of the present architecture?</a:t>
            </a:r>
          </a:p>
          <a:p>
            <a:pPr marL="742950" lvl="1" indent="-342900"/>
            <a:r>
              <a:rPr lang="en-US" altLang="fr-FR" sz="1800" dirty="0"/>
              <a:t>Better learning and sharing mechanisms?</a:t>
            </a:r>
          </a:p>
          <a:p>
            <a:pPr marL="742950" lvl="1" indent="-342900"/>
            <a:r>
              <a:rPr lang="en-US" altLang="fr-FR" sz="1800" dirty="0"/>
              <a:t>Which mechanisms should be used? GOOS SC? a partners’ forum? how do we engage national systems?</a:t>
            </a:r>
            <a:endParaRPr lang="en-US" altLang="fr-FR" sz="1600" dirty="0"/>
          </a:p>
          <a:p>
            <a:pPr marL="342900" indent="-342900">
              <a:buFont typeface="+mj-lt"/>
              <a:buAutoNum type="arabicPeriod"/>
            </a:pPr>
            <a:endParaRPr lang="en-US" altLang="fr-FR" sz="2000" dirty="0"/>
          </a:p>
        </p:txBody>
      </p:sp>
    </p:spTree>
    <p:extLst>
      <p:ext uri="{BB962C8B-B14F-4D97-AF65-F5344CB8AC3E}">
        <p14:creationId xmlns:p14="http://schemas.microsoft.com/office/powerpoint/2010/main" val="90827724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62152"/>
            <a:ext cx="9206746" cy="78339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600" b="1" dirty="0">
                <a:solidFill>
                  <a:srgbClr val="0070C0"/>
                </a:solidFill>
                <a:effectLst/>
                <a:latin typeface="Calibri"/>
                <a:ea typeface="Calibri"/>
                <a:cs typeface="Times New Roman"/>
              </a:rPr>
              <a:t>GOOS Governance</a:t>
            </a:r>
            <a:endParaRPr lang="en-US" sz="3600" b="1" dirty="0">
              <a:solidFill>
                <a:srgbClr val="0070C0"/>
              </a:solidFill>
              <a:effectLst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880D3E8-7856-41E0-A6D7-4DD53CBA9CA6}"/>
              </a:ext>
            </a:extLst>
          </p:cNvPr>
          <p:cNvSpPr/>
          <p:nvPr/>
        </p:nvSpPr>
        <p:spPr>
          <a:xfrm>
            <a:off x="272846" y="1125141"/>
            <a:ext cx="8598308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The situation described in the white paper by </a:t>
            </a:r>
            <a:r>
              <a:rPr lang="en-US" sz="2000" dirty="0" err="1">
                <a:solidFill>
                  <a:srgbClr val="002060"/>
                </a:solidFill>
              </a:rPr>
              <a:t>Tanhua</a:t>
            </a:r>
            <a:r>
              <a:rPr lang="en-US" sz="2000" dirty="0">
                <a:solidFill>
                  <a:srgbClr val="002060"/>
                </a:solidFill>
              </a:rPr>
              <a:t> et al. </a:t>
            </a:r>
          </a:p>
          <a:p>
            <a:pPr marL="800100" lvl="1" indent="-342900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2060"/>
                </a:solidFill>
              </a:rPr>
              <a:t>Multiple </a:t>
            </a:r>
            <a:r>
              <a:rPr lang="en-US" sz="2000" dirty="0" err="1">
                <a:solidFill>
                  <a:srgbClr val="002060"/>
                </a:solidFill>
              </a:rPr>
              <a:t>centres</a:t>
            </a:r>
            <a:r>
              <a:rPr lang="en-US" sz="2000" dirty="0">
                <a:solidFill>
                  <a:srgbClr val="002060"/>
                </a:solidFill>
              </a:rPr>
              <a:t> of responsibility for GOOS components</a:t>
            </a:r>
          </a:p>
          <a:p>
            <a:pPr marL="800100" lvl="1" indent="-342900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2060"/>
                </a:solidFill>
              </a:rPr>
              <a:t>Lack of an entity or mechanisms with responsibility for overall for coordination of the system</a:t>
            </a:r>
          </a:p>
          <a:p>
            <a:pPr marL="800100" lvl="1" indent="-342900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2060"/>
                </a:solidFill>
              </a:rPr>
              <a:t>Associated problems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002060"/>
              </a:solidFill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Not an uncommon situation in governance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002060"/>
              </a:solidFill>
            </a:endParaRPr>
          </a:p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Significant work has been done on:</a:t>
            </a:r>
          </a:p>
          <a:p>
            <a:pPr marL="800100" lvl="1" indent="-342900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2060"/>
                </a:solidFill>
              </a:rPr>
              <a:t>Characteristics of such systems</a:t>
            </a:r>
          </a:p>
          <a:p>
            <a:pPr marL="800100" lvl="1" indent="-342900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2060"/>
                </a:solidFill>
              </a:rPr>
              <a:t>How to make them effective</a:t>
            </a: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002060"/>
              </a:solidFill>
            </a:endParaRPr>
          </a:p>
          <a:p>
            <a:pPr marL="3429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This may help with understanding and developing appropriate arrangements for governance of GOOS. </a:t>
            </a:r>
          </a:p>
        </p:txBody>
      </p:sp>
    </p:spTree>
    <p:extLst>
      <p:ext uri="{BB962C8B-B14F-4D97-AF65-F5344CB8AC3E}">
        <p14:creationId xmlns:p14="http://schemas.microsoft.com/office/powerpoint/2010/main" val="978349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62152"/>
            <a:ext cx="9206746" cy="78339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600" b="1" dirty="0">
                <a:solidFill>
                  <a:srgbClr val="0070C0"/>
                </a:solidFill>
                <a:effectLst/>
                <a:latin typeface="Calibri"/>
                <a:ea typeface="Calibri"/>
                <a:cs typeface="Times New Roman"/>
              </a:rPr>
              <a:t>Polycentricity in governance</a:t>
            </a:r>
            <a:endParaRPr lang="en-US" sz="3600" b="1" dirty="0">
              <a:solidFill>
                <a:srgbClr val="0070C0"/>
              </a:solidFill>
              <a:effectLst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880D3E8-7856-41E0-A6D7-4DD53CBA9CA6}"/>
              </a:ext>
            </a:extLst>
          </p:cNvPr>
          <p:cNvSpPr/>
          <p:nvPr/>
        </p:nvSpPr>
        <p:spPr>
          <a:xfrm>
            <a:off x="355838" y="1139890"/>
            <a:ext cx="8495069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Early researchers of governance systems noted they were often multicentered, uncoordinated and chaotic</a:t>
            </a:r>
          </a:p>
          <a:p>
            <a:pPr marL="342900" indent="-342900"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1961 Elinor Ostrom and colleagues, look closer, there is structure</a:t>
            </a:r>
          </a:p>
          <a:p>
            <a:pPr marL="342900" indent="-342900"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Introduced the term polycentric</a:t>
            </a:r>
          </a:p>
          <a:p>
            <a:pPr marL="342900" indent="-342900"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Polycentric systems should have:</a:t>
            </a:r>
          </a:p>
          <a:p>
            <a:pPr marL="800100" lvl="1" indent="-342900">
              <a:spcAft>
                <a:spcPts val="1200"/>
              </a:spcAft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2060"/>
                </a:solidFill>
              </a:rPr>
              <a:t>Overarching rules</a:t>
            </a:r>
          </a:p>
          <a:p>
            <a:pPr marL="800100" lvl="1" indent="-342900">
              <a:spcAft>
                <a:spcPts val="1200"/>
              </a:spcAft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2060"/>
                </a:solidFill>
              </a:rPr>
              <a:t>Mutual adjustment by components (collaborate and avoid conflict)</a:t>
            </a:r>
          </a:p>
          <a:p>
            <a:pPr marL="800100" lvl="1" indent="-342900">
              <a:spcAft>
                <a:spcPts val="1200"/>
              </a:spcAft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2060"/>
                </a:solidFill>
              </a:rPr>
              <a:t>Willingness to experiment </a:t>
            </a:r>
          </a:p>
          <a:p>
            <a:pPr marL="800100" lvl="1" indent="-342900">
              <a:spcAft>
                <a:spcPts val="1200"/>
              </a:spcAft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2060"/>
                </a:solidFill>
              </a:rPr>
              <a:t>Trust among members</a:t>
            </a:r>
          </a:p>
        </p:txBody>
      </p:sp>
    </p:spTree>
    <p:extLst>
      <p:ext uri="{BB962C8B-B14F-4D97-AF65-F5344CB8AC3E}">
        <p14:creationId xmlns:p14="http://schemas.microsoft.com/office/powerpoint/2010/main" val="1563287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3358DA0C-C9ED-4DFA-9BA4-2C534BE25F1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162152"/>
            <a:ext cx="9206746" cy="78339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 b="1" dirty="0">
                <a:solidFill>
                  <a:srgbClr val="0070C0"/>
                </a:solidFill>
                <a:effectLst/>
                <a:latin typeface="Calibri"/>
                <a:ea typeface="Calibri"/>
                <a:cs typeface="Times New Roman"/>
              </a:rPr>
              <a:t>Polycentricity in global ocean environmental governance</a:t>
            </a:r>
            <a:endParaRPr lang="en-US" sz="2800" b="1" dirty="0">
              <a:solidFill>
                <a:srgbClr val="0070C0"/>
              </a:solidFill>
              <a:effectLst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8367D3-907E-49D2-AA9D-4D84BF02B2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952" y="945549"/>
            <a:ext cx="8048096" cy="403635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CE240CA-8AD5-440C-87CF-B7D5CB838D0A}"/>
              </a:ext>
            </a:extLst>
          </p:cNvPr>
          <p:cNvSpPr/>
          <p:nvPr/>
        </p:nvSpPr>
        <p:spPr>
          <a:xfrm>
            <a:off x="430501" y="5372885"/>
            <a:ext cx="859830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Global level – 25+ intergovernmental arrangements</a:t>
            </a:r>
          </a:p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Twenty regions</a:t>
            </a:r>
          </a:p>
        </p:txBody>
      </p:sp>
    </p:spTree>
    <p:extLst>
      <p:ext uri="{BB962C8B-B14F-4D97-AF65-F5344CB8AC3E}">
        <p14:creationId xmlns:p14="http://schemas.microsoft.com/office/powerpoint/2010/main" val="1221208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880D3E8-7856-41E0-A6D7-4DD53CBA9CA6}"/>
              </a:ext>
            </a:extLst>
          </p:cNvPr>
          <p:cNvSpPr/>
          <p:nvPr/>
        </p:nvSpPr>
        <p:spPr>
          <a:xfrm>
            <a:off x="272846" y="1125141"/>
            <a:ext cx="8598308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Most of these systems include multiple levels:</a:t>
            </a:r>
          </a:p>
          <a:p>
            <a:pPr marL="800100" lvl="1" indent="-342900">
              <a:spcAft>
                <a:spcPts val="600"/>
              </a:spcAft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2060"/>
                </a:solidFill>
              </a:rPr>
              <a:t>Global</a:t>
            </a:r>
          </a:p>
          <a:p>
            <a:pPr marL="800100" lvl="1" indent="-342900">
              <a:spcAft>
                <a:spcPts val="600"/>
              </a:spcAft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2060"/>
                </a:solidFill>
              </a:rPr>
              <a:t>Regional</a:t>
            </a:r>
          </a:p>
          <a:p>
            <a:pPr marL="800100" lvl="1" indent="-342900">
              <a:spcAft>
                <a:spcPts val="600"/>
              </a:spcAft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rgbClr val="002060"/>
                </a:solidFill>
              </a:rPr>
              <a:t>Subregional</a:t>
            </a:r>
            <a:endParaRPr lang="en-US" sz="2000" dirty="0">
              <a:solidFill>
                <a:srgbClr val="002060"/>
              </a:solidFill>
            </a:endParaRPr>
          </a:p>
          <a:p>
            <a:pPr marL="800100" lvl="1" indent="-342900">
              <a:spcAft>
                <a:spcPts val="600"/>
              </a:spcAft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2060"/>
                </a:solidFill>
              </a:rPr>
              <a:t>National </a:t>
            </a:r>
          </a:p>
          <a:p>
            <a:pPr marL="800100" lvl="1" indent="-342900">
              <a:spcAft>
                <a:spcPts val="600"/>
              </a:spcAft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2060"/>
                </a:solidFill>
              </a:rPr>
              <a:t>National regions</a:t>
            </a:r>
          </a:p>
          <a:p>
            <a:pPr marL="800100" lvl="1" indent="-342900">
              <a:spcAft>
                <a:spcPts val="600"/>
              </a:spcAft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2060"/>
                </a:solidFill>
              </a:rPr>
              <a:t>Local</a:t>
            </a:r>
          </a:p>
          <a:p>
            <a:pPr lvl="1" algn="ctr">
              <a:spcAft>
                <a:spcPts val="600"/>
              </a:spcAft>
              <a:buClr>
                <a:srgbClr val="FF0000"/>
              </a:buClr>
            </a:pPr>
            <a:endParaRPr lang="en-US" sz="2000" dirty="0">
              <a:solidFill>
                <a:srgbClr val="002060"/>
              </a:solidFill>
            </a:endParaRPr>
          </a:p>
          <a:p>
            <a:pPr lvl="1" algn="ctr">
              <a:spcAft>
                <a:spcPts val="600"/>
              </a:spcAft>
              <a:buClr>
                <a:srgbClr val="FF0000"/>
              </a:buClr>
            </a:pPr>
            <a:endParaRPr lang="en-US" sz="2000" b="1" i="1" dirty="0">
              <a:solidFill>
                <a:srgbClr val="002060"/>
              </a:solidFill>
            </a:endParaRPr>
          </a:p>
          <a:p>
            <a:pPr marL="0" lvl="1" algn="ctr">
              <a:spcAft>
                <a:spcPts val="600"/>
              </a:spcAft>
              <a:buClr>
                <a:srgbClr val="FF0000"/>
              </a:buClr>
            </a:pPr>
            <a:r>
              <a:rPr lang="en-US" sz="2000" b="1" i="1" dirty="0">
                <a:solidFill>
                  <a:srgbClr val="002060"/>
                </a:solidFill>
              </a:rPr>
              <a:t>Clearly GOOS is polycentric and multilevel with global, regional, </a:t>
            </a:r>
            <a:r>
              <a:rPr lang="en-US" sz="2000" b="1" i="1" dirty="0" err="1">
                <a:solidFill>
                  <a:srgbClr val="002060"/>
                </a:solidFill>
              </a:rPr>
              <a:t>subregional</a:t>
            </a:r>
            <a:r>
              <a:rPr lang="en-US" sz="2000" b="1" i="1" dirty="0">
                <a:solidFill>
                  <a:srgbClr val="002060"/>
                </a:solidFill>
              </a:rPr>
              <a:t>, national, and subnational levels.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358DA0C-C9ED-4DFA-9BA4-2C534BE25F1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162152"/>
            <a:ext cx="9206746" cy="78339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600" b="1" dirty="0">
                <a:solidFill>
                  <a:srgbClr val="0070C0"/>
                </a:solidFill>
                <a:effectLst/>
                <a:latin typeface="Calibri"/>
                <a:ea typeface="Calibri"/>
                <a:cs typeface="Times New Roman"/>
              </a:rPr>
              <a:t>Multilevel polycentricity</a:t>
            </a:r>
            <a:endParaRPr lang="en-US" sz="3600" b="1" dirty="0"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87322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880D3E8-7856-41E0-A6D7-4DD53CBA9CA6}"/>
              </a:ext>
            </a:extLst>
          </p:cNvPr>
          <p:cNvSpPr/>
          <p:nvPr/>
        </p:nvSpPr>
        <p:spPr>
          <a:xfrm>
            <a:off x="272846" y="1125141"/>
            <a:ext cx="859830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Cons</a:t>
            </a:r>
          </a:p>
          <a:p>
            <a:pPr marL="800100" lvl="1" indent="-342900">
              <a:spcAft>
                <a:spcPts val="1200"/>
              </a:spcAft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2060"/>
                </a:solidFill>
              </a:rPr>
              <a:t>Inefficiency (duplication of effort)</a:t>
            </a:r>
          </a:p>
          <a:p>
            <a:pPr marL="800100" lvl="1" indent="-342900">
              <a:spcAft>
                <a:spcPts val="1200"/>
              </a:spcAft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2060"/>
                </a:solidFill>
              </a:rPr>
              <a:t>Gaps in coverage</a:t>
            </a:r>
          </a:p>
          <a:p>
            <a:pPr marL="800100" lvl="1" indent="-342900">
              <a:spcAft>
                <a:spcPts val="1200"/>
              </a:spcAft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2060"/>
                </a:solidFill>
              </a:rPr>
              <a:t>Unpredictable</a:t>
            </a:r>
          </a:p>
          <a:p>
            <a:pPr marL="342900" indent="-342900"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</a:rPr>
              <a:t>Pros (may be more ordered than they initially appear)</a:t>
            </a:r>
          </a:p>
          <a:p>
            <a:pPr marL="800100" lvl="1" indent="-342900">
              <a:spcAft>
                <a:spcPts val="1200"/>
              </a:spcAft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2060"/>
                </a:solidFill>
              </a:rPr>
              <a:t>Multiple mechanisms for mutual monitoring, learning, and adaptation</a:t>
            </a:r>
          </a:p>
          <a:p>
            <a:pPr marL="800100" lvl="1" indent="-342900">
              <a:spcAft>
                <a:spcPts val="1200"/>
              </a:spcAft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2060"/>
                </a:solidFill>
              </a:rPr>
              <a:t>Subsidiarity, in which problems can be addressed at the most relevant and capable scale;</a:t>
            </a:r>
          </a:p>
          <a:p>
            <a:pPr marL="800100" lvl="1" indent="-342900">
              <a:spcAft>
                <a:spcPts val="1200"/>
              </a:spcAft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rgbClr val="002060"/>
                </a:solidFill>
              </a:rPr>
              <a:t>Decentralised</a:t>
            </a:r>
            <a:r>
              <a:rPr lang="en-US" sz="2000" dirty="0">
                <a:solidFill>
                  <a:srgbClr val="002060"/>
                </a:solidFill>
              </a:rPr>
              <a:t> decision-making facilitates the input from relevant stakeholders</a:t>
            </a:r>
          </a:p>
          <a:p>
            <a:pPr marL="800100" lvl="1" indent="-342900">
              <a:spcAft>
                <a:spcPts val="1200"/>
              </a:spcAft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2060"/>
                </a:solidFill>
              </a:rPr>
              <a:t>Resilience due to redundancy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358DA0C-C9ED-4DFA-9BA4-2C534BE25F1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162152"/>
            <a:ext cx="9206746" cy="78339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600" b="1" dirty="0">
                <a:solidFill>
                  <a:srgbClr val="0070C0"/>
                </a:solidFill>
                <a:effectLst/>
                <a:latin typeface="Calibri"/>
                <a:ea typeface="Calibri"/>
                <a:cs typeface="Times New Roman"/>
              </a:rPr>
              <a:t>Pros and cons of polycentricity</a:t>
            </a:r>
          </a:p>
        </p:txBody>
      </p:sp>
    </p:spTree>
    <p:extLst>
      <p:ext uri="{BB962C8B-B14F-4D97-AF65-F5344CB8AC3E}">
        <p14:creationId xmlns:p14="http://schemas.microsoft.com/office/powerpoint/2010/main" val="567840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185B17B-7716-408A-935B-35AB9D4A11D0}"/>
              </a:ext>
            </a:extLst>
          </p:cNvPr>
          <p:cNvSpPr txBox="1"/>
          <p:nvPr/>
        </p:nvSpPr>
        <p:spPr>
          <a:xfrm>
            <a:off x="1147426" y="5643076"/>
            <a:ext cx="1353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rgbClr val="002060"/>
                </a:solidFill>
              </a:rPr>
              <a:t>Centralised</a:t>
            </a:r>
            <a:r>
              <a:rPr lang="en-US" sz="1400" dirty="0">
                <a:solidFill>
                  <a:srgbClr val="002060"/>
                </a:solidFill>
              </a:rPr>
              <a:t> authority</a:t>
            </a:r>
            <a:endParaRPr lang="en-BB" sz="1400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DFC555-44AB-416D-AB03-DC1CDCFC40CE}"/>
              </a:ext>
            </a:extLst>
          </p:cNvPr>
          <p:cNvSpPr txBox="1"/>
          <p:nvPr/>
        </p:nvSpPr>
        <p:spPr>
          <a:xfrm>
            <a:off x="6707443" y="5643076"/>
            <a:ext cx="13530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2060"/>
                </a:solidFill>
              </a:rPr>
              <a:t>Fully functional polycentric</a:t>
            </a:r>
            <a:endParaRPr lang="en-BB" sz="1400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64C4EE-D83B-4A4A-8C14-5C8503C4C3C3}"/>
              </a:ext>
            </a:extLst>
          </p:cNvPr>
          <p:cNvSpPr txBox="1"/>
          <p:nvPr/>
        </p:nvSpPr>
        <p:spPr>
          <a:xfrm>
            <a:off x="2576579" y="5643076"/>
            <a:ext cx="1247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2060"/>
                </a:solidFill>
              </a:rPr>
              <a:t>Polycentric fragmented</a:t>
            </a:r>
            <a:endParaRPr lang="en-BB" sz="1400" dirty="0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FFB184-C269-4889-8255-D69B8450F24F}"/>
              </a:ext>
            </a:extLst>
          </p:cNvPr>
          <p:cNvSpPr txBox="1"/>
          <p:nvPr/>
        </p:nvSpPr>
        <p:spPr>
          <a:xfrm>
            <a:off x="3994131" y="5643076"/>
            <a:ext cx="1076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2060"/>
                </a:solidFill>
              </a:rPr>
              <a:t>Polycentric bricolage</a:t>
            </a:r>
            <a:endParaRPr lang="en-BB" sz="1400" dirty="0">
              <a:solidFill>
                <a:srgbClr val="00206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6FF10F-4523-4285-B790-4C0C34303392}"/>
              </a:ext>
            </a:extLst>
          </p:cNvPr>
          <p:cNvSpPr txBox="1"/>
          <p:nvPr/>
        </p:nvSpPr>
        <p:spPr>
          <a:xfrm>
            <a:off x="5314304" y="5643076"/>
            <a:ext cx="1158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2060"/>
                </a:solidFill>
              </a:rPr>
              <a:t>Polycentric codesigned</a:t>
            </a:r>
            <a:endParaRPr lang="en-BB" sz="1400" dirty="0">
              <a:solidFill>
                <a:srgbClr val="002060"/>
              </a:solidFill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557A191A-DDD8-4618-B2D2-A52246A6ACA6}"/>
              </a:ext>
            </a:extLst>
          </p:cNvPr>
          <p:cNvSpPr/>
          <p:nvPr/>
        </p:nvSpPr>
        <p:spPr>
          <a:xfrm>
            <a:off x="2576579" y="691704"/>
            <a:ext cx="5483896" cy="4991380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Attending to overall architecture and interactions. Harmonizing principles, rules and mandates. </a:t>
            </a:r>
            <a:r>
              <a:rPr lang="en-US" dirty="0" err="1">
                <a:solidFill>
                  <a:srgbClr val="002060"/>
                </a:solidFill>
              </a:rPr>
              <a:t>Analysing</a:t>
            </a:r>
            <a:r>
              <a:rPr lang="en-US" dirty="0">
                <a:solidFill>
                  <a:srgbClr val="002060"/>
                </a:solidFill>
              </a:rPr>
              <a:t> gaps, overlaps. Establishing cooperation/ conflict management mechanisms. Network development, Applying subsidiarity. Strengthening learning and sharing mechanisms.</a:t>
            </a:r>
            <a:endParaRPr lang="en-BB" dirty="0">
              <a:solidFill>
                <a:srgbClr val="00206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4A82840-F65E-4BF6-B912-1BA7B5139D16}"/>
              </a:ext>
            </a:extLst>
          </p:cNvPr>
          <p:cNvSpPr/>
          <p:nvPr/>
        </p:nvSpPr>
        <p:spPr>
          <a:xfrm>
            <a:off x="1318275" y="6395845"/>
            <a:ext cx="6668087" cy="2769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Governance modality spectrum</a:t>
            </a:r>
            <a:endParaRPr lang="en-BB" dirty="0">
              <a:solidFill>
                <a:srgbClr val="002060"/>
              </a:solidFill>
            </a:endParaRPr>
          </a:p>
        </p:txBody>
      </p:sp>
      <p:sp>
        <p:nvSpPr>
          <p:cNvPr id="22" name="Arrow: Left 21">
            <a:extLst>
              <a:ext uri="{FF2B5EF4-FFF2-40B4-BE49-F238E27FC236}">
                <a16:creationId xmlns:a16="http://schemas.microsoft.com/office/drawing/2014/main" id="{F1E0B643-A47B-4854-8B6C-B11C2CF67BA8}"/>
              </a:ext>
            </a:extLst>
          </p:cNvPr>
          <p:cNvSpPr/>
          <p:nvPr/>
        </p:nvSpPr>
        <p:spPr>
          <a:xfrm>
            <a:off x="1347218" y="696226"/>
            <a:ext cx="3967087" cy="865962"/>
          </a:xfrm>
          <a:prstGeom prst="leftArrow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Not an option</a:t>
            </a:r>
            <a:endParaRPr lang="en-BB" dirty="0">
              <a:solidFill>
                <a:srgbClr val="002060"/>
              </a:solidFill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5D52EAE1-A1C0-438D-8E35-8182E3A6B70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84150"/>
            <a:ext cx="9206746" cy="78339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600" b="1" dirty="0">
                <a:solidFill>
                  <a:srgbClr val="0070C0"/>
                </a:solidFill>
                <a:effectLst/>
                <a:latin typeface="Calibri"/>
                <a:ea typeface="Calibri"/>
                <a:cs typeface="Times New Roman"/>
              </a:rPr>
              <a:t>Working with polycentricity</a:t>
            </a:r>
            <a:endParaRPr lang="en-US" sz="3600" b="1" dirty="0"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8228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3A3FA592-E8D0-DD44-89B3-4B8EAABF19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r-FR" dirty="0"/>
              <a:t>What are we trying to govern?</a:t>
            </a:r>
          </a:p>
        </p:txBody>
      </p:sp>
      <p:sp>
        <p:nvSpPr>
          <p:cNvPr id="36866" name="Content Placeholder 2">
            <a:extLst>
              <a:ext uri="{FF2B5EF4-FFF2-40B4-BE49-F238E27FC236}">
                <a16:creationId xmlns:a16="http://schemas.microsoft.com/office/drawing/2014/main" id="{EAC05ABD-6DDA-9B4C-9A5E-B7B43907B34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484312"/>
            <a:ext cx="7772400" cy="4933113"/>
          </a:xfrm>
        </p:spPr>
        <p:txBody>
          <a:bodyPr/>
          <a:lstStyle/>
          <a:p>
            <a:r>
              <a:rPr lang="en-US" altLang="fr-FR" dirty="0"/>
              <a:t>Ultimately the </a:t>
            </a:r>
            <a:r>
              <a:rPr lang="en-US" altLang="fr-FR" b="1" dirty="0"/>
              <a:t>investment</a:t>
            </a:r>
            <a:r>
              <a:rPr lang="en-US" altLang="fr-FR" dirty="0"/>
              <a:t> in ocean observing comes from a national or subnational level – trying to govern the mechanisms that support </a:t>
            </a:r>
            <a:r>
              <a:rPr lang="en-US" altLang="fr-FR" b="1" dirty="0"/>
              <a:t>sustainability/ increase of national investment</a:t>
            </a:r>
            <a:r>
              <a:rPr lang="en-US" altLang="fr-FR" dirty="0"/>
              <a:t>, and </a:t>
            </a:r>
            <a:r>
              <a:rPr lang="en-US" altLang="fr-FR" b="1" dirty="0"/>
              <a:t>regional and global alignment </a:t>
            </a:r>
            <a:r>
              <a:rPr lang="en-US" altLang="fr-FR" dirty="0"/>
              <a:t>of those national investments</a:t>
            </a:r>
          </a:p>
          <a:p>
            <a:r>
              <a:rPr lang="en-US" altLang="fr-FR" dirty="0"/>
              <a:t>The activities of GOOS, its components, its partners</a:t>
            </a:r>
          </a:p>
          <a:p>
            <a:r>
              <a:rPr lang="en-US" altLang="fr-FR" dirty="0"/>
              <a:t>The partnership development and implementation planning mechanism(s)</a:t>
            </a:r>
          </a:p>
          <a:p>
            <a:r>
              <a:rPr lang="en-US" altLang="fr-FR" dirty="0"/>
              <a:t>A few prisms to look at what we want to govern:</a:t>
            </a:r>
          </a:p>
          <a:p>
            <a:pPr lvl="1"/>
            <a:r>
              <a:rPr lang="en-US" altLang="fr-FR" sz="1800" dirty="0"/>
              <a:t>Framework for Ocean Observing</a:t>
            </a:r>
          </a:p>
          <a:p>
            <a:pPr lvl="1"/>
            <a:r>
              <a:rPr lang="en-US" altLang="fr-FR" sz="1800" dirty="0"/>
              <a:t>The 2030 Strategy and Objectives</a:t>
            </a:r>
          </a:p>
          <a:p>
            <a:pPr lvl="1"/>
            <a:r>
              <a:rPr lang="en-US" altLang="fr-FR" sz="1800" dirty="0"/>
              <a:t>The intended end use of the observations</a:t>
            </a:r>
          </a:p>
          <a:p>
            <a:pPr lvl="1"/>
            <a:r>
              <a:rPr lang="en-US" altLang="fr-FR" sz="1800" dirty="0"/>
              <a:t>The polycentric governance model</a:t>
            </a:r>
            <a:endParaRPr lang="en-US" altLang="fr-FR" sz="1600" dirty="0"/>
          </a:p>
        </p:txBody>
      </p:sp>
    </p:spTree>
    <p:extLst>
      <p:ext uri="{BB962C8B-B14F-4D97-AF65-F5344CB8AC3E}">
        <p14:creationId xmlns:p14="http://schemas.microsoft.com/office/powerpoint/2010/main" val="198932370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39243-9D59-D14C-A974-EC1F5439E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03920"/>
          </a:xfrm>
        </p:spPr>
        <p:txBody>
          <a:bodyPr/>
          <a:lstStyle/>
          <a:p>
            <a:r>
              <a:rPr lang="en-US" sz="2800" dirty="0"/>
              <a:t>Framework for Ocean Observing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29D036-A1B7-F949-9CEF-C0193781A4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156" y="1709531"/>
            <a:ext cx="4505334" cy="3677478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DCC5059-FC76-1C4C-A2BE-BA21CFDF162D}"/>
              </a:ext>
            </a:extLst>
          </p:cNvPr>
          <p:cNvSpPr/>
          <p:nvPr/>
        </p:nvSpPr>
        <p:spPr>
          <a:xfrm>
            <a:off x="6109250" y="2312867"/>
            <a:ext cx="266368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fr-FR" sz="1600" b="1" dirty="0"/>
              <a:t>Requirements</a:t>
            </a:r>
            <a:r>
              <a:rPr lang="en-US" altLang="fr-FR" sz="1600" dirty="0"/>
              <a:t> – global, regional, national priorities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fr-F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fr-FR" sz="1600" b="1" dirty="0"/>
              <a:t>Observations coordination</a:t>
            </a:r>
            <a:r>
              <a:rPr lang="en-US" altLang="fr-FR" sz="1600" dirty="0"/>
              <a:t>, best practice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fr-FR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fr-FR" sz="1600" b="1" dirty="0"/>
              <a:t>Data</a:t>
            </a:r>
            <a:r>
              <a:rPr lang="en-US" altLang="fr-FR" sz="1600" dirty="0"/>
              <a:t> and </a:t>
            </a:r>
            <a:r>
              <a:rPr lang="en-US" altLang="fr-FR" sz="1600" b="1" dirty="0"/>
              <a:t>information</a:t>
            </a:r>
            <a:r>
              <a:rPr lang="en-US" altLang="fr-FR" sz="1600" dirty="0"/>
              <a:t> generation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fr-F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fr-FR" sz="1600" dirty="0"/>
              <a:t>Cycles of </a:t>
            </a:r>
            <a:r>
              <a:rPr lang="en-US" altLang="fr-FR" sz="1600" b="1" dirty="0"/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35207045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" charset="0"/>
            <a:ea typeface="ＭＳ Ｐゴシック" pitchFamily="-1" charset="-128"/>
            <a:cs typeface="ＭＳ Ｐゴシック" pitchFamily="-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" charset="0"/>
            <a:ea typeface="ＭＳ Ｐゴシック" pitchFamily="-1" charset="-128"/>
            <a:cs typeface="ＭＳ Ｐゴシック" pitchFamily="-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9646</TotalTime>
  <Words>934</Words>
  <Application>Microsoft Macintosh PowerPoint</Application>
  <PresentationFormat>On-screen Show (4:3)</PresentationFormat>
  <Paragraphs>184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ＭＳ Ｐゴシック</vt:lpstr>
      <vt:lpstr>Arial</vt:lpstr>
      <vt:lpstr>Calibri</vt:lpstr>
      <vt:lpstr>Cambria</vt:lpstr>
      <vt:lpstr>Courier New</vt:lpstr>
      <vt:lpstr>Helvetica</vt:lpstr>
      <vt:lpstr>Tahoma</vt:lpstr>
      <vt:lpstr>Times New Roman</vt:lpstr>
      <vt:lpstr>Wingdings</vt:lpstr>
      <vt:lpstr>Textured</vt:lpstr>
      <vt:lpstr>Blank Presentation</vt:lpstr>
      <vt:lpstr>Polycentric ocean governance and GOOS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are we trying to govern?</vt:lpstr>
      <vt:lpstr>Framework for Ocean Observing</vt:lpstr>
      <vt:lpstr>Strategic Objectives</vt:lpstr>
      <vt:lpstr>Working on common objectives Partnerships for delivery</vt:lpstr>
      <vt:lpstr>PowerPoint Presentation</vt:lpstr>
      <vt:lpstr>PowerPoint Presentation</vt:lpstr>
      <vt:lpstr>A more fully polycentric system</vt:lpstr>
      <vt:lpstr>Questions for discussion</vt:lpstr>
    </vt:vector>
  </TitlesOfParts>
  <Company>Home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Fischer, Albert</cp:lastModifiedBy>
  <cp:revision>414</cp:revision>
  <cp:lastPrinted>2015-04-03T16:06:04Z</cp:lastPrinted>
  <dcterms:created xsi:type="dcterms:W3CDTF">2008-05-30T13:50:40Z</dcterms:created>
  <dcterms:modified xsi:type="dcterms:W3CDTF">2019-08-06T02:18:52Z</dcterms:modified>
</cp:coreProperties>
</file>