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959" r:id="rId2"/>
    <p:sldMasterId id="2147483982" r:id="rId3"/>
    <p:sldMasterId id="2147483994" r:id="rId4"/>
  </p:sldMasterIdLst>
  <p:notesMasterIdLst>
    <p:notesMasterId r:id="rId20"/>
  </p:notesMasterIdLst>
  <p:handoutMasterIdLst>
    <p:handoutMasterId r:id="rId21"/>
  </p:handoutMasterIdLst>
  <p:sldIdLst>
    <p:sldId id="506" r:id="rId5"/>
    <p:sldId id="441" r:id="rId6"/>
    <p:sldId id="275" r:id="rId7"/>
    <p:sldId id="277" r:id="rId8"/>
    <p:sldId id="258" r:id="rId9"/>
    <p:sldId id="287" r:id="rId10"/>
    <p:sldId id="510" r:id="rId11"/>
    <p:sldId id="272" r:id="rId12"/>
    <p:sldId id="289" r:id="rId13"/>
    <p:sldId id="517" r:id="rId14"/>
    <p:sldId id="266" r:id="rId15"/>
    <p:sldId id="516" r:id="rId16"/>
    <p:sldId id="518" r:id="rId17"/>
    <p:sldId id="540" r:id="rId18"/>
    <p:sldId id="521"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1"/>
    <p:restoredTop sz="93792" autoAdjust="0"/>
  </p:normalViewPr>
  <p:slideViewPr>
    <p:cSldViewPr>
      <p:cViewPr varScale="1">
        <p:scale>
          <a:sx n="96" d="100"/>
          <a:sy n="96" d="100"/>
        </p:scale>
        <p:origin x="1120" y="160"/>
      </p:cViewPr>
      <p:guideLst>
        <p:guide orient="horz" pos="2160"/>
        <p:guide pos="2880"/>
      </p:guideLst>
    </p:cSldViewPr>
  </p:slideViewPr>
  <p:outlineViewPr>
    <p:cViewPr>
      <p:scale>
        <a:sx n="33" d="100"/>
        <a:sy n="33" d="100"/>
      </p:scale>
      <p:origin x="0" y="267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66" d="100"/>
          <a:sy n="66" d="100"/>
        </p:scale>
        <p:origin x="-1589" y="1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0873E9-8E92-0640-B367-DA664790AA27}"/>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en-US" altLang="en-US"/>
          </a:p>
        </p:txBody>
      </p:sp>
      <p:sp>
        <p:nvSpPr>
          <p:cNvPr id="3" name="Date Placeholder 2">
            <a:extLst>
              <a:ext uri="{FF2B5EF4-FFF2-40B4-BE49-F238E27FC236}">
                <a16:creationId xmlns:a16="http://schemas.microsoft.com/office/drawing/2014/main" id="{DF906DAB-35E6-C346-A90B-C273A2AA8462}"/>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1AB67269-62A6-EB4E-9F66-72E45C8F30C8}" type="datetimeFigureOut">
              <a:rPr lang="en-US" altLang="en-US"/>
              <a:pPr>
                <a:defRPr/>
              </a:pPr>
              <a:t>8/5/19</a:t>
            </a:fld>
            <a:endParaRPr lang="en-US" altLang="en-US"/>
          </a:p>
        </p:txBody>
      </p:sp>
      <p:sp>
        <p:nvSpPr>
          <p:cNvPr id="4" name="Footer Placeholder 3">
            <a:extLst>
              <a:ext uri="{FF2B5EF4-FFF2-40B4-BE49-F238E27FC236}">
                <a16:creationId xmlns:a16="http://schemas.microsoft.com/office/drawing/2014/main" id="{BABB056B-05FA-CF44-A042-2CA99F43DBC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en-US" altLang="en-US"/>
          </a:p>
        </p:txBody>
      </p:sp>
      <p:sp>
        <p:nvSpPr>
          <p:cNvPr id="5" name="Slide Number Placeholder 4">
            <a:extLst>
              <a:ext uri="{FF2B5EF4-FFF2-40B4-BE49-F238E27FC236}">
                <a16:creationId xmlns:a16="http://schemas.microsoft.com/office/drawing/2014/main" id="{757E9D10-6609-DF47-BFEA-2A6396B2C0B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8DE2FBE6-86B5-1C49-A80C-DD589FE59B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2F9B62C-03E5-C442-9F01-7999B190E55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fr-FR" altLang="en-US"/>
          </a:p>
        </p:txBody>
      </p:sp>
      <p:sp>
        <p:nvSpPr>
          <p:cNvPr id="12291" name="Rectangle 3">
            <a:extLst>
              <a:ext uri="{FF2B5EF4-FFF2-40B4-BE49-F238E27FC236}">
                <a16:creationId xmlns:a16="http://schemas.microsoft.com/office/drawing/2014/main" id="{7D048DBB-F2C8-5544-9B1E-D5B4E5F94EE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endParaRPr lang="fr-FR" altLang="en-US"/>
          </a:p>
        </p:txBody>
      </p:sp>
      <p:sp>
        <p:nvSpPr>
          <p:cNvPr id="25604" name="Rectangle 4">
            <a:extLst>
              <a:ext uri="{FF2B5EF4-FFF2-40B4-BE49-F238E27FC236}">
                <a16:creationId xmlns:a16="http://schemas.microsoft.com/office/drawing/2014/main" id="{56CBCB61-7085-AC43-BCF3-92DCB02FED1D}"/>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714CF5F2-BF00-FF4F-826F-A7724CE8E5A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53981E32-85B0-8947-948E-82496440C43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fr-FR" altLang="en-US"/>
          </a:p>
        </p:txBody>
      </p:sp>
      <p:sp>
        <p:nvSpPr>
          <p:cNvPr id="12295" name="Rectangle 7">
            <a:extLst>
              <a:ext uri="{FF2B5EF4-FFF2-40B4-BE49-F238E27FC236}">
                <a16:creationId xmlns:a16="http://schemas.microsoft.com/office/drawing/2014/main" id="{69B1F492-955F-1446-9FCA-8D862F35900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44D9DA73-BD34-4048-987B-FF784D5AE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pitchFamily="-1" charset="-128"/>
      </a:defRPr>
    </a:lvl1pPr>
    <a:lvl2pPr marL="4556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2pPr>
    <a:lvl3pPr marL="9128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3pPr>
    <a:lvl4pPr marL="13700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4pPr>
    <a:lvl5pPr marL="18272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5pPr>
    <a:lvl6pPr marL="2285978" algn="l" defTabSz="457196" rtl="0" eaLnBrk="1" latinLnBrk="0" hangingPunct="1">
      <a:defRPr sz="1200" kern="1200">
        <a:solidFill>
          <a:schemeClr val="tx1"/>
        </a:solidFill>
        <a:latin typeface="+mn-lt"/>
        <a:ea typeface="+mn-ea"/>
        <a:cs typeface="+mn-cs"/>
      </a:defRPr>
    </a:lvl6pPr>
    <a:lvl7pPr marL="2743173" algn="l" defTabSz="457196" rtl="0" eaLnBrk="1" latinLnBrk="0" hangingPunct="1">
      <a:defRPr sz="1200" kern="1200">
        <a:solidFill>
          <a:schemeClr val="tx1"/>
        </a:solidFill>
        <a:latin typeface="+mn-lt"/>
        <a:ea typeface="+mn-ea"/>
        <a:cs typeface="+mn-cs"/>
      </a:defRPr>
    </a:lvl7pPr>
    <a:lvl8pPr marL="3200368" algn="l" defTabSz="457196" rtl="0" eaLnBrk="1" latinLnBrk="0" hangingPunct="1">
      <a:defRPr sz="1200" kern="1200">
        <a:solidFill>
          <a:schemeClr val="tx1"/>
        </a:solidFill>
        <a:latin typeface="+mn-lt"/>
        <a:ea typeface="+mn-ea"/>
        <a:cs typeface="+mn-cs"/>
      </a:defRPr>
    </a:lvl8pPr>
    <a:lvl9pPr marL="3657563" algn="l" defTabSz="457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A86E5BD-5EEC-3243-A0F0-2CACF0FD1E5F}"/>
              </a:ext>
            </a:extLst>
          </p:cNvPr>
          <p:cNvSpPr>
            <a:spLocks noGrp="1" noRot="1" noChangeAspect="1" noChangeArrowheads="1" noTextEdit="1"/>
          </p:cNvSpPr>
          <p:nvPr>
            <p:ph type="sldImg"/>
          </p:nvPr>
        </p:nvSpPr>
        <p:spPr>
          <a:xfrm>
            <a:off x="1143000" y="107950"/>
            <a:ext cx="4572000" cy="3429000"/>
          </a:xfrm>
          <a:ln/>
        </p:spPr>
      </p:sp>
      <p:sp>
        <p:nvSpPr>
          <p:cNvPr id="28674" name="Notes Placeholder 2">
            <a:extLst>
              <a:ext uri="{FF2B5EF4-FFF2-40B4-BE49-F238E27FC236}">
                <a16:creationId xmlns:a16="http://schemas.microsoft.com/office/drawing/2014/main" id="{4F9F22FE-25CA-1744-93E6-AD430599EB71}"/>
              </a:ext>
            </a:extLst>
          </p:cNvPr>
          <p:cNvSpPr>
            <a:spLocks noGrp="1"/>
          </p:cNvSpPr>
          <p:nvPr>
            <p:ph type="body" idx="1"/>
          </p:nvPr>
        </p:nvSpPr>
        <p:spPr>
          <a:xfrm>
            <a:off x="465138" y="3708400"/>
            <a:ext cx="57721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fr-FR" altLang="fr-FR">
              <a:latin typeface="Arial" panose="020B0604020202020204" pitchFamily="34" charset="0"/>
            </a:endParaRPr>
          </a:p>
        </p:txBody>
      </p:sp>
      <p:sp>
        <p:nvSpPr>
          <p:cNvPr id="28675" name="Slide Number Placeholder 3">
            <a:extLst>
              <a:ext uri="{FF2B5EF4-FFF2-40B4-BE49-F238E27FC236}">
                <a16:creationId xmlns:a16="http://schemas.microsoft.com/office/drawing/2014/main" id="{54948026-6C70-4A4D-8016-E52216CCAD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DDBE75-152D-C04F-B1AA-962A64047264}" type="slidenum">
              <a:rPr lang="en-US" altLang="en-US" sz="1200" smtClean="0">
                <a:solidFill>
                  <a:srgbClr val="000000"/>
                </a:solidFill>
              </a:rPr>
              <a:pPr/>
              <a:t>1</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BF97F-0C50-FF4E-BF9F-20676EA423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30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new partners establishing their networks, e.g. Ding array in Western Pacific being planned and soon piloted by SOA/Ministry of Natural Resources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AU"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6408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9584F5E-7CE1-B941-AA2A-4E70B22677FF}"/>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4BD651CA-C460-264E-9FC8-18C7CADBC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latin typeface="Arial" panose="020B0604020202020204" pitchFamily="34" charset="0"/>
              </a:rPr>
              <a:t>This slide identifies the opportunities in the chapeau of the Terms of Reference of the Joint WMO-IOC Collaborative Board, and shows it as an additional body that touches on all relevant pieces of WMO and IOC focused on joint delivery</a:t>
            </a:r>
          </a:p>
        </p:txBody>
      </p:sp>
      <p:sp>
        <p:nvSpPr>
          <p:cNvPr id="4" name="Slide Number Placeholder 3">
            <a:extLst>
              <a:ext uri="{FF2B5EF4-FFF2-40B4-BE49-F238E27FC236}">
                <a16:creationId xmlns:a16="http://schemas.microsoft.com/office/drawing/2014/main" id="{175B1CCE-35C2-1844-8AC3-62ED1B03CAE2}"/>
              </a:ext>
            </a:extLst>
          </p:cNvPr>
          <p:cNvSpPr>
            <a:spLocks noGrp="1"/>
          </p:cNvSpPr>
          <p:nvPr>
            <p:ph type="sldNum" sz="quarter" idx="5"/>
          </p:nvPr>
        </p:nvSpPr>
        <p:spPr/>
        <p:txBody>
          <a:bodyPr/>
          <a:lstStyle/>
          <a:p>
            <a:pPr eaLnBrk="1" fontAlgn="auto" hangingPunct="1">
              <a:spcBef>
                <a:spcPts val="0"/>
              </a:spcBef>
              <a:spcAft>
                <a:spcPts val="0"/>
              </a:spcAft>
              <a:defRPr/>
            </a:pPr>
            <a:fld id="{998DFB58-12A8-EE43-A54C-EA4A1DDD0096}" type="slidenum">
              <a:rPr lang="en-US" smtClean="0">
                <a:solidFill>
                  <a:prstClr val="black"/>
                </a:solidFill>
                <a:latin typeface="Calibri" panose="020F0502020204030204"/>
                <a:ea typeface="+mn-ea"/>
              </a:rPr>
              <a:pPr eaLnBrk="1" fontAlgn="auto" hangingPunct="1">
                <a:spcBef>
                  <a:spcPts val="0"/>
                </a:spcBef>
                <a:spcAft>
                  <a:spcPts val="0"/>
                </a:spcAft>
                <a:defRPr/>
              </a:pPr>
              <a:t>9</a:t>
            </a:fld>
            <a:endParaRPr lang="en-US">
              <a:solidFill>
                <a:prstClr val="black"/>
              </a:solidFill>
              <a:latin typeface="Calibri" panose="020F0502020204030204"/>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2C1AA50-DF8A-7548-A800-28A913DD1C53}"/>
              </a:ext>
            </a:extLst>
          </p:cNvPr>
          <p:cNvSpPr>
            <a:spLocks noGrp="1" noRot="1" noChangeAspect="1" noChangeArrowheads="1" noTextEdit="1"/>
          </p:cNvSpPr>
          <p:nvPr>
            <p:ph type="sldImg"/>
          </p:nvPr>
        </p:nvSpPr>
        <p:spPr>
          <a:xfrm>
            <a:off x="1414463" y="1162050"/>
            <a:ext cx="4181475" cy="3136900"/>
          </a:xfrm>
          <a:ln/>
        </p:spPr>
      </p:sp>
      <p:sp>
        <p:nvSpPr>
          <p:cNvPr id="33794" name="Notes Placeholder 2">
            <a:extLst>
              <a:ext uri="{FF2B5EF4-FFF2-40B4-BE49-F238E27FC236}">
                <a16:creationId xmlns:a16="http://schemas.microsoft.com/office/drawing/2014/main" id="{7604E7A9-A420-2440-9B1F-B5FF2B4111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fr-FR">
                <a:latin typeface="Arial" panose="020B0604020202020204" pitchFamily="34" charset="0"/>
              </a:rPr>
              <a:t>This landscape shows the basic organizational building blocks we will have to work with as a starting point once we have approval from the WMO Congress and IOC Assembly. </a:t>
            </a:r>
          </a:p>
          <a:p>
            <a:endParaRPr lang="en-US" altLang="fr-FR">
              <a:latin typeface="Arial" panose="020B0604020202020204" pitchFamily="34" charset="0"/>
            </a:endParaRPr>
          </a:p>
          <a:p>
            <a:r>
              <a:rPr lang="en-US" altLang="fr-FR">
                <a:latin typeface="Arial" panose="020B0604020202020204" pitchFamily="34" charset="0"/>
              </a:rPr>
              <a:t>This slide introduces the </a:t>
            </a:r>
            <a:r>
              <a:rPr lang="en-US" altLang="fr-FR" b="1">
                <a:latin typeface="Arial" panose="020B0604020202020204" pitchFamily="34" charset="0"/>
              </a:rPr>
              <a:t>reformed WMO structure</a:t>
            </a:r>
            <a:r>
              <a:rPr lang="en-US" altLang="fr-FR">
                <a:latin typeface="Arial" panose="020B0604020202020204" pitchFamily="34" charset="0"/>
              </a:rPr>
              <a:t>, projected onto the </a:t>
            </a:r>
            <a:r>
              <a:rPr lang="en-US" altLang="fr-FR" b="1">
                <a:latin typeface="Arial" panose="020B0604020202020204" pitchFamily="34" charset="0"/>
              </a:rPr>
              <a:t>value chain </a:t>
            </a:r>
            <a:r>
              <a:rPr lang="en-US" altLang="fr-FR">
                <a:latin typeface="Arial" panose="020B0604020202020204" pitchFamily="34" charset="0"/>
              </a:rPr>
              <a:t>connecting observations, data, forecast systems, services and connection to users, and identifies the important role of research and capacity development in improving this connectivity and delivery to society.</a:t>
            </a:r>
          </a:p>
          <a:p>
            <a:endParaRPr lang="en-US" altLang="fr-FR">
              <a:latin typeface="Arial" panose="020B0604020202020204" pitchFamily="34" charset="0"/>
            </a:endParaRPr>
          </a:p>
          <a:p>
            <a:r>
              <a:rPr lang="en-US" altLang="fr-FR">
                <a:latin typeface="Arial" panose="020B0604020202020204" pitchFamily="34" charset="0"/>
              </a:rPr>
              <a:t>It shows the </a:t>
            </a:r>
            <a:r>
              <a:rPr lang="en-US" altLang="fr-FR" b="1">
                <a:latin typeface="Arial" panose="020B0604020202020204" pitchFamily="34" charset="0"/>
              </a:rPr>
              <a:t>equivalent IOC structures and co-sponsored programmes </a:t>
            </a:r>
            <a:r>
              <a:rPr lang="en-US" altLang="fr-FR">
                <a:latin typeface="Arial" panose="020B0604020202020204" pitchFamily="34" charset="0"/>
              </a:rPr>
              <a:t>and their place, along with reminding us of the </a:t>
            </a:r>
            <a:r>
              <a:rPr lang="en-US" altLang="fr-FR" b="1">
                <a:latin typeface="Arial" panose="020B0604020202020204" pitchFamily="34" charset="0"/>
              </a:rPr>
              <a:t>ultimate decision-making power of the IOC and WMO governing bodies</a:t>
            </a:r>
            <a:r>
              <a:rPr lang="en-US" altLang="fr-FR">
                <a:latin typeface="Arial" panose="020B0604020202020204" pitchFamily="34" charset="0"/>
              </a:rPr>
              <a:t>.</a:t>
            </a:r>
          </a:p>
          <a:p>
            <a:endParaRPr lang="en-US" altLang="fr-FR">
              <a:latin typeface="Arial" panose="020B0604020202020204" pitchFamily="34" charset="0"/>
            </a:endParaRPr>
          </a:p>
        </p:txBody>
      </p:sp>
      <p:sp>
        <p:nvSpPr>
          <p:cNvPr id="4" name="Slide Number Placeholder 3">
            <a:extLst>
              <a:ext uri="{FF2B5EF4-FFF2-40B4-BE49-F238E27FC236}">
                <a16:creationId xmlns:a16="http://schemas.microsoft.com/office/drawing/2014/main" id="{C2F1241B-2505-614E-85FF-190D7112C2EB}"/>
              </a:ext>
            </a:extLst>
          </p:cNvPr>
          <p:cNvSpPr>
            <a:spLocks noGrp="1"/>
          </p:cNvSpPr>
          <p:nvPr>
            <p:ph type="sldNum" sz="quarter" idx="5"/>
          </p:nvPr>
        </p:nvSpPr>
        <p:spPr/>
        <p:txBody>
          <a:bodyPr/>
          <a:lstStyle/>
          <a:p>
            <a:pPr eaLnBrk="1" fontAlgn="auto" hangingPunct="1">
              <a:spcBef>
                <a:spcPts val="0"/>
              </a:spcBef>
              <a:spcAft>
                <a:spcPts val="0"/>
              </a:spcAft>
              <a:defRPr/>
            </a:pPr>
            <a:fld id="{44BB7C7B-66BF-E744-8F8B-C0AC522D57B8}" type="slidenum">
              <a:rPr lang="en-US" smtClean="0">
                <a:solidFill>
                  <a:prstClr val="black"/>
                </a:solidFill>
                <a:latin typeface="Calibri" panose="020F0502020204030204"/>
                <a:ea typeface="+mn-ea"/>
              </a:rPr>
              <a:pPr eaLnBrk="1" fontAlgn="auto" hangingPunct="1">
                <a:spcBef>
                  <a:spcPts val="0"/>
                </a:spcBef>
                <a:spcAft>
                  <a:spcPts val="0"/>
                </a:spcAft>
                <a:defRPr/>
              </a:pPr>
              <a:t>10</a:t>
            </a:fld>
            <a:endParaRPr lang="en-US">
              <a:solidFill>
                <a:prstClr val="black"/>
              </a:solidFill>
              <a:latin typeface="Calibri" panose="020F0502020204030204"/>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0574953E-A9C2-B842-9A8A-A1BEDF23C253}"/>
              </a:ext>
            </a:extLst>
          </p:cNvPr>
          <p:cNvSpPr>
            <a:spLocks noGrp="1" noRot="1" noChangeAspect="1" noChangeArrowheads="1" noTextEdit="1"/>
          </p:cNvSpPr>
          <p:nvPr>
            <p:ph type="sldImg"/>
          </p:nvPr>
        </p:nvSpPr>
        <p:spPr>
          <a:xfrm>
            <a:off x="1414463" y="1162050"/>
            <a:ext cx="4181475" cy="3136900"/>
          </a:xfrm>
          <a:ln/>
        </p:spPr>
      </p:sp>
      <p:sp>
        <p:nvSpPr>
          <p:cNvPr id="35842" name="Notes Placeholder 2">
            <a:extLst>
              <a:ext uri="{FF2B5EF4-FFF2-40B4-BE49-F238E27FC236}">
                <a16:creationId xmlns:a16="http://schemas.microsoft.com/office/drawing/2014/main" id="{49CD646E-4E1D-4B47-B27F-B16C2045DF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latin typeface="Arial" panose="020B0604020202020204" pitchFamily="34" charset="0"/>
              </a:rPr>
              <a:t>Preliminary work on mapping notional organizational sponsorship has commenced to address IOC requirements for Member review. </a:t>
            </a:r>
          </a:p>
          <a:p>
            <a:endParaRPr lang="en-US" altLang="fr-FR">
              <a:latin typeface="Arial" panose="020B0604020202020204" pitchFamily="34" charset="0"/>
            </a:endParaRPr>
          </a:p>
          <a:p>
            <a:r>
              <a:rPr lang="en-US" altLang="fr-FR">
                <a:latin typeface="Arial" panose="020B0604020202020204" pitchFamily="34" charset="0"/>
              </a:rPr>
              <a:t>This slide, which will be included with the Co-chairs report, identifies the </a:t>
            </a:r>
            <a:r>
              <a:rPr lang="en-US" altLang="fr-FR" b="1">
                <a:latin typeface="Arial" panose="020B0604020202020204" pitchFamily="34" charset="0"/>
              </a:rPr>
              <a:t>future notional home </a:t>
            </a:r>
            <a:r>
              <a:rPr lang="en-US" altLang="fr-FR">
                <a:latin typeface="Arial" panose="020B0604020202020204" pitchFamily="34" charset="0"/>
              </a:rPr>
              <a:t>of activities presently conducted under JCOMM, with the provision that the WMO Commissions will be setting up their internal structures during a transition period, and that individual teams identified as falling into these Commissions may be recomposed under a different logic</a:t>
            </a:r>
          </a:p>
          <a:p>
            <a:endParaRPr lang="en-US" altLang="fr-FR">
              <a:latin typeface="Arial" panose="020B0604020202020204" pitchFamily="34" charset="0"/>
            </a:endParaRPr>
          </a:p>
          <a:p>
            <a:r>
              <a:rPr lang="en-GB" altLang="fr-FR">
                <a:latin typeface="Arial" panose="020B0604020202020204" pitchFamily="34" charset="0"/>
              </a:rPr>
              <a:t>We propose to incorporate appropriate JCOMM functions and activities on observation and operational ocean forecasting systems into the IOC-WMO-UN Environment-ISC Global Ocean Observing System (GOOS), with enhanced connections to the WMO Commission for Observation, Infrastructure and Information Systems;</a:t>
            </a:r>
            <a:endParaRPr lang="en-US" altLang="fr-FR">
              <a:latin typeface="Arial" panose="020B0604020202020204" pitchFamily="34" charset="0"/>
            </a:endParaRPr>
          </a:p>
          <a:p>
            <a:endParaRPr lang="en-GB" altLang="fr-FR">
              <a:latin typeface="Arial" panose="020B0604020202020204" pitchFamily="34" charset="0"/>
            </a:endParaRPr>
          </a:p>
          <a:p>
            <a:r>
              <a:rPr lang="en-GB" altLang="fr-FR">
                <a:latin typeface="Arial" panose="020B0604020202020204" pitchFamily="34" charset="0"/>
              </a:rPr>
              <a:t>We propose to incorporate appropriate JCOMM functions and activities on data management and processing into the Commission for Observation, Infrastructure and Information Systems, with a close connection to the work of the IOC International Oceanographic Data and Information Exchange (IODE);</a:t>
            </a:r>
            <a:endParaRPr lang="en-US" altLang="fr-FR">
              <a:latin typeface="Arial" panose="020B0604020202020204" pitchFamily="34" charset="0"/>
            </a:endParaRPr>
          </a:p>
          <a:p>
            <a:endParaRPr lang="en-GB" altLang="fr-FR">
              <a:latin typeface="Arial" panose="020B0604020202020204" pitchFamily="34" charset="0"/>
            </a:endParaRPr>
          </a:p>
          <a:p>
            <a:r>
              <a:rPr lang="en-GB" altLang="fr-FR">
                <a:latin typeface="Arial" panose="020B0604020202020204" pitchFamily="34" charset="0"/>
              </a:rPr>
              <a:t>We propose to incorporate appropriate JCOMM functions and activities on data and information management into the International Oceanographic Data and Information Exchange (IODE), with a close connection to the work of the WMO Commission for Observation, Infrastructure and Information Systems; </a:t>
            </a:r>
            <a:endParaRPr lang="en-US" altLang="fr-FR">
              <a:latin typeface="Arial" panose="020B0604020202020204" pitchFamily="34" charset="0"/>
            </a:endParaRPr>
          </a:p>
          <a:p>
            <a:endParaRPr lang="en-GB" altLang="fr-FR">
              <a:latin typeface="Arial" panose="020B0604020202020204" pitchFamily="34" charset="0"/>
            </a:endParaRPr>
          </a:p>
          <a:p>
            <a:r>
              <a:rPr lang="en-GB" altLang="fr-FR">
                <a:latin typeface="Arial" panose="020B0604020202020204" pitchFamily="34" charset="0"/>
              </a:rPr>
              <a:t>We propose to incorporate appropriate JCOMM functions and activities on services into the WMO Commission for Services and Applications, with a close connection to relevant IOC activities in early warning and services;</a:t>
            </a:r>
            <a:endParaRPr lang="en-US" altLang="fr-FR">
              <a:latin typeface="Arial" panose="020B0604020202020204" pitchFamily="34" charset="0"/>
            </a:endParaRPr>
          </a:p>
          <a:p>
            <a:endParaRPr lang="en-US" altLang="fr-FR">
              <a:latin typeface="Arial" panose="020B0604020202020204" pitchFamily="34" charset="0"/>
            </a:endParaRPr>
          </a:p>
        </p:txBody>
      </p:sp>
      <p:sp>
        <p:nvSpPr>
          <p:cNvPr id="4" name="Slide Number Placeholder 3">
            <a:extLst>
              <a:ext uri="{FF2B5EF4-FFF2-40B4-BE49-F238E27FC236}">
                <a16:creationId xmlns:a16="http://schemas.microsoft.com/office/drawing/2014/main" id="{0F2F3BAC-4633-B047-A3D9-AC9F03774A23}"/>
              </a:ext>
            </a:extLst>
          </p:cNvPr>
          <p:cNvSpPr>
            <a:spLocks noGrp="1"/>
          </p:cNvSpPr>
          <p:nvPr>
            <p:ph type="sldNum" sz="quarter" idx="5"/>
          </p:nvPr>
        </p:nvSpPr>
        <p:spPr/>
        <p:txBody>
          <a:bodyPr/>
          <a:lstStyle/>
          <a:p>
            <a:pPr eaLnBrk="1" fontAlgn="auto" hangingPunct="1">
              <a:spcBef>
                <a:spcPts val="0"/>
              </a:spcBef>
              <a:spcAft>
                <a:spcPts val="0"/>
              </a:spcAft>
              <a:defRPr/>
            </a:pPr>
            <a:fld id="{F2CD3BF6-6ED2-C941-974C-C0683DC8943B}" type="slidenum">
              <a:rPr lang="en-US" smtClean="0">
                <a:solidFill>
                  <a:prstClr val="black"/>
                </a:solidFill>
                <a:latin typeface="Calibri" panose="020F0502020204030204"/>
                <a:ea typeface="+mn-ea"/>
              </a:rPr>
              <a:pPr eaLnBrk="1" fontAlgn="auto" hangingPunct="1">
                <a:spcBef>
                  <a:spcPts val="0"/>
                </a:spcBef>
                <a:spcAft>
                  <a:spcPts val="0"/>
                </a:spcAft>
                <a:defRPr/>
              </a:pPr>
              <a:t>11</a:t>
            </a:fld>
            <a:endParaRPr lang="en-US">
              <a:solidFill>
                <a:prstClr val="black"/>
              </a:solidFill>
              <a:latin typeface="Calibri" panose="020F0502020204030204"/>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4EFE37A-3145-344D-9D7E-F75B66B25FA6}" type="slidenum">
              <a:rPr lang="en-US" altLang="en-US" smtClean="0"/>
              <a:pPr>
                <a:defRPr/>
              </a:pPr>
              <a:t>14</a:t>
            </a:fld>
            <a:endParaRPr lang="en-US" altLang="en-US"/>
          </a:p>
        </p:txBody>
      </p:sp>
    </p:spTree>
    <p:extLst>
      <p:ext uri="{BB962C8B-B14F-4D97-AF65-F5344CB8AC3E}">
        <p14:creationId xmlns:p14="http://schemas.microsoft.com/office/powerpoint/2010/main" val="267191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695CFC5-9E7B-1843-9C0C-AD615CC9E9A5}"/>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98B45459-0BEC-AC49-A085-3EE99338A6A0}"/>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500CA495-4A29-E445-B1DE-ECF1D949D8D9}"/>
              </a:ext>
            </a:extLst>
          </p:cNvPr>
          <p:cNvSpPr>
            <a:spLocks noGrp="1" noChangeArrowheads="1"/>
          </p:cNvSpPr>
          <p:nvPr>
            <p:ph type="sldNum" sz="quarter" idx="12"/>
          </p:nvPr>
        </p:nvSpPr>
        <p:spPr>
          <a:ln/>
        </p:spPr>
        <p:txBody>
          <a:bodyPr/>
          <a:lstStyle>
            <a:lvl1pPr>
              <a:defRPr/>
            </a:lvl1pPr>
          </a:lstStyle>
          <a:p>
            <a:pPr>
              <a:defRPr/>
            </a:pPr>
            <a:fld id="{47A111CF-52AA-E34D-ADDB-F5BC13A06A80}" type="slidenum">
              <a:rPr lang="en-US" altLang="en-US"/>
              <a:pPr>
                <a:defRPr/>
              </a:pPr>
              <a:t>‹#›</a:t>
            </a:fld>
            <a:endParaRPr lang="en-US" altLang="en-US"/>
          </a:p>
        </p:txBody>
      </p:sp>
    </p:spTree>
    <p:extLst>
      <p:ext uri="{BB962C8B-B14F-4D97-AF65-F5344CB8AC3E}">
        <p14:creationId xmlns:p14="http://schemas.microsoft.com/office/powerpoint/2010/main" val="148138188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E9999D-033C-3F4A-93FA-B3D015439B35}"/>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552BF45A-1D32-0244-B785-3D7DDA55612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39A00AA5-2EAA-B44C-8459-C1B426B02F73}"/>
              </a:ext>
            </a:extLst>
          </p:cNvPr>
          <p:cNvSpPr>
            <a:spLocks noGrp="1" noChangeArrowheads="1"/>
          </p:cNvSpPr>
          <p:nvPr>
            <p:ph type="sldNum" sz="quarter" idx="12"/>
          </p:nvPr>
        </p:nvSpPr>
        <p:spPr>
          <a:ln/>
        </p:spPr>
        <p:txBody>
          <a:bodyPr/>
          <a:lstStyle>
            <a:lvl1pPr>
              <a:defRPr/>
            </a:lvl1pPr>
          </a:lstStyle>
          <a:p>
            <a:pPr>
              <a:defRPr/>
            </a:pPr>
            <a:fld id="{3CEF373B-C3F9-FA42-86F4-119632EB16BD}" type="slidenum">
              <a:rPr lang="en-US" altLang="en-US"/>
              <a:pPr>
                <a:defRPr/>
              </a:pPr>
              <a:t>‹#›</a:t>
            </a:fld>
            <a:endParaRPr lang="en-US" altLang="en-US"/>
          </a:p>
        </p:txBody>
      </p:sp>
    </p:spTree>
    <p:extLst>
      <p:ext uri="{BB962C8B-B14F-4D97-AF65-F5344CB8AC3E}">
        <p14:creationId xmlns:p14="http://schemas.microsoft.com/office/powerpoint/2010/main" val="1149884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1"/>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304801"/>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3C02B7-675A-9D48-9FDD-C79C47B3A9A9}"/>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742E5BA9-3301-4B49-B222-0A8CBA41D96C}"/>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6E4FB315-9BF1-854B-BDD6-7891A1307B41}"/>
              </a:ext>
            </a:extLst>
          </p:cNvPr>
          <p:cNvSpPr>
            <a:spLocks noGrp="1" noChangeArrowheads="1"/>
          </p:cNvSpPr>
          <p:nvPr>
            <p:ph type="sldNum" sz="quarter" idx="12"/>
          </p:nvPr>
        </p:nvSpPr>
        <p:spPr>
          <a:ln/>
        </p:spPr>
        <p:txBody>
          <a:bodyPr/>
          <a:lstStyle>
            <a:lvl1pPr>
              <a:defRPr/>
            </a:lvl1pPr>
          </a:lstStyle>
          <a:p>
            <a:pPr>
              <a:defRPr/>
            </a:pPr>
            <a:fld id="{3DE74637-93E8-EB46-BB5D-831F9EF252BE}" type="slidenum">
              <a:rPr lang="en-US" altLang="en-US"/>
              <a:pPr>
                <a:defRPr/>
              </a:pPr>
              <a:t>‹#›</a:t>
            </a:fld>
            <a:endParaRPr lang="en-US" altLang="en-US"/>
          </a:p>
        </p:txBody>
      </p:sp>
    </p:spTree>
    <p:extLst>
      <p:ext uri="{BB962C8B-B14F-4D97-AF65-F5344CB8AC3E}">
        <p14:creationId xmlns:p14="http://schemas.microsoft.com/office/powerpoint/2010/main" val="1792307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CF99-B85E-044B-B205-5ABAEEE990A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23B3E4-1096-F345-8161-A9ABE69376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1CBB2DE-F876-3E46-80B3-0A2CB3CBDDDF}"/>
              </a:ext>
            </a:extLst>
          </p:cNvPr>
          <p:cNvSpPr>
            <a:spLocks noGrp="1"/>
          </p:cNvSpPr>
          <p:nvPr>
            <p:ph type="dt" sz="half" idx="10"/>
          </p:nvPr>
        </p:nvSpPr>
        <p:spPr/>
        <p:txBody>
          <a:bodyPr/>
          <a:lstStyle>
            <a:lvl1pPr>
              <a:defRPr/>
            </a:lvl1pPr>
          </a:lstStyle>
          <a:p>
            <a:pPr>
              <a:defRPr/>
            </a:pPr>
            <a:fld id="{CB41D46B-E62C-2A48-B879-72375EA2EB67}" type="datetimeFigureOut">
              <a:rPr lang="en-US"/>
              <a:pPr>
                <a:defRPr/>
              </a:pPr>
              <a:t>8/5/19</a:t>
            </a:fld>
            <a:endParaRPr lang="en-US"/>
          </a:p>
        </p:txBody>
      </p:sp>
      <p:sp>
        <p:nvSpPr>
          <p:cNvPr id="5" name="Footer Placeholder 4">
            <a:extLst>
              <a:ext uri="{FF2B5EF4-FFF2-40B4-BE49-F238E27FC236}">
                <a16:creationId xmlns:a16="http://schemas.microsoft.com/office/drawing/2014/main" id="{9102D46B-F4BA-4A49-9C8F-3AA09C3201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D5FB78-B0E0-9D44-AFF3-E6B65AB47E84}"/>
              </a:ext>
            </a:extLst>
          </p:cNvPr>
          <p:cNvSpPr>
            <a:spLocks noGrp="1"/>
          </p:cNvSpPr>
          <p:nvPr>
            <p:ph type="sldNum" sz="quarter" idx="12"/>
          </p:nvPr>
        </p:nvSpPr>
        <p:spPr/>
        <p:txBody>
          <a:bodyPr/>
          <a:lstStyle>
            <a:lvl1pPr>
              <a:defRPr/>
            </a:lvl1pPr>
          </a:lstStyle>
          <a:p>
            <a:pPr>
              <a:defRPr/>
            </a:pPr>
            <a:fld id="{4FD20CB8-4B14-C242-BCD4-27B79B721C0B}" type="slidenum">
              <a:rPr lang="en-US"/>
              <a:pPr>
                <a:defRPr/>
              </a:pPr>
              <a:t>‹#›</a:t>
            </a:fld>
            <a:endParaRPr lang="en-US"/>
          </a:p>
        </p:txBody>
      </p:sp>
    </p:spTree>
    <p:extLst>
      <p:ext uri="{BB962C8B-B14F-4D97-AF65-F5344CB8AC3E}">
        <p14:creationId xmlns:p14="http://schemas.microsoft.com/office/powerpoint/2010/main" val="383375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60FF-AD14-F642-85F9-0E3F39795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7876C-90B3-3B48-BD31-80864E5921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831CF-27D4-B843-9440-A17DC6D5BFA3}"/>
              </a:ext>
            </a:extLst>
          </p:cNvPr>
          <p:cNvSpPr>
            <a:spLocks noGrp="1"/>
          </p:cNvSpPr>
          <p:nvPr>
            <p:ph type="dt" sz="half" idx="10"/>
          </p:nvPr>
        </p:nvSpPr>
        <p:spPr/>
        <p:txBody>
          <a:bodyPr/>
          <a:lstStyle>
            <a:lvl1pPr>
              <a:defRPr/>
            </a:lvl1pPr>
          </a:lstStyle>
          <a:p>
            <a:pPr>
              <a:defRPr/>
            </a:pPr>
            <a:fld id="{42261D12-C9DA-BD4E-89C5-A6F0ADDA8038}" type="datetimeFigureOut">
              <a:rPr lang="en-US"/>
              <a:pPr>
                <a:defRPr/>
              </a:pPr>
              <a:t>8/5/19</a:t>
            </a:fld>
            <a:endParaRPr lang="en-US"/>
          </a:p>
        </p:txBody>
      </p:sp>
      <p:sp>
        <p:nvSpPr>
          <p:cNvPr id="5" name="Footer Placeholder 4">
            <a:extLst>
              <a:ext uri="{FF2B5EF4-FFF2-40B4-BE49-F238E27FC236}">
                <a16:creationId xmlns:a16="http://schemas.microsoft.com/office/drawing/2014/main" id="{111F2C66-DF16-8442-B022-8BC8EEF194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D8B9E5-EB08-2541-806A-71B3B1C7F030}"/>
              </a:ext>
            </a:extLst>
          </p:cNvPr>
          <p:cNvSpPr>
            <a:spLocks noGrp="1"/>
          </p:cNvSpPr>
          <p:nvPr>
            <p:ph type="sldNum" sz="quarter" idx="12"/>
          </p:nvPr>
        </p:nvSpPr>
        <p:spPr/>
        <p:txBody>
          <a:bodyPr/>
          <a:lstStyle>
            <a:lvl1pPr>
              <a:defRPr/>
            </a:lvl1pPr>
          </a:lstStyle>
          <a:p>
            <a:pPr>
              <a:defRPr/>
            </a:pPr>
            <a:fld id="{83E10356-C3A1-7D42-8433-6DA0657F3985}" type="slidenum">
              <a:rPr lang="en-US"/>
              <a:pPr>
                <a:defRPr/>
              </a:pPr>
              <a:t>‹#›</a:t>
            </a:fld>
            <a:endParaRPr lang="en-US"/>
          </a:p>
        </p:txBody>
      </p:sp>
    </p:spTree>
    <p:extLst>
      <p:ext uri="{BB962C8B-B14F-4D97-AF65-F5344CB8AC3E}">
        <p14:creationId xmlns:p14="http://schemas.microsoft.com/office/powerpoint/2010/main" val="606694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6B35-5A87-A742-AC68-F7DF8391304D}"/>
              </a:ext>
            </a:extLst>
          </p:cNvPr>
          <p:cNvSpPr>
            <a:spLocks noGrp="1"/>
          </p:cNvSpPr>
          <p:nvPr>
            <p:ph type="title"/>
          </p:nvPr>
        </p:nvSpPr>
        <p:spPr>
          <a:xfrm>
            <a:off x="623888" y="170975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0D8A5E-4DB0-0F48-AF07-F5F5246A00FD}"/>
              </a:ext>
            </a:extLst>
          </p:cNvPr>
          <p:cNvSpPr>
            <a:spLocks noGrp="1"/>
          </p:cNvSpPr>
          <p:nvPr>
            <p:ph type="body" idx="1"/>
          </p:nvPr>
        </p:nvSpPr>
        <p:spPr>
          <a:xfrm>
            <a:off x="623888" y="458948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0E5FF9-82B0-F749-8C22-595C7E71DC5B}"/>
              </a:ext>
            </a:extLst>
          </p:cNvPr>
          <p:cNvSpPr>
            <a:spLocks noGrp="1"/>
          </p:cNvSpPr>
          <p:nvPr>
            <p:ph type="dt" sz="half" idx="10"/>
          </p:nvPr>
        </p:nvSpPr>
        <p:spPr/>
        <p:txBody>
          <a:bodyPr/>
          <a:lstStyle>
            <a:lvl1pPr>
              <a:defRPr/>
            </a:lvl1pPr>
          </a:lstStyle>
          <a:p>
            <a:pPr>
              <a:defRPr/>
            </a:pPr>
            <a:fld id="{01424E70-7C05-7E42-87DA-440DC4706CC7}" type="datetimeFigureOut">
              <a:rPr lang="en-US"/>
              <a:pPr>
                <a:defRPr/>
              </a:pPr>
              <a:t>8/5/19</a:t>
            </a:fld>
            <a:endParaRPr lang="en-US"/>
          </a:p>
        </p:txBody>
      </p:sp>
      <p:sp>
        <p:nvSpPr>
          <p:cNvPr id="5" name="Footer Placeholder 4">
            <a:extLst>
              <a:ext uri="{FF2B5EF4-FFF2-40B4-BE49-F238E27FC236}">
                <a16:creationId xmlns:a16="http://schemas.microsoft.com/office/drawing/2014/main" id="{788113EA-EB16-C74C-A4CB-A807DA1913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ECDC6D-3A47-9840-A8B7-06EE25285BE4}"/>
              </a:ext>
            </a:extLst>
          </p:cNvPr>
          <p:cNvSpPr>
            <a:spLocks noGrp="1"/>
          </p:cNvSpPr>
          <p:nvPr>
            <p:ph type="sldNum" sz="quarter" idx="12"/>
          </p:nvPr>
        </p:nvSpPr>
        <p:spPr/>
        <p:txBody>
          <a:bodyPr/>
          <a:lstStyle>
            <a:lvl1pPr>
              <a:defRPr/>
            </a:lvl1pPr>
          </a:lstStyle>
          <a:p>
            <a:pPr>
              <a:defRPr/>
            </a:pPr>
            <a:fld id="{3CED91BF-4545-DC4C-9088-FBBB0F3E566B}" type="slidenum">
              <a:rPr lang="en-US"/>
              <a:pPr>
                <a:defRPr/>
              </a:pPr>
              <a:t>‹#›</a:t>
            </a:fld>
            <a:endParaRPr lang="en-US"/>
          </a:p>
        </p:txBody>
      </p:sp>
    </p:spTree>
    <p:extLst>
      <p:ext uri="{BB962C8B-B14F-4D97-AF65-F5344CB8AC3E}">
        <p14:creationId xmlns:p14="http://schemas.microsoft.com/office/powerpoint/2010/main" val="86488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41F6-F64F-B14D-85B7-98027BECC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6C5CF-E1E8-9D48-9C72-F19997CCF3E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BB389D-6EA7-C84B-9020-9C5BC0A7D1D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EE8F6-0863-554A-A4E4-65E5094F9FCE}"/>
              </a:ext>
            </a:extLst>
          </p:cNvPr>
          <p:cNvSpPr>
            <a:spLocks noGrp="1"/>
          </p:cNvSpPr>
          <p:nvPr>
            <p:ph type="dt" sz="half" idx="10"/>
          </p:nvPr>
        </p:nvSpPr>
        <p:spPr/>
        <p:txBody>
          <a:bodyPr/>
          <a:lstStyle>
            <a:lvl1pPr>
              <a:defRPr/>
            </a:lvl1pPr>
          </a:lstStyle>
          <a:p>
            <a:pPr>
              <a:defRPr/>
            </a:pPr>
            <a:fld id="{A467FC34-08C4-9643-961E-8B0E1C908145}" type="datetimeFigureOut">
              <a:rPr lang="en-US"/>
              <a:pPr>
                <a:defRPr/>
              </a:pPr>
              <a:t>8/5/19</a:t>
            </a:fld>
            <a:endParaRPr lang="en-US"/>
          </a:p>
        </p:txBody>
      </p:sp>
      <p:sp>
        <p:nvSpPr>
          <p:cNvPr id="6" name="Footer Placeholder 4">
            <a:extLst>
              <a:ext uri="{FF2B5EF4-FFF2-40B4-BE49-F238E27FC236}">
                <a16:creationId xmlns:a16="http://schemas.microsoft.com/office/drawing/2014/main" id="{0071865A-FBF3-EA47-AC50-C932BCE0E6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092384-2024-4241-9B75-AF057ECD7BEA}"/>
              </a:ext>
            </a:extLst>
          </p:cNvPr>
          <p:cNvSpPr>
            <a:spLocks noGrp="1"/>
          </p:cNvSpPr>
          <p:nvPr>
            <p:ph type="sldNum" sz="quarter" idx="12"/>
          </p:nvPr>
        </p:nvSpPr>
        <p:spPr/>
        <p:txBody>
          <a:bodyPr/>
          <a:lstStyle>
            <a:lvl1pPr>
              <a:defRPr/>
            </a:lvl1pPr>
          </a:lstStyle>
          <a:p>
            <a:pPr>
              <a:defRPr/>
            </a:pPr>
            <a:fld id="{E0BC1A36-79EC-1449-A084-81D5E29EB25F}" type="slidenum">
              <a:rPr lang="en-US"/>
              <a:pPr>
                <a:defRPr/>
              </a:pPr>
              <a:t>‹#›</a:t>
            </a:fld>
            <a:endParaRPr lang="en-US"/>
          </a:p>
        </p:txBody>
      </p:sp>
    </p:spTree>
    <p:extLst>
      <p:ext uri="{BB962C8B-B14F-4D97-AF65-F5344CB8AC3E}">
        <p14:creationId xmlns:p14="http://schemas.microsoft.com/office/powerpoint/2010/main" val="198892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7155-E2E7-8440-B01B-03BA9E85C30E}"/>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E2804-4834-F640-8AB4-7A9277E97E8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3B59DD9-B6A5-FB49-A9DB-1D86B31812E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56FBA4-E684-9E43-9DEE-F7C4278AFA52}"/>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33E31F3-19D2-7C45-8AB2-A67E0A1829AD}"/>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B0C743C-00ED-C44D-B32F-88A1FCE7453B}"/>
              </a:ext>
            </a:extLst>
          </p:cNvPr>
          <p:cNvSpPr>
            <a:spLocks noGrp="1"/>
          </p:cNvSpPr>
          <p:nvPr>
            <p:ph type="dt" sz="half" idx="10"/>
          </p:nvPr>
        </p:nvSpPr>
        <p:spPr/>
        <p:txBody>
          <a:bodyPr/>
          <a:lstStyle>
            <a:lvl1pPr>
              <a:defRPr/>
            </a:lvl1pPr>
          </a:lstStyle>
          <a:p>
            <a:pPr>
              <a:defRPr/>
            </a:pPr>
            <a:fld id="{906046F1-BC16-174E-942A-40A9FA3B07F5}" type="datetimeFigureOut">
              <a:rPr lang="en-US"/>
              <a:pPr>
                <a:defRPr/>
              </a:pPr>
              <a:t>8/5/19</a:t>
            </a:fld>
            <a:endParaRPr lang="en-US"/>
          </a:p>
        </p:txBody>
      </p:sp>
      <p:sp>
        <p:nvSpPr>
          <p:cNvPr id="8" name="Footer Placeholder 4">
            <a:extLst>
              <a:ext uri="{FF2B5EF4-FFF2-40B4-BE49-F238E27FC236}">
                <a16:creationId xmlns:a16="http://schemas.microsoft.com/office/drawing/2014/main" id="{7DBC925A-C039-FC44-8234-4DBA279C5E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1D03F61-C63D-DD4D-A778-1250AC10F093}"/>
              </a:ext>
            </a:extLst>
          </p:cNvPr>
          <p:cNvSpPr>
            <a:spLocks noGrp="1"/>
          </p:cNvSpPr>
          <p:nvPr>
            <p:ph type="sldNum" sz="quarter" idx="12"/>
          </p:nvPr>
        </p:nvSpPr>
        <p:spPr/>
        <p:txBody>
          <a:bodyPr/>
          <a:lstStyle>
            <a:lvl1pPr>
              <a:defRPr/>
            </a:lvl1pPr>
          </a:lstStyle>
          <a:p>
            <a:pPr>
              <a:defRPr/>
            </a:pPr>
            <a:fld id="{B105FE3E-1364-814C-9B3A-4F815EAFFA5A}" type="slidenum">
              <a:rPr lang="en-US"/>
              <a:pPr>
                <a:defRPr/>
              </a:pPr>
              <a:t>‹#›</a:t>
            </a:fld>
            <a:endParaRPr lang="en-US"/>
          </a:p>
        </p:txBody>
      </p:sp>
    </p:spTree>
    <p:extLst>
      <p:ext uri="{BB962C8B-B14F-4D97-AF65-F5344CB8AC3E}">
        <p14:creationId xmlns:p14="http://schemas.microsoft.com/office/powerpoint/2010/main" val="18411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5895-C614-D84D-ABE2-314C0E541C9D}"/>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293C97D-8077-1C42-AD07-04CBBFA9293B}"/>
              </a:ext>
            </a:extLst>
          </p:cNvPr>
          <p:cNvSpPr>
            <a:spLocks noGrp="1"/>
          </p:cNvSpPr>
          <p:nvPr>
            <p:ph type="dt" sz="half" idx="10"/>
          </p:nvPr>
        </p:nvSpPr>
        <p:spPr/>
        <p:txBody>
          <a:bodyPr/>
          <a:lstStyle>
            <a:lvl1pPr>
              <a:defRPr/>
            </a:lvl1pPr>
          </a:lstStyle>
          <a:p>
            <a:pPr>
              <a:defRPr/>
            </a:pPr>
            <a:fld id="{AC59A3ED-CCB6-DC46-B708-ECE9867934D2}" type="datetimeFigureOut">
              <a:rPr lang="en-US"/>
              <a:pPr>
                <a:defRPr/>
              </a:pPr>
              <a:t>8/5/19</a:t>
            </a:fld>
            <a:endParaRPr lang="en-US"/>
          </a:p>
        </p:txBody>
      </p:sp>
      <p:sp>
        <p:nvSpPr>
          <p:cNvPr id="4" name="Footer Placeholder 4">
            <a:extLst>
              <a:ext uri="{FF2B5EF4-FFF2-40B4-BE49-F238E27FC236}">
                <a16:creationId xmlns:a16="http://schemas.microsoft.com/office/drawing/2014/main" id="{56A3BFDB-BB85-6444-B74D-EA2C0F27865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C59636A-1873-AD4A-9F54-35B3E1C8B803}"/>
              </a:ext>
            </a:extLst>
          </p:cNvPr>
          <p:cNvSpPr>
            <a:spLocks noGrp="1"/>
          </p:cNvSpPr>
          <p:nvPr>
            <p:ph type="sldNum" sz="quarter" idx="12"/>
          </p:nvPr>
        </p:nvSpPr>
        <p:spPr/>
        <p:txBody>
          <a:bodyPr/>
          <a:lstStyle>
            <a:lvl1pPr>
              <a:defRPr/>
            </a:lvl1pPr>
          </a:lstStyle>
          <a:p>
            <a:pPr>
              <a:defRPr/>
            </a:pPr>
            <a:fld id="{A6958056-CBCC-284C-9E04-1D34895DC5FB}" type="slidenum">
              <a:rPr lang="en-US"/>
              <a:pPr>
                <a:defRPr/>
              </a:pPr>
              <a:t>‹#›</a:t>
            </a:fld>
            <a:endParaRPr lang="en-US"/>
          </a:p>
        </p:txBody>
      </p:sp>
    </p:spTree>
    <p:extLst>
      <p:ext uri="{BB962C8B-B14F-4D97-AF65-F5344CB8AC3E}">
        <p14:creationId xmlns:p14="http://schemas.microsoft.com/office/powerpoint/2010/main" val="242636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5BDF53-CBA2-234C-957A-B2C10791F56E}"/>
              </a:ext>
            </a:extLst>
          </p:cNvPr>
          <p:cNvSpPr>
            <a:spLocks noGrp="1"/>
          </p:cNvSpPr>
          <p:nvPr>
            <p:ph type="dt" sz="half" idx="10"/>
          </p:nvPr>
        </p:nvSpPr>
        <p:spPr/>
        <p:txBody>
          <a:bodyPr/>
          <a:lstStyle>
            <a:lvl1pPr>
              <a:defRPr/>
            </a:lvl1pPr>
          </a:lstStyle>
          <a:p>
            <a:pPr>
              <a:defRPr/>
            </a:pPr>
            <a:fld id="{C66106E1-72C9-604B-BE43-00170744EF3C}" type="datetimeFigureOut">
              <a:rPr lang="en-US"/>
              <a:pPr>
                <a:defRPr/>
              </a:pPr>
              <a:t>8/5/19</a:t>
            </a:fld>
            <a:endParaRPr lang="en-US"/>
          </a:p>
        </p:txBody>
      </p:sp>
      <p:sp>
        <p:nvSpPr>
          <p:cNvPr id="3" name="Footer Placeholder 4">
            <a:extLst>
              <a:ext uri="{FF2B5EF4-FFF2-40B4-BE49-F238E27FC236}">
                <a16:creationId xmlns:a16="http://schemas.microsoft.com/office/drawing/2014/main" id="{7498114C-9FC8-8E43-9CC9-E4128790FCD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EA0F86C-6DC5-9345-8BC9-177D0E6F0339}"/>
              </a:ext>
            </a:extLst>
          </p:cNvPr>
          <p:cNvSpPr>
            <a:spLocks noGrp="1"/>
          </p:cNvSpPr>
          <p:nvPr>
            <p:ph type="sldNum" sz="quarter" idx="12"/>
          </p:nvPr>
        </p:nvSpPr>
        <p:spPr/>
        <p:txBody>
          <a:bodyPr/>
          <a:lstStyle>
            <a:lvl1pPr>
              <a:defRPr/>
            </a:lvl1pPr>
          </a:lstStyle>
          <a:p>
            <a:pPr>
              <a:defRPr/>
            </a:pPr>
            <a:fld id="{8A95C717-487C-554D-8A25-7E72824E5CBF}" type="slidenum">
              <a:rPr lang="en-US"/>
              <a:pPr>
                <a:defRPr/>
              </a:pPr>
              <a:t>‹#›</a:t>
            </a:fld>
            <a:endParaRPr lang="en-US"/>
          </a:p>
        </p:txBody>
      </p:sp>
    </p:spTree>
    <p:extLst>
      <p:ext uri="{BB962C8B-B14F-4D97-AF65-F5344CB8AC3E}">
        <p14:creationId xmlns:p14="http://schemas.microsoft.com/office/powerpoint/2010/main" val="371980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D3ED-05EB-994F-9A87-841ADDCF3D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0891F6F-DC52-8C4D-8412-D2CC9BC43AE3}"/>
              </a:ext>
            </a:extLst>
          </p:cNvPr>
          <p:cNvSpPr>
            <a:spLocks noGrp="1"/>
          </p:cNvSpPr>
          <p:nvPr>
            <p:ph idx="1"/>
          </p:nvPr>
        </p:nvSpPr>
        <p:spPr>
          <a:xfrm>
            <a:off x="3887391" y="98744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DB6AC6-82E6-BF4F-8D97-2E35E5F432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9D19C80-D0D7-FD45-9574-188659A20B72}"/>
              </a:ext>
            </a:extLst>
          </p:cNvPr>
          <p:cNvSpPr>
            <a:spLocks noGrp="1"/>
          </p:cNvSpPr>
          <p:nvPr>
            <p:ph type="dt" sz="half" idx="10"/>
          </p:nvPr>
        </p:nvSpPr>
        <p:spPr/>
        <p:txBody>
          <a:bodyPr/>
          <a:lstStyle>
            <a:lvl1pPr>
              <a:defRPr/>
            </a:lvl1pPr>
          </a:lstStyle>
          <a:p>
            <a:pPr>
              <a:defRPr/>
            </a:pPr>
            <a:fld id="{98F567FD-1541-FC4C-83FC-129542024B12}" type="datetimeFigureOut">
              <a:rPr lang="en-US"/>
              <a:pPr>
                <a:defRPr/>
              </a:pPr>
              <a:t>8/5/19</a:t>
            </a:fld>
            <a:endParaRPr lang="en-US"/>
          </a:p>
        </p:txBody>
      </p:sp>
      <p:sp>
        <p:nvSpPr>
          <p:cNvPr id="6" name="Footer Placeholder 4">
            <a:extLst>
              <a:ext uri="{FF2B5EF4-FFF2-40B4-BE49-F238E27FC236}">
                <a16:creationId xmlns:a16="http://schemas.microsoft.com/office/drawing/2014/main" id="{10796DE3-43C9-1F4B-B423-9E5AC672F9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F52ACF-C25F-FA47-8B89-83A0E2ECA292}"/>
              </a:ext>
            </a:extLst>
          </p:cNvPr>
          <p:cNvSpPr>
            <a:spLocks noGrp="1"/>
          </p:cNvSpPr>
          <p:nvPr>
            <p:ph type="sldNum" sz="quarter" idx="12"/>
          </p:nvPr>
        </p:nvSpPr>
        <p:spPr/>
        <p:txBody>
          <a:bodyPr/>
          <a:lstStyle>
            <a:lvl1pPr>
              <a:defRPr/>
            </a:lvl1pPr>
          </a:lstStyle>
          <a:p>
            <a:pPr>
              <a:defRPr/>
            </a:pPr>
            <a:fld id="{7D0DD241-63D1-0B49-B4CA-D5F49C16939A}" type="slidenum">
              <a:rPr lang="en-US"/>
              <a:pPr>
                <a:defRPr/>
              </a:pPr>
              <a:t>‹#›</a:t>
            </a:fld>
            <a:endParaRPr lang="en-US"/>
          </a:p>
        </p:txBody>
      </p:sp>
    </p:spTree>
    <p:extLst>
      <p:ext uri="{BB962C8B-B14F-4D97-AF65-F5344CB8AC3E}">
        <p14:creationId xmlns:p14="http://schemas.microsoft.com/office/powerpoint/2010/main" val="404126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2B076A-04C8-8142-925E-C35779136B65}"/>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E8C1B6F7-FC33-0541-83A2-C73EEC510DEE}"/>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D28270A3-82FD-2644-9ABF-3AD38D7C254C}"/>
              </a:ext>
            </a:extLst>
          </p:cNvPr>
          <p:cNvSpPr>
            <a:spLocks noGrp="1" noChangeArrowheads="1"/>
          </p:cNvSpPr>
          <p:nvPr>
            <p:ph type="sldNum" sz="quarter" idx="12"/>
          </p:nvPr>
        </p:nvSpPr>
        <p:spPr>
          <a:ln/>
        </p:spPr>
        <p:txBody>
          <a:bodyPr/>
          <a:lstStyle>
            <a:lvl1pPr>
              <a:defRPr/>
            </a:lvl1pPr>
          </a:lstStyle>
          <a:p>
            <a:pPr>
              <a:defRPr/>
            </a:pPr>
            <a:fld id="{4C6AD2AD-B006-124F-95C9-5EC0AC4F141C}" type="slidenum">
              <a:rPr lang="en-US" altLang="en-US"/>
              <a:pPr>
                <a:defRPr/>
              </a:pPr>
              <a:t>‹#›</a:t>
            </a:fld>
            <a:endParaRPr lang="en-US" altLang="en-US"/>
          </a:p>
        </p:txBody>
      </p:sp>
    </p:spTree>
    <p:extLst>
      <p:ext uri="{BB962C8B-B14F-4D97-AF65-F5344CB8AC3E}">
        <p14:creationId xmlns:p14="http://schemas.microsoft.com/office/powerpoint/2010/main" val="36371958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B1CA-3878-2344-B3A4-7CD3619B08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1C6BB75-16E8-3D4A-A84B-754EDF41800D}"/>
              </a:ext>
            </a:extLst>
          </p:cNvPr>
          <p:cNvSpPr>
            <a:spLocks noGrp="1"/>
          </p:cNvSpPr>
          <p:nvPr>
            <p:ph type="pic" idx="1"/>
          </p:nvPr>
        </p:nvSpPr>
        <p:spPr>
          <a:xfrm>
            <a:off x="3887391" y="98744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B2A76C3E-1B15-1540-AA8B-2077B0CE83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EA102C9-916F-9144-809E-2C7A43070EB9}"/>
              </a:ext>
            </a:extLst>
          </p:cNvPr>
          <p:cNvSpPr>
            <a:spLocks noGrp="1"/>
          </p:cNvSpPr>
          <p:nvPr>
            <p:ph type="dt" sz="half" idx="10"/>
          </p:nvPr>
        </p:nvSpPr>
        <p:spPr/>
        <p:txBody>
          <a:bodyPr/>
          <a:lstStyle>
            <a:lvl1pPr>
              <a:defRPr/>
            </a:lvl1pPr>
          </a:lstStyle>
          <a:p>
            <a:pPr>
              <a:defRPr/>
            </a:pPr>
            <a:fld id="{AE516F34-3951-FF49-8C9C-84133EAB661A}" type="datetimeFigureOut">
              <a:rPr lang="en-US"/>
              <a:pPr>
                <a:defRPr/>
              </a:pPr>
              <a:t>8/5/19</a:t>
            </a:fld>
            <a:endParaRPr lang="en-US"/>
          </a:p>
        </p:txBody>
      </p:sp>
      <p:sp>
        <p:nvSpPr>
          <p:cNvPr id="6" name="Footer Placeholder 4">
            <a:extLst>
              <a:ext uri="{FF2B5EF4-FFF2-40B4-BE49-F238E27FC236}">
                <a16:creationId xmlns:a16="http://schemas.microsoft.com/office/drawing/2014/main" id="{C69C78B5-F80C-9843-8CD3-F99B9F0E16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E4A7E6-6404-A042-8B1B-FE69AACE9E2F}"/>
              </a:ext>
            </a:extLst>
          </p:cNvPr>
          <p:cNvSpPr>
            <a:spLocks noGrp="1"/>
          </p:cNvSpPr>
          <p:nvPr>
            <p:ph type="sldNum" sz="quarter" idx="12"/>
          </p:nvPr>
        </p:nvSpPr>
        <p:spPr/>
        <p:txBody>
          <a:bodyPr/>
          <a:lstStyle>
            <a:lvl1pPr>
              <a:defRPr/>
            </a:lvl1pPr>
          </a:lstStyle>
          <a:p>
            <a:pPr>
              <a:defRPr/>
            </a:pPr>
            <a:fld id="{B5C3454F-8445-FC4C-BEFE-5140C60CAF92}" type="slidenum">
              <a:rPr lang="en-US"/>
              <a:pPr>
                <a:defRPr/>
              </a:pPr>
              <a:t>‹#›</a:t>
            </a:fld>
            <a:endParaRPr lang="en-US"/>
          </a:p>
        </p:txBody>
      </p:sp>
    </p:spTree>
    <p:extLst>
      <p:ext uri="{BB962C8B-B14F-4D97-AF65-F5344CB8AC3E}">
        <p14:creationId xmlns:p14="http://schemas.microsoft.com/office/powerpoint/2010/main" val="1517736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0E95-8F41-0C46-8E39-BB0804187A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75DC75-9C38-B94A-AD64-FD42C7C413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4E9FE-9F6A-8E48-BC54-8EC85D68B2AB}"/>
              </a:ext>
            </a:extLst>
          </p:cNvPr>
          <p:cNvSpPr>
            <a:spLocks noGrp="1"/>
          </p:cNvSpPr>
          <p:nvPr>
            <p:ph type="dt" sz="half" idx="10"/>
          </p:nvPr>
        </p:nvSpPr>
        <p:spPr/>
        <p:txBody>
          <a:bodyPr/>
          <a:lstStyle>
            <a:lvl1pPr>
              <a:defRPr/>
            </a:lvl1pPr>
          </a:lstStyle>
          <a:p>
            <a:pPr>
              <a:defRPr/>
            </a:pPr>
            <a:fld id="{0FCAF35E-210B-4D40-8A5C-20FA43B66E6C}" type="datetimeFigureOut">
              <a:rPr lang="en-US"/>
              <a:pPr>
                <a:defRPr/>
              </a:pPr>
              <a:t>8/5/19</a:t>
            </a:fld>
            <a:endParaRPr lang="en-US"/>
          </a:p>
        </p:txBody>
      </p:sp>
      <p:sp>
        <p:nvSpPr>
          <p:cNvPr id="5" name="Footer Placeholder 4">
            <a:extLst>
              <a:ext uri="{FF2B5EF4-FFF2-40B4-BE49-F238E27FC236}">
                <a16:creationId xmlns:a16="http://schemas.microsoft.com/office/drawing/2014/main" id="{73E1922D-5577-7243-B853-ABCFEA2846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46CBD5-D631-5541-9554-A312475C323A}"/>
              </a:ext>
            </a:extLst>
          </p:cNvPr>
          <p:cNvSpPr>
            <a:spLocks noGrp="1"/>
          </p:cNvSpPr>
          <p:nvPr>
            <p:ph type="sldNum" sz="quarter" idx="12"/>
          </p:nvPr>
        </p:nvSpPr>
        <p:spPr/>
        <p:txBody>
          <a:bodyPr/>
          <a:lstStyle>
            <a:lvl1pPr>
              <a:defRPr/>
            </a:lvl1pPr>
          </a:lstStyle>
          <a:p>
            <a:pPr>
              <a:defRPr/>
            </a:pPr>
            <a:fld id="{014F6B97-1DA5-B546-9190-84F6000CF3B4}" type="slidenum">
              <a:rPr lang="en-US"/>
              <a:pPr>
                <a:defRPr/>
              </a:pPr>
              <a:t>‹#›</a:t>
            </a:fld>
            <a:endParaRPr lang="en-US"/>
          </a:p>
        </p:txBody>
      </p:sp>
    </p:spTree>
    <p:extLst>
      <p:ext uri="{BB962C8B-B14F-4D97-AF65-F5344CB8AC3E}">
        <p14:creationId xmlns:p14="http://schemas.microsoft.com/office/powerpoint/2010/main" val="2811020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19DF0C-A3B3-8F4E-B239-2C9E1358173D}"/>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13A18-75F0-7442-B76E-CCED984E5A5F}"/>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721BC-9D68-4A49-8D8E-AD2EF28D76F3}"/>
              </a:ext>
            </a:extLst>
          </p:cNvPr>
          <p:cNvSpPr>
            <a:spLocks noGrp="1"/>
          </p:cNvSpPr>
          <p:nvPr>
            <p:ph type="dt" sz="half" idx="10"/>
          </p:nvPr>
        </p:nvSpPr>
        <p:spPr/>
        <p:txBody>
          <a:bodyPr/>
          <a:lstStyle>
            <a:lvl1pPr>
              <a:defRPr/>
            </a:lvl1pPr>
          </a:lstStyle>
          <a:p>
            <a:pPr>
              <a:defRPr/>
            </a:pPr>
            <a:fld id="{B0611EE5-E3E3-7648-BDB6-EE2A1E2003CD}" type="datetimeFigureOut">
              <a:rPr lang="en-US"/>
              <a:pPr>
                <a:defRPr/>
              </a:pPr>
              <a:t>8/5/19</a:t>
            </a:fld>
            <a:endParaRPr lang="en-US"/>
          </a:p>
        </p:txBody>
      </p:sp>
      <p:sp>
        <p:nvSpPr>
          <p:cNvPr id="5" name="Footer Placeholder 4">
            <a:extLst>
              <a:ext uri="{FF2B5EF4-FFF2-40B4-BE49-F238E27FC236}">
                <a16:creationId xmlns:a16="http://schemas.microsoft.com/office/drawing/2014/main" id="{B53465DC-016C-6346-BD67-5C62D6C5BB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D0F615-038E-A848-9221-999041295F92}"/>
              </a:ext>
            </a:extLst>
          </p:cNvPr>
          <p:cNvSpPr>
            <a:spLocks noGrp="1"/>
          </p:cNvSpPr>
          <p:nvPr>
            <p:ph type="sldNum" sz="quarter" idx="12"/>
          </p:nvPr>
        </p:nvSpPr>
        <p:spPr/>
        <p:txBody>
          <a:bodyPr/>
          <a:lstStyle>
            <a:lvl1pPr>
              <a:defRPr/>
            </a:lvl1pPr>
          </a:lstStyle>
          <a:p>
            <a:pPr>
              <a:defRPr/>
            </a:pPr>
            <a:fld id="{0167D207-EB66-2C43-A2F8-03E90C93B2D2}" type="slidenum">
              <a:rPr lang="en-US"/>
              <a:pPr>
                <a:defRPr/>
              </a:pPr>
              <a:t>‹#›</a:t>
            </a:fld>
            <a:endParaRPr lang="en-US"/>
          </a:p>
        </p:txBody>
      </p:sp>
    </p:spTree>
    <p:extLst>
      <p:ext uri="{BB962C8B-B14F-4D97-AF65-F5344CB8AC3E}">
        <p14:creationId xmlns:p14="http://schemas.microsoft.com/office/powerpoint/2010/main" val="802867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46572B-F82F-44A2-AD01-7471F4934978}"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3867137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6572B-F82F-44A2-AD01-7471F4934978}"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116372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6572B-F82F-44A2-AD01-7471F4934978}"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2853212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46572B-F82F-44A2-AD01-7471F4934978}" type="datetimeFigureOut">
              <a:rPr lang="en-US" smtClean="0"/>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1518806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46572B-F82F-44A2-AD01-7471F4934978}" type="datetimeFigureOut">
              <a:rPr lang="en-US" smtClean="0"/>
              <a:t>8/5/19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1205002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6572B-F82F-44A2-AD01-7471F4934978}" type="datetimeFigureOut">
              <a:rPr lang="en-US" smtClean="0"/>
              <a:t>8/5/19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2134737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6572B-F82F-44A2-AD01-7471F4934978}" type="datetimeFigureOut">
              <a:rPr lang="en-US" smtClean="0"/>
              <a:t>8/5/19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104063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74ECCB-0F52-384C-BCB9-02A6A84F3518}"/>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CC60116D-CE72-E245-859F-ADF923B49BBF}"/>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DB87F99A-2296-8843-AE79-DA8A9BEF1949}"/>
              </a:ext>
            </a:extLst>
          </p:cNvPr>
          <p:cNvSpPr>
            <a:spLocks noGrp="1" noChangeArrowheads="1"/>
          </p:cNvSpPr>
          <p:nvPr>
            <p:ph type="sldNum" sz="quarter" idx="12"/>
          </p:nvPr>
        </p:nvSpPr>
        <p:spPr>
          <a:ln/>
        </p:spPr>
        <p:txBody>
          <a:bodyPr/>
          <a:lstStyle>
            <a:lvl1pPr>
              <a:defRPr/>
            </a:lvl1pPr>
          </a:lstStyle>
          <a:p>
            <a:pPr>
              <a:defRPr/>
            </a:pPr>
            <a:fld id="{9313D9AA-EEBB-444C-8D62-5FB469BD07E8}" type="slidenum">
              <a:rPr lang="en-US" altLang="en-US"/>
              <a:pPr>
                <a:defRPr/>
              </a:pPr>
              <a:t>‹#›</a:t>
            </a:fld>
            <a:endParaRPr lang="en-US" altLang="en-US"/>
          </a:p>
        </p:txBody>
      </p:sp>
    </p:spTree>
    <p:extLst>
      <p:ext uri="{BB962C8B-B14F-4D97-AF65-F5344CB8AC3E}">
        <p14:creationId xmlns:p14="http://schemas.microsoft.com/office/powerpoint/2010/main" val="195547805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6572B-F82F-44A2-AD01-7471F4934978}" type="datetimeFigureOut">
              <a:rPr lang="en-US" smtClean="0"/>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1663171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6572B-F82F-44A2-AD01-7471F4934978}" type="datetimeFigureOut">
              <a:rPr lang="en-US" smtClean="0"/>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1306573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6572B-F82F-44A2-AD01-7471F4934978}"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3081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6572B-F82F-44A2-AD01-7471F4934978}"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07F7A-DAE8-468B-A3CD-FE44712E8504}" type="slidenum">
              <a:rPr lang="en-US" smtClean="0"/>
              <a:t>‹#›</a:t>
            </a:fld>
            <a:endParaRPr lang="en-US"/>
          </a:p>
        </p:txBody>
      </p:sp>
    </p:spTree>
    <p:extLst>
      <p:ext uri="{BB962C8B-B14F-4D97-AF65-F5344CB8AC3E}">
        <p14:creationId xmlns:p14="http://schemas.microsoft.com/office/powerpoint/2010/main" val="4216871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2"/>
          <p:cNvSpPr/>
          <p:nvPr/>
        </p:nvSpPr>
        <p:spPr>
          <a:xfrm>
            <a:off x="187200" y="228600"/>
            <a:ext cx="8763000" cy="6015036"/>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Google Shape;19;p2"/>
          <p:cNvPicPr preferRelativeResize="0"/>
          <p:nvPr/>
        </p:nvPicPr>
        <p:blipFill rotWithShape="1">
          <a:blip r:embed="rId2">
            <a:alphaModFix/>
          </a:blip>
          <a:srcRect/>
          <a:stretch/>
        </p:blipFill>
        <p:spPr>
          <a:xfrm>
            <a:off x="325967" y="5893028"/>
            <a:ext cx="708659" cy="736372"/>
          </a:xfrm>
          <a:prstGeom prst="rect">
            <a:avLst/>
          </a:prstGeom>
          <a:noFill/>
          <a:ln>
            <a:noFill/>
          </a:ln>
        </p:spPr>
      </p:pic>
      <p:sp>
        <p:nvSpPr>
          <p:cNvPr id="20" name="Google Shape;20;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27F99"/>
              </a:buClr>
              <a:buSzPts val="4400"/>
              <a:buFont typeface="Calibri"/>
              <a:buNone/>
              <a:defRPr>
                <a:solidFill>
                  <a:srgbClr val="027F9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F05A2A"/>
              </a:buClr>
              <a:buSzPts val="3200"/>
              <a:buNone/>
              <a:defRPr>
                <a:solidFill>
                  <a:srgbClr val="F05A2A"/>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
          <p:cNvSpPr txBox="1">
            <a:spLocks noGrp="1"/>
          </p:cNvSpPr>
          <p:nvPr>
            <p:ph type="dt" idx="10"/>
          </p:nvPr>
        </p:nvSpPr>
        <p:spPr>
          <a:xfrm>
            <a:off x="1034626" y="6380480"/>
            <a:ext cx="1556174" cy="34099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27F9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124200" y="6380480"/>
            <a:ext cx="2910840" cy="34099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600">
                <a:solidFill>
                  <a:srgbClr val="027F9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027F99"/>
                </a:solidFill>
                <a:latin typeface="Calibri"/>
                <a:ea typeface="Calibri"/>
                <a:cs typeface="Calibri"/>
                <a:sym typeface="Calibri"/>
              </a:defRPr>
            </a:lvl1pPr>
            <a:lvl2pPr marL="0" lvl="1" indent="0" algn="r">
              <a:spcBef>
                <a:spcPts val="0"/>
              </a:spcBef>
              <a:buNone/>
              <a:defRPr sz="1200" b="0" i="0" u="none" strike="noStrike" cap="none">
                <a:solidFill>
                  <a:srgbClr val="027F99"/>
                </a:solidFill>
                <a:latin typeface="Calibri"/>
                <a:ea typeface="Calibri"/>
                <a:cs typeface="Calibri"/>
                <a:sym typeface="Calibri"/>
              </a:defRPr>
            </a:lvl2pPr>
            <a:lvl3pPr marL="0" lvl="2" indent="0" algn="r">
              <a:spcBef>
                <a:spcPts val="0"/>
              </a:spcBef>
              <a:buNone/>
              <a:defRPr sz="1200" b="0" i="0" u="none" strike="noStrike" cap="none">
                <a:solidFill>
                  <a:srgbClr val="027F99"/>
                </a:solidFill>
                <a:latin typeface="Calibri"/>
                <a:ea typeface="Calibri"/>
                <a:cs typeface="Calibri"/>
                <a:sym typeface="Calibri"/>
              </a:defRPr>
            </a:lvl3pPr>
            <a:lvl4pPr marL="0" lvl="3" indent="0" algn="r">
              <a:spcBef>
                <a:spcPts val="0"/>
              </a:spcBef>
              <a:buNone/>
              <a:defRPr sz="1200" b="0" i="0" u="none" strike="noStrike" cap="none">
                <a:solidFill>
                  <a:srgbClr val="027F99"/>
                </a:solidFill>
                <a:latin typeface="Calibri"/>
                <a:ea typeface="Calibri"/>
                <a:cs typeface="Calibri"/>
                <a:sym typeface="Calibri"/>
              </a:defRPr>
            </a:lvl4pPr>
            <a:lvl5pPr marL="0" lvl="4" indent="0" algn="r">
              <a:spcBef>
                <a:spcPts val="0"/>
              </a:spcBef>
              <a:buNone/>
              <a:defRPr sz="1200" b="0" i="0" u="none" strike="noStrike" cap="none">
                <a:solidFill>
                  <a:srgbClr val="027F99"/>
                </a:solidFill>
                <a:latin typeface="Calibri"/>
                <a:ea typeface="Calibri"/>
                <a:cs typeface="Calibri"/>
                <a:sym typeface="Calibri"/>
              </a:defRPr>
            </a:lvl5pPr>
            <a:lvl6pPr marL="0" lvl="5" indent="0" algn="r">
              <a:spcBef>
                <a:spcPts val="0"/>
              </a:spcBef>
              <a:buNone/>
              <a:defRPr sz="1200" b="0" i="0" u="none" strike="noStrike" cap="none">
                <a:solidFill>
                  <a:srgbClr val="027F99"/>
                </a:solidFill>
                <a:latin typeface="Calibri"/>
                <a:ea typeface="Calibri"/>
                <a:cs typeface="Calibri"/>
                <a:sym typeface="Calibri"/>
              </a:defRPr>
            </a:lvl6pPr>
            <a:lvl7pPr marL="0" lvl="6" indent="0" algn="r">
              <a:spcBef>
                <a:spcPts val="0"/>
              </a:spcBef>
              <a:buNone/>
              <a:defRPr sz="1200" b="0" i="0" u="none" strike="noStrike" cap="none">
                <a:solidFill>
                  <a:srgbClr val="027F99"/>
                </a:solidFill>
                <a:latin typeface="Calibri"/>
                <a:ea typeface="Calibri"/>
                <a:cs typeface="Calibri"/>
                <a:sym typeface="Calibri"/>
              </a:defRPr>
            </a:lvl7pPr>
            <a:lvl8pPr marL="0" lvl="7" indent="0" algn="r">
              <a:spcBef>
                <a:spcPts val="0"/>
              </a:spcBef>
              <a:buNone/>
              <a:defRPr sz="1200" b="0" i="0" u="none" strike="noStrike" cap="none">
                <a:solidFill>
                  <a:srgbClr val="027F99"/>
                </a:solidFill>
                <a:latin typeface="Calibri"/>
                <a:ea typeface="Calibri"/>
                <a:cs typeface="Calibri"/>
                <a:sym typeface="Calibri"/>
              </a:defRPr>
            </a:lvl8pPr>
            <a:lvl9pPr marL="0" lvl="8" indent="0" algn="r">
              <a:spcBef>
                <a:spcPts val="0"/>
              </a:spcBef>
              <a:buNone/>
              <a:defRPr sz="1200" b="0" i="0" u="none" strike="noStrike" cap="none">
                <a:solidFill>
                  <a:srgbClr val="027F9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514134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27F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457200" y="1981200"/>
            <a:ext cx="8229600" cy="39118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F05A2A"/>
              </a:buClr>
              <a:buSzPts val="1800"/>
              <a:buChar char="•"/>
              <a:defRPr/>
            </a:lvl1pPr>
            <a:lvl2pPr marL="914400" lvl="1" indent="-342900" algn="l">
              <a:spcBef>
                <a:spcPts val="360"/>
              </a:spcBef>
              <a:spcAft>
                <a:spcPts val="0"/>
              </a:spcAft>
              <a:buClr>
                <a:srgbClr val="027F99"/>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31" name="Google Shape;31;p3"/>
          <p:cNvSpPr/>
          <p:nvPr/>
        </p:nvSpPr>
        <p:spPr>
          <a:xfrm>
            <a:off x="187200" y="228600"/>
            <a:ext cx="8763000" cy="6015036"/>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 name="Google Shape;32;p3"/>
          <p:cNvPicPr preferRelativeResize="0"/>
          <p:nvPr/>
        </p:nvPicPr>
        <p:blipFill rotWithShape="1">
          <a:blip r:embed="rId2">
            <a:alphaModFix/>
          </a:blip>
          <a:srcRect/>
          <a:stretch/>
        </p:blipFill>
        <p:spPr>
          <a:xfrm>
            <a:off x="325967" y="5893028"/>
            <a:ext cx="708659" cy="736372"/>
          </a:xfrm>
          <a:prstGeom prst="rect">
            <a:avLst/>
          </a:prstGeom>
          <a:noFill/>
          <a:ln>
            <a:noFill/>
          </a:ln>
        </p:spPr>
      </p:pic>
      <p:sp>
        <p:nvSpPr>
          <p:cNvPr id="33" name="Google Shape;33;p3"/>
          <p:cNvSpPr txBox="1"/>
          <p:nvPr/>
        </p:nvSpPr>
        <p:spPr>
          <a:xfrm>
            <a:off x="685800" y="533400"/>
            <a:ext cx="7772400" cy="480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b="1" i="0" u="none" strike="noStrike" cap="none">
              <a:solidFill>
                <a:srgbClr val="0578A2"/>
              </a:solidFill>
              <a:latin typeface="Calibri"/>
              <a:ea typeface="Calibri"/>
              <a:cs typeface="Calibri"/>
              <a:sym typeface="Calibri"/>
            </a:endParaRPr>
          </a:p>
        </p:txBody>
      </p:sp>
      <p:sp>
        <p:nvSpPr>
          <p:cNvPr id="34" name="Google Shape;34;p3"/>
          <p:cNvSpPr txBox="1"/>
          <p:nvPr/>
        </p:nvSpPr>
        <p:spPr>
          <a:xfrm>
            <a:off x="685800" y="1436914"/>
            <a:ext cx="8212438" cy="441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88888"/>
              </a:buClr>
              <a:buSzPts val="3200"/>
              <a:buFont typeface="Arial"/>
              <a:buNone/>
            </a:pPr>
            <a:endParaRPr sz="3200" b="0" i="0" u="none" strike="noStrike" cap="none">
              <a:solidFill>
                <a:srgbClr val="0578A2"/>
              </a:solidFill>
              <a:latin typeface="Arial"/>
              <a:ea typeface="Arial"/>
              <a:cs typeface="Arial"/>
              <a:sym typeface="Arial"/>
            </a:endParaRPr>
          </a:p>
        </p:txBody>
      </p:sp>
    </p:spTree>
    <p:extLst>
      <p:ext uri="{BB962C8B-B14F-4D97-AF65-F5344CB8AC3E}">
        <p14:creationId xmlns:p14="http://schemas.microsoft.com/office/powerpoint/2010/main" val="441164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27F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44" name="Google Shape;44;p5"/>
          <p:cNvSpPr/>
          <p:nvPr/>
        </p:nvSpPr>
        <p:spPr>
          <a:xfrm>
            <a:off x="180000" y="228600"/>
            <a:ext cx="8763000" cy="6015036"/>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5"/>
          <p:cNvPicPr preferRelativeResize="0"/>
          <p:nvPr/>
        </p:nvPicPr>
        <p:blipFill rotWithShape="1">
          <a:blip r:embed="rId2">
            <a:alphaModFix/>
          </a:blip>
          <a:srcRect/>
          <a:stretch/>
        </p:blipFill>
        <p:spPr>
          <a:xfrm>
            <a:off x="325967" y="5893028"/>
            <a:ext cx="708659" cy="736372"/>
          </a:xfrm>
          <a:prstGeom prst="rect">
            <a:avLst/>
          </a:prstGeom>
          <a:noFill/>
          <a:ln>
            <a:noFill/>
          </a:ln>
        </p:spPr>
      </p:pic>
    </p:spTree>
    <p:extLst>
      <p:ext uri="{BB962C8B-B14F-4D97-AF65-F5344CB8AC3E}">
        <p14:creationId xmlns:p14="http://schemas.microsoft.com/office/powerpoint/2010/main" val="3098847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27F99"/>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27F99"/>
              </a:buClr>
              <a:buSzPts val="2000"/>
              <a:buNone/>
              <a:defRPr sz="2000">
                <a:solidFill>
                  <a:srgbClr val="027F99"/>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9" name="Google Shape;49;p6"/>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4238392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27F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F05A2A"/>
              </a:buClr>
              <a:buSzPts val="2800"/>
              <a:buChar char="•"/>
              <a:defRPr sz="2800"/>
            </a:lvl1pPr>
            <a:lvl2pPr marL="914400" lvl="1" indent="-381000" algn="l">
              <a:spcBef>
                <a:spcPts val="480"/>
              </a:spcBef>
              <a:spcAft>
                <a:spcPts val="0"/>
              </a:spcAft>
              <a:buClr>
                <a:srgbClr val="027F99"/>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F05A2A"/>
              </a:buClr>
              <a:buSzPts val="2800"/>
              <a:buChar char="•"/>
              <a:defRPr sz="2800"/>
            </a:lvl1pPr>
            <a:lvl2pPr marL="914400" lvl="1" indent="-381000" algn="l">
              <a:spcBef>
                <a:spcPts val="480"/>
              </a:spcBef>
              <a:spcAft>
                <a:spcPts val="0"/>
              </a:spcAft>
              <a:buClr>
                <a:srgbClr val="027F99"/>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7"/>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3703240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27F99"/>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F05A2A"/>
              </a:buClr>
              <a:buSzPts val="2400"/>
              <a:buNone/>
              <a:defRPr sz="2400" b="1"/>
            </a:lvl1pPr>
            <a:lvl2pPr marL="914400" lvl="1" indent="-228600" algn="l">
              <a:spcBef>
                <a:spcPts val="400"/>
              </a:spcBef>
              <a:spcAft>
                <a:spcPts val="0"/>
              </a:spcAft>
              <a:buClr>
                <a:srgbClr val="027F99"/>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2" name="Google Shape;6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F05A2A"/>
              </a:buClr>
              <a:buSzPts val="2400"/>
              <a:buChar char="•"/>
              <a:defRPr sz="2400"/>
            </a:lvl1pPr>
            <a:lvl2pPr marL="914400" lvl="1" indent="-355600" algn="l">
              <a:spcBef>
                <a:spcPts val="400"/>
              </a:spcBef>
              <a:spcAft>
                <a:spcPts val="0"/>
              </a:spcAft>
              <a:buClr>
                <a:srgbClr val="027F99"/>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3" name="Google Shape;6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F05A2A"/>
              </a:buClr>
              <a:buSzPts val="2400"/>
              <a:buNone/>
              <a:defRPr sz="2400" b="1"/>
            </a:lvl1pPr>
            <a:lvl2pPr marL="914400" lvl="1" indent="-228600" algn="l">
              <a:spcBef>
                <a:spcPts val="400"/>
              </a:spcBef>
              <a:spcAft>
                <a:spcPts val="0"/>
              </a:spcAft>
              <a:buClr>
                <a:srgbClr val="027F99"/>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 name="Google Shape;6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F05A2A"/>
              </a:buClr>
              <a:buSzPts val="2400"/>
              <a:buChar char="•"/>
              <a:defRPr sz="2400"/>
            </a:lvl1pPr>
            <a:lvl2pPr marL="914400" lvl="1" indent="-355600" algn="l">
              <a:spcBef>
                <a:spcPts val="400"/>
              </a:spcBef>
              <a:spcAft>
                <a:spcPts val="0"/>
              </a:spcAft>
              <a:buClr>
                <a:srgbClr val="027F99"/>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5" name="Google Shape;65;p8"/>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201855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1"/>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76401"/>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13E898-C98C-3748-B832-A6E78113C8E7}"/>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854E913E-6B56-304F-9875-A8A00B8E5369}"/>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63D26890-2DF5-4F45-9F22-ED39CF7A091A}"/>
              </a:ext>
            </a:extLst>
          </p:cNvPr>
          <p:cNvSpPr>
            <a:spLocks noGrp="1" noChangeArrowheads="1"/>
          </p:cNvSpPr>
          <p:nvPr>
            <p:ph type="sldNum" sz="quarter" idx="12"/>
          </p:nvPr>
        </p:nvSpPr>
        <p:spPr>
          <a:ln/>
        </p:spPr>
        <p:txBody>
          <a:bodyPr/>
          <a:lstStyle>
            <a:lvl1pPr>
              <a:defRPr/>
            </a:lvl1pPr>
          </a:lstStyle>
          <a:p>
            <a:pPr>
              <a:defRPr/>
            </a:pPr>
            <a:fld id="{FC57FF52-F7A1-A543-ABD9-74E008E41278}" type="slidenum">
              <a:rPr lang="en-US" altLang="en-US"/>
              <a:pPr>
                <a:defRPr/>
              </a:pPr>
              <a:t>‹#›</a:t>
            </a:fld>
            <a:endParaRPr lang="en-US" altLang="en-US"/>
          </a:p>
        </p:txBody>
      </p:sp>
    </p:spTree>
    <p:extLst>
      <p:ext uri="{BB962C8B-B14F-4D97-AF65-F5344CB8AC3E}">
        <p14:creationId xmlns:p14="http://schemas.microsoft.com/office/powerpoint/2010/main" val="43860883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27F99"/>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F05A2A"/>
              </a:buClr>
              <a:buSzPts val="3200"/>
              <a:buChar char="•"/>
              <a:defRPr sz="3200"/>
            </a:lvl1pPr>
            <a:lvl2pPr marL="914400" lvl="1" indent="-406400" algn="l">
              <a:spcBef>
                <a:spcPts val="560"/>
              </a:spcBef>
              <a:spcAft>
                <a:spcPts val="0"/>
              </a:spcAft>
              <a:buClr>
                <a:srgbClr val="027F99"/>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1" name="Google Shape;7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05A2A"/>
              </a:buClr>
              <a:buSzPts val="1400"/>
              <a:buNone/>
              <a:defRPr sz="1400"/>
            </a:lvl1pPr>
            <a:lvl2pPr marL="914400" lvl="1" indent="-228600" algn="l">
              <a:spcBef>
                <a:spcPts val="240"/>
              </a:spcBef>
              <a:spcAft>
                <a:spcPts val="0"/>
              </a:spcAft>
              <a:buClr>
                <a:srgbClr val="027F99"/>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9"/>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3633471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27F99"/>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F05A2A"/>
              </a:buClr>
              <a:buSzPts val="3200"/>
              <a:buFont typeface="Arial"/>
              <a:buNone/>
              <a:defRPr sz="3200" b="0" i="0" u="none" strike="noStrike" cap="none">
                <a:solidFill>
                  <a:srgbClr val="F05A2A"/>
                </a:solidFill>
                <a:latin typeface="Calibri"/>
                <a:ea typeface="Calibri"/>
                <a:cs typeface="Calibri"/>
                <a:sym typeface="Calibri"/>
              </a:defRPr>
            </a:lvl1pPr>
            <a:lvl2pPr marR="0" lvl="1" algn="l" rtl="0">
              <a:spcBef>
                <a:spcPts val="560"/>
              </a:spcBef>
              <a:spcAft>
                <a:spcPts val="0"/>
              </a:spcAft>
              <a:buClr>
                <a:srgbClr val="027F99"/>
              </a:buClr>
              <a:buSzPts val="2800"/>
              <a:buFont typeface="Arial"/>
              <a:buNone/>
              <a:defRPr sz="2800" b="0" i="0" u="none" strike="noStrike" cap="none">
                <a:solidFill>
                  <a:srgbClr val="027F99"/>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05A2A"/>
              </a:buClr>
              <a:buSzPts val="1400"/>
              <a:buNone/>
              <a:defRPr sz="1400"/>
            </a:lvl1pPr>
            <a:lvl2pPr marL="914400" lvl="1" indent="-228600" algn="l">
              <a:spcBef>
                <a:spcPts val="240"/>
              </a:spcBef>
              <a:spcAft>
                <a:spcPts val="0"/>
              </a:spcAft>
              <a:buClr>
                <a:srgbClr val="027F99"/>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9" name="Google Shape;79;p10"/>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1819552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27F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body" idx="1"/>
          </p:nvPr>
        </p:nvSpPr>
        <p:spPr>
          <a:xfrm rot="5400000">
            <a:off x="2616086" y="-177686"/>
            <a:ext cx="3911828"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F05A2A"/>
              </a:buClr>
              <a:buSzPts val="1800"/>
              <a:buChar char="•"/>
              <a:defRPr/>
            </a:lvl1pPr>
            <a:lvl2pPr marL="914400" lvl="1" indent="-342900" algn="l">
              <a:spcBef>
                <a:spcPts val="360"/>
              </a:spcBef>
              <a:spcAft>
                <a:spcPts val="0"/>
              </a:spcAft>
              <a:buClr>
                <a:srgbClr val="027F99"/>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1"/>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1798676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27F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F05A2A"/>
              </a:buClr>
              <a:buSzPts val="1800"/>
              <a:buChar char="•"/>
              <a:defRPr/>
            </a:lvl1pPr>
            <a:lvl2pPr marL="914400" lvl="1" indent="-342900" algn="l">
              <a:spcBef>
                <a:spcPts val="360"/>
              </a:spcBef>
              <a:spcAft>
                <a:spcPts val="0"/>
              </a:spcAft>
              <a:buClr>
                <a:srgbClr val="027F99"/>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2"/>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215411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E41CFD3-620F-654B-B1D8-21F7CDBA1DD4}"/>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8" name="Rectangle 5">
            <a:extLst>
              <a:ext uri="{FF2B5EF4-FFF2-40B4-BE49-F238E27FC236}">
                <a16:creationId xmlns:a16="http://schemas.microsoft.com/office/drawing/2014/main" id="{80B891AD-3920-FA45-930A-67F64DB16918}"/>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9" name="Rectangle 6">
            <a:extLst>
              <a:ext uri="{FF2B5EF4-FFF2-40B4-BE49-F238E27FC236}">
                <a16:creationId xmlns:a16="http://schemas.microsoft.com/office/drawing/2014/main" id="{DFDFE2B8-71A4-094A-AD2E-91C43B426113}"/>
              </a:ext>
            </a:extLst>
          </p:cNvPr>
          <p:cNvSpPr>
            <a:spLocks noGrp="1" noChangeArrowheads="1"/>
          </p:cNvSpPr>
          <p:nvPr>
            <p:ph type="sldNum" sz="quarter" idx="12"/>
          </p:nvPr>
        </p:nvSpPr>
        <p:spPr>
          <a:ln/>
        </p:spPr>
        <p:txBody>
          <a:bodyPr/>
          <a:lstStyle>
            <a:lvl1pPr>
              <a:defRPr/>
            </a:lvl1pPr>
          </a:lstStyle>
          <a:p>
            <a:pPr>
              <a:defRPr/>
            </a:pPr>
            <a:fld id="{7CB31C5B-182B-A544-B2F2-3F761A5AE43D}" type="slidenum">
              <a:rPr lang="en-US" altLang="en-US"/>
              <a:pPr>
                <a:defRPr/>
              </a:pPr>
              <a:t>‹#›</a:t>
            </a:fld>
            <a:endParaRPr lang="en-US" altLang="en-US"/>
          </a:p>
        </p:txBody>
      </p:sp>
    </p:spTree>
    <p:extLst>
      <p:ext uri="{BB962C8B-B14F-4D97-AF65-F5344CB8AC3E}">
        <p14:creationId xmlns:p14="http://schemas.microsoft.com/office/powerpoint/2010/main" val="30407291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E50D95F-46E7-824D-A424-1C08E458638A}"/>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5">
            <a:extLst>
              <a:ext uri="{FF2B5EF4-FFF2-40B4-BE49-F238E27FC236}">
                <a16:creationId xmlns:a16="http://schemas.microsoft.com/office/drawing/2014/main" id="{09EFCCC7-AF6A-7444-96F1-D4463796B84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5" name="Rectangle 6">
            <a:extLst>
              <a:ext uri="{FF2B5EF4-FFF2-40B4-BE49-F238E27FC236}">
                <a16:creationId xmlns:a16="http://schemas.microsoft.com/office/drawing/2014/main" id="{D7E1681C-90E7-F945-8C27-3B773A46C549}"/>
              </a:ext>
            </a:extLst>
          </p:cNvPr>
          <p:cNvSpPr>
            <a:spLocks noGrp="1" noChangeArrowheads="1"/>
          </p:cNvSpPr>
          <p:nvPr>
            <p:ph type="sldNum" sz="quarter" idx="12"/>
          </p:nvPr>
        </p:nvSpPr>
        <p:spPr>
          <a:ln/>
        </p:spPr>
        <p:txBody>
          <a:bodyPr/>
          <a:lstStyle>
            <a:lvl1pPr>
              <a:defRPr/>
            </a:lvl1pPr>
          </a:lstStyle>
          <a:p>
            <a:pPr>
              <a:defRPr/>
            </a:pPr>
            <a:fld id="{DFE4093E-458D-C441-B83F-420DD882E3EC}" type="slidenum">
              <a:rPr lang="en-US" altLang="en-US"/>
              <a:pPr>
                <a:defRPr/>
              </a:pPr>
              <a:t>‹#›</a:t>
            </a:fld>
            <a:endParaRPr lang="en-US" altLang="en-US"/>
          </a:p>
        </p:txBody>
      </p:sp>
    </p:spTree>
    <p:extLst>
      <p:ext uri="{BB962C8B-B14F-4D97-AF65-F5344CB8AC3E}">
        <p14:creationId xmlns:p14="http://schemas.microsoft.com/office/powerpoint/2010/main" val="19430328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C44D9EA-E350-2940-B709-06DA674110B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3" name="Rectangle 5">
            <a:extLst>
              <a:ext uri="{FF2B5EF4-FFF2-40B4-BE49-F238E27FC236}">
                <a16:creationId xmlns:a16="http://schemas.microsoft.com/office/drawing/2014/main" id="{8B8039DE-F00B-A34F-9A59-6DFFB324DF54}"/>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4" name="Rectangle 6">
            <a:extLst>
              <a:ext uri="{FF2B5EF4-FFF2-40B4-BE49-F238E27FC236}">
                <a16:creationId xmlns:a16="http://schemas.microsoft.com/office/drawing/2014/main" id="{7E79A21C-D98F-444E-B24C-DD83E0E7D337}"/>
              </a:ext>
            </a:extLst>
          </p:cNvPr>
          <p:cNvSpPr>
            <a:spLocks noGrp="1" noChangeArrowheads="1"/>
          </p:cNvSpPr>
          <p:nvPr>
            <p:ph type="sldNum" sz="quarter" idx="12"/>
          </p:nvPr>
        </p:nvSpPr>
        <p:spPr>
          <a:ln/>
        </p:spPr>
        <p:txBody>
          <a:bodyPr/>
          <a:lstStyle>
            <a:lvl1pPr>
              <a:defRPr/>
            </a:lvl1pPr>
          </a:lstStyle>
          <a:p>
            <a:pPr>
              <a:defRPr/>
            </a:pPr>
            <a:fld id="{35F10047-BB3C-6E47-B3BD-DFD0D67AE4AF}" type="slidenum">
              <a:rPr lang="en-US" altLang="en-US"/>
              <a:pPr>
                <a:defRPr/>
              </a:pPr>
              <a:t>‹#›</a:t>
            </a:fld>
            <a:endParaRPr lang="en-US" altLang="en-US"/>
          </a:p>
        </p:txBody>
      </p:sp>
    </p:spTree>
    <p:extLst>
      <p:ext uri="{BB962C8B-B14F-4D97-AF65-F5344CB8AC3E}">
        <p14:creationId xmlns:p14="http://schemas.microsoft.com/office/powerpoint/2010/main" val="21777906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663CAD-C7B3-7B41-AFC8-5D517E2845B3}"/>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97027F0A-382A-A843-AD5E-85BF3D4B711F}"/>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940880AB-7A53-9C48-88A2-C1CBDE8F9FCD}"/>
              </a:ext>
            </a:extLst>
          </p:cNvPr>
          <p:cNvSpPr>
            <a:spLocks noGrp="1" noChangeArrowheads="1"/>
          </p:cNvSpPr>
          <p:nvPr>
            <p:ph type="sldNum" sz="quarter" idx="12"/>
          </p:nvPr>
        </p:nvSpPr>
        <p:spPr>
          <a:ln/>
        </p:spPr>
        <p:txBody>
          <a:bodyPr/>
          <a:lstStyle>
            <a:lvl1pPr>
              <a:defRPr/>
            </a:lvl1pPr>
          </a:lstStyle>
          <a:p>
            <a:pPr>
              <a:defRPr/>
            </a:pPr>
            <a:fld id="{D467BCBD-21A6-FD4D-B96A-042FA33535FD}" type="slidenum">
              <a:rPr lang="en-US" altLang="en-US"/>
              <a:pPr>
                <a:defRPr/>
              </a:pPr>
              <a:t>‹#›</a:t>
            </a:fld>
            <a:endParaRPr lang="en-US" altLang="en-US"/>
          </a:p>
        </p:txBody>
      </p:sp>
    </p:spTree>
    <p:extLst>
      <p:ext uri="{BB962C8B-B14F-4D97-AF65-F5344CB8AC3E}">
        <p14:creationId xmlns:p14="http://schemas.microsoft.com/office/powerpoint/2010/main" val="18349366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314E66-3879-9D48-B995-0F759750BBB4}"/>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EEDCADB9-D986-984E-8C92-58F76EC8C74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763BE4C7-7AF6-5249-9C34-242C422C8EE4}"/>
              </a:ext>
            </a:extLst>
          </p:cNvPr>
          <p:cNvSpPr>
            <a:spLocks noGrp="1" noChangeArrowheads="1"/>
          </p:cNvSpPr>
          <p:nvPr>
            <p:ph type="sldNum" sz="quarter" idx="12"/>
          </p:nvPr>
        </p:nvSpPr>
        <p:spPr>
          <a:ln/>
        </p:spPr>
        <p:txBody>
          <a:bodyPr/>
          <a:lstStyle>
            <a:lvl1pPr>
              <a:defRPr/>
            </a:lvl1pPr>
          </a:lstStyle>
          <a:p>
            <a:pPr>
              <a:defRPr/>
            </a:pPr>
            <a:fld id="{7D1FE7FF-2F6C-CD4F-B90D-DEF13ECA000F}" type="slidenum">
              <a:rPr lang="en-US" altLang="en-US"/>
              <a:pPr>
                <a:defRPr/>
              </a:pPr>
              <a:t>‹#›</a:t>
            </a:fld>
            <a:endParaRPr lang="en-US" altLang="en-US"/>
          </a:p>
        </p:txBody>
      </p:sp>
    </p:spTree>
    <p:extLst>
      <p:ext uri="{BB962C8B-B14F-4D97-AF65-F5344CB8AC3E}">
        <p14:creationId xmlns:p14="http://schemas.microsoft.com/office/powerpoint/2010/main" val="40153985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B84437-55B9-3940-A27C-A4451814A3D1}"/>
              </a:ext>
            </a:extLst>
          </p:cNvPr>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4F177DF-3D5A-E14C-88CF-452AA1A76C20}"/>
              </a:ext>
            </a:extLst>
          </p:cNvPr>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E43B891-ACAC-0A41-A02D-9760ACECDA7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defRPr sz="1400">
                <a:latin typeface="Arial" pitchFamily="34" charset="0"/>
                <a:ea typeface="ＭＳ Ｐゴシック" pitchFamily="34" charset="-128"/>
              </a:defRPr>
            </a:lvl1pPr>
          </a:lstStyle>
          <a:p>
            <a:pPr>
              <a:defRPr/>
            </a:pPr>
            <a:endParaRPr lang="fr-FR" altLang="en-US"/>
          </a:p>
        </p:txBody>
      </p:sp>
      <p:sp>
        <p:nvSpPr>
          <p:cNvPr id="1029" name="Rectangle 5">
            <a:extLst>
              <a:ext uri="{FF2B5EF4-FFF2-40B4-BE49-F238E27FC236}">
                <a16:creationId xmlns:a16="http://schemas.microsoft.com/office/drawing/2014/main" id="{C0436D1D-E25B-6942-97B7-62B6462280D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a:defRPr sz="1400">
                <a:latin typeface="Arial" pitchFamily="34" charset="0"/>
                <a:ea typeface="ＭＳ Ｐゴシック" pitchFamily="34" charset="-128"/>
              </a:defRPr>
            </a:lvl1pPr>
          </a:lstStyle>
          <a:p>
            <a:pPr>
              <a:defRPr/>
            </a:pPr>
            <a:endParaRPr lang="fr-FR" altLang="en-US"/>
          </a:p>
        </p:txBody>
      </p:sp>
      <p:sp>
        <p:nvSpPr>
          <p:cNvPr id="1030" name="Rectangle 6">
            <a:extLst>
              <a:ext uri="{FF2B5EF4-FFF2-40B4-BE49-F238E27FC236}">
                <a16:creationId xmlns:a16="http://schemas.microsoft.com/office/drawing/2014/main" id="{964D3D5D-FB53-384B-A4FB-AEF93E37929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a:defRPr sz="1400">
                <a:latin typeface="Arial" charset="0"/>
                <a:ea typeface="ＭＳ Ｐゴシック" charset="-128"/>
              </a:defRPr>
            </a:lvl1pPr>
          </a:lstStyle>
          <a:p>
            <a:pPr>
              <a:defRPr/>
            </a:pPr>
            <a:fld id="{A74FAC4A-C100-3B4F-8C44-70139C1539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fade/>
  </p:transition>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6F06751A-F8F5-C147-8F2A-FEF49A368E1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3315" name="Text Placeholder 2">
            <a:extLst>
              <a:ext uri="{FF2B5EF4-FFF2-40B4-BE49-F238E27FC236}">
                <a16:creationId xmlns:a16="http://schemas.microsoft.com/office/drawing/2014/main" id="{B0C2F080-DBEF-C64F-844A-AD5EF3AF4D5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970C08A0-E0F5-9949-9FD7-FD8B30FDC49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65F670A-981C-434A-AA46-FE24857ADD6C}" type="datetimeFigureOut">
              <a:rPr lang="en-US"/>
              <a:pPr>
                <a:defRPr/>
              </a:pPr>
              <a:t>8/5/19</a:t>
            </a:fld>
            <a:endParaRPr lang="en-US"/>
          </a:p>
        </p:txBody>
      </p:sp>
      <p:sp>
        <p:nvSpPr>
          <p:cNvPr id="5" name="Footer Placeholder 4">
            <a:extLst>
              <a:ext uri="{FF2B5EF4-FFF2-40B4-BE49-F238E27FC236}">
                <a16:creationId xmlns:a16="http://schemas.microsoft.com/office/drawing/2014/main" id="{8B868D6E-5F36-114D-881D-7E271FC23FD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EF7D837-ADB8-214E-BE3F-0627BBC4DF7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B30BE1B-502B-F04B-B476-012A61C235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6572B-F82F-44A2-AD01-7471F4934978}" type="datetimeFigureOut">
              <a:rPr lang="en-US" smtClean="0"/>
              <a:t>8/5/19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07F7A-DAE8-468B-A3CD-FE44712E8504}" type="slidenum">
              <a:rPr lang="en-US" smtClean="0"/>
              <a:t>‹#›</a:t>
            </a:fld>
            <a:endParaRPr lang="en-US"/>
          </a:p>
        </p:txBody>
      </p:sp>
    </p:spTree>
    <p:extLst>
      <p:ext uri="{BB962C8B-B14F-4D97-AF65-F5344CB8AC3E}">
        <p14:creationId xmlns:p14="http://schemas.microsoft.com/office/powerpoint/2010/main" val="156192306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27F99"/>
              </a:buClr>
              <a:buSzPts val="4400"/>
              <a:buFont typeface="Calibri"/>
              <a:buNone/>
              <a:defRPr sz="4400" b="1" i="0" u="none" strike="noStrike" cap="none">
                <a:solidFill>
                  <a:srgbClr val="027F9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981200"/>
            <a:ext cx="8229600" cy="391182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05A2A"/>
              </a:buClr>
              <a:buSzPts val="3200"/>
              <a:buFont typeface="Arial"/>
              <a:buChar char="•"/>
              <a:defRPr sz="3200" b="0" i="0" u="none" strike="noStrike" cap="none">
                <a:solidFill>
                  <a:srgbClr val="F05A2A"/>
                </a:solidFill>
                <a:latin typeface="Calibri"/>
                <a:ea typeface="Calibri"/>
                <a:cs typeface="Calibri"/>
                <a:sym typeface="Calibri"/>
              </a:defRPr>
            </a:lvl1pPr>
            <a:lvl2pPr marL="914400" marR="0" lvl="1" indent="-406400" algn="l" rtl="0">
              <a:spcBef>
                <a:spcPts val="560"/>
              </a:spcBef>
              <a:spcAft>
                <a:spcPts val="0"/>
              </a:spcAft>
              <a:buClr>
                <a:srgbClr val="027F99"/>
              </a:buClr>
              <a:buSzPts val="2800"/>
              <a:buFont typeface="Arial"/>
              <a:buChar char="–"/>
              <a:defRPr sz="2800" b="0" i="0" u="none" strike="noStrike" cap="none">
                <a:solidFill>
                  <a:srgbClr val="027F99"/>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034626" y="6356350"/>
            <a:ext cx="15561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027F9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00" b="1" i="0" u="none" strike="noStrike" cap="none">
                <a:solidFill>
                  <a:srgbClr val="027F9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27F99"/>
                </a:solidFill>
                <a:latin typeface="Calibri"/>
                <a:ea typeface="Calibri"/>
                <a:cs typeface="Calibri"/>
                <a:sym typeface="Calibri"/>
              </a:defRPr>
            </a:lvl1pPr>
            <a:lvl2pPr marL="0" marR="0" lvl="1" indent="0" algn="r" rtl="0">
              <a:spcBef>
                <a:spcPts val="0"/>
              </a:spcBef>
              <a:buNone/>
              <a:defRPr sz="1200" b="0" i="0" u="none" strike="noStrike" cap="none">
                <a:solidFill>
                  <a:srgbClr val="027F99"/>
                </a:solidFill>
                <a:latin typeface="Calibri"/>
                <a:ea typeface="Calibri"/>
                <a:cs typeface="Calibri"/>
                <a:sym typeface="Calibri"/>
              </a:defRPr>
            </a:lvl2pPr>
            <a:lvl3pPr marL="0" marR="0" lvl="2" indent="0" algn="r" rtl="0">
              <a:spcBef>
                <a:spcPts val="0"/>
              </a:spcBef>
              <a:buNone/>
              <a:defRPr sz="1200" b="0" i="0" u="none" strike="noStrike" cap="none">
                <a:solidFill>
                  <a:srgbClr val="027F99"/>
                </a:solidFill>
                <a:latin typeface="Calibri"/>
                <a:ea typeface="Calibri"/>
                <a:cs typeface="Calibri"/>
                <a:sym typeface="Calibri"/>
              </a:defRPr>
            </a:lvl3pPr>
            <a:lvl4pPr marL="0" marR="0" lvl="3" indent="0" algn="r" rtl="0">
              <a:spcBef>
                <a:spcPts val="0"/>
              </a:spcBef>
              <a:buNone/>
              <a:defRPr sz="1200" b="0" i="0" u="none" strike="noStrike" cap="none">
                <a:solidFill>
                  <a:srgbClr val="027F99"/>
                </a:solidFill>
                <a:latin typeface="Calibri"/>
                <a:ea typeface="Calibri"/>
                <a:cs typeface="Calibri"/>
                <a:sym typeface="Calibri"/>
              </a:defRPr>
            </a:lvl4pPr>
            <a:lvl5pPr marL="0" marR="0" lvl="4" indent="0" algn="r" rtl="0">
              <a:spcBef>
                <a:spcPts val="0"/>
              </a:spcBef>
              <a:buNone/>
              <a:defRPr sz="1200" b="0" i="0" u="none" strike="noStrike" cap="none">
                <a:solidFill>
                  <a:srgbClr val="027F99"/>
                </a:solidFill>
                <a:latin typeface="Calibri"/>
                <a:ea typeface="Calibri"/>
                <a:cs typeface="Calibri"/>
                <a:sym typeface="Calibri"/>
              </a:defRPr>
            </a:lvl5pPr>
            <a:lvl6pPr marL="0" marR="0" lvl="5" indent="0" algn="r" rtl="0">
              <a:spcBef>
                <a:spcPts val="0"/>
              </a:spcBef>
              <a:buNone/>
              <a:defRPr sz="1200" b="0" i="0" u="none" strike="noStrike" cap="none">
                <a:solidFill>
                  <a:srgbClr val="027F99"/>
                </a:solidFill>
                <a:latin typeface="Calibri"/>
                <a:ea typeface="Calibri"/>
                <a:cs typeface="Calibri"/>
                <a:sym typeface="Calibri"/>
              </a:defRPr>
            </a:lvl6pPr>
            <a:lvl7pPr marL="0" marR="0" lvl="6" indent="0" algn="r" rtl="0">
              <a:spcBef>
                <a:spcPts val="0"/>
              </a:spcBef>
              <a:buNone/>
              <a:defRPr sz="1200" b="0" i="0" u="none" strike="noStrike" cap="none">
                <a:solidFill>
                  <a:srgbClr val="027F99"/>
                </a:solidFill>
                <a:latin typeface="Calibri"/>
                <a:ea typeface="Calibri"/>
                <a:cs typeface="Calibri"/>
                <a:sym typeface="Calibri"/>
              </a:defRPr>
            </a:lvl7pPr>
            <a:lvl8pPr marL="0" marR="0" lvl="7" indent="0" algn="r" rtl="0">
              <a:spcBef>
                <a:spcPts val="0"/>
              </a:spcBef>
              <a:buNone/>
              <a:defRPr sz="1200" b="0" i="0" u="none" strike="noStrike" cap="none">
                <a:solidFill>
                  <a:srgbClr val="027F99"/>
                </a:solidFill>
                <a:latin typeface="Calibri"/>
                <a:ea typeface="Calibri"/>
                <a:cs typeface="Calibri"/>
                <a:sym typeface="Calibri"/>
              </a:defRPr>
            </a:lvl8pPr>
            <a:lvl9pPr marL="0" marR="0" lvl="8" indent="0" algn="r" rtl="0">
              <a:spcBef>
                <a:spcPts val="0"/>
              </a:spcBef>
              <a:buNone/>
              <a:defRPr sz="1200" b="0" i="0" u="none" strike="noStrike" cap="none">
                <a:solidFill>
                  <a:srgbClr val="027F9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
        <p:nvSpPr>
          <p:cNvPr id="15" name="Google Shape;15;p1"/>
          <p:cNvSpPr/>
          <p:nvPr/>
        </p:nvSpPr>
        <p:spPr>
          <a:xfrm>
            <a:off x="187200" y="228600"/>
            <a:ext cx="8763000" cy="6015036"/>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
          <p:cNvPicPr preferRelativeResize="0"/>
          <p:nvPr/>
        </p:nvPicPr>
        <p:blipFill rotWithShape="1">
          <a:blip r:embed="rId12">
            <a:alphaModFix/>
          </a:blip>
          <a:srcRect/>
          <a:stretch/>
        </p:blipFill>
        <p:spPr>
          <a:xfrm>
            <a:off x="325967" y="5893028"/>
            <a:ext cx="708659" cy="736372"/>
          </a:xfrm>
          <a:prstGeom prst="rect">
            <a:avLst/>
          </a:prstGeom>
          <a:noFill/>
          <a:ln>
            <a:noFill/>
          </a:ln>
        </p:spPr>
      </p:pic>
    </p:spTree>
    <p:extLst>
      <p:ext uri="{BB962C8B-B14F-4D97-AF65-F5344CB8AC3E}">
        <p14:creationId xmlns:p14="http://schemas.microsoft.com/office/powerpoint/2010/main" val="3734738847"/>
      </p:ext>
    </p:extLst>
  </p:cSld>
  <p:clrMap bg1="lt1" tx1="dk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fi/imgres?imgurl=https://www.muhasebenews.com/wp-content/uploads/2017/04/worldin2050.jpg&amp;imgrefurl=https://www.muhasebenews.com/en/the-world-in-2050-study-predicts-turkey-to-be-the-11th-largest-economy-by-2050/&amp;docid=aj-wQohoBjdVIM&amp;tbnid=xo3LdcylRwCHXM:&amp;vet=1&amp;w=750&amp;h=450&amp;bih=643&amp;biw=1366&amp;ved=2ahUKEwiyu--UraveAhWH_qQKHSA7ALcQxiAoA3oECAEQFA&amp;iact=c&amp;ictx=1" TargetMode="Externa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44C38BEC-655F-3442-BFA6-75A47F4518FE}"/>
              </a:ext>
            </a:extLst>
          </p:cNvPr>
          <p:cNvSpPr>
            <a:spLocks noGrp="1" noChangeArrowheads="1"/>
          </p:cNvSpPr>
          <p:nvPr>
            <p:ph type="subTitle" idx="1"/>
          </p:nvPr>
        </p:nvSpPr>
        <p:spPr>
          <a:xfrm>
            <a:off x="827088" y="4443413"/>
            <a:ext cx="6961187" cy="1217612"/>
          </a:xfrm>
        </p:spPr>
        <p:txBody>
          <a:bodyPr/>
          <a:lstStyle/>
          <a:p>
            <a:pPr eaLnBrk="1" hangingPunct="1"/>
            <a:endParaRPr lang="en-US" altLang="en-US" sz="1600" b="1" i="1" dirty="0"/>
          </a:p>
          <a:p>
            <a:pPr eaLnBrk="1" hangingPunct="1"/>
            <a:r>
              <a:rPr lang="en-US" altLang="en-US" sz="1600" b="1" i="1"/>
              <a:t>Albert </a:t>
            </a:r>
            <a:r>
              <a:rPr lang="en-US" altLang="en-US" sz="1600" b="1" i="1" dirty="0"/>
              <a:t>Fischer</a:t>
            </a:r>
          </a:p>
          <a:p>
            <a:pPr eaLnBrk="1" hangingPunct="1"/>
            <a:endParaRPr lang="en-US" altLang="en-US" sz="1600" b="1" i="1" dirty="0"/>
          </a:p>
          <a:p>
            <a:pPr eaLnBrk="1" hangingPunct="1"/>
            <a:r>
              <a:rPr lang="en-US" altLang="en-US" sz="1400" i="1" dirty="0"/>
              <a:t>GOOS Regional Forum, 5 August 2019, Tokyo, Japan</a:t>
            </a:r>
          </a:p>
        </p:txBody>
      </p:sp>
      <p:sp>
        <p:nvSpPr>
          <p:cNvPr id="27651" name="Rectangle 2">
            <a:extLst>
              <a:ext uri="{FF2B5EF4-FFF2-40B4-BE49-F238E27FC236}">
                <a16:creationId xmlns:a16="http://schemas.microsoft.com/office/drawing/2014/main" id="{91147A86-31CE-F14E-A5DF-313AFEB5398C}"/>
              </a:ext>
            </a:extLst>
          </p:cNvPr>
          <p:cNvSpPr>
            <a:spLocks noChangeArrowheads="1"/>
          </p:cNvSpPr>
          <p:nvPr/>
        </p:nvSpPr>
        <p:spPr bwMode="auto">
          <a:xfrm>
            <a:off x="5076825" y="333375"/>
            <a:ext cx="3311525" cy="5746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27652" name="TextBox 1">
            <a:extLst>
              <a:ext uri="{FF2B5EF4-FFF2-40B4-BE49-F238E27FC236}">
                <a16:creationId xmlns:a16="http://schemas.microsoft.com/office/drawing/2014/main" id="{123FCDB1-8B56-394D-9DD5-D216B534CF8E}"/>
              </a:ext>
            </a:extLst>
          </p:cNvPr>
          <p:cNvSpPr txBox="1">
            <a:spLocks noChangeArrowheads="1"/>
          </p:cNvSpPr>
          <p:nvPr/>
        </p:nvSpPr>
        <p:spPr bwMode="auto">
          <a:xfrm>
            <a:off x="4994275" y="492125"/>
            <a:ext cx="314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fr-FR" sz="1400">
                <a:solidFill>
                  <a:srgbClr val="000000"/>
                </a:solidFill>
              </a:rPr>
              <a:t>The Global Ocean Observing System</a:t>
            </a:r>
          </a:p>
          <a:p>
            <a:pPr algn="r"/>
            <a:r>
              <a:rPr lang="en-US" altLang="fr-FR" sz="1400" i="1">
                <a:solidFill>
                  <a:srgbClr val="000000"/>
                </a:solidFill>
              </a:rPr>
              <a:t>goosocean.org</a:t>
            </a:r>
          </a:p>
        </p:txBody>
      </p:sp>
      <p:sp>
        <p:nvSpPr>
          <p:cNvPr id="27653" name="Title 3">
            <a:extLst>
              <a:ext uri="{FF2B5EF4-FFF2-40B4-BE49-F238E27FC236}">
                <a16:creationId xmlns:a16="http://schemas.microsoft.com/office/drawing/2014/main" id="{1529C7EB-BDDA-8E45-9F46-6D939358B751}"/>
              </a:ext>
            </a:extLst>
          </p:cNvPr>
          <p:cNvSpPr>
            <a:spLocks noGrp="1" noChangeArrowheads="1"/>
          </p:cNvSpPr>
          <p:nvPr>
            <p:ph type="ctrTitle"/>
          </p:nvPr>
        </p:nvSpPr>
        <p:spPr>
          <a:xfrm>
            <a:off x="685800" y="2130425"/>
            <a:ext cx="7772400" cy="1470025"/>
          </a:xfrm>
        </p:spPr>
        <p:txBody>
          <a:bodyPr/>
          <a:lstStyle/>
          <a:p>
            <a:r>
              <a:rPr lang="en-US" altLang="fr-FR" sz="3200" dirty="0"/>
              <a:t>Cooperation with WMO, </a:t>
            </a:r>
            <a:br>
              <a:rPr lang="en-US" altLang="fr-FR" sz="3200" dirty="0"/>
            </a:br>
            <a:r>
              <a:rPr lang="en-US" altLang="fr-FR" sz="3200" dirty="0"/>
              <a:t>disbandment of JCOMM:</a:t>
            </a:r>
            <a:br>
              <a:rPr lang="en-US" altLang="fr-FR" sz="3200" dirty="0"/>
            </a:br>
            <a:r>
              <a:rPr lang="en-US" altLang="fr-FR" sz="3200" dirty="0"/>
              <a:t>implications for GOOS</a:t>
            </a:r>
          </a:p>
        </p:txBody>
      </p:sp>
      <p:sp>
        <p:nvSpPr>
          <p:cNvPr id="2" name="Rectangle 1">
            <a:extLst>
              <a:ext uri="{FF2B5EF4-FFF2-40B4-BE49-F238E27FC236}">
                <a16:creationId xmlns:a16="http://schemas.microsoft.com/office/drawing/2014/main" id="{9B806912-27FD-984D-93B4-A77691F77D90}"/>
              </a:ext>
            </a:extLst>
          </p:cNvPr>
          <p:cNvSpPr/>
          <p:nvPr/>
        </p:nvSpPr>
        <p:spPr bwMode="auto">
          <a:xfrm>
            <a:off x="2339975" y="6092825"/>
            <a:ext cx="4392613" cy="76517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latin typeface="Arial" pitchFamily="-1" charset="0"/>
              <a:ea typeface="ＭＳ Ｐゴシック" pitchFamily="-1" charset="-128"/>
            </a:endParaRPr>
          </a:p>
        </p:txBody>
      </p:sp>
      <p:pic>
        <p:nvPicPr>
          <p:cNvPr id="27655" name="Picture 3">
            <a:extLst>
              <a:ext uri="{FF2B5EF4-FFF2-40B4-BE49-F238E27FC236}">
                <a16:creationId xmlns:a16="http://schemas.microsoft.com/office/drawing/2014/main" id="{FF65162F-49F4-CB4B-8FAD-3949684A6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6021388"/>
            <a:ext cx="4660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Google Shape;105;p13">
            <a:extLst>
              <a:ext uri="{FF2B5EF4-FFF2-40B4-BE49-F238E27FC236}">
                <a16:creationId xmlns:a16="http://schemas.microsoft.com/office/drawing/2014/main" id="{8727C6C0-5CEB-D444-968B-47CCAC9240A0}"/>
              </a:ext>
            </a:extLst>
          </p:cNvPr>
          <p:cNvSpPr txBox="1">
            <a:spLocks noChangeArrowheads="1"/>
          </p:cNvSpPr>
          <p:nvPr/>
        </p:nvSpPr>
        <p:spPr bwMode="auto">
          <a:xfrm>
            <a:off x="5368925" y="1004888"/>
            <a:ext cx="747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IOC</a:t>
            </a:r>
            <a:endParaRPr lang="fr-FR" altLang="fr-FR" sz="15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32770" name="Group 31">
            <a:extLst>
              <a:ext uri="{FF2B5EF4-FFF2-40B4-BE49-F238E27FC236}">
                <a16:creationId xmlns:a16="http://schemas.microsoft.com/office/drawing/2014/main" id="{FD130164-E5F3-F94E-A6E4-F671EA00E612}"/>
              </a:ext>
            </a:extLst>
          </p:cNvPr>
          <p:cNvGrpSpPr>
            <a:grpSpLocks/>
          </p:cNvGrpSpPr>
          <p:nvPr/>
        </p:nvGrpSpPr>
        <p:grpSpPr bwMode="auto">
          <a:xfrm>
            <a:off x="4383088" y="1930400"/>
            <a:ext cx="4600575" cy="3948113"/>
            <a:chOff x="5335571" y="1429923"/>
            <a:chExt cx="6642050" cy="5264243"/>
          </a:xfrm>
        </p:grpSpPr>
        <p:sp>
          <p:nvSpPr>
            <p:cNvPr id="8" name="Google Shape;127;p13">
              <a:extLst>
                <a:ext uri="{FF2B5EF4-FFF2-40B4-BE49-F238E27FC236}">
                  <a16:creationId xmlns:a16="http://schemas.microsoft.com/office/drawing/2014/main" id="{59A1E578-374D-3545-8A1A-3E504C62CF51}"/>
                </a:ext>
              </a:extLst>
            </p:cNvPr>
            <p:cNvSpPr>
              <a:spLocks noChangeArrowheads="1"/>
            </p:cNvSpPr>
            <p:nvPr/>
          </p:nvSpPr>
          <p:spPr bwMode="auto">
            <a:xfrm flipH="1">
              <a:off x="5335571" y="1429923"/>
              <a:ext cx="6642050" cy="1458410"/>
            </a:xfrm>
            <a:prstGeom prst="rect">
              <a:avLst/>
            </a:prstGeom>
            <a:solidFill>
              <a:schemeClr val="accent3">
                <a:lumMod val="40000"/>
                <a:lumOff val="60000"/>
              </a:schemeClr>
            </a:solidFill>
            <a:ln w="9525">
              <a:solidFill>
                <a:schemeClr val="bg1">
                  <a:lumMod val="50000"/>
                </a:schemeClr>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Observations</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28;p13">
              <a:extLst>
                <a:ext uri="{FF2B5EF4-FFF2-40B4-BE49-F238E27FC236}">
                  <a16:creationId xmlns:a16="http://schemas.microsoft.com/office/drawing/2014/main" id="{3876DA89-D556-9941-8E9E-FD959F996555}"/>
                </a:ext>
              </a:extLst>
            </p:cNvPr>
            <p:cNvSpPr>
              <a:spLocks noChangeArrowheads="1"/>
            </p:cNvSpPr>
            <p:nvPr/>
          </p:nvSpPr>
          <p:spPr bwMode="auto">
            <a:xfrm>
              <a:off x="5335571" y="2892566"/>
              <a:ext cx="6642050" cy="446624"/>
            </a:xfrm>
            <a:prstGeom prst="rect">
              <a:avLst/>
            </a:prstGeom>
            <a:solidFill>
              <a:schemeClr val="accent4">
                <a:lumMod val="40000"/>
                <a:lumOff val="60000"/>
              </a:schemeClr>
            </a:solidFill>
            <a:ln w="9525">
              <a:solidFill>
                <a:schemeClr val="bg1">
                  <a:lumMod val="50000"/>
                </a:schemeClr>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Data</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29;p13">
              <a:extLst>
                <a:ext uri="{FF2B5EF4-FFF2-40B4-BE49-F238E27FC236}">
                  <a16:creationId xmlns:a16="http://schemas.microsoft.com/office/drawing/2014/main" id="{FBF31EEA-EA15-9348-A341-82FE4348CD92}"/>
                </a:ext>
              </a:extLst>
            </p:cNvPr>
            <p:cNvSpPr/>
            <p:nvPr/>
          </p:nvSpPr>
          <p:spPr>
            <a:xfrm rot="16200000">
              <a:off x="8445985" y="226660"/>
              <a:ext cx="421223" cy="6642050"/>
            </a:xfrm>
            <a:prstGeom prst="rect">
              <a:avLst/>
            </a:prstGeom>
            <a:solidFill>
              <a:schemeClr val="accent2">
                <a:lumMod val="40000"/>
                <a:lumOff val="6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rPr>
                <a:t>Forecast</a:t>
              </a:r>
              <a:endParaRPr lang="fr-FR"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Systems</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Google Shape;130;p13">
              <a:extLst>
                <a:ext uri="{FF2B5EF4-FFF2-40B4-BE49-F238E27FC236}">
                  <a16:creationId xmlns:a16="http://schemas.microsoft.com/office/drawing/2014/main" id="{6EA45518-8DF4-9C4B-B229-76381B04C772}"/>
                </a:ext>
              </a:extLst>
            </p:cNvPr>
            <p:cNvSpPr/>
            <p:nvPr/>
          </p:nvSpPr>
          <p:spPr>
            <a:xfrm rot="16200000">
              <a:off x="7986660" y="1115675"/>
              <a:ext cx="1339874" cy="6642050"/>
            </a:xfrm>
            <a:prstGeom prst="rect">
              <a:avLst/>
            </a:prstGeom>
            <a:solidFill>
              <a:srgbClr val="FFCC66"/>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Services</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Google Shape;130;p13">
              <a:extLst>
                <a:ext uri="{FF2B5EF4-FFF2-40B4-BE49-F238E27FC236}">
                  <a16:creationId xmlns:a16="http://schemas.microsoft.com/office/drawing/2014/main" id="{DCB42F46-6DC4-9848-BEC9-B7603EB08BE8}"/>
                </a:ext>
              </a:extLst>
            </p:cNvPr>
            <p:cNvSpPr/>
            <p:nvPr/>
          </p:nvSpPr>
          <p:spPr>
            <a:xfrm rot="16200000">
              <a:off x="8326391" y="2194136"/>
              <a:ext cx="660412" cy="6642050"/>
            </a:xfrm>
            <a:prstGeom prst="rect">
              <a:avLst/>
            </a:prstGeom>
            <a:solidFill>
              <a:schemeClr val="accent1">
                <a:lumMod val="60000"/>
                <a:lumOff val="4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Research</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Google Shape;130;p13">
              <a:extLst>
                <a:ext uri="{FF2B5EF4-FFF2-40B4-BE49-F238E27FC236}">
                  <a16:creationId xmlns:a16="http://schemas.microsoft.com/office/drawing/2014/main" id="{520AE37D-6E9A-EA40-93C9-CE94EAB2511E}"/>
                </a:ext>
              </a:extLst>
            </p:cNvPr>
            <p:cNvSpPr/>
            <p:nvPr/>
          </p:nvSpPr>
          <p:spPr>
            <a:xfrm rot="16200000">
              <a:off x="8300990" y="3017534"/>
              <a:ext cx="711212" cy="6642050"/>
            </a:xfrm>
            <a:prstGeom prst="rect">
              <a:avLst/>
            </a:prstGeom>
            <a:solidFill>
              <a:schemeClr val="accent6">
                <a:lumMod val="60000"/>
                <a:lumOff val="4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rPr>
                <a:t>Capacity</a:t>
              </a:r>
            </a:p>
            <a:p>
              <a:pPr defTabSz="402401">
                <a:defRPr/>
              </a:pPr>
              <a:r>
                <a:rPr lang="en-US"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rPr>
                <a:t>development</a:t>
              </a:r>
              <a:endParaRPr lang="fr-FR"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32771" name="Google Shape;101;p13">
            <a:extLst>
              <a:ext uri="{FF2B5EF4-FFF2-40B4-BE49-F238E27FC236}">
                <a16:creationId xmlns:a16="http://schemas.microsoft.com/office/drawing/2014/main" id="{1C0D9EAE-A612-7249-9F65-C7FA5E7D6A29}"/>
              </a:ext>
            </a:extLst>
          </p:cNvPr>
          <p:cNvSpPr>
            <a:spLocks noChangeArrowheads="1"/>
          </p:cNvSpPr>
          <p:nvPr/>
        </p:nvSpPr>
        <p:spPr bwMode="auto">
          <a:xfrm>
            <a:off x="5137150" y="5345113"/>
            <a:ext cx="1211263" cy="533400"/>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IOC</a:t>
            </a:r>
          </a:p>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CD</a:t>
            </a:r>
            <a:endParaRPr lang="fr-FR" altLang="fr-FR" sz="12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2772" name="Google Shape;101;p13">
            <a:extLst>
              <a:ext uri="{FF2B5EF4-FFF2-40B4-BE49-F238E27FC236}">
                <a16:creationId xmlns:a16="http://schemas.microsoft.com/office/drawing/2014/main" id="{D2B3A093-4161-C449-96D4-EE7D1077C9C6}"/>
              </a:ext>
            </a:extLst>
          </p:cNvPr>
          <p:cNvSpPr>
            <a:spLocks noChangeArrowheads="1"/>
          </p:cNvSpPr>
          <p:nvPr/>
        </p:nvSpPr>
        <p:spPr bwMode="auto">
          <a:xfrm>
            <a:off x="7770813" y="5346700"/>
            <a:ext cx="1212850" cy="533400"/>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WMO</a:t>
            </a:r>
          </a:p>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RAs</a:t>
            </a:r>
            <a:endParaRPr lang="fr-FR" altLang="fr-FR" sz="12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2773" name="Google Shape;103;p13">
            <a:extLst>
              <a:ext uri="{FF2B5EF4-FFF2-40B4-BE49-F238E27FC236}">
                <a16:creationId xmlns:a16="http://schemas.microsoft.com/office/drawing/2014/main" id="{D2B651FF-04E2-F049-9E51-4C1A936E4445}"/>
              </a:ext>
            </a:extLst>
          </p:cNvPr>
          <p:cNvSpPr>
            <a:spLocks noChangeArrowheads="1"/>
          </p:cNvSpPr>
          <p:nvPr/>
        </p:nvSpPr>
        <p:spPr bwMode="auto">
          <a:xfrm>
            <a:off x="7770813" y="1930400"/>
            <a:ext cx="1212850" cy="1751013"/>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defTabSz="401638">
              <a:defRPr sz="2400">
                <a:solidFill>
                  <a:schemeClr val="tx1"/>
                </a:solidFill>
                <a:latin typeface="Arial" panose="020B0604020202020204" pitchFamily="34" charset="0"/>
                <a:ea typeface="ＭＳ Ｐゴシック" panose="020B0600070205080204" pitchFamily="34" charset="-128"/>
              </a:defRPr>
            </a:lvl2pPr>
            <a:lvl3pPr defTabSz="401638">
              <a:defRPr sz="2400">
                <a:solidFill>
                  <a:schemeClr val="tx1"/>
                </a:solidFill>
                <a:latin typeface="Arial" panose="020B0604020202020204" pitchFamily="34" charset="0"/>
                <a:ea typeface="ＭＳ Ｐゴシック" panose="020B0600070205080204" pitchFamily="34" charset="-128"/>
              </a:defRPr>
            </a:lvl3pPr>
            <a:lvl4pPr defTabSz="401638">
              <a:defRPr sz="2400">
                <a:solidFill>
                  <a:schemeClr val="tx1"/>
                </a:solidFill>
                <a:latin typeface="Arial" panose="020B0604020202020204" pitchFamily="34" charset="0"/>
                <a:ea typeface="ＭＳ Ｐゴシック" panose="020B0600070205080204" pitchFamily="34" charset="-128"/>
              </a:defRPr>
            </a:lvl4pPr>
            <a:lvl5pPr defTabSz="401638">
              <a:defRPr sz="2400">
                <a:solidFill>
                  <a:schemeClr val="tx1"/>
                </a:solidFill>
                <a:latin typeface="Arial" panose="020B0604020202020204" pitchFamily="34" charset="0"/>
                <a:ea typeface="ＭＳ Ｐゴシック" panose="020B0600070205080204" pitchFamily="34" charset="-128"/>
              </a:defRPr>
            </a:lvl5pPr>
            <a:lvl6pPr marL="22844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COIIS</a:t>
            </a:r>
          </a:p>
          <a:p>
            <a:pPr algn="ctr"/>
            <a:r>
              <a:rPr lang="en-US" altLang="fr-FR" sz="600">
                <a:solidFill>
                  <a:srgbClr val="000000"/>
                </a:solidFill>
                <a:latin typeface="Calibri" panose="020F0502020204030204" pitchFamily="34" charset="0"/>
                <a:cs typeface="Calibri" panose="020F0502020204030204" pitchFamily="34" charset="0"/>
                <a:sym typeface="Calibri" panose="020F0502020204030204" pitchFamily="34" charset="0"/>
              </a:rPr>
              <a:t>Commission for Observation, Infrastructure and Information Systems</a:t>
            </a:r>
            <a:endParaRPr lang="fr-FR" altLang="fr-FR" sz="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8" name="Google Shape;101;p13">
            <a:extLst>
              <a:ext uri="{FF2B5EF4-FFF2-40B4-BE49-F238E27FC236}">
                <a16:creationId xmlns:a16="http://schemas.microsoft.com/office/drawing/2014/main" id="{DB6BCDFE-1CAF-7C4F-9F34-EC6570D2CE13}"/>
              </a:ext>
            </a:extLst>
          </p:cNvPr>
          <p:cNvSpPr>
            <a:spLocks noChangeArrowheads="1"/>
          </p:cNvSpPr>
          <p:nvPr/>
        </p:nvSpPr>
        <p:spPr bwMode="auto">
          <a:xfrm>
            <a:off x="6453561" y="1929691"/>
            <a:ext cx="1212580" cy="662720"/>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GOOS</a:t>
            </a:r>
          </a:p>
          <a:p>
            <a:pPr algn="ctr" defTabSz="402401">
              <a:defRPr/>
            </a:pPr>
            <a:r>
              <a:rPr lang="en-US" altLang="fr-FR" sz="675" dirty="0">
                <a:solidFill>
                  <a:srgbClr val="000000"/>
                </a:solidFill>
                <a:latin typeface="Calibri" panose="020F0502020204030204"/>
                <a:cs typeface="Calibri" panose="020F0502020204030204" pitchFamily="34" charset="0"/>
                <a:sym typeface="Calibri" panose="020F0502020204030204" pitchFamily="34" charset="0"/>
              </a:rPr>
              <a:t>Global Ocean Observing System</a:t>
            </a:r>
            <a:endParaRPr lang="en-US" altLang="fr-FR" sz="675" b="1" dirty="0">
              <a:solidFill>
                <a:srgbClr val="545454"/>
              </a:solidFill>
              <a:highlight>
                <a:srgbClr val="FFFFFF"/>
              </a:highlight>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9" name="Google Shape;102;p13">
            <a:extLst>
              <a:ext uri="{FF2B5EF4-FFF2-40B4-BE49-F238E27FC236}">
                <a16:creationId xmlns:a16="http://schemas.microsoft.com/office/drawing/2014/main" id="{9D270D1C-6123-724E-90BC-E85741B34479}"/>
              </a:ext>
            </a:extLst>
          </p:cNvPr>
          <p:cNvSpPr>
            <a:spLocks noChangeArrowheads="1"/>
          </p:cNvSpPr>
          <p:nvPr/>
        </p:nvSpPr>
        <p:spPr bwMode="auto">
          <a:xfrm>
            <a:off x="5137150" y="3022600"/>
            <a:ext cx="1212850" cy="347663"/>
          </a:xfrm>
          <a:prstGeom prst="rect">
            <a:avLst/>
          </a:prstGeom>
          <a:solidFill>
            <a:srgbClr val="FFFFFF">
              <a:alpha val="50196"/>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r>
              <a:rPr lang="en-US" altLang="fr-FR" sz="15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IODE</a:t>
            </a:r>
            <a:endPar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r>
              <a:rPr lang="fr-FR" altLang="fr-FR" sz="525" dirty="0">
                <a:solidFill>
                  <a:prstClr val="black"/>
                </a:solidFill>
                <a:latin typeface="Calibri" panose="020F0502020204030204"/>
                <a:cs typeface="Arial" panose="020B0604020202020204" pitchFamily="34" charset="0"/>
                <a:sym typeface="Calibri" panose="020F0502020204030204" pitchFamily="34" charset="0"/>
              </a:rPr>
              <a:t>International </a:t>
            </a:r>
            <a:r>
              <a:rPr lang="fr-FR" altLang="fr-FR" sz="525" dirty="0" err="1">
                <a:solidFill>
                  <a:prstClr val="black"/>
                </a:solidFill>
                <a:latin typeface="Calibri" panose="020F0502020204030204"/>
                <a:cs typeface="Arial" panose="020B0604020202020204" pitchFamily="34" charset="0"/>
                <a:sym typeface="Calibri" panose="020F0502020204030204" pitchFamily="34" charset="0"/>
              </a:rPr>
              <a:t>Oceanographic</a:t>
            </a:r>
            <a:r>
              <a:rPr lang="fr-FR" altLang="fr-FR" sz="525" dirty="0">
                <a:solidFill>
                  <a:prstClr val="black"/>
                </a:solidFill>
                <a:latin typeface="Calibri" panose="020F0502020204030204"/>
                <a:cs typeface="Arial" panose="020B0604020202020204" pitchFamily="34" charset="0"/>
                <a:sym typeface="Calibri" panose="020F0502020204030204" pitchFamily="34" charset="0"/>
              </a:rPr>
              <a:t> Data &amp; Information Exchange</a:t>
            </a:r>
          </a:p>
        </p:txBody>
      </p:sp>
      <p:sp>
        <p:nvSpPr>
          <p:cNvPr id="20" name="Google Shape;101;p13">
            <a:extLst>
              <a:ext uri="{FF2B5EF4-FFF2-40B4-BE49-F238E27FC236}">
                <a16:creationId xmlns:a16="http://schemas.microsoft.com/office/drawing/2014/main" id="{207A7B0F-B318-4E40-9A3E-271448759B7C}"/>
              </a:ext>
            </a:extLst>
          </p:cNvPr>
          <p:cNvSpPr>
            <a:spLocks noChangeArrowheads="1"/>
          </p:cNvSpPr>
          <p:nvPr/>
        </p:nvSpPr>
        <p:spPr bwMode="auto">
          <a:xfrm>
            <a:off x="5137150" y="3684588"/>
            <a:ext cx="1211263" cy="777875"/>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TOWS</a:t>
            </a:r>
          </a:p>
          <a:p>
            <a:pPr algn="ctr" defTabSz="402401">
              <a:defRPr/>
            </a:pPr>
            <a:r>
              <a:rPr lang="en-US" sz="675" dirty="0">
                <a:solidFill>
                  <a:prstClr val="black"/>
                </a:solidFill>
                <a:latin typeface="Calibri" panose="020F0502020204030204"/>
                <a:cs typeface="Arial" panose="020B0604020202020204" pitchFamily="34" charset="0"/>
              </a:rPr>
              <a:t>Working Group on Tsunamis and Other Hazards Related to Sea-Level Warning and Mitigation Systems</a:t>
            </a:r>
            <a:endParaRPr lang="fr-FR" altLang="fr-FR" sz="675" b="1" dirty="0">
              <a:solidFill>
                <a:prstClr val="black"/>
              </a:solidFill>
              <a:latin typeface="Calibri" panose="020F0502020204030204"/>
              <a:cs typeface="Arial" panose="020B0604020202020204" pitchFamily="34" charset="0"/>
              <a:sym typeface="Calibri" panose="020F0502020204030204" pitchFamily="34" charset="0"/>
            </a:endParaRPr>
          </a:p>
        </p:txBody>
      </p:sp>
      <p:sp>
        <p:nvSpPr>
          <p:cNvPr id="21" name="Google Shape;104;p13">
            <a:extLst>
              <a:ext uri="{FF2B5EF4-FFF2-40B4-BE49-F238E27FC236}">
                <a16:creationId xmlns:a16="http://schemas.microsoft.com/office/drawing/2014/main" id="{47604D69-425D-CC4A-BDD2-BDF592DDF90B}"/>
              </a:ext>
            </a:extLst>
          </p:cNvPr>
          <p:cNvSpPr>
            <a:spLocks noChangeArrowheads="1"/>
          </p:cNvSpPr>
          <p:nvPr/>
        </p:nvSpPr>
        <p:spPr bwMode="auto">
          <a:xfrm>
            <a:off x="7770813" y="3678238"/>
            <a:ext cx="1212850" cy="1009650"/>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CSA</a:t>
            </a:r>
            <a:endParaRPr lang="fr-FR"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buClr>
                <a:srgbClr val="000000"/>
              </a:buClr>
              <a:defRPr/>
            </a:pPr>
            <a:r>
              <a:rPr lang="en-US" altLang="fr-FR" sz="675" dirty="0">
                <a:solidFill>
                  <a:prstClr val="black"/>
                </a:solidFill>
                <a:latin typeface="Calibri" panose="020F0502020204030204"/>
              </a:rPr>
              <a:t>Commission for Weather, Climate, Water and Related Environmental Services and Applications</a:t>
            </a:r>
            <a:endParaRPr lang="fr-FR" altLang="fr-FR" sz="675" dirty="0">
              <a:solidFill>
                <a:prstClr val="black"/>
              </a:solidFill>
              <a:latin typeface="Calibri" panose="020F0502020204030204"/>
            </a:endParaRPr>
          </a:p>
        </p:txBody>
      </p:sp>
      <p:sp>
        <p:nvSpPr>
          <p:cNvPr id="32778" name="Google Shape;101;p13">
            <a:extLst>
              <a:ext uri="{FF2B5EF4-FFF2-40B4-BE49-F238E27FC236}">
                <a16:creationId xmlns:a16="http://schemas.microsoft.com/office/drawing/2014/main" id="{5ACACA74-3C7C-8449-BFEB-2F7578A5B15D}"/>
              </a:ext>
            </a:extLst>
          </p:cNvPr>
          <p:cNvSpPr>
            <a:spLocks noChangeArrowheads="1"/>
          </p:cNvSpPr>
          <p:nvPr/>
        </p:nvSpPr>
        <p:spPr bwMode="auto">
          <a:xfrm>
            <a:off x="5137150" y="4489450"/>
            <a:ext cx="1211263" cy="744538"/>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Associated</a:t>
            </a:r>
          </a:p>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research community</a:t>
            </a:r>
            <a:endParaRPr lang="fr-FR" altLang="fr-FR" sz="12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2779" name="Google Shape;104;p13">
            <a:extLst>
              <a:ext uri="{FF2B5EF4-FFF2-40B4-BE49-F238E27FC236}">
                <a16:creationId xmlns:a16="http://schemas.microsoft.com/office/drawing/2014/main" id="{2194048C-FA6C-B548-8685-B394F1D4AE76}"/>
              </a:ext>
            </a:extLst>
          </p:cNvPr>
          <p:cNvSpPr>
            <a:spLocks noChangeArrowheads="1"/>
          </p:cNvSpPr>
          <p:nvPr/>
        </p:nvSpPr>
        <p:spPr bwMode="auto">
          <a:xfrm>
            <a:off x="7770813" y="4743450"/>
            <a:ext cx="1212850" cy="490538"/>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Research Board</a:t>
            </a:r>
          </a:p>
        </p:txBody>
      </p:sp>
      <p:sp>
        <p:nvSpPr>
          <p:cNvPr id="26" name="Google Shape;101;p13">
            <a:extLst>
              <a:ext uri="{FF2B5EF4-FFF2-40B4-BE49-F238E27FC236}">
                <a16:creationId xmlns:a16="http://schemas.microsoft.com/office/drawing/2014/main" id="{89672600-E036-8040-ACA1-4A85C5EBDF04}"/>
              </a:ext>
            </a:extLst>
          </p:cNvPr>
          <p:cNvSpPr>
            <a:spLocks noChangeArrowheads="1"/>
          </p:cNvSpPr>
          <p:nvPr/>
        </p:nvSpPr>
        <p:spPr bwMode="auto">
          <a:xfrm>
            <a:off x="6453188" y="3373438"/>
            <a:ext cx="1212850" cy="303212"/>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GOOS</a:t>
            </a: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7" name="Google Shape;101;p13">
            <a:extLst>
              <a:ext uri="{FF2B5EF4-FFF2-40B4-BE49-F238E27FC236}">
                <a16:creationId xmlns:a16="http://schemas.microsoft.com/office/drawing/2014/main" id="{A9BB0A55-C30C-AD4F-A120-E9CB5C0CA030}"/>
              </a:ext>
            </a:extLst>
          </p:cNvPr>
          <p:cNvSpPr>
            <a:spLocks noChangeArrowheads="1"/>
          </p:cNvSpPr>
          <p:nvPr/>
        </p:nvSpPr>
        <p:spPr bwMode="auto">
          <a:xfrm>
            <a:off x="6453188" y="2592388"/>
            <a:ext cx="1212850" cy="441325"/>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GCOS</a:t>
            </a:r>
          </a:p>
          <a:p>
            <a:pPr algn="ctr" defTabSz="402401">
              <a:defRPr/>
            </a:pPr>
            <a:r>
              <a:rPr lang="en-US" altLang="fr-FR" sz="675" dirty="0">
                <a:solidFill>
                  <a:srgbClr val="000000"/>
                </a:solidFill>
                <a:latin typeface="Calibri" panose="020F0502020204030204"/>
                <a:cs typeface="Calibri" panose="020F0502020204030204" pitchFamily="34" charset="0"/>
                <a:sym typeface="Calibri" panose="020F0502020204030204" pitchFamily="34" charset="0"/>
              </a:rPr>
              <a:t>Global Climate</a:t>
            </a:r>
          </a:p>
          <a:p>
            <a:pPr algn="ctr" defTabSz="402401">
              <a:defRPr/>
            </a:pPr>
            <a:r>
              <a:rPr lang="en-US" altLang="fr-FR" sz="675" dirty="0">
                <a:solidFill>
                  <a:srgbClr val="000000"/>
                </a:solidFill>
                <a:latin typeface="Calibri" panose="020F0502020204030204"/>
                <a:cs typeface="Calibri" panose="020F0502020204030204" pitchFamily="34" charset="0"/>
                <a:sym typeface="Calibri" panose="020F0502020204030204" pitchFamily="34" charset="0"/>
              </a:rPr>
              <a:t>Observing System</a:t>
            </a: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8" name="Google Shape;101;p13">
            <a:extLst>
              <a:ext uri="{FF2B5EF4-FFF2-40B4-BE49-F238E27FC236}">
                <a16:creationId xmlns:a16="http://schemas.microsoft.com/office/drawing/2014/main" id="{0A60BD9A-8A5E-D34C-9C6F-2B561C0DCD0F}"/>
              </a:ext>
            </a:extLst>
          </p:cNvPr>
          <p:cNvSpPr>
            <a:spLocks noChangeArrowheads="1"/>
          </p:cNvSpPr>
          <p:nvPr/>
        </p:nvSpPr>
        <p:spPr bwMode="auto">
          <a:xfrm>
            <a:off x="6527800" y="4745038"/>
            <a:ext cx="1100138" cy="495300"/>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WCRP</a:t>
            </a: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2783" name="Google Shape;103;p13">
            <a:extLst>
              <a:ext uri="{FF2B5EF4-FFF2-40B4-BE49-F238E27FC236}">
                <a16:creationId xmlns:a16="http://schemas.microsoft.com/office/drawing/2014/main" id="{75BF2672-319E-6B4F-880E-51A10F0BF9BB}"/>
              </a:ext>
            </a:extLst>
          </p:cNvPr>
          <p:cNvSpPr>
            <a:spLocks noChangeArrowheads="1"/>
          </p:cNvSpPr>
          <p:nvPr/>
        </p:nvSpPr>
        <p:spPr bwMode="auto">
          <a:xfrm>
            <a:off x="7770813" y="1325563"/>
            <a:ext cx="1212850" cy="488950"/>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defTabSz="401638">
              <a:defRPr sz="2400">
                <a:solidFill>
                  <a:schemeClr val="tx1"/>
                </a:solidFill>
                <a:latin typeface="Arial" panose="020B0604020202020204" pitchFamily="34" charset="0"/>
                <a:ea typeface="ＭＳ Ｐゴシック" panose="020B0600070205080204" pitchFamily="34" charset="-128"/>
              </a:defRPr>
            </a:lvl2pPr>
            <a:lvl3pPr defTabSz="401638">
              <a:defRPr sz="2400">
                <a:solidFill>
                  <a:schemeClr val="tx1"/>
                </a:solidFill>
                <a:latin typeface="Arial" panose="020B0604020202020204" pitchFamily="34" charset="0"/>
                <a:ea typeface="ＭＳ Ｐゴシック" panose="020B0600070205080204" pitchFamily="34" charset="-128"/>
              </a:defRPr>
            </a:lvl3pPr>
            <a:lvl4pPr defTabSz="401638">
              <a:defRPr sz="2400">
                <a:solidFill>
                  <a:schemeClr val="tx1"/>
                </a:solidFill>
                <a:latin typeface="Arial" panose="020B0604020202020204" pitchFamily="34" charset="0"/>
                <a:ea typeface="ＭＳ Ｐゴシック" panose="020B0600070205080204" pitchFamily="34" charset="-128"/>
              </a:defRPr>
            </a:lvl4pPr>
            <a:lvl5pPr defTabSz="401638">
              <a:defRPr sz="2400">
                <a:solidFill>
                  <a:schemeClr val="tx1"/>
                </a:solidFill>
                <a:latin typeface="Arial" panose="020B0604020202020204" pitchFamily="34" charset="0"/>
                <a:ea typeface="ＭＳ Ｐゴシック" panose="020B0600070205080204" pitchFamily="34" charset="-128"/>
              </a:defRPr>
            </a:lvl5pPr>
            <a:lvl6pPr marL="22844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Cg, EC</a:t>
            </a:r>
          </a:p>
          <a:p>
            <a:pPr algn="ctr"/>
            <a:r>
              <a:rPr lang="en-US" altLang="fr-FR" sz="600">
                <a:solidFill>
                  <a:srgbClr val="000000"/>
                </a:solidFill>
                <a:latin typeface="Calibri" panose="020F0502020204030204" pitchFamily="34" charset="0"/>
                <a:cs typeface="Calibri" panose="020F0502020204030204" pitchFamily="34" charset="0"/>
                <a:sym typeface="Calibri" panose="020F0502020204030204" pitchFamily="34" charset="0"/>
              </a:rPr>
              <a:t>Congress and Executive Council</a:t>
            </a:r>
            <a:endParaRPr lang="fr-FR" altLang="fr-FR" sz="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2784" name="Google Shape;103;p13">
            <a:extLst>
              <a:ext uri="{FF2B5EF4-FFF2-40B4-BE49-F238E27FC236}">
                <a16:creationId xmlns:a16="http://schemas.microsoft.com/office/drawing/2014/main" id="{20894E9E-93EC-D749-8397-4B19E6FD3D56}"/>
              </a:ext>
            </a:extLst>
          </p:cNvPr>
          <p:cNvSpPr>
            <a:spLocks noChangeArrowheads="1"/>
          </p:cNvSpPr>
          <p:nvPr/>
        </p:nvSpPr>
        <p:spPr bwMode="auto">
          <a:xfrm>
            <a:off x="5137150" y="1354138"/>
            <a:ext cx="1211263" cy="488950"/>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defTabSz="401638">
              <a:defRPr sz="2400">
                <a:solidFill>
                  <a:schemeClr val="tx1"/>
                </a:solidFill>
                <a:latin typeface="Arial" panose="020B0604020202020204" pitchFamily="34" charset="0"/>
                <a:ea typeface="ＭＳ Ｐゴシック" panose="020B0600070205080204" pitchFamily="34" charset="-128"/>
              </a:defRPr>
            </a:lvl2pPr>
            <a:lvl3pPr defTabSz="401638">
              <a:defRPr sz="2400">
                <a:solidFill>
                  <a:schemeClr val="tx1"/>
                </a:solidFill>
                <a:latin typeface="Arial" panose="020B0604020202020204" pitchFamily="34" charset="0"/>
                <a:ea typeface="ＭＳ Ｐゴシック" panose="020B0600070205080204" pitchFamily="34" charset="-128"/>
              </a:defRPr>
            </a:lvl3pPr>
            <a:lvl4pPr defTabSz="401638">
              <a:defRPr sz="2400">
                <a:solidFill>
                  <a:schemeClr val="tx1"/>
                </a:solidFill>
                <a:latin typeface="Arial" panose="020B0604020202020204" pitchFamily="34" charset="0"/>
                <a:ea typeface="ＭＳ Ｐゴシック" panose="020B0600070205080204" pitchFamily="34" charset="-128"/>
              </a:defRPr>
            </a:lvl4pPr>
            <a:lvl5pPr defTabSz="401638">
              <a:defRPr sz="2400">
                <a:solidFill>
                  <a:schemeClr val="tx1"/>
                </a:solidFill>
                <a:latin typeface="Arial" panose="020B0604020202020204" pitchFamily="34" charset="0"/>
                <a:ea typeface="ＭＳ Ｐゴシック" panose="020B0600070205080204" pitchFamily="34" charset="-128"/>
              </a:defRPr>
            </a:lvl5pPr>
            <a:lvl6pPr marL="22844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Assembly, EC</a:t>
            </a:r>
          </a:p>
          <a:p>
            <a:pPr algn="ctr"/>
            <a:r>
              <a:rPr lang="en-US" altLang="fr-FR" sz="600">
                <a:solidFill>
                  <a:srgbClr val="000000"/>
                </a:solidFill>
                <a:latin typeface="Calibri" panose="020F0502020204030204" pitchFamily="34" charset="0"/>
                <a:cs typeface="Calibri" panose="020F0502020204030204" pitchFamily="34" charset="0"/>
                <a:sym typeface="Calibri" panose="020F0502020204030204" pitchFamily="34" charset="0"/>
              </a:rPr>
              <a:t>Assembly and Executive Council</a:t>
            </a:r>
            <a:endParaRPr lang="fr-FR" altLang="fr-FR" sz="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2785" name="Google Shape;105;p13">
            <a:extLst>
              <a:ext uri="{FF2B5EF4-FFF2-40B4-BE49-F238E27FC236}">
                <a16:creationId xmlns:a16="http://schemas.microsoft.com/office/drawing/2014/main" id="{CDD3B529-FDD1-C04B-BBF9-1ADEACDED49E}"/>
              </a:ext>
            </a:extLst>
          </p:cNvPr>
          <p:cNvSpPr txBox="1">
            <a:spLocks noChangeArrowheads="1"/>
          </p:cNvSpPr>
          <p:nvPr/>
        </p:nvSpPr>
        <p:spPr bwMode="auto">
          <a:xfrm>
            <a:off x="8002588" y="1004888"/>
            <a:ext cx="747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WMO</a:t>
            </a:r>
            <a:endParaRPr lang="fr-FR" altLang="fr-FR" sz="15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2786" name="Google Shape;105;p13">
            <a:extLst>
              <a:ext uri="{FF2B5EF4-FFF2-40B4-BE49-F238E27FC236}">
                <a16:creationId xmlns:a16="http://schemas.microsoft.com/office/drawing/2014/main" id="{C9307E25-AE06-644E-8469-7580C25F151D}"/>
              </a:ext>
            </a:extLst>
          </p:cNvPr>
          <p:cNvSpPr txBox="1">
            <a:spLocks noChangeArrowheads="1"/>
          </p:cNvSpPr>
          <p:nvPr/>
        </p:nvSpPr>
        <p:spPr bwMode="auto">
          <a:xfrm>
            <a:off x="6453188" y="1619250"/>
            <a:ext cx="1212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co-sponsored</a:t>
            </a:r>
            <a:endParaRPr lang="fr-FR" altLang="fr-FR" sz="12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7" name="Title 36">
            <a:extLst>
              <a:ext uri="{FF2B5EF4-FFF2-40B4-BE49-F238E27FC236}">
                <a16:creationId xmlns:a16="http://schemas.microsoft.com/office/drawing/2014/main" id="{52066A21-C3C0-A64B-A713-478609C61218}"/>
              </a:ext>
            </a:extLst>
          </p:cNvPr>
          <p:cNvSpPr>
            <a:spLocks noGrp="1"/>
          </p:cNvSpPr>
          <p:nvPr>
            <p:ph type="title"/>
          </p:nvPr>
        </p:nvSpPr>
        <p:spPr>
          <a:xfrm>
            <a:off x="628650" y="1131888"/>
            <a:ext cx="3649663" cy="993775"/>
          </a:xfrm>
        </p:spPr>
        <p:txBody>
          <a:bodyPr rtlCol="0">
            <a:normAutofit/>
          </a:bodyPr>
          <a:lstStyle/>
          <a:p>
            <a:pPr eaLnBrk="1" fontAlgn="auto" hangingPunct="1">
              <a:spcAft>
                <a:spcPts val="0"/>
              </a:spcAft>
              <a:defRPr/>
            </a:pPr>
            <a:r>
              <a:rPr lang="en-US" sz="2700" dirty="0">
                <a:latin typeface="+mn-lt"/>
              </a:rPr>
              <a:t>Future landscape</a:t>
            </a:r>
          </a:p>
        </p:txBody>
      </p:sp>
      <p:sp>
        <p:nvSpPr>
          <p:cNvPr id="32788" name="Content Placeholder 37">
            <a:extLst>
              <a:ext uri="{FF2B5EF4-FFF2-40B4-BE49-F238E27FC236}">
                <a16:creationId xmlns:a16="http://schemas.microsoft.com/office/drawing/2014/main" id="{692A4E09-564A-2446-8776-9EBCF0686181}"/>
              </a:ext>
            </a:extLst>
          </p:cNvPr>
          <p:cNvSpPr>
            <a:spLocks noGrp="1" noChangeArrowheads="1"/>
          </p:cNvSpPr>
          <p:nvPr>
            <p:ph idx="1"/>
          </p:nvPr>
        </p:nvSpPr>
        <p:spPr>
          <a:xfrm>
            <a:off x="628650" y="2227263"/>
            <a:ext cx="3411538" cy="3262312"/>
          </a:xfrm>
        </p:spPr>
        <p:txBody>
          <a:bodyPr/>
          <a:lstStyle/>
          <a:p>
            <a:pPr eaLnBrk="1" hangingPunct="1"/>
            <a:r>
              <a:rPr lang="en-US" altLang="fr-FR" sz="1500"/>
              <a:t>IOC and WMO scientific and technical bodies and programmes, including co-sponsored entities, immediately after the reform of WMO Constituent Bodies</a:t>
            </a:r>
            <a:br>
              <a:rPr lang="en-US" altLang="fr-FR" sz="1500"/>
            </a:br>
            <a:endParaRPr lang="en-US" altLang="fr-FR" sz="1500"/>
          </a:p>
          <a:p>
            <a:pPr eaLnBrk="1" hangingPunct="1"/>
            <a:r>
              <a:rPr lang="en-US" altLang="fr-FR" sz="1500"/>
              <a:t>Value chain of Observations, data, forecast system, and service delivery to users</a:t>
            </a:r>
          </a:p>
          <a:p>
            <a:pPr eaLnBrk="1" hangingPunct="1"/>
            <a:r>
              <a:rPr lang="en-US" altLang="fr-FR" sz="1500"/>
              <a:t>Underpinning innovation and science-to-policy interfaces with connection to research</a:t>
            </a:r>
          </a:p>
          <a:p>
            <a:pPr eaLnBrk="1" hangingPunct="1"/>
            <a:r>
              <a:rPr lang="en-US" altLang="fr-FR" sz="1500"/>
              <a:t>Capacity development to ensure wider participation and benefit</a:t>
            </a:r>
          </a:p>
          <a:p>
            <a:pPr eaLnBrk="1" hangingPunct="1"/>
            <a:endParaRPr lang="en-US" altLang="fr-F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Google Shape;105;p13">
            <a:extLst>
              <a:ext uri="{FF2B5EF4-FFF2-40B4-BE49-F238E27FC236}">
                <a16:creationId xmlns:a16="http://schemas.microsoft.com/office/drawing/2014/main" id="{7F2264EE-A15A-4F43-9652-60170906B727}"/>
              </a:ext>
            </a:extLst>
          </p:cNvPr>
          <p:cNvSpPr txBox="1">
            <a:spLocks noChangeArrowheads="1"/>
          </p:cNvSpPr>
          <p:nvPr/>
        </p:nvSpPr>
        <p:spPr bwMode="auto">
          <a:xfrm>
            <a:off x="5368925" y="877888"/>
            <a:ext cx="747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IOC</a:t>
            </a:r>
            <a:endParaRPr lang="fr-FR" altLang="fr-FR" sz="15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34818" name="Group 31">
            <a:extLst>
              <a:ext uri="{FF2B5EF4-FFF2-40B4-BE49-F238E27FC236}">
                <a16:creationId xmlns:a16="http://schemas.microsoft.com/office/drawing/2014/main" id="{0F34A337-4E71-BF4A-BA28-02E15660E2C8}"/>
              </a:ext>
            </a:extLst>
          </p:cNvPr>
          <p:cNvGrpSpPr>
            <a:grpSpLocks/>
          </p:cNvGrpSpPr>
          <p:nvPr/>
        </p:nvGrpSpPr>
        <p:grpSpPr bwMode="auto">
          <a:xfrm>
            <a:off x="4383088" y="1930400"/>
            <a:ext cx="4600575" cy="3948113"/>
            <a:chOff x="5335571" y="1429923"/>
            <a:chExt cx="6642050" cy="5264243"/>
          </a:xfrm>
        </p:grpSpPr>
        <p:sp>
          <p:nvSpPr>
            <p:cNvPr id="8" name="Google Shape;127;p13">
              <a:extLst>
                <a:ext uri="{FF2B5EF4-FFF2-40B4-BE49-F238E27FC236}">
                  <a16:creationId xmlns:a16="http://schemas.microsoft.com/office/drawing/2014/main" id="{59A1E578-374D-3545-8A1A-3E504C62CF51}"/>
                </a:ext>
              </a:extLst>
            </p:cNvPr>
            <p:cNvSpPr>
              <a:spLocks noChangeArrowheads="1"/>
            </p:cNvSpPr>
            <p:nvPr/>
          </p:nvSpPr>
          <p:spPr bwMode="auto">
            <a:xfrm flipH="1">
              <a:off x="5335571" y="1429923"/>
              <a:ext cx="6642050" cy="1458410"/>
            </a:xfrm>
            <a:prstGeom prst="rect">
              <a:avLst/>
            </a:prstGeom>
            <a:solidFill>
              <a:schemeClr val="accent3">
                <a:lumMod val="40000"/>
                <a:lumOff val="60000"/>
              </a:schemeClr>
            </a:solidFill>
            <a:ln w="9525">
              <a:solidFill>
                <a:schemeClr val="bg1">
                  <a:lumMod val="50000"/>
                </a:schemeClr>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Observations</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28;p13">
              <a:extLst>
                <a:ext uri="{FF2B5EF4-FFF2-40B4-BE49-F238E27FC236}">
                  <a16:creationId xmlns:a16="http://schemas.microsoft.com/office/drawing/2014/main" id="{3876DA89-D556-9941-8E9E-FD959F996555}"/>
                </a:ext>
              </a:extLst>
            </p:cNvPr>
            <p:cNvSpPr>
              <a:spLocks noChangeArrowheads="1"/>
            </p:cNvSpPr>
            <p:nvPr/>
          </p:nvSpPr>
          <p:spPr bwMode="auto">
            <a:xfrm>
              <a:off x="5335571" y="2892566"/>
              <a:ext cx="6642050" cy="446624"/>
            </a:xfrm>
            <a:prstGeom prst="rect">
              <a:avLst/>
            </a:prstGeom>
            <a:solidFill>
              <a:schemeClr val="accent4">
                <a:lumMod val="40000"/>
                <a:lumOff val="60000"/>
              </a:schemeClr>
            </a:solidFill>
            <a:ln w="9525">
              <a:solidFill>
                <a:schemeClr val="bg1">
                  <a:lumMod val="50000"/>
                </a:schemeClr>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Data</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29;p13">
              <a:extLst>
                <a:ext uri="{FF2B5EF4-FFF2-40B4-BE49-F238E27FC236}">
                  <a16:creationId xmlns:a16="http://schemas.microsoft.com/office/drawing/2014/main" id="{FBF31EEA-EA15-9348-A341-82FE4348CD92}"/>
                </a:ext>
              </a:extLst>
            </p:cNvPr>
            <p:cNvSpPr/>
            <p:nvPr/>
          </p:nvSpPr>
          <p:spPr>
            <a:xfrm rot="16200000">
              <a:off x="8445985" y="226660"/>
              <a:ext cx="421223" cy="6642050"/>
            </a:xfrm>
            <a:prstGeom prst="rect">
              <a:avLst/>
            </a:prstGeom>
            <a:solidFill>
              <a:schemeClr val="accent2">
                <a:lumMod val="40000"/>
                <a:lumOff val="6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rPr>
                <a:t>Forecast</a:t>
              </a:r>
              <a:endParaRPr lang="fr-FR"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Systems</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Google Shape;130;p13">
              <a:extLst>
                <a:ext uri="{FF2B5EF4-FFF2-40B4-BE49-F238E27FC236}">
                  <a16:creationId xmlns:a16="http://schemas.microsoft.com/office/drawing/2014/main" id="{6EA45518-8DF4-9C4B-B229-76381B04C772}"/>
                </a:ext>
              </a:extLst>
            </p:cNvPr>
            <p:cNvSpPr/>
            <p:nvPr/>
          </p:nvSpPr>
          <p:spPr>
            <a:xfrm rot="16200000">
              <a:off x="7986660" y="1115675"/>
              <a:ext cx="1339874" cy="6642050"/>
            </a:xfrm>
            <a:prstGeom prst="rect">
              <a:avLst/>
            </a:prstGeom>
            <a:solidFill>
              <a:srgbClr val="FFCC66"/>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Services</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Google Shape;130;p13">
              <a:extLst>
                <a:ext uri="{FF2B5EF4-FFF2-40B4-BE49-F238E27FC236}">
                  <a16:creationId xmlns:a16="http://schemas.microsoft.com/office/drawing/2014/main" id="{DCB42F46-6DC4-9848-BEC9-B7603EB08BE8}"/>
                </a:ext>
              </a:extLst>
            </p:cNvPr>
            <p:cNvSpPr/>
            <p:nvPr/>
          </p:nvSpPr>
          <p:spPr>
            <a:xfrm rot="16200000">
              <a:off x="8326391" y="2194136"/>
              <a:ext cx="660412" cy="6642050"/>
            </a:xfrm>
            <a:prstGeom prst="rect">
              <a:avLst/>
            </a:prstGeom>
            <a:solidFill>
              <a:schemeClr val="accent1">
                <a:lumMod val="60000"/>
                <a:lumOff val="4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rPr>
                <a:t>Research</a:t>
              </a:r>
              <a:endParaRPr lang="fr-FR" altLang="fr-FR" sz="90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Google Shape;130;p13">
              <a:extLst>
                <a:ext uri="{FF2B5EF4-FFF2-40B4-BE49-F238E27FC236}">
                  <a16:creationId xmlns:a16="http://schemas.microsoft.com/office/drawing/2014/main" id="{520AE37D-6E9A-EA40-93C9-CE94EAB2511E}"/>
                </a:ext>
              </a:extLst>
            </p:cNvPr>
            <p:cNvSpPr/>
            <p:nvPr/>
          </p:nvSpPr>
          <p:spPr>
            <a:xfrm rot="16200000">
              <a:off x="8300990" y="3017534"/>
              <a:ext cx="711212" cy="6642050"/>
            </a:xfrm>
            <a:prstGeom prst="rect">
              <a:avLst/>
            </a:prstGeom>
            <a:solidFill>
              <a:schemeClr val="accent6">
                <a:lumMod val="60000"/>
                <a:lumOff val="4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rPr>
                <a:t>Capacity</a:t>
              </a:r>
            </a:p>
            <a:p>
              <a:pPr defTabSz="402401">
                <a:defRPr/>
              </a:pPr>
              <a:r>
                <a:rPr lang="en-US"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rPr>
                <a:t>development</a:t>
              </a:r>
              <a:endParaRPr lang="fr-FR" altLang="fr-FR" sz="881"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34819" name="Google Shape;101;p13">
            <a:extLst>
              <a:ext uri="{FF2B5EF4-FFF2-40B4-BE49-F238E27FC236}">
                <a16:creationId xmlns:a16="http://schemas.microsoft.com/office/drawing/2014/main" id="{F6917BBD-5377-674B-853D-F34FAB77156E}"/>
              </a:ext>
            </a:extLst>
          </p:cNvPr>
          <p:cNvSpPr>
            <a:spLocks noChangeArrowheads="1"/>
          </p:cNvSpPr>
          <p:nvPr/>
        </p:nvSpPr>
        <p:spPr bwMode="auto">
          <a:xfrm>
            <a:off x="5137150" y="5345113"/>
            <a:ext cx="1211263" cy="533400"/>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IOC</a:t>
            </a:r>
          </a:p>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CD</a:t>
            </a:r>
            <a:endParaRPr lang="fr-FR" altLang="fr-FR" sz="12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820" name="Google Shape;101;p13">
            <a:extLst>
              <a:ext uri="{FF2B5EF4-FFF2-40B4-BE49-F238E27FC236}">
                <a16:creationId xmlns:a16="http://schemas.microsoft.com/office/drawing/2014/main" id="{8E3ECED2-CEE6-3C4B-8666-A332E7DFAC96}"/>
              </a:ext>
            </a:extLst>
          </p:cNvPr>
          <p:cNvSpPr>
            <a:spLocks noChangeArrowheads="1"/>
          </p:cNvSpPr>
          <p:nvPr/>
        </p:nvSpPr>
        <p:spPr bwMode="auto">
          <a:xfrm>
            <a:off x="7770813" y="5346700"/>
            <a:ext cx="1212850" cy="533400"/>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WMO</a:t>
            </a:r>
          </a:p>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RAs</a:t>
            </a:r>
            <a:endParaRPr lang="fr-FR" altLang="fr-FR" sz="12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821" name="Google Shape;103;p13">
            <a:extLst>
              <a:ext uri="{FF2B5EF4-FFF2-40B4-BE49-F238E27FC236}">
                <a16:creationId xmlns:a16="http://schemas.microsoft.com/office/drawing/2014/main" id="{1CAD082C-E1AF-0543-B78A-C5EC83B4889F}"/>
              </a:ext>
            </a:extLst>
          </p:cNvPr>
          <p:cNvSpPr>
            <a:spLocks noChangeArrowheads="1"/>
          </p:cNvSpPr>
          <p:nvPr/>
        </p:nvSpPr>
        <p:spPr bwMode="auto">
          <a:xfrm>
            <a:off x="7770813" y="1930400"/>
            <a:ext cx="1212850" cy="1751013"/>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defTabSz="401638">
              <a:defRPr sz="2400">
                <a:solidFill>
                  <a:schemeClr val="tx1"/>
                </a:solidFill>
                <a:latin typeface="Arial" panose="020B0604020202020204" pitchFamily="34" charset="0"/>
                <a:ea typeface="ＭＳ Ｐゴシック" panose="020B0600070205080204" pitchFamily="34" charset="-128"/>
              </a:defRPr>
            </a:lvl2pPr>
            <a:lvl3pPr defTabSz="401638">
              <a:defRPr sz="2400">
                <a:solidFill>
                  <a:schemeClr val="tx1"/>
                </a:solidFill>
                <a:latin typeface="Arial" panose="020B0604020202020204" pitchFamily="34" charset="0"/>
                <a:ea typeface="ＭＳ Ｐゴシック" panose="020B0600070205080204" pitchFamily="34" charset="-128"/>
              </a:defRPr>
            </a:lvl3pPr>
            <a:lvl4pPr defTabSz="401638">
              <a:defRPr sz="2400">
                <a:solidFill>
                  <a:schemeClr val="tx1"/>
                </a:solidFill>
                <a:latin typeface="Arial" panose="020B0604020202020204" pitchFamily="34" charset="0"/>
                <a:ea typeface="ＭＳ Ｐゴシック" panose="020B0600070205080204" pitchFamily="34" charset="-128"/>
              </a:defRPr>
            </a:lvl4pPr>
            <a:lvl5pPr defTabSz="401638">
              <a:defRPr sz="2400">
                <a:solidFill>
                  <a:schemeClr val="tx1"/>
                </a:solidFill>
                <a:latin typeface="Arial" panose="020B0604020202020204" pitchFamily="34" charset="0"/>
                <a:ea typeface="ＭＳ Ｐゴシック" panose="020B0600070205080204" pitchFamily="34" charset="-128"/>
              </a:defRPr>
            </a:lvl5pPr>
            <a:lvl6pPr marL="22844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COIIS</a:t>
            </a:r>
          </a:p>
          <a:p>
            <a:pPr algn="ctr"/>
            <a:r>
              <a:rPr lang="en-US" altLang="fr-FR" sz="600">
                <a:solidFill>
                  <a:srgbClr val="000000"/>
                </a:solidFill>
                <a:latin typeface="Calibri" panose="020F0502020204030204" pitchFamily="34" charset="0"/>
                <a:cs typeface="Calibri" panose="020F0502020204030204" pitchFamily="34" charset="0"/>
                <a:sym typeface="Calibri" panose="020F0502020204030204" pitchFamily="34" charset="0"/>
              </a:rPr>
              <a:t>Commission for Observation, Infrastructure and Information Systems</a:t>
            </a:r>
            <a:endParaRPr lang="fr-FR" altLang="fr-FR" sz="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8" name="Google Shape;101;p13">
            <a:extLst>
              <a:ext uri="{FF2B5EF4-FFF2-40B4-BE49-F238E27FC236}">
                <a16:creationId xmlns:a16="http://schemas.microsoft.com/office/drawing/2014/main" id="{DB6BCDFE-1CAF-7C4F-9F34-EC6570D2CE13}"/>
              </a:ext>
            </a:extLst>
          </p:cNvPr>
          <p:cNvSpPr>
            <a:spLocks noChangeArrowheads="1"/>
          </p:cNvSpPr>
          <p:nvPr/>
        </p:nvSpPr>
        <p:spPr bwMode="auto">
          <a:xfrm>
            <a:off x="6453561" y="1929691"/>
            <a:ext cx="1212580" cy="662720"/>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GOOS</a:t>
            </a:r>
          </a:p>
          <a:p>
            <a:pPr algn="ctr" defTabSz="402401">
              <a:defRPr/>
            </a:pPr>
            <a:r>
              <a:rPr lang="en-US" altLang="fr-FR" sz="675" dirty="0">
                <a:solidFill>
                  <a:srgbClr val="000000"/>
                </a:solidFill>
                <a:latin typeface="Calibri" panose="020F0502020204030204"/>
                <a:cs typeface="Calibri" panose="020F0502020204030204" pitchFamily="34" charset="0"/>
                <a:sym typeface="Calibri" panose="020F0502020204030204" pitchFamily="34" charset="0"/>
              </a:rPr>
              <a:t>Global Ocean Observing System</a:t>
            </a:r>
            <a:endParaRPr lang="en-US" altLang="fr-FR" sz="675" b="1" dirty="0">
              <a:solidFill>
                <a:srgbClr val="545454"/>
              </a:solidFill>
              <a:highlight>
                <a:srgbClr val="FFFFFF"/>
              </a:highlight>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9" name="Google Shape;102;p13">
            <a:extLst>
              <a:ext uri="{FF2B5EF4-FFF2-40B4-BE49-F238E27FC236}">
                <a16:creationId xmlns:a16="http://schemas.microsoft.com/office/drawing/2014/main" id="{9D270D1C-6123-724E-90BC-E85741B34479}"/>
              </a:ext>
            </a:extLst>
          </p:cNvPr>
          <p:cNvSpPr>
            <a:spLocks noChangeArrowheads="1"/>
          </p:cNvSpPr>
          <p:nvPr/>
        </p:nvSpPr>
        <p:spPr bwMode="auto">
          <a:xfrm>
            <a:off x="5137150" y="3022600"/>
            <a:ext cx="1212850" cy="347663"/>
          </a:xfrm>
          <a:prstGeom prst="rect">
            <a:avLst/>
          </a:prstGeom>
          <a:solidFill>
            <a:srgbClr val="FFFFFF">
              <a:alpha val="50196"/>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r>
              <a:rPr lang="en-US" altLang="fr-FR" sz="15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IODE</a:t>
            </a:r>
            <a:endPar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r>
              <a:rPr lang="fr-FR" altLang="fr-FR" sz="525" dirty="0">
                <a:solidFill>
                  <a:prstClr val="black"/>
                </a:solidFill>
                <a:latin typeface="Calibri" panose="020F0502020204030204"/>
                <a:cs typeface="Arial" panose="020B0604020202020204" pitchFamily="34" charset="0"/>
                <a:sym typeface="Calibri" panose="020F0502020204030204" pitchFamily="34" charset="0"/>
              </a:rPr>
              <a:t>International </a:t>
            </a:r>
            <a:r>
              <a:rPr lang="fr-FR" altLang="fr-FR" sz="525" dirty="0" err="1">
                <a:solidFill>
                  <a:prstClr val="black"/>
                </a:solidFill>
                <a:latin typeface="Calibri" panose="020F0502020204030204"/>
                <a:cs typeface="Arial" panose="020B0604020202020204" pitchFamily="34" charset="0"/>
                <a:sym typeface="Calibri" panose="020F0502020204030204" pitchFamily="34" charset="0"/>
              </a:rPr>
              <a:t>Oceanographic</a:t>
            </a:r>
            <a:r>
              <a:rPr lang="fr-FR" altLang="fr-FR" sz="525" dirty="0">
                <a:solidFill>
                  <a:prstClr val="black"/>
                </a:solidFill>
                <a:latin typeface="Calibri" panose="020F0502020204030204"/>
                <a:cs typeface="Arial" panose="020B0604020202020204" pitchFamily="34" charset="0"/>
                <a:sym typeface="Calibri" panose="020F0502020204030204" pitchFamily="34" charset="0"/>
              </a:rPr>
              <a:t> Data &amp; Information Exchange</a:t>
            </a:r>
          </a:p>
        </p:txBody>
      </p:sp>
      <p:sp>
        <p:nvSpPr>
          <p:cNvPr id="20" name="Google Shape;101;p13">
            <a:extLst>
              <a:ext uri="{FF2B5EF4-FFF2-40B4-BE49-F238E27FC236}">
                <a16:creationId xmlns:a16="http://schemas.microsoft.com/office/drawing/2014/main" id="{207A7B0F-B318-4E40-9A3E-271448759B7C}"/>
              </a:ext>
            </a:extLst>
          </p:cNvPr>
          <p:cNvSpPr>
            <a:spLocks noChangeArrowheads="1"/>
          </p:cNvSpPr>
          <p:nvPr/>
        </p:nvSpPr>
        <p:spPr bwMode="auto">
          <a:xfrm>
            <a:off x="5137150" y="3684588"/>
            <a:ext cx="1211263" cy="777875"/>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TOWS</a:t>
            </a:r>
          </a:p>
          <a:p>
            <a:pPr algn="ctr" defTabSz="402401">
              <a:defRPr/>
            </a:pPr>
            <a:r>
              <a:rPr lang="en-US" sz="675" dirty="0">
                <a:solidFill>
                  <a:prstClr val="black"/>
                </a:solidFill>
                <a:latin typeface="Calibri" panose="020F0502020204030204"/>
                <a:cs typeface="Arial" panose="020B0604020202020204" pitchFamily="34" charset="0"/>
              </a:rPr>
              <a:t>Working Group on Tsunamis and Other Hazards Related to Sea-Level Warning and Mitigation Systems</a:t>
            </a:r>
            <a:endParaRPr lang="fr-FR" altLang="fr-FR" sz="675" b="1" dirty="0">
              <a:solidFill>
                <a:prstClr val="black"/>
              </a:solidFill>
              <a:latin typeface="Calibri" panose="020F0502020204030204"/>
              <a:cs typeface="Arial" panose="020B0604020202020204" pitchFamily="34" charset="0"/>
              <a:sym typeface="Calibri" panose="020F0502020204030204" pitchFamily="34" charset="0"/>
            </a:endParaRPr>
          </a:p>
        </p:txBody>
      </p:sp>
      <p:sp>
        <p:nvSpPr>
          <p:cNvPr id="21" name="Google Shape;104;p13">
            <a:extLst>
              <a:ext uri="{FF2B5EF4-FFF2-40B4-BE49-F238E27FC236}">
                <a16:creationId xmlns:a16="http://schemas.microsoft.com/office/drawing/2014/main" id="{47604D69-425D-CC4A-BDD2-BDF592DDF90B}"/>
              </a:ext>
            </a:extLst>
          </p:cNvPr>
          <p:cNvSpPr>
            <a:spLocks noChangeArrowheads="1"/>
          </p:cNvSpPr>
          <p:nvPr/>
        </p:nvSpPr>
        <p:spPr bwMode="auto">
          <a:xfrm>
            <a:off x="7770813" y="3678238"/>
            <a:ext cx="1212850" cy="1009650"/>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CSA</a:t>
            </a:r>
            <a:endParaRPr lang="fr-FR"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buClr>
                <a:srgbClr val="000000"/>
              </a:buClr>
              <a:defRPr/>
            </a:pPr>
            <a:r>
              <a:rPr lang="en-US" altLang="fr-FR" sz="675" dirty="0">
                <a:solidFill>
                  <a:prstClr val="black"/>
                </a:solidFill>
                <a:latin typeface="Calibri" panose="020F0502020204030204"/>
              </a:rPr>
              <a:t>Commission for Weather, Climate, Water and Related Environmental Services and Applications</a:t>
            </a:r>
            <a:endParaRPr lang="fr-FR" altLang="fr-FR" sz="675" dirty="0">
              <a:solidFill>
                <a:prstClr val="black"/>
              </a:solidFill>
              <a:latin typeface="Calibri" panose="020F0502020204030204"/>
            </a:endParaRPr>
          </a:p>
        </p:txBody>
      </p:sp>
      <p:sp>
        <p:nvSpPr>
          <p:cNvPr id="34826" name="Google Shape;101;p13">
            <a:extLst>
              <a:ext uri="{FF2B5EF4-FFF2-40B4-BE49-F238E27FC236}">
                <a16:creationId xmlns:a16="http://schemas.microsoft.com/office/drawing/2014/main" id="{1E4CC341-83A8-414A-AA92-B30A3622B51F}"/>
              </a:ext>
            </a:extLst>
          </p:cNvPr>
          <p:cNvSpPr>
            <a:spLocks noChangeArrowheads="1"/>
          </p:cNvSpPr>
          <p:nvPr/>
        </p:nvSpPr>
        <p:spPr bwMode="auto">
          <a:xfrm>
            <a:off x="5137150" y="4489450"/>
            <a:ext cx="1211263" cy="744538"/>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Associated</a:t>
            </a:r>
          </a:p>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research community</a:t>
            </a:r>
            <a:endParaRPr lang="fr-FR" altLang="fr-FR" sz="12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827" name="Google Shape;104;p13">
            <a:extLst>
              <a:ext uri="{FF2B5EF4-FFF2-40B4-BE49-F238E27FC236}">
                <a16:creationId xmlns:a16="http://schemas.microsoft.com/office/drawing/2014/main" id="{0736194D-CE67-9D4D-B886-631380DD1445}"/>
              </a:ext>
            </a:extLst>
          </p:cNvPr>
          <p:cNvSpPr>
            <a:spLocks noChangeArrowheads="1"/>
          </p:cNvSpPr>
          <p:nvPr/>
        </p:nvSpPr>
        <p:spPr bwMode="auto">
          <a:xfrm>
            <a:off x="7770813" y="4743450"/>
            <a:ext cx="1212850" cy="490538"/>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200" b="1">
                <a:solidFill>
                  <a:srgbClr val="000000"/>
                </a:solidFill>
                <a:latin typeface="Calibri" panose="020F0502020204030204" pitchFamily="34" charset="0"/>
                <a:cs typeface="Calibri" panose="020F0502020204030204" pitchFamily="34" charset="0"/>
                <a:sym typeface="Calibri" panose="020F0502020204030204" pitchFamily="34" charset="0"/>
              </a:rPr>
              <a:t>Research Board</a:t>
            </a:r>
          </a:p>
        </p:txBody>
      </p:sp>
      <p:sp>
        <p:nvSpPr>
          <p:cNvPr id="26" name="Google Shape;101;p13">
            <a:extLst>
              <a:ext uri="{FF2B5EF4-FFF2-40B4-BE49-F238E27FC236}">
                <a16:creationId xmlns:a16="http://schemas.microsoft.com/office/drawing/2014/main" id="{89672600-E036-8040-ACA1-4A85C5EBDF04}"/>
              </a:ext>
            </a:extLst>
          </p:cNvPr>
          <p:cNvSpPr>
            <a:spLocks noChangeArrowheads="1"/>
          </p:cNvSpPr>
          <p:nvPr/>
        </p:nvSpPr>
        <p:spPr bwMode="auto">
          <a:xfrm>
            <a:off x="6453188" y="3373438"/>
            <a:ext cx="1212850" cy="303212"/>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GOOS</a:t>
            </a: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7" name="Google Shape;101;p13">
            <a:extLst>
              <a:ext uri="{FF2B5EF4-FFF2-40B4-BE49-F238E27FC236}">
                <a16:creationId xmlns:a16="http://schemas.microsoft.com/office/drawing/2014/main" id="{A9BB0A55-C30C-AD4F-A120-E9CB5C0CA030}"/>
              </a:ext>
            </a:extLst>
          </p:cNvPr>
          <p:cNvSpPr>
            <a:spLocks noChangeArrowheads="1"/>
          </p:cNvSpPr>
          <p:nvPr/>
        </p:nvSpPr>
        <p:spPr bwMode="auto">
          <a:xfrm>
            <a:off x="6453188" y="2592388"/>
            <a:ext cx="1212850" cy="441325"/>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GCOS</a:t>
            </a:r>
          </a:p>
          <a:p>
            <a:pPr algn="ctr" defTabSz="402401">
              <a:defRPr/>
            </a:pPr>
            <a:r>
              <a:rPr lang="en-US" altLang="fr-FR" sz="675" dirty="0">
                <a:solidFill>
                  <a:srgbClr val="000000"/>
                </a:solidFill>
                <a:latin typeface="Calibri" panose="020F0502020204030204"/>
                <a:cs typeface="Calibri" panose="020F0502020204030204" pitchFamily="34" charset="0"/>
                <a:sym typeface="Calibri" panose="020F0502020204030204" pitchFamily="34" charset="0"/>
              </a:rPr>
              <a:t>Global Climate</a:t>
            </a:r>
          </a:p>
          <a:p>
            <a:pPr algn="ctr" defTabSz="402401">
              <a:defRPr/>
            </a:pPr>
            <a:r>
              <a:rPr lang="en-US" altLang="fr-FR" sz="675" dirty="0">
                <a:solidFill>
                  <a:srgbClr val="000000"/>
                </a:solidFill>
                <a:latin typeface="Calibri" panose="020F0502020204030204"/>
                <a:cs typeface="Calibri" panose="020F0502020204030204" pitchFamily="34" charset="0"/>
                <a:sym typeface="Calibri" panose="020F0502020204030204" pitchFamily="34" charset="0"/>
              </a:rPr>
              <a:t>Observing System</a:t>
            </a: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8" name="Google Shape;101;p13">
            <a:extLst>
              <a:ext uri="{FF2B5EF4-FFF2-40B4-BE49-F238E27FC236}">
                <a16:creationId xmlns:a16="http://schemas.microsoft.com/office/drawing/2014/main" id="{0A60BD9A-8A5E-D34C-9C6F-2B561C0DCD0F}"/>
              </a:ext>
            </a:extLst>
          </p:cNvPr>
          <p:cNvSpPr>
            <a:spLocks noChangeArrowheads="1"/>
          </p:cNvSpPr>
          <p:nvPr/>
        </p:nvSpPr>
        <p:spPr bwMode="auto">
          <a:xfrm>
            <a:off x="6527800" y="4745038"/>
            <a:ext cx="1100138" cy="495300"/>
          </a:xfrm>
          <a:prstGeom prst="rect">
            <a:avLst/>
          </a:prstGeom>
          <a:solidFill>
            <a:srgbClr val="FFFFFF">
              <a:alpha val="43922"/>
            </a:srgbClr>
          </a:solidFill>
          <a:ln w="19050">
            <a:solidFill>
              <a:schemeClr val="tx1"/>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en-US"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r>
              <a:rPr lang="en-US" altLang="fr-FR" sz="1500" b="1" dirty="0">
                <a:solidFill>
                  <a:srgbClr val="000000"/>
                </a:solidFill>
                <a:latin typeface="Calibri" panose="020F0502020204030204" pitchFamily="34" charset="0"/>
                <a:cs typeface="Calibri" panose="020F0502020204030204" pitchFamily="34" charset="0"/>
                <a:sym typeface="Calibri" panose="020F0502020204030204" pitchFamily="34" charset="0"/>
              </a:rPr>
              <a:t>WCRP</a:t>
            </a: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defTabSz="402401">
              <a:defRPr/>
            </a:pPr>
            <a:endParaRPr lang="fr-FR" altLang="fr-FR" sz="1585" b="1"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831" name="Google Shape;103;p13">
            <a:extLst>
              <a:ext uri="{FF2B5EF4-FFF2-40B4-BE49-F238E27FC236}">
                <a16:creationId xmlns:a16="http://schemas.microsoft.com/office/drawing/2014/main" id="{B6FF1481-D981-9640-B2AF-F32E34E1B4F3}"/>
              </a:ext>
            </a:extLst>
          </p:cNvPr>
          <p:cNvSpPr>
            <a:spLocks noChangeArrowheads="1"/>
          </p:cNvSpPr>
          <p:nvPr/>
        </p:nvSpPr>
        <p:spPr bwMode="auto">
          <a:xfrm>
            <a:off x="7770813" y="1163638"/>
            <a:ext cx="1212850" cy="488950"/>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defTabSz="401638">
              <a:defRPr sz="2400">
                <a:solidFill>
                  <a:schemeClr val="tx1"/>
                </a:solidFill>
                <a:latin typeface="Arial" panose="020B0604020202020204" pitchFamily="34" charset="0"/>
                <a:ea typeface="ＭＳ Ｐゴシック" panose="020B0600070205080204" pitchFamily="34" charset="-128"/>
              </a:defRPr>
            </a:lvl2pPr>
            <a:lvl3pPr defTabSz="401638">
              <a:defRPr sz="2400">
                <a:solidFill>
                  <a:schemeClr val="tx1"/>
                </a:solidFill>
                <a:latin typeface="Arial" panose="020B0604020202020204" pitchFamily="34" charset="0"/>
                <a:ea typeface="ＭＳ Ｐゴシック" panose="020B0600070205080204" pitchFamily="34" charset="-128"/>
              </a:defRPr>
            </a:lvl3pPr>
            <a:lvl4pPr defTabSz="401638">
              <a:defRPr sz="2400">
                <a:solidFill>
                  <a:schemeClr val="tx1"/>
                </a:solidFill>
                <a:latin typeface="Arial" panose="020B0604020202020204" pitchFamily="34" charset="0"/>
                <a:ea typeface="ＭＳ Ｐゴシック" panose="020B0600070205080204" pitchFamily="34" charset="-128"/>
              </a:defRPr>
            </a:lvl4pPr>
            <a:lvl5pPr defTabSz="401638">
              <a:defRPr sz="2400">
                <a:solidFill>
                  <a:schemeClr val="tx1"/>
                </a:solidFill>
                <a:latin typeface="Arial" panose="020B0604020202020204" pitchFamily="34" charset="0"/>
                <a:ea typeface="ＭＳ Ｐゴシック" panose="020B0600070205080204" pitchFamily="34" charset="-128"/>
              </a:defRPr>
            </a:lvl5pPr>
            <a:lvl6pPr marL="22844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Cg, EC</a:t>
            </a:r>
          </a:p>
          <a:p>
            <a:pPr algn="ctr"/>
            <a:r>
              <a:rPr lang="en-US" altLang="fr-FR" sz="600">
                <a:solidFill>
                  <a:srgbClr val="000000"/>
                </a:solidFill>
                <a:latin typeface="Calibri" panose="020F0502020204030204" pitchFamily="34" charset="0"/>
                <a:cs typeface="Calibri" panose="020F0502020204030204" pitchFamily="34" charset="0"/>
                <a:sym typeface="Calibri" panose="020F0502020204030204" pitchFamily="34" charset="0"/>
              </a:rPr>
              <a:t>Congress and Executive Council</a:t>
            </a:r>
            <a:endParaRPr lang="fr-FR" altLang="fr-FR" sz="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832" name="Google Shape;103;p13">
            <a:extLst>
              <a:ext uri="{FF2B5EF4-FFF2-40B4-BE49-F238E27FC236}">
                <a16:creationId xmlns:a16="http://schemas.microsoft.com/office/drawing/2014/main" id="{7AB451F5-FF6B-2F44-9A28-12315B5FB048}"/>
              </a:ext>
            </a:extLst>
          </p:cNvPr>
          <p:cNvSpPr>
            <a:spLocks noChangeArrowheads="1"/>
          </p:cNvSpPr>
          <p:nvPr/>
        </p:nvSpPr>
        <p:spPr bwMode="auto">
          <a:xfrm>
            <a:off x="5137150" y="1157288"/>
            <a:ext cx="1211263" cy="488950"/>
          </a:xfrm>
          <a:prstGeom prst="rect">
            <a:avLst/>
          </a:prstGeom>
          <a:solidFill>
            <a:srgbClr val="FFFFFF">
              <a:alpha val="43921"/>
            </a:srgbClr>
          </a:solidFill>
          <a:ln w="19050">
            <a:solidFill>
              <a:schemeClr val="tx1"/>
            </a:solidFill>
            <a:round/>
            <a:headEnd type="none" w="sm" len="sm"/>
            <a:tailEnd type="none" w="sm" len="sm"/>
          </a:ln>
        </p:spPr>
        <p:txBody>
          <a:bodyPr lIns="80474" tIns="40226" rIns="80474" bIns="40226" anchor="ctr"/>
          <a:lstStyle>
            <a:lvl1pPr defTabSz="401638">
              <a:defRPr sz="2400">
                <a:solidFill>
                  <a:schemeClr val="tx1"/>
                </a:solidFill>
                <a:latin typeface="Arial" panose="020B0604020202020204" pitchFamily="34" charset="0"/>
                <a:ea typeface="ＭＳ Ｐゴシック" panose="020B0600070205080204" pitchFamily="34" charset="-128"/>
              </a:defRPr>
            </a:lvl1pPr>
            <a:lvl2pPr defTabSz="401638">
              <a:defRPr sz="2400">
                <a:solidFill>
                  <a:schemeClr val="tx1"/>
                </a:solidFill>
                <a:latin typeface="Arial" panose="020B0604020202020204" pitchFamily="34" charset="0"/>
                <a:ea typeface="ＭＳ Ｐゴシック" panose="020B0600070205080204" pitchFamily="34" charset="-128"/>
              </a:defRPr>
            </a:lvl2pPr>
            <a:lvl3pPr defTabSz="401638">
              <a:defRPr sz="2400">
                <a:solidFill>
                  <a:schemeClr val="tx1"/>
                </a:solidFill>
                <a:latin typeface="Arial" panose="020B0604020202020204" pitchFamily="34" charset="0"/>
                <a:ea typeface="ＭＳ Ｐゴシック" panose="020B0600070205080204" pitchFamily="34" charset="-128"/>
              </a:defRPr>
            </a:lvl3pPr>
            <a:lvl4pPr defTabSz="401638">
              <a:defRPr sz="2400">
                <a:solidFill>
                  <a:schemeClr val="tx1"/>
                </a:solidFill>
                <a:latin typeface="Arial" panose="020B0604020202020204" pitchFamily="34" charset="0"/>
                <a:ea typeface="ＭＳ Ｐゴシック" panose="020B0600070205080204" pitchFamily="34" charset="-128"/>
              </a:defRPr>
            </a:lvl4pPr>
            <a:lvl5pPr defTabSz="401638">
              <a:defRPr sz="2400">
                <a:solidFill>
                  <a:schemeClr val="tx1"/>
                </a:solidFill>
                <a:latin typeface="Arial" panose="020B0604020202020204" pitchFamily="34" charset="0"/>
                <a:ea typeface="ＭＳ Ｐゴシック" panose="020B0600070205080204" pitchFamily="34" charset="-128"/>
              </a:defRPr>
            </a:lvl5pPr>
            <a:lvl6pPr marL="22844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Assembly, EC</a:t>
            </a:r>
          </a:p>
          <a:p>
            <a:pPr algn="ctr"/>
            <a:r>
              <a:rPr lang="en-US" altLang="fr-FR" sz="600">
                <a:solidFill>
                  <a:srgbClr val="000000"/>
                </a:solidFill>
                <a:latin typeface="Calibri" panose="020F0502020204030204" pitchFamily="34" charset="0"/>
                <a:cs typeface="Calibri" panose="020F0502020204030204" pitchFamily="34" charset="0"/>
                <a:sym typeface="Calibri" panose="020F0502020204030204" pitchFamily="34" charset="0"/>
              </a:rPr>
              <a:t>Assembly and Executive Council</a:t>
            </a:r>
            <a:endParaRPr lang="fr-FR" altLang="fr-FR" sz="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833" name="Google Shape;105;p13">
            <a:extLst>
              <a:ext uri="{FF2B5EF4-FFF2-40B4-BE49-F238E27FC236}">
                <a16:creationId xmlns:a16="http://schemas.microsoft.com/office/drawing/2014/main" id="{95FBCF0F-978F-4542-B35B-C64FAEA767D0}"/>
              </a:ext>
            </a:extLst>
          </p:cNvPr>
          <p:cNvSpPr txBox="1">
            <a:spLocks noChangeArrowheads="1"/>
          </p:cNvSpPr>
          <p:nvPr/>
        </p:nvSpPr>
        <p:spPr bwMode="auto">
          <a:xfrm>
            <a:off x="8002588" y="877888"/>
            <a:ext cx="747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WMO</a:t>
            </a:r>
            <a:endParaRPr lang="fr-FR" altLang="fr-FR" sz="15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 name="Rounded Rectangle 33">
            <a:extLst>
              <a:ext uri="{FF2B5EF4-FFF2-40B4-BE49-F238E27FC236}">
                <a16:creationId xmlns:a16="http://schemas.microsoft.com/office/drawing/2014/main" id="{8177B93A-2491-7844-A09A-27196C858A79}"/>
              </a:ext>
            </a:extLst>
          </p:cNvPr>
          <p:cNvSpPr/>
          <p:nvPr/>
        </p:nvSpPr>
        <p:spPr>
          <a:xfrm>
            <a:off x="5137150" y="1628775"/>
            <a:ext cx="3846513" cy="4240213"/>
          </a:xfrm>
          <a:prstGeom prst="roundRect">
            <a:avLst/>
          </a:prstGeom>
          <a:solidFill>
            <a:srgbClr val="7FCAFF">
              <a:alpha val="30196"/>
            </a:srgbClr>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450" b="1" dirty="0">
              <a:solidFill>
                <a:prstClr val="black"/>
              </a:solidFill>
              <a:cs typeface="Calibri" panose="020F0502020204030204" pitchFamily="34" charset="0"/>
            </a:endParaRPr>
          </a:p>
          <a:p>
            <a:pPr algn="ctr" defTabSz="685800" eaLnBrk="1" fontAlgn="auto" hangingPunct="1">
              <a:spcBef>
                <a:spcPts val="0"/>
              </a:spcBef>
              <a:spcAft>
                <a:spcPts val="0"/>
              </a:spcAft>
              <a:defRPr/>
            </a:pPr>
            <a:r>
              <a:rPr lang="en-US" sz="1500" b="1" dirty="0">
                <a:solidFill>
                  <a:prstClr val="black"/>
                </a:solidFill>
                <a:cs typeface="Calibri" panose="020F0502020204030204" pitchFamily="34" charset="0"/>
              </a:rPr>
              <a:t>Joint WMO-IOC Collaborative Board</a:t>
            </a:r>
          </a:p>
          <a:p>
            <a:pPr algn="ctr" defTabSz="685800" eaLnBrk="1" fontAlgn="auto" hangingPunct="1">
              <a:spcBef>
                <a:spcPts val="0"/>
              </a:spcBef>
              <a:spcAft>
                <a:spcPts val="0"/>
              </a:spcAft>
              <a:defRPr/>
            </a:pPr>
            <a:endParaRPr lang="en-US" sz="1500" b="1" dirty="0">
              <a:solidFill>
                <a:prstClr val="black"/>
              </a:solidFill>
              <a:cs typeface="Calibri" panose="020F0502020204030204" pitchFamily="34" charset="0"/>
            </a:endParaRPr>
          </a:p>
          <a:p>
            <a:pPr algn="ctr" defTabSz="685800" eaLnBrk="1" fontAlgn="auto" hangingPunct="1">
              <a:spcBef>
                <a:spcPts val="0"/>
              </a:spcBef>
              <a:spcAft>
                <a:spcPts val="0"/>
              </a:spcAft>
              <a:defRPr/>
            </a:pPr>
            <a:endParaRPr lang="en-US" sz="1500" b="1" dirty="0">
              <a:solidFill>
                <a:prstClr val="black"/>
              </a:solidFill>
              <a:cs typeface="Calibri" panose="020F0502020204030204" pitchFamily="34" charset="0"/>
            </a:endParaRPr>
          </a:p>
          <a:p>
            <a:pPr algn="ctr" defTabSz="685800" eaLnBrk="1" fontAlgn="auto" hangingPunct="1">
              <a:spcBef>
                <a:spcPts val="0"/>
              </a:spcBef>
              <a:spcAft>
                <a:spcPts val="0"/>
              </a:spcAft>
              <a:defRPr/>
            </a:pPr>
            <a:endParaRPr lang="en-US" sz="1500" b="1" dirty="0">
              <a:solidFill>
                <a:prstClr val="black"/>
              </a:solidFill>
              <a:cs typeface="Calibri" panose="020F0502020204030204" pitchFamily="34" charset="0"/>
            </a:endParaRPr>
          </a:p>
          <a:p>
            <a:pPr algn="ctr" defTabSz="685800" eaLnBrk="1" fontAlgn="auto" hangingPunct="1">
              <a:spcBef>
                <a:spcPts val="0"/>
              </a:spcBef>
              <a:spcAft>
                <a:spcPts val="0"/>
              </a:spcAft>
              <a:defRPr/>
            </a:pPr>
            <a:endParaRPr lang="en-US" sz="1500" b="1" dirty="0">
              <a:solidFill>
                <a:prstClr val="black"/>
              </a:solidFill>
              <a:cs typeface="Calibri" panose="020F0502020204030204" pitchFamily="34" charset="0"/>
            </a:endParaRPr>
          </a:p>
          <a:p>
            <a:pPr algn="ctr" defTabSz="685800" eaLnBrk="1" fontAlgn="auto" hangingPunct="1">
              <a:spcBef>
                <a:spcPts val="0"/>
              </a:spcBef>
              <a:spcAft>
                <a:spcPts val="0"/>
              </a:spcAft>
              <a:defRPr/>
            </a:pPr>
            <a:endParaRPr lang="en-US" sz="1050" b="1" dirty="0">
              <a:solidFill>
                <a:prstClr val="black"/>
              </a:solidFill>
              <a:cs typeface="Calibri" panose="020F0502020204030204" pitchFamily="34" charset="0"/>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defTabSz="685800" eaLnBrk="1" fontAlgn="auto" hangingPunct="1">
              <a:spcBef>
                <a:spcPts val="0"/>
              </a:spcBef>
              <a:spcAft>
                <a:spcPts val="0"/>
              </a:spcAft>
              <a:defRPr/>
            </a:pPr>
            <a:endParaRPr lang="en-US" sz="1050" dirty="0">
              <a:solidFill>
                <a:prstClr val="black"/>
              </a:solidFill>
            </a:endParaRPr>
          </a:p>
          <a:p>
            <a:pPr algn="ctr" defTabSz="685800" eaLnBrk="1" fontAlgn="auto" hangingPunct="1">
              <a:spcBef>
                <a:spcPts val="0"/>
              </a:spcBef>
              <a:spcAft>
                <a:spcPts val="0"/>
              </a:spcAft>
              <a:defRPr/>
            </a:pPr>
            <a:endParaRPr lang="en-US" sz="1350" dirty="0">
              <a:solidFill>
                <a:prstClr val="white"/>
              </a:solidFill>
            </a:endParaRPr>
          </a:p>
        </p:txBody>
      </p:sp>
      <p:sp>
        <p:nvSpPr>
          <p:cNvPr id="2" name="Rectangle 1">
            <a:extLst>
              <a:ext uri="{FF2B5EF4-FFF2-40B4-BE49-F238E27FC236}">
                <a16:creationId xmlns:a16="http://schemas.microsoft.com/office/drawing/2014/main" id="{D8EB4042-CFD9-FA48-BFD6-96F314842BA2}"/>
              </a:ext>
            </a:extLst>
          </p:cNvPr>
          <p:cNvSpPr/>
          <p:nvPr/>
        </p:nvSpPr>
        <p:spPr>
          <a:xfrm>
            <a:off x="6453188" y="1930400"/>
            <a:ext cx="1212850" cy="661988"/>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34836" name="Title 36">
            <a:extLst>
              <a:ext uri="{FF2B5EF4-FFF2-40B4-BE49-F238E27FC236}">
                <a16:creationId xmlns:a16="http://schemas.microsoft.com/office/drawing/2014/main" id="{FB22E7A3-DB43-D248-AC9D-3F99774CE97E}"/>
              </a:ext>
            </a:extLst>
          </p:cNvPr>
          <p:cNvSpPr txBox="1">
            <a:spLocks noChangeArrowheads="1"/>
          </p:cNvSpPr>
          <p:nvPr/>
        </p:nvSpPr>
        <p:spPr bwMode="auto">
          <a:xfrm>
            <a:off x="628650" y="1131888"/>
            <a:ext cx="36496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fr-FR" sz="2700">
                <a:solidFill>
                  <a:srgbClr val="000000"/>
                </a:solidFill>
              </a:rPr>
              <a:t>Notional future home of</a:t>
            </a:r>
          </a:p>
          <a:p>
            <a:pPr eaLnBrk="1" hangingPunct="1">
              <a:spcBef>
                <a:spcPct val="0"/>
              </a:spcBef>
              <a:buFontTx/>
              <a:buNone/>
            </a:pPr>
            <a:r>
              <a:rPr lang="en-US" altLang="fr-FR" sz="2700">
                <a:solidFill>
                  <a:srgbClr val="000000"/>
                </a:solidFill>
              </a:rPr>
              <a:t>JCOMM activities</a:t>
            </a:r>
          </a:p>
        </p:txBody>
      </p:sp>
      <p:sp>
        <p:nvSpPr>
          <p:cNvPr id="34837" name="Content Placeholder 37">
            <a:extLst>
              <a:ext uri="{FF2B5EF4-FFF2-40B4-BE49-F238E27FC236}">
                <a16:creationId xmlns:a16="http://schemas.microsoft.com/office/drawing/2014/main" id="{D197ED11-EA99-9841-8740-849943B343A7}"/>
              </a:ext>
            </a:extLst>
          </p:cNvPr>
          <p:cNvSpPr txBox="1">
            <a:spLocks noChangeArrowheads="1"/>
          </p:cNvSpPr>
          <p:nvPr/>
        </p:nvSpPr>
        <p:spPr bwMode="auto">
          <a:xfrm>
            <a:off x="628650" y="2227263"/>
            <a:ext cx="341153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r>
              <a:rPr lang="en-US" altLang="fr-FR" sz="1500">
                <a:solidFill>
                  <a:srgbClr val="000000"/>
                </a:solidFill>
              </a:rPr>
              <a:t>JCOMM  Observations Programme</a:t>
            </a:r>
            <a:br>
              <a:rPr lang="en-US" altLang="fr-FR" sz="1500">
                <a:solidFill>
                  <a:srgbClr val="000000"/>
                </a:solidFill>
              </a:rPr>
            </a:br>
            <a:r>
              <a:rPr lang="en-US" altLang="fr-FR" sz="1500">
                <a:solidFill>
                  <a:srgbClr val="000000"/>
                </a:solidFill>
              </a:rPr>
              <a:t>		 Area</a:t>
            </a:r>
            <a:br>
              <a:rPr lang="en-US" altLang="fr-FR" sz="1500">
                <a:solidFill>
                  <a:srgbClr val="000000"/>
                </a:solidFill>
              </a:rPr>
            </a:br>
            <a:endParaRPr lang="en-US" altLang="fr-FR" sz="1500">
              <a:solidFill>
                <a:srgbClr val="000000"/>
              </a:solidFill>
            </a:endParaRPr>
          </a:p>
          <a:p>
            <a:pPr eaLnBrk="1" hangingPunct="1"/>
            <a:r>
              <a:rPr lang="en-US" altLang="fr-FR" sz="1500">
                <a:solidFill>
                  <a:srgbClr val="000000"/>
                </a:solidFill>
              </a:rPr>
              <a:t>JCOMM  Data Management</a:t>
            </a:r>
            <a:br>
              <a:rPr lang="en-US" altLang="fr-FR" sz="1500">
                <a:solidFill>
                  <a:srgbClr val="000000"/>
                </a:solidFill>
              </a:rPr>
            </a:br>
            <a:r>
              <a:rPr lang="en-US" altLang="fr-FR" sz="1500">
                <a:solidFill>
                  <a:srgbClr val="000000"/>
                </a:solidFill>
              </a:rPr>
              <a:t>	      Programme Area</a:t>
            </a:r>
          </a:p>
          <a:p>
            <a:pPr eaLnBrk="1" hangingPunct="1"/>
            <a:endParaRPr lang="en-US" altLang="fr-FR" sz="1500">
              <a:solidFill>
                <a:srgbClr val="000000"/>
              </a:solidFill>
            </a:endParaRPr>
          </a:p>
          <a:p>
            <a:pPr eaLnBrk="1" hangingPunct="1"/>
            <a:r>
              <a:rPr lang="en-US" altLang="fr-FR" sz="1500">
                <a:solidFill>
                  <a:srgbClr val="000000"/>
                </a:solidFill>
              </a:rPr>
              <a:t>JCOMM  Services and Forecast Systems 		Programme Area</a:t>
            </a:r>
          </a:p>
          <a:p>
            <a:pPr eaLnBrk="1" hangingPunct="1"/>
            <a:endParaRPr lang="en-US" altLang="fr-FR" sz="1500">
              <a:solidFill>
                <a:srgbClr val="000000"/>
              </a:solidFill>
            </a:endParaRPr>
          </a:p>
          <a:p>
            <a:pPr eaLnBrk="1" hangingPunct="1"/>
            <a:r>
              <a:rPr lang="en-US" altLang="fr-FR" sz="1500">
                <a:solidFill>
                  <a:srgbClr val="000000"/>
                </a:solidFill>
              </a:rPr>
              <a:t>Joint Collaborative Board creates the opportunity for additional connections and activities</a:t>
            </a:r>
          </a:p>
          <a:p>
            <a:pPr eaLnBrk="1" hangingPunct="1"/>
            <a:endParaRPr lang="en-US" altLang="fr-FR" sz="1500">
              <a:solidFill>
                <a:srgbClr val="000000"/>
              </a:solidFill>
            </a:endParaRPr>
          </a:p>
        </p:txBody>
      </p:sp>
      <p:sp>
        <p:nvSpPr>
          <p:cNvPr id="36" name="Rectangle 35">
            <a:extLst>
              <a:ext uri="{FF2B5EF4-FFF2-40B4-BE49-F238E27FC236}">
                <a16:creationId xmlns:a16="http://schemas.microsoft.com/office/drawing/2014/main" id="{6E04DB76-620E-664A-B0ED-C00E6C22E90B}"/>
              </a:ext>
            </a:extLst>
          </p:cNvPr>
          <p:cNvSpPr/>
          <p:nvPr/>
        </p:nvSpPr>
        <p:spPr>
          <a:xfrm>
            <a:off x="6472238" y="3370263"/>
            <a:ext cx="1211262" cy="303212"/>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37" name="Rectangle 36">
            <a:extLst>
              <a:ext uri="{FF2B5EF4-FFF2-40B4-BE49-F238E27FC236}">
                <a16:creationId xmlns:a16="http://schemas.microsoft.com/office/drawing/2014/main" id="{B841C38C-923B-BF4D-9362-6024DAC03250}"/>
              </a:ext>
            </a:extLst>
          </p:cNvPr>
          <p:cNvSpPr/>
          <p:nvPr/>
        </p:nvSpPr>
        <p:spPr>
          <a:xfrm>
            <a:off x="7770813" y="3705225"/>
            <a:ext cx="1212850" cy="625475"/>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cxnSp>
        <p:nvCxnSpPr>
          <p:cNvPr id="15" name="Straight Connector 14">
            <a:extLst>
              <a:ext uri="{FF2B5EF4-FFF2-40B4-BE49-F238E27FC236}">
                <a16:creationId xmlns:a16="http://schemas.microsoft.com/office/drawing/2014/main" id="{8179857C-DAF2-494D-A9C9-0A874CF420D2}"/>
              </a:ext>
            </a:extLst>
          </p:cNvPr>
          <p:cNvCxnSpPr>
            <a:stCxn id="37" idx="1"/>
          </p:cNvCxnSpPr>
          <p:nvPr/>
        </p:nvCxnSpPr>
        <p:spPr>
          <a:xfrm flipH="1">
            <a:off x="6348413" y="4017963"/>
            <a:ext cx="1422400" cy="0"/>
          </a:xfrm>
          <a:prstGeom prst="line">
            <a:avLst/>
          </a:prstGeom>
          <a:ln w="762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0424A7F-FAB5-D645-AB2F-AEA254CF93A7}"/>
              </a:ext>
            </a:extLst>
          </p:cNvPr>
          <p:cNvSpPr/>
          <p:nvPr/>
        </p:nvSpPr>
        <p:spPr>
          <a:xfrm>
            <a:off x="5137150" y="3041650"/>
            <a:ext cx="1211263" cy="30321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39" name="Rectangle 38">
            <a:extLst>
              <a:ext uri="{FF2B5EF4-FFF2-40B4-BE49-F238E27FC236}">
                <a16:creationId xmlns:a16="http://schemas.microsoft.com/office/drawing/2014/main" id="{B3204D69-1CE6-A346-9250-86733D626849}"/>
              </a:ext>
            </a:extLst>
          </p:cNvPr>
          <p:cNvSpPr/>
          <p:nvPr/>
        </p:nvSpPr>
        <p:spPr>
          <a:xfrm>
            <a:off x="7770813" y="3028950"/>
            <a:ext cx="1212850" cy="30321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cxnSp>
        <p:nvCxnSpPr>
          <p:cNvPr id="40" name="Straight Connector 39">
            <a:extLst>
              <a:ext uri="{FF2B5EF4-FFF2-40B4-BE49-F238E27FC236}">
                <a16:creationId xmlns:a16="http://schemas.microsoft.com/office/drawing/2014/main" id="{0FFEEE3C-5D54-DF4D-BEA9-327D1482C600}"/>
              </a:ext>
            </a:extLst>
          </p:cNvPr>
          <p:cNvCxnSpPr/>
          <p:nvPr/>
        </p:nvCxnSpPr>
        <p:spPr>
          <a:xfrm flipH="1">
            <a:off x="6367463" y="3179763"/>
            <a:ext cx="1420812" cy="0"/>
          </a:xfrm>
          <a:prstGeom prst="line">
            <a:avLst/>
          </a:prstGeom>
          <a:ln w="762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414A609-8D37-6946-AB3B-4A4D7CC52D9D}"/>
              </a:ext>
            </a:extLst>
          </p:cNvPr>
          <p:cNvSpPr/>
          <p:nvPr/>
        </p:nvSpPr>
        <p:spPr>
          <a:xfrm>
            <a:off x="1511300" y="2227263"/>
            <a:ext cx="2452688" cy="481012"/>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42" name="Rectangle 41">
            <a:extLst>
              <a:ext uri="{FF2B5EF4-FFF2-40B4-BE49-F238E27FC236}">
                <a16:creationId xmlns:a16="http://schemas.microsoft.com/office/drawing/2014/main" id="{D4D0129C-617C-2A44-8D62-D79B958D53CE}"/>
              </a:ext>
            </a:extLst>
          </p:cNvPr>
          <p:cNvSpPr/>
          <p:nvPr/>
        </p:nvSpPr>
        <p:spPr>
          <a:xfrm>
            <a:off x="1522413" y="2924175"/>
            <a:ext cx="2517775" cy="46037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43" name="Rectangle 42">
            <a:extLst>
              <a:ext uri="{FF2B5EF4-FFF2-40B4-BE49-F238E27FC236}">
                <a16:creationId xmlns:a16="http://schemas.microsoft.com/office/drawing/2014/main" id="{8FEC06A0-499A-854C-9EC0-B137B34A0452}"/>
              </a:ext>
            </a:extLst>
          </p:cNvPr>
          <p:cNvSpPr/>
          <p:nvPr/>
        </p:nvSpPr>
        <p:spPr>
          <a:xfrm>
            <a:off x="1511300" y="3716338"/>
            <a:ext cx="2452688" cy="49530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cxnSp>
        <p:nvCxnSpPr>
          <p:cNvPr id="44" name="Straight Connector 43">
            <a:extLst>
              <a:ext uri="{FF2B5EF4-FFF2-40B4-BE49-F238E27FC236}">
                <a16:creationId xmlns:a16="http://schemas.microsoft.com/office/drawing/2014/main" id="{ACE339AE-551D-2842-8D98-5FF19F22F20D}"/>
              </a:ext>
            </a:extLst>
          </p:cNvPr>
          <p:cNvCxnSpPr>
            <a:cxnSpLocks/>
          </p:cNvCxnSpPr>
          <p:nvPr/>
        </p:nvCxnSpPr>
        <p:spPr>
          <a:xfrm flipH="1">
            <a:off x="7666038" y="3505200"/>
            <a:ext cx="649287" cy="0"/>
          </a:xfrm>
          <a:prstGeom prst="line">
            <a:avLst/>
          </a:prstGeom>
          <a:ln w="762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C41CC1-B69B-484E-BD7E-1948A928B60B}"/>
              </a:ext>
            </a:extLst>
          </p:cNvPr>
          <p:cNvCxnSpPr>
            <a:cxnSpLocks/>
          </p:cNvCxnSpPr>
          <p:nvPr/>
        </p:nvCxnSpPr>
        <p:spPr>
          <a:xfrm flipH="1">
            <a:off x="7667625" y="2276475"/>
            <a:ext cx="650875" cy="0"/>
          </a:xfrm>
          <a:prstGeom prst="line">
            <a:avLst/>
          </a:prstGeom>
          <a:ln w="762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A3FA592-E8D0-DD44-89B3-4B8EAABF191F}"/>
              </a:ext>
            </a:extLst>
          </p:cNvPr>
          <p:cNvSpPr>
            <a:spLocks noGrp="1" noChangeArrowheads="1"/>
          </p:cNvSpPr>
          <p:nvPr>
            <p:ph type="title"/>
          </p:nvPr>
        </p:nvSpPr>
        <p:spPr/>
        <p:txBody>
          <a:bodyPr/>
          <a:lstStyle/>
          <a:p>
            <a:r>
              <a:rPr lang="en-US" altLang="fr-FR"/>
              <a:t>Implications: governance</a:t>
            </a:r>
          </a:p>
        </p:txBody>
      </p:sp>
      <p:sp>
        <p:nvSpPr>
          <p:cNvPr id="36866" name="Content Placeholder 2">
            <a:extLst>
              <a:ext uri="{FF2B5EF4-FFF2-40B4-BE49-F238E27FC236}">
                <a16:creationId xmlns:a16="http://schemas.microsoft.com/office/drawing/2014/main" id="{EAC05ABD-6DDA-9B4C-9A5E-B7B43907B347}"/>
              </a:ext>
            </a:extLst>
          </p:cNvPr>
          <p:cNvSpPr>
            <a:spLocks noGrp="1" noChangeArrowheads="1"/>
          </p:cNvSpPr>
          <p:nvPr>
            <p:ph idx="1"/>
          </p:nvPr>
        </p:nvSpPr>
        <p:spPr>
          <a:xfrm>
            <a:off x="685800" y="1484312"/>
            <a:ext cx="7772400" cy="4752999"/>
          </a:xfrm>
        </p:spPr>
        <p:txBody>
          <a:bodyPr/>
          <a:lstStyle/>
          <a:p>
            <a:r>
              <a:rPr lang="en-US" altLang="fr-FR" sz="2000" b="1" dirty="0"/>
              <a:t>GOOS takes direct responsibility </a:t>
            </a:r>
            <a:r>
              <a:rPr lang="en-US" altLang="fr-FR" sz="2000" dirty="0"/>
              <a:t>for</a:t>
            </a:r>
          </a:p>
          <a:p>
            <a:pPr lvl="1"/>
            <a:r>
              <a:rPr lang="en-US" altLang="fr-FR" sz="1800" i="1" dirty="0"/>
              <a:t>Observations Coordination Group</a:t>
            </a:r>
          </a:p>
          <a:p>
            <a:pPr lvl="2"/>
            <a:r>
              <a:rPr lang="en-US" altLang="fr-FR" sz="1600" i="1" dirty="0"/>
              <a:t>observing network teams</a:t>
            </a:r>
          </a:p>
          <a:p>
            <a:pPr lvl="2"/>
            <a:r>
              <a:rPr lang="en-US" altLang="fr-FR" sz="1600" i="1" dirty="0"/>
              <a:t>JCOMMOPS</a:t>
            </a:r>
          </a:p>
          <a:p>
            <a:pPr lvl="1"/>
            <a:r>
              <a:rPr lang="en-US" altLang="fr-FR" sz="1800" i="1" dirty="0"/>
              <a:t>Expert Team on Operational Ocean Forecast Systems (ETOOFS)</a:t>
            </a:r>
          </a:p>
          <a:p>
            <a:r>
              <a:rPr lang="en-US" altLang="fr-FR" sz="2000" dirty="0"/>
              <a:t>GOOS has responsibility to </a:t>
            </a:r>
            <a:r>
              <a:rPr lang="en-US" altLang="fr-FR" sz="2000" b="1" dirty="0"/>
              <a:t>maintain and create new links to WMO structures </a:t>
            </a:r>
            <a:r>
              <a:rPr lang="en-US" altLang="fr-FR" sz="2000" dirty="0"/>
              <a:t>as needed, as they evolve</a:t>
            </a:r>
          </a:p>
          <a:p>
            <a:pPr lvl="1"/>
            <a:r>
              <a:rPr lang="en-US" altLang="fr-FR" sz="1800" dirty="0"/>
              <a:t>direct </a:t>
            </a:r>
            <a:r>
              <a:rPr lang="en-US" altLang="fr-FR" sz="1800" b="1" dirty="0"/>
              <a:t>functional links </a:t>
            </a:r>
            <a:r>
              <a:rPr lang="en-US" altLang="fr-FR" sz="1800" dirty="0"/>
              <a:t>between WMO Integrated Global Observing System WIGOS and the Observations Coordination Group</a:t>
            </a:r>
          </a:p>
          <a:p>
            <a:pPr lvl="1"/>
            <a:r>
              <a:rPr lang="en-US" altLang="fr-FR" sz="1800" dirty="0"/>
              <a:t>direct </a:t>
            </a:r>
            <a:r>
              <a:rPr lang="en-US" altLang="fr-FR" sz="1800" b="1" dirty="0"/>
              <a:t>functional links </a:t>
            </a:r>
            <a:r>
              <a:rPr lang="en-US" altLang="fr-FR" sz="1800" dirty="0"/>
              <a:t>between ETOOFS and WMO Global Data Processing and Forecasting System GDPFS</a:t>
            </a:r>
          </a:p>
          <a:p>
            <a:pPr lvl="1"/>
            <a:r>
              <a:rPr lang="en-US" altLang="fr-FR" sz="1800" dirty="0"/>
              <a:t>SC-level </a:t>
            </a:r>
            <a:r>
              <a:rPr lang="en-US" altLang="fr-FR" sz="1800" b="1" dirty="0"/>
              <a:t>strategic link </a:t>
            </a:r>
            <a:r>
              <a:rPr lang="en-US" altLang="fr-FR" sz="1800" dirty="0"/>
              <a:t>between GOOS and WMO’s future bodies: Technical Commission for Infrastructure and Services, Research Board, including through the new Joint Collaborative Board</a:t>
            </a:r>
          </a:p>
          <a:p>
            <a:pPr lvl="1"/>
            <a:r>
              <a:rPr lang="en-US" altLang="fr-FR" sz="1800" dirty="0"/>
              <a:t>Opportunities at the </a:t>
            </a:r>
            <a:r>
              <a:rPr lang="en-US" altLang="fr-FR" sz="1800" b="1" dirty="0"/>
              <a:t>regional level</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DF88CBEC-F66C-174E-98B4-B1FF371D701E}"/>
              </a:ext>
            </a:extLst>
          </p:cNvPr>
          <p:cNvSpPr>
            <a:spLocks noGrp="1" noChangeArrowheads="1"/>
          </p:cNvSpPr>
          <p:nvPr>
            <p:ph type="title"/>
          </p:nvPr>
        </p:nvSpPr>
        <p:spPr/>
        <p:txBody>
          <a:bodyPr/>
          <a:lstStyle/>
          <a:p>
            <a:r>
              <a:rPr lang="en-US" altLang="fr-FR"/>
              <a:t>Implications: resources</a:t>
            </a:r>
          </a:p>
        </p:txBody>
      </p:sp>
      <p:sp>
        <p:nvSpPr>
          <p:cNvPr id="37890" name="Content Placeholder 2">
            <a:extLst>
              <a:ext uri="{FF2B5EF4-FFF2-40B4-BE49-F238E27FC236}">
                <a16:creationId xmlns:a16="http://schemas.microsoft.com/office/drawing/2014/main" id="{B40F995F-FDB3-DF43-9CE5-66438863F3AF}"/>
              </a:ext>
            </a:extLst>
          </p:cNvPr>
          <p:cNvSpPr>
            <a:spLocks noGrp="1" noChangeArrowheads="1"/>
          </p:cNvSpPr>
          <p:nvPr>
            <p:ph idx="1"/>
          </p:nvPr>
        </p:nvSpPr>
        <p:spPr/>
        <p:txBody>
          <a:bodyPr/>
          <a:lstStyle/>
          <a:p>
            <a:r>
              <a:rPr lang="en-US" altLang="fr-FR" b="1"/>
              <a:t>IOC</a:t>
            </a:r>
            <a:r>
              <a:rPr lang="en-US" altLang="fr-FR"/>
              <a:t> expected to </a:t>
            </a:r>
            <a:r>
              <a:rPr lang="en-US" altLang="fr-FR" b="1"/>
              <a:t>maintain</a:t>
            </a:r>
            <a:r>
              <a:rPr lang="en-US" altLang="fr-FR"/>
              <a:t> resources (secretariat and activity funding) formerly assigned to JCOMM OCG, ETOOFS, now under a GOOS label</a:t>
            </a:r>
          </a:p>
          <a:p>
            <a:pPr lvl="1"/>
            <a:r>
              <a:rPr lang="en-US" altLang="fr-FR"/>
              <a:t>resources formerly assigned to JCOMM management would be transferred to supporting the new Joint Collaborative Board</a:t>
            </a:r>
          </a:p>
          <a:p>
            <a:r>
              <a:rPr lang="en-US" altLang="fr-FR" b="1"/>
              <a:t>WMO</a:t>
            </a:r>
            <a:r>
              <a:rPr lang="en-US" altLang="fr-FR"/>
              <a:t> expected to resource a node of the distributed GOOS Office in Geneva, </a:t>
            </a:r>
            <a:r>
              <a:rPr lang="en-US" altLang="fr-FR" b="1"/>
              <a:t>maintaining and growing </a:t>
            </a:r>
            <a:r>
              <a:rPr lang="en-US" altLang="fr-FR"/>
              <a:t>resources formerly assigned to JCOMM OCG</a:t>
            </a:r>
          </a:p>
          <a:p>
            <a:pPr lvl="1"/>
            <a:r>
              <a:rPr lang="en-US" altLang="fr-FR"/>
              <a:t>with additional responsibility for developing the partnership between GOOS and WMO</a:t>
            </a:r>
          </a:p>
          <a:p>
            <a:r>
              <a:rPr lang="en-US" altLang="fr-FR"/>
              <a:t>Overall: </a:t>
            </a:r>
            <a:r>
              <a:rPr lang="en-US" altLang="fr-FR" b="1"/>
              <a:t>growth, with additional responsibilities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83F9D-AB38-9E45-84B6-5AD5B1758283}"/>
              </a:ext>
            </a:extLst>
          </p:cNvPr>
          <p:cNvPicPr>
            <a:picLocks noChangeAspect="1"/>
          </p:cNvPicPr>
          <p:nvPr/>
        </p:nvPicPr>
        <p:blipFill>
          <a:blip r:embed="rId3"/>
          <a:stretch>
            <a:fillRect/>
          </a:stretch>
        </p:blipFill>
        <p:spPr>
          <a:xfrm>
            <a:off x="-80154" y="908720"/>
            <a:ext cx="9304308" cy="7316569"/>
          </a:xfrm>
          <a:prstGeom prst="rect">
            <a:avLst/>
          </a:prstGeom>
        </p:spPr>
      </p:pic>
      <p:sp>
        <p:nvSpPr>
          <p:cNvPr id="2" name="Title 1">
            <a:extLst>
              <a:ext uri="{FF2B5EF4-FFF2-40B4-BE49-F238E27FC236}">
                <a16:creationId xmlns:a16="http://schemas.microsoft.com/office/drawing/2014/main" id="{3A339243-9D59-D14C-A974-EC1F5439EB81}"/>
              </a:ext>
            </a:extLst>
          </p:cNvPr>
          <p:cNvSpPr>
            <a:spLocks noGrp="1"/>
          </p:cNvSpPr>
          <p:nvPr>
            <p:ph type="title"/>
          </p:nvPr>
        </p:nvSpPr>
        <p:spPr>
          <a:xfrm>
            <a:off x="685800" y="304800"/>
            <a:ext cx="7772400" cy="603920"/>
          </a:xfrm>
        </p:spPr>
        <p:txBody>
          <a:bodyPr/>
          <a:lstStyle/>
          <a:p>
            <a:r>
              <a:rPr lang="en-US" sz="2800" dirty="0"/>
              <a:t>Opportunities</a:t>
            </a:r>
          </a:p>
        </p:txBody>
      </p:sp>
      <p:sp>
        <p:nvSpPr>
          <p:cNvPr id="5" name="Oval 4">
            <a:extLst>
              <a:ext uri="{FF2B5EF4-FFF2-40B4-BE49-F238E27FC236}">
                <a16:creationId xmlns:a16="http://schemas.microsoft.com/office/drawing/2014/main" id="{0A32CF63-D28F-F04B-B859-519164AB5026}"/>
              </a:ext>
            </a:extLst>
          </p:cNvPr>
          <p:cNvSpPr/>
          <p:nvPr/>
        </p:nvSpPr>
        <p:spPr bwMode="auto">
          <a:xfrm>
            <a:off x="3743908" y="2276872"/>
            <a:ext cx="1656184" cy="1656184"/>
          </a:xfrm>
          <a:prstGeom prst="ellipse">
            <a:avLst/>
          </a:prstGeom>
          <a:solidFill>
            <a:srgbClr val="00B05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System integration and delivery</a:t>
            </a:r>
          </a:p>
        </p:txBody>
      </p:sp>
      <p:sp>
        <p:nvSpPr>
          <p:cNvPr id="6" name="Oval 5">
            <a:extLst>
              <a:ext uri="{FF2B5EF4-FFF2-40B4-BE49-F238E27FC236}">
                <a16:creationId xmlns:a16="http://schemas.microsoft.com/office/drawing/2014/main" id="{F0F94D23-7270-1440-8A3B-70079587E29F}"/>
              </a:ext>
            </a:extLst>
          </p:cNvPr>
          <p:cNvSpPr/>
          <p:nvPr/>
        </p:nvSpPr>
        <p:spPr bwMode="auto">
          <a:xfrm>
            <a:off x="1619672" y="3717032"/>
            <a:ext cx="1656184" cy="1656184"/>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Deepening engagement and impact</a:t>
            </a:r>
          </a:p>
        </p:txBody>
      </p:sp>
      <p:sp>
        <p:nvSpPr>
          <p:cNvPr id="7" name="Oval 6">
            <a:extLst>
              <a:ext uri="{FF2B5EF4-FFF2-40B4-BE49-F238E27FC236}">
                <a16:creationId xmlns:a16="http://schemas.microsoft.com/office/drawing/2014/main" id="{3A552F00-850D-7C45-9895-F525C674F069}"/>
              </a:ext>
            </a:extLst>
          </p:cNvPr>
          <p:cNvSpPr/>
          <p:nvPr/>
        </p:nvSpPr>
        <p:spPr bwMode="auto">
          <a:xfrm>
            <a:off x="5868144" y="3745844"/>
            <a:ext cx="1656184" cy="1656184"/>
          </a:xfrm>
          <a:prstGeom prst="ellipse">
            <a:avLst/>
          </a:prstGeom>
          <a:solidFill>
            <a:srgbClr val="D9A2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Building for the future</a:t>
            </a:r>
          </a:p>
        </p:txBody>
      </p:sp>
      <p:grpSp>
        <p:nvGrpSpPr>
          <p:cNvPr id="8" name="Group 7">
            <a:extLst>
              <a:ext uri="{FF2B5EF4-FFF2-40B4-BE49-F238E27FC236}">
                <a16:creationId xmlns:a16="http://schemas.microsoft.com/office/drawing/2014/main" id="{A0A8553A-0D50-7444-BE6A-2B2AA6EDAAF5}"/>
              </a:ext>
            </a:extLst>
          </p:cNvPr>
          <p:cNvGrpSpPr/>
          <p:nvPr/>
        </p:nvGrpSpPr>
        <p:grpSpPr>
          <a:xfrm>
            <a:off x="330924" y="1052736"/>
            <a:ext cx="8840369" cy="5112568"/>
            <a:chOff x="330924" y="1052736"/>
            <a:chExt cx="8840369" cy="5112568"/>
          </a:xfrm>
        </p:grpSpPr>
        <p:sp>
          <p:nvSpPr>
            <p:cNvPr id="10" name="TextBox 9">
              <a:extLst>
                <a:ext uri="{FF2B5EF4-FFF2-40B4-BE49-F238E27FC236}">
                  <a16:creationId xmlns:a16="http://schemas.microsoft.com/office/drawing/2014/main" id="{EAECC234-8823-C749-A154-E9DC4ECB8ECB}"/>
                </a:ext>
              </a:extLst>
            </p:cNvPr>
            <p:cNvSpPr txBox="1"/>
            <p:nvPr/>
          </p:nvSpPr>
          <p:spPr>
            <a:xfrm>
              <a:off x="6857839" y="1969095"/>
              <a:ext cx="2313454" cy="307777"/>
            </a:xfrm>
            <a:prstGeom prst="rect">
              <a:avLst/>
            </a:prstGeom>
            <a:noFill/>
          </p:spPr>
          <p:txBody>
            <a:bodyPr wrap="none" rtlCol="0">
              <a:spAutoFit/>
            </a:bodyPr>
            <a:lstStyle/>
            <a:p>
              <a:r>
                <a:rPr lang="en-US" sz="1400" dirty="0">
                  <a:solidFill>
                    <a:srgbClr val="FF0000"/>
                  </a:solidFill>
                </a:rPr>
                <a:t>WMO partnership potential</a:t>
              </a:r>
            </a:p>
          </p:txBody>
        </p:sp>
        <p:grpSp>
          <p:nvGrpSpPr>
            <p:cNvPr id="3" name="Group 2">
              <a:extLst>
                <a:ext uri="{FF2B5EF4-FFF2-40B4-BE49-F238E27FC236}">
                  <a16:creationId xmlns:a16="http://schemas.microsoft.com/office/drawing/2014/main" id="{718DBE99-F442-4B4C-BECF-FAC232D3C17B}"/>
                </a:ext>
              </a:extLst>
            </p:cNvPr>
            <p:cNvGrpSpPr/>
            <p:nvPr/>
          </p:nvGrpSpPr>
          <p:grpSpPr>
            <a:xfrm>
              <a:off x="330924" y="1052736"/>
              <a:ext cx="7967490" cy="5112568"/>
              <a:chOff x="330924" y="1052736"/>
              <a:chExt cx="7967490" cy="5112568"/>
            </a:xfrm>
          </p:grpSpPr>
          <p:sp>
            <p:nvSpPr>
              <p:cNvPr id="11" name="Rounded Rectangle 10">
                <a:extLst>
                  <a:ext uri="{FF2B5EF4-FFF2-40B4-BE49-F238E27FC236}">
                    <a16:creationId xmlns:a16="http://schemas.microsoft.com/office/drawing/2014/main" id="{54238A19-53FB-D84A-BD70-91010D8EC7B5}"/>
                  </a:ext>
                </a:extLst>
              </p:cNvPr>
              <p:cNvSpPr/>
              <p:nvPr/>
            </p:nvSpPr>
            <p:spPr bwMode="auto">
              <a:xfrm>
                <a:off x="845586" y="5085184"/>
                <a:ext cx="1080120" cy="1080120"/>
              </a:xfrm>
              <a:prstGeom prst="round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2" name="Rounded Rectangle 11">
                <a:extLst>
                  <a:ext uri="{FF2B5EF4-FFF2-40B4-BE49-F238E27FC236}">
                    <a16:creationId xmlns:a16="http://schemas.microsoft.com/office/drawing/2014/main" id="{BF50BA39-6E4A-7148-B78B-E3886E948051}"/>
                  </a:ext>
                </a:extLst>
              </p:cNvPr>
              <p:cNvSpPr/>
              <p:nvPr/>
            </p:nvSpPr>
            <p:spPr bwMode="auto">
              <a:xfrm>
                <a:off x="4031940" y="1052736"/>
                <a:ext cx="1080120" cy="108012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3" name="Rounded Rectangle 12">
                <a:extLst>
                  <a:ext uri="{FF2B5EF4-FFF2-40B4-BE49-F238E27FC236}">
                    <a16:creationId xmlns:a16="http://schemas.microsoft.com/office/drawing/2014/main" id="{19B243E9-8A8C-1746-BD3F-C96A20FBCA8E}"/>
                  </a:ext>
                </a:extLst>
              </p:cNvPr>
              <p:cNvSpPr/>
              <p:nvPr/>
            </p:nvSpPr>
            <p:spPr bwMode="auto">
              <a:xfrm>
                <a:off x="1835696" y="2485139"/>
                <a:ext cx="1080120" cy="108012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4" name="Rounded Rectangle 13">
                <a:extLst>
                  <a:ext uri="{FF2B5EF4-FFF2-40B4-BE49-F238E27FC236}">
                    <a16:creationId xmlns:a16="http://schemas.microsoft.com/office/drawing/2014/main" id="{BD2E7DD5-0624-194D-AAF5-0FB6E2B58B4B}"/>
                  </a:ext>
                </a:extLst>
              </p:cNvPr>
              <p:cNvSpPr/>
              <p:nvPr/>
            </p:nvSpPr>
            <p:spPr bwMode="auto">
              <a:xfrm>
                <a:off x="7218294" y="2931995"/>
                <a:ext cx="1080120" cy="108012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7" name="Rounded Rectangle 16">
                <a:extLst>
                  <a:ext uri="{FF2B5EF4-FFF2-40B4-BE49-F238E27FC236}">
                    <a16:creationId xmlns:a16="http://schemas.microsoft.com/office/drawing/2014/main" id="{40CA6B7D-E3EA-A841-802E-148D244B29E1}"/>
                  </a:ext>
                </a:extLst>
              </p:cNvPr>
              <p:cNvSpPr/>
              <p:nvPr/>
            </p:nvSpPr>
            <p:spPr bwMode="auto">
              <a:xfrm>
                <a:off x="780869" y="2953756"/>
                <a:ext cx="1080120" cy="108012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8" name="Rounded Rectangle 17">
                <a:extLst>
                  <a:ext uri="{FF2B5EF4-FFF2-40B4-BE49-F238E27FC236}">
                    <a16:creationId xmlns:a16="http://schemas.microsoft.com/office/drawing/2014/main" id="{1F4AFD07-128E-1C43-8977-F3D0A9B9407A}"/>
                  </a:ext>
                </a:extLst>
              </p:cNvPr>
              <p:cNvSpPr/>
              <p:nvPr/>
            </p:nvSpPr>
            <p:spPr bwMode="auto">
              <a:xfrm>
                <a:off x="5094058" y="1544700"/>
                <a:ext cx="1080120" cy="108012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9" name="Rounded Rectangle 18">
                <a:extLst>
                  <a:ext uri="{FF2B5EF4-FFF2-40B4-BE49-F238E27FC236}">
                    <a16:creationId xmlns:a16="http://schemas.microsoft.com/office/drawing/2014/main" id="{8A4C0F95-7FCA-794F-99C9-B88F4A36D738}"/>
                  </a:ext>
                </a:extLst>
              </p:cNvPr>
              <p:cNvSpPr/>
              <p:nvPr/>
            </p:nvSpPr>
            <p:spPr bwMode="auto">
              <a:xfrm>
                <a:off x="330924" y="4033876"/>
                <a:ext cx="1080120" cy="1080120"/>
              </a:xfrm>
              <a:prstGeom prst="round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grpSp>
      </p:grpSp>
    </p:spTree>
    <p:extLst>
      <p:ext uri="{BB962C8B-B14F-4D97-AF65-F5344CB8AC3E}">
        <p14:creationId xmlns:p14="http://schemas.microsoft.com/office/powerpoint/2010/main" val="2634446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DF88CBEC-F66C-174E-98B4-B1FF371D701E}"/>
              </a:ext>
            </a:extLst>
          </p:cNvPr>
          <p:cNvSpPr>
            <a:spLocks noGrp="1" noChangeArrowheads="1"/>
          </p:cNvSpPr>
          <p:nvPr>
            <p:ph type="title"/>
          </p:nvPr>
        </p:nvSpPr>
        <p:spPr/>
        <p:txBody>
          <a:bodyPr/>
          <a:lstStyle/>
          <a:p>
            <a:r>
              <a:rPr lang="en-US" altLang="fr-FR" dirty="0"/>
              <a:t>Questions for discussion</a:t>
            </a:r>
          </a:p>
        </p:txBody>
      </p:sp>
      <p:sp>
        <p:nvSpPr>
          <p:cNvPr id="37890" name="Content Placeholder 2">
            <a:extLst>
              <a:ext uri="{FF2B5EF4-FFF2-40B4-BE49-F238E27FC236}">
                <a16:creationId xmlns:a16="http://schemas.microsoft.com/office/drawing/2014/main" id="{B40F995F-FDB3-DF43-9CE5-66438863F3AF}"/>
              </a:ext>
            </a:extLst>
          </p:cNvPr>
          <p:cNvSpPr>
            <a:spLocks noGrp="1" noChangeArrowheads="1"/>
          </p:cNvSpPr>
          <p:nvPr>
            <p:ph idx="1"/>
          </p:nvPr>
        </p:nvSpPr>
        <p:spPr/>
        <p:txBody>
          <a:bodyPr/>
          <a:lstStyle/>
          <a:p>
            <a:r>
              <a:rPr lang="en-US" altLang="fr-FR" dirty="0"/>
              <a:t>Is ocean-met cooperation a driver for your work at a regional and national level?</a:t>
            </a:r>
          </a:p>
          <a:p>
            <a:pPr lvl="1"/>
            <a:r>
              <a:rPr lang="en-US" altLang="fr-FR" dirty="0"/>
              <a:t>Disbandment of JCOMM may in some cases be a loss to ocean-met collaboration at the national level, with loss of formal need to come to common positions – is this the case for you?</a:t>
            </a:r>
          </a:p>
          <a:p>
            <a:pPr lvl="1"/>
            <a:r>
              <a:rPr lang="en-US" altLang="fr-FR" dirty="0"/>
              <a:t>How can GOOS, IOC and WMO encourage meaningful national collaboration?</a:t>
            </a:r>
          </a:p>
          <a:p>
            <a:pPr lvl="1"/>
            <a:r>
              <a:rPr lang="en-US" altLang="fr-FR" dirty="0"/>
              <a:t>Do you already have cooperation, Earth system approaches?</a:t>
            </a:r>
          </a:p>
          <a:p>
            <a:r>
              <a:rPr lang="en-US" altLang="fr-FR" dirty="0"/>
              <a:t>WMO Regional Associations will play a growing role, particularly in capacity development – what opportunities are there to connect to work of GOOS?</a:t>
            </a:r>
          </a:p>
        </p:txBody>
      </p:sp>
    </p:spTree>
    <p:extLst>
      <p:ext uri="{BB962C8B-B14F-4D97-AF65-F5344CB8AC3E}">
        <p14:creationId xmlns:p14="http://schemas.microsoft.com/office/powerpoint/2010/main" val="38385726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7" name="Straight Connector 50">
            <a:extLst>
              <a:ext uri="{FF2B5EF4-FFF2-40B4-BE49-F238E27FC236}">
                <a16:creationId xmlns:a16="http://schemas.microsoft.com/office/drawing/2014/main" id="{9FD25F87-CD0C-3F4B-B015-9CD74460B72F}"/>
              </a:ext>
            </a:extLst>
          </p:cNvPr>
          <p:cNvCxnSpPr>
            <a:cxnSpLocks/>
          </p:cNvCxnSpPr>
          <p:nvPr/>
        </p:nvCxnSpPr>
        <p:spPr bwMode="auto">
          <a:xfrm flipV="1">
            <a:off x="7956550" y="569913"/>
            <a:ext cx="0" cy="14271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0" name="Rectangle 3">
            <a:extLst>
              <a:ext uri="{FF2B5EF4-FFF2-40B4-BE49-F238E27FC236}">
                <a16:creationId xmlns:a16="http://schemas.microsoft.com/office/drawing/2014/main" id="{2A80E2BC-C7E9-AF45-B381-9EC73C329B15}"/>
              </a:ext>
            </a:extLst>
          </p:cNvPr>
          <p:cNvSpPr>
            <a:spLocks noChangeArrowheads="1"/>
          </p:cNvSpPr>
          <p:nvPr/>
        </p:nvSpPr>
        <p:spPr bwMode="auto">
          <a:xfrm>
            <a:off x="2947687" y="3614507"/>
            <a:ext cx="3566551" cy="2529711"/>
          </a:xfrm>
          <a:prstGeom prst="rect">
            <a:avLst/>
          </a:prstGeom>
          <a:gradFill rotWithShape="1">
            <a:gsLst>
              <a:gs pos="0">
                <a:srgbClr val="EAC0FF"/>
              </a:gs>
              <a:gs pos="100000">
                <a:srgbClr val="CC66FF"/>
              </a:gs>
            </a:gsLst>
            <a:lin ang="2700000" scaled="1"/>
          </a:gradFill>
          <a:ln w="9525">
            <a:miter lim="800000"/>
            <a:headEnd/>
            <a:tailEnd/>
          </a:ln>
          <a:effectLst/>
          <a:scene3d>
            <a:camera prst="orthographicFront"/>
            <a:lightRig rig="legacyFlat3" dir="b"/>
          </a:scene3d>
          <a:sp3d extrusionH="887400" contourW="12700" prstMaterial="legacyMatte">
            <a:bevelT w="13500" h="13500" prst="angle"/>
            <a:bevelB w="13500" h="13500" prst="angle"/>
            <a:extrusionClr>
              <a:srgbClr val="CC66FF"/>
            </a:extrusionClr>
            <a:contourClr>
              <a:srgbClr val="EAC0FF"/>
            </a:contourClr>
          </a:sp3d>
        </p:spPr>
        <p:txBody>
          <a:bodyPr wrap="none" lIns="68579" tIns="34289" rIns="68579" bIns="34289" anchor="ctr">
            <a:flatTx/>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auto" hangingPunct="1">
              <a:spcBef>
                <a:spcPts val="0"/>
              </a:spcBef>
              <a:spcAft>
                <a:spcPts val="0"/>
              </a:spcAft>
              <a:defRPr/>
            </a:pPr>
            <a:endParaRPr lang="fr-FR" altLang="en-US" sz="1800" kern="0">
              <a:solidFill>
                <a:prstClr val="black"/>
              </a:solidFill>
            </a:endParaRPr>
          </a:p>
        </p:txBody>
      </p:sp>
      <p:cxnSp>
        <p:nvCxnSpPr>
          <p:cNvPr id="29701" name="Straight Connector 8">
            <a:extLst>
              <a:ext uri="{FF2B5EF4-FFF2-40B4-BE49-F238E27FC236}">
                <a16:creationId xmlns:a16="http://schemas.microsoft.com/office/drawing/2014/main" id="{D23BBADE-CAF7-884D-8F6D-1DFB6FBF8EEC}"/>
              </a:ext>
            </a:extLst>
          </p:cNvPr>
          <p:cNvCxnSpPr>
            <a:cxnSpLocks/>
          </p:cNvCxnSpPr>
          <p:nvPr/>
        </p:nvCxnSpPr>
        <p:spPr bwMode="auto">
          <a:xfrm flipV="1">
            <a:off x="4162425" y="4103688"/>
            <a:ext cx="0" cy="16176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702" name="Straight Connector 27">
            <a:extLst>
              <a:ext uri="{FF2B5EF4-FFF2-40B4-BE49-F238E27FC236}">
                <a16:creationId xmlns:a16="http://schemas.microsoft.com/office/drawing/2014/main" id="{D036B878-8390-EF4A-8690-79E1D68B726F}"/>
              </a:ext>
            </a:extLst>
          </p:cNvPr>
          <p:cNvCxnSpPr>
            <a:cxnSpLocks/>
          </p:cNvCxnSpPr>
          <p:nvPr/>
        </p:nvCxnSpPr>
        <p:spPr bwMode="auto">
          <a:xfrm>
            <a:off x="8172450" y="1427163"/>
            <a:ext cx="0" cy="387985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9703" name="Straight Connector 15">
            <a:extLst>
              <a:ext uri="{FF2B5EF4-FFF2-40B4-BE49-F238E27FC236}">
                <a16:creationId xmlns:a16="http://schemas.microsoft.com/office/drawing/2014/main" id="{D38B3138-1694-8E42-A50E-6297DBD05CB8}"/>
              </a:ext>
            </a:extLst>
          </p:cNvPr>
          <p:cNvCxnSpPr>
            <a:cxnSpLocks/>
          </p:cNvCxnSpPr>
          <p:nvPr/>
        </p:nvCxnSpPr>
        <p:spPr bwMode="auto">
          <a:xfrm flipV="1">
            <a:off x="5364163" y="1997075"/>
            <a:ext cx="2592387" cy="21066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9" name="AutoShape 2">
            <a:extLst>
              <a:ext uri="{FF2B5EF4-FFF2-40B4-BE49-F238E27FC236}">
                <a16:creationId xmlns:a16="http://schemas.microsoft.com/office/drawing/2014/main" id="{3302C008-0152-6144-8995-950E208873AC}"/>
              </a:ext>
            </a:extLst>
          </p:cNvPr>
          <p:cNvSpPr>
            <a:spLocks noChangeArrowheads="1"/>
          </p:cNvSpPr>
          <p:nvPr/>
        </p:nvSpPr>
        <p:spPr bwMode="auto">
          <a:xfrm rot="5400000">
            <a:off x="-24287" y="3726454"/>
            <a:ext cx="3396784" cy="2404145"/>
          </a:xfrm>
          <a:prstGeom prst="downArrow">
            <a:avLst>
              <a:gd name="adj1" fmla="val 49917"/>
              <a:gd name="adj2" fmla="val 24412"/>
            </a:avLst>
          </a:prstGeom>
          <a:gradFill rotWithShape="1">
            <a:gsLst>
              <a:gs pos="0">
                <a:srgbClr val="00CC00"/>
              </a:gs>
              <a:gs pos="100000">
                <a:srgbClr val="A6EDA6"/>
              </a:gs>
            </a:gsLst>
            <a:lin ang="18900000" scaled="1"/>
          </a:gradFill>
          <a:ln w="9525">
            <a:miter lim="800000"/>
            <a:headEnd/>
            <a:tailEnd/>
          </a:ln>
          <a:scene3d>
            <a:camera prst="orthographicFront"/>
            <a:lightRig rig="legacyFlat3" dir="b"/>
          </a:scene3d>
          <a:sp3d extrusionH="887400" contourW="12700" prstMaterial="legacyMatte">
            <a:bevelT w="13500" h="13500" prst="angle"/>
            <a:bevelB w="13500" h="13500" prst="angle"/>
            <a:extrusionClr>
              <a:srgbClr val="00CC00"/>
            </a:extrusionClr>
            <a:contourClr>
              <a:srgbClr val="00CC00"/>
            </a:contourClr>
          </a:sp3d>
        </p:spPr>
        <p:txBody>
          <a:bodyPr vert="eaVert" wrap="none" lIns="68579" tIns="34289" rIns="68579" bIns="34289" anchor="ctr">
            <a:flatTx/>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auto" hangingPunct="1">
              <a:spcBef>
                <a:spcPts val="0"/>
              </a:spcBef>
              <a:spcAft>
                <a:spcPts val="0"/>
              </a:spcAft>
              <a:defRPr/>
            </a:pPr>
            <a:endParaRPr lang="fr-FR" altLang="en-US" sz="1800" kern="0">
              <a:solidFill>
                <a:prstClr val="black"/>
              </a:solidFill>
            </a:endParaRPr>
          </a:p>
        </p:txBody>
      </p:sp>
      <p:sp>
        <p:nvSpPr>
          <p:cNvPr id="71" name="AutoShape 4">
            <a:extLst>
              <a:ext uri="{FF2B5EF4-FFF2-40B4-BE49-F238E27FC236}">
                <a16:creationId xmlns:a16="http://schemas.microsoft.com/office/drawing/2014/main" id="{2F2AA52B-FDF5-124B-9978-20B2CD7A1806}"/>
              </a:ext>
            </a:extLst>
          </p:cNvPr>
          <p:cNvSpPr>
            <a:spLocks noChangeArrowheads="1"/>
          </p:cNvSpPr>
          <p:nvPr/>
        </p:nvSpPr>
        <p:spPr bwMode="auto">
          <a:xfrm>
            <a:off x="1956802" y="1052736"/>
            <a:ext cx="5398879" cy="2485792"/>
          </a:xfrm>
          <a:prstGeom prst="downArrow">
            <a:avLst>
              <a:gd name="adj1" fmla="val 50000"/>
              <a:gd name="adj2" fmla="val 25000"/>
            </a:avLst>
          </a:prstGeom>
          <a:gradFill rotWithShape="1">
            <a:gsLst>
              <a:gs pos="0">
                <a:srgbClr val="FF6600"/>
              </a:gs>
              <a:gs pos="100000">
                <a:srgbClr val="FFA76D"/>
              </a:gs>
            </a:gsLst>
            <a:lin ang="5400000" scaled="1"/>
          </a:gradFill>
          <a:ln w="9525">
            <a:miter lim="800000"/>
            <a:headEnd/>
            <a:tailEnd/>
          </a:ln>
          <a:scene3d>
            <a:camera prst="orthographicFront"/>
            <a:lightRig rig="legacyFlat3" dir="b"/>
          </a:scene3d>
          <a:sp3d extrusionH="887400" contourW="12700" prstMaterial="legacyMatte">
            <a:bevelT w="13500" h="13500" prst="angle"/>
            <a:bevelB w="13500" h="13500" prst="angle"/>
            <a:extrusionClr>
              <a:srgbClr val="FF6600"/>
            </a:extrusionClr>
            <a:contourClr>
              <a:srgbClr val="FF6600"/>
            </a:contourClr>
          </a:sp3d>
        </p:spPr>
        <p:txBody>
          <a:bodyPr vert="eaVert" wrap="none" lIns="68579" tIns="34289" rIns="68579" bIns="34289" anchor="ctr">
            <a:flatTx/>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auto" hangingPunct="1">
              <a:spcBef>
                <a:spcPts val="0"/>
              </a:spcBef>
              <a:spcAft>
                <a:spcPts val="0"/>
              </a:spcAft>
              <a:defRPr/>
            </a:pPr>
            <a:endParaRPr lang="fr-FR" altLang="en-US" sz="1800" kern="0">
              <a:solidFill>
                <a:prstClr val="black"/>
              </a:solidFill>
            </a:endParaRPr>
          </a:p>
        </p:txBody>
      </p:sp>
      <p:sp>
        <p:nvSpPr>
          <p:cNvPr id="72" name="Text Box 5">
            <a:extLst>
              <a:ext uri="{FF2B5EF4-FFF2-40B4-BE49-F238E27FC236}">
                <a16:creationId xmlns:a16="http://schemas.microsoft.com/office/drawing/2014/main" id="{58D4B9F8-31C2-3348-A84F-5359F2CE4B8F}"/>
              </a:ext>
            </a:extLst>
          </p:cNvPr>
          <p:cNvSpPr txBox="1">
            <a:spLocks noChangeArrowheads="1"/>
          </p:cNvSpPr>
          <p:nvPr/>
        </p:nvSpPr>
        <p:spPr bwMode="auto">
          <a:xfrm>
            <a:off x="3408363" y="1189038"/>
            <a:ext cx="24558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1500" kern="0" dirty="0">
                <a:solidFill>
                  <a:prstClr val="black"/>
                </a:solidFill>
              </a:rPr>
              <a:t>Requirements &amp; Evaluation</a:t>
            </a:r>
          </a:p>
        </p:txBody>
      </p:sp>
      <p:sp>
        <p:nvSpPr>
          <p:cNvPr id="73" name="Text Box 6">
            <a:extLst>
              <a:ext uri="{FF2B5EF4-FFF2-40B4-BE49-F238E27FC236}">
                <a16:creationId xmlns:a16="http://schemas.microsoft.com/office/drawing/2014/main" id="{0A6ABBC3-C85C-5747-9E46-C379E6D834C9}"/>
              </a:ext>
            </a:extLst>
          </p:cNvPr>
          <p:cNvSpPr txBox="1">
            <a:spLocks noChangeArrowheads="1"/>
          </p:cNvSpPr>
          <p:nvPr/>
        </p:nvSpPr>
        <p:spPr bwMode="auto">
          <a:xfrm>
            <a:off x="1117600" y="4103688"/>
            <a:ext cx="16398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en-US" sz="1500" kern="0" dirty="0">
                <a:solidFill>
                  <a:prstClr val="black"/>
                </a:solidFill>
              </a:rPr>
              <a:t>Data &amp; Information</a:t>
            </a:r>
          </a:p>
        </p:txBody>
      </p:sp>
      <p:sp>
        <p:nvSpPr>
          <p:cNvPr id="74" name="Text Box 7">
            <a:extLst>
              <a:ext uri="{FF2B5EF4-FFF2-40B4-BE49-F238E27FC236}">
                <a16:creationId xmlns:a16="http://schemas.microsoft.com/office/drawing/2014/main" id="{EB071CF0-D9D9-634A-A348-06225F7766F3}"/>
              </a:ext>
            </a:extLst>
          </p:cNvPr>
          <p:cNvSpPr txBox="1">
            <a:spLocks noChangeArrowheads="1"/>
          </p:cNvSpPr>
          <p:nvPr/>
        </p:nvSpPr>
        <p:spPr bwMode="auto">
          <a:xfrm>
            <a:off x="2974975" y="3667125"/>
            <a:ext cx="12747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1500" kern="0" dirty="0">
                <a:solidFill>
                  <a:prstClr val="black"/>
                </a:solidFill>
              </a:rPr>
              <a:t>Observations</a:t>
            </a:r>
          </a:p>
        </p:txBody>
      </p:sp>
      <p:sp>
        <p:nvSpPr>
          <p:cNvPr id="75" name="Rounded Rectangle 74">
            <a:extLst>
              <a:ext uri="{FF2B5EF4-FFF2-40B4-BE49-F238E27FC236}">
                <a16:creationId xmlns:a16="http://schemas.microsoft.com/office/drawing/2014/main" id="{4ED1439C-5512-C84A-A419-FDCEA3B65910}"/>
              </a:ext>
            </a:extLst>
          </p:cNvPr>
          <p:cNvSpPr/>
          <p:nvPr/>
        </p:nvSpPr>
        <p:spPr bwMode="auto">
          <a:xfrm>
            <a:off x="3530600" y="4208463"/>
            <a:ext cx="1190625" cy="773112"/>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JCOMM Observations Coordination Group</a:t>
            </a:r>
          </a:p>
        </p:txBody>
      </p:sp>
      <p:sp>
        <p:nvSpPr>
          <p:cNvPr id="76" name="Rounded Rectangle 75">
            <a:extLst>
              <a:ext uri="{FF2B5EF4-FFF2-40B4-BE49-F238E27FC236}">
                <a16:creationId xmlns:a16="http://schemas.microsoft.com/office/drawing/2014/main" id="{EFB1744B-4BAC-0940-91EF-2DB11413A7CB}"/>
              </a:ext>
            </a:extLst>
          </p:cNvPr>
          <p:cNvSpPr/>
          <p:nvPr/>
        </p:nvSpPr>
        <p:spPr bwMode="auto">
          <a:xfrm>
            <a:off x="4783138" y="4208463"/>
            <a:ext cx="1190625" cy="1257300"/>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GOOS Regional Alliances</a:t>
            </a:r>
          </a:p>
        </p:txBody>
      </p:sp>
      <p:sp>
        <p:nvSpPr>
          <p:cNvPr id="77" name="Rounded Rectangle 76">
            <a:extLst>
              <a:ext uri="{FF2B5EF4-FFF2-40B4-BE49-F238E27FC236}">
                <a16:creationId xmlns:a16="http://schemas.microsoft.com/office/drawing/2014/main" id="{02885514-966F-0F4A-BA0E-275E23CE8CA8}"/>
              </a:ext>
            </a:extLst>
          </p:cNvPr>
          <p:cNvSpPr/>
          <p:nvPr/>
        </p:nvSpPr>
        <p:spPr bwMode="auto">
          <a:xfrm>
            <a:off x="7354888" y="793750"/>
            <a:ext cx="1189037" cy="633413"/>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GOOS Steering Committee</a:t>
            </a:r>
          </a:p>
        </p:txBody>
      </p:sp>
      <p:sp>
        <p:nvSpPr>
          <p:cNvPr id="78" name="Rounded Rectangle 77">
            <a:extLst>
              <a:ext uri="{FF2B5EF4-FFF2-40B4-BE49-F238E27FC236}">
                <a16:creationId xmlns:a16="http://schemas.microsoft.com/office/drawing/2014/main" id="{8BD741E5-F856-2249-944E-BDBEC1718F7D}"/>
              </a:ext>
            </a:extLst>
          </p:cNvPr>
          <p:cNvSpPr/>
          <p:nvPr/>
        </p:nvSpPr>
        <p:spPr bwMode="auto">
          <a:xfrm>
            <a:off x="3533775" y="5054600"/>
            <a:ext cx="1190625" cy="277813"/>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JCOMMOPS</a:t>
            </a:r>
          </a:p>
        </p:txBody>
      </p:sp>
      <p:sp>
        <p:nvSpPr>
          <p:cNvPr id="79" name="Rounded Rectangle 78">
            <a:extLst>
              <a:ext uri="{FF2B5EF4-FFF2-40B4-BE49-F238E27FC236}">
                <a16:creationId xmlns:a16="http://schemas.microsoft.com/office/drawing/2014/main" id="{AFA88D26-C81A-AA4D-88AB-9EA6529B2AEC}"/>
              </a:ext>
            </a:extLst>
          </p:cNvPr>
          <p:cNvSpPr/>
          <p:nvPr/>
        </p:nvSpPr>
        <p:spPr bwMode="auto">
          <a:xfrm>
            <a:off x="3530600" y="5405438"/>
            <a:ext cx="1190625" cy="495300"/>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Observing networks</a:t>
            </a:r>
          </a:p>
        </p:txBody>
      </p:sp>
      <p:sp>
        <p:nvSpPr>
          <p:cNvPr id="80" name="Rounded Rectangle 79">
            <a:extLst>
              <a:ext uri="{FF2B5EF4-FFF2-40B4-BE49-F238E27FC236}">
                <a16:creationId xmlns:a16="http://schemas.microsoft.com/office/drawing/2014/main" id="{6F901104-DE5A-F040-AFFE-C8542D3F5E44}"/>
              </a:ext>
            </a:extLst>
          </p:cNvPr>
          <p:cNvSpPr/>
          <p:nvPr/>
        </p:nvSpPr>
        <p:spPr bwMode="auto">
          <a:xfrm>
            <a:off x="3370263" y="1714500"/>
            <a:ext cx="792162" cy="1366838"/>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GCOS-GOOS-WCRP</a:t>
            </a:r>
          </a:p>
          <a:p>
            <a:pPr algn="ctr" eaLnBrk="1" fontAlgn="auto" hangingPunct="1">
              <a:spcBef>
                <a:spcPts val="0"/>
              </a:spcBef>
              <a:spcAft>
                <a:spcPts val="0"/>
              </a:spcAft>
              <a:defRPr/>
            </a:pPr>
            <a:r>
              <a:rPr lang="en-US" sz="1100" kern="0" dirty="0">
                <a:solidFill>
                  <a:prstClr val="white"/>
                </a:solidFill>
                <a:latin typeface="Calibri" panose="020F0502020204030204"/>
                <a:ea typeface="+mn-ea"/>
              </a:rPr>
              <a:t>Physics &amp; Climate (OOPC)</a:t>
            </a:r>
          </a:p>
        </p:txBody>
      </p:sp>
      <p:sp>
        <p:nvSpPr>
          <p:cNvPr id="81" name="Rounded Rectangle 80">
            <a:extLst>
              <a:ext uri="{FF2B5EF4-FFF2-40B4-BE49-F238E27FC236}">
                <a16:creationId xmlns:a16="http://schemas.microsoft.com/office/drawing/2014/main" id="{55235DD2-BA63-6C49-B061-229262A1FEF1}"/>
              </a:ext>
            </a:extLst>
          </p:cNvPr>
          <p:cNvSpPr/>
          <p:nvPr/>
        </p:nvSpPr>
        <p:spPr bwMode="auto">
          <a:xfrm>
            <a:off x="4240213" y="1714500"/>
            <a:ext cx="792162" cy="1366838"/>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GOOS</a:t>
            </a:r>
          </a:p>
          <a:p>
            <a:pPr algn="ctr" eaLnBrk="1" fontAlgn="auto" hangingPunct="1">
              <a:spcBef>
                <a:spcPts val="0"/>
              </a:spcBef>
              <a:spcAft>
                <a:spcPts val="0"/>
              </a:spcAft>
              <a:defRPr/>
            </a:pPr>
            <a:r>
              <a:rPr lang="en-US" sz="1100" kern="0" dirty="0" err="1">
                <a:solidFill>
                  <a:prstClr val="white"/>
                </a:solidFill>
                <a:latin typeface="Calibri" panose="020F0502020204030204"/>
                <a:ea typeface="+mn-ea"/>
              </a:rPr>
              <a:t>Biogeo</a:t>
            </a:r>
            <a:r>
              <a:rPr lang="en-US" sz="1100" kern="0" dirty="0">
                <a:solidFill>
                  <a:prstClr val="white"/>
                </a:solidFill>
                <a:latin typeface="Calibri" panose="020F0502020204030204"/>
                <a:ea typeface="+mn-ea"/>
              </a:rPr>
              <a:t>-chemical Panel</a:t>
            </a:r>
          </a:p>
          <a:p>
            <a:pPr algn="ctr" eaLnBrk="1" fontAlgn="auto" hangingPunct="1">
              <a:spcBef>
                <a:spcPts val="0"/>
              </a:spcBef>
              <a:spcAft>
                <a:spcPts val="0"/>
              </a:spcAft>
              <a:defRPr/>
            </a:pPr>
            <a:r>
              <a:rPr lang="en-US" sz="1100" kern="0" dirty="0">
                <a:solidFill>
                  <a:prstClr val="white"/>
                </a:solidFill>
                <a:latin typeface="Calibri" panose="020F0502020204030204"/>
                <a:ea typeface="+mn-ea"/>
              </a:rPr>
              <a:t>(IOCCP)</a:t>
            </a:r>
          </a:p>
        </p:txBody>
      </p:sp>
      <p:sp>
        <p:nvSpPr>
          <p:cNvPr id="82" name="Rounded Rectangle 81">
            <a:extLst>
              <a:ext uri="{FF2B5EF4-FFF2-40B4-BE49-F238E27FC236}">
                <a16:creationId xmlns:a16="http://schemas.microsoft.com/office/drawing/2014/main" id="{137FD809-5033-764D-BBF4-A8E4E7FA64DE}"/>
              </a:ext>
            </a:extLst>
          </p:cNvPr>
          <p:cNvSpPr/>
          <p:nvPr/>
        </p:nvSpPr>
        <p:spPr bwMode="auto">
          <a:xfrm>
            <a:off x="5110163" y="1716088"/>
            <a:ext cx="790575" cy="1366837"/>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GOOS</a:t>
            </a:r>
          </a:p>
          <a:p>
            <a:pPr algn="ctr" eaLnBrk="1" fontAlgn="auto" hangingPunct="1">
              <a:spcBef>
                <a:spcPts val="0"/>
              </a:spcBef>
              <a:spcAft>
                <a:spcPts val="0"/>
              </a:spcAft>
              <a:defRPr/>
            </a:pPr>
            <a:r>
              <a:rPr lang="en-US" sz="1100" kern="0" dirty="0">
                <a:solidFill>
                  <a:prstClr val="white"/>
                </a:solidFill>
                <a:latin typeface="Calibri" panose="020F0502020204030204"/>
                <a:ea typeface="+mn-ea"/>
              </a:rPr>
              <a:t>Biology &amp; Eco-systems Panel</a:t>
            </a:r>
          </a:p>
        </p:txBody>
      </p:sp>
      <p:sp>
        <p:nvSpPr>
          <p:cNvPr id="83" name="Rounded Rectangle 82">
            <a:extLst>
              <a:ext uri="{FF2B5EF4-FFF2-40B4-BE49-F238E27FC236}">
                <a16:creationId xmlns:a16="http://schemas.microsoft.com/office/drawing/2014/main" id="{B1F95494-E9F0-A345-A5C0-5B22F08CDD09}"/>
              </a:ext>
            </a:extLst>
          </p:cNvPr>
          <p:cNvSpPr/>
          <p:nvPr/>
        </p:nvSpPr>
        <p:spPr bwMode="auto">
          <a:xfrm>
            <a:off x="4783138" y="5541963"/>
            <a:ext cx="1190625" cy="358775"/>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National systems</a:t>
            </a:r>
          </a:p>
        </p:txBody>
      </p:sp>
      <p:sp>
        <p:nvSpPr>
          <p:cNvPr id="84" name="Text Box 7">
            <a:extLst>
              <a:ext uri="{FF2B5EF4-FFF2-40B4-BE49-F238E27FC236}">
                <a16:creationId xmlns:a16="http://schemas.microsoft.com/office/drawing/2014/main" id="{79A6166A-A212-3649-B80D-C3897406B138}"/>
              </a:ext>
            </a:extLst>
          </p:cNvPr>
          <p:cNvSpPr txBox="1">
            <a:spLocks noChangeArrowheads="1"/>
          </p:cNvSpPr>
          <p:nvPr/>
        </p:nvSpPr>
        <p:spPr bwMode="auto">
          <a:xfrm>
            <a:off x="7227888" y="3678238"/>
            <a:ext cx="8350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1500" kern="0" dirty="0">
                <a:solidFill>
                  <a:prstClr val="black"/>
                </a:solidFill>
              </a:rPr>
              <a:t>Projects</a:t>
            </a:r>
          </a:p>
        </p:txBody>
      </p:sp>
      <p:sp>
        <p:nvSpPr>
          <p:cNvPr id="85" name="Rounded Rectangle 84">
            <a:extLst>
              <a:ext uri="{FF2B5EF4-FFF2-40B4-BE49-F238E27FC236}">
                <a16:creationId xmlns:a16="http://schemas.microsoft.com/office/drawing/2014/main" id="{245F91C3-E3B0-3140-9E87-B45D6BAE8857}"/>
              </a:ext>
            </a:extLst>
          </p:cNvPr>
          <p:cNvSpPr/>
          <p:nvPr/>
        </p:nvSpPr>
        <p:spPr bwMode="auto">
          <a:xfrm>
            <a:off x="7227888" y="4103688"/>
            <a:ext cx="1190625" cy="327025"/>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TPOS 2020</a:t>
            </a:r>
          </a:p>
        </p:txBody>
      </p:sp>
      <p:sp>
        <p:nvSpPr>
          <p:cNvPr id="86" name="Rounded Rectangle 85">
            <a:extLst>
              <a:ext uri="{FF2B5EF4-FFF2-40B4-BE49-F238E27FC236}">
                <a16:creationId xmlns:a16="http://schemas.microsoft.com/office/drawing/2014/main" id="{09B46354-BCED-934D-BCBD-EB536A817101}"/>
              </a:ext>
            </a:extLst>
          </p:cNvPr>
          <p:cNvSpPr/>
          <p:nvPr/>
        </p:nvSpPr>
        <p:spPr bwMode="auto">
          <a:xfrm>
            <a:off x="7227888" y="4497388"/>
            <a:ext cx="1190625" cy="339725"/>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DOOS</a:t>
            </a:r>
          </a:p>
        </p:txBody>
      </p:sp>
      <p:sp>
        <p:nvSpPr>
          <p:cNvPr id="87" name="Rounded Rectangle 86">
            <a:extLst>
              <a:ext uri="{FF2B5EF4-FFF2-40B4-BE49-F238E27FC236}">
                <a16:creationId xmlns:a16="http://schemas.microsoft.com/office/drawing/2014/main" id="{7592E089-AD8B-6644-B6EC-643521BEDF73}"/>
              </a:ext>
            </a:extLst>
          </p:cNvPr>
          <p:cNvSpPr/>
          <p:nvPr/>
        </p:nvSpPr>
        <p:spPr bwMode="auto">
          <a:xfrm>
            <a:off x="7227888" y="4905375"/>
            <a:ext cx="1190625" cy="338138"/>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AtlantOS</a:t>
            </a:r>
          </a:p>
        </p:txBody>
      </p:sp>
      <p:sp>
        <p:nvSpPr>
          <p:cNvPr id="88" name="Rounded Rectangle 87">
            <a:extLst>
              <a:ext uri="{FF2B5EF4-FFF2-40B4-BE49-F238E27FC236}">
                <a16:creationId xmlns:a16="http://schemas.microsoft.com/office/drawing/2014/main" id="{095AC427-9ECE-1F44-A374-7B41F325957D}"/>
              </a:ext>
            </a:extLst>
          </p:cNvPr>
          <p:cNvSpPr/>
          <p:nvPr/>
        </p:nvSpPr>
        <p:spPr bwMode="auto">
          <a:xfrm>
            <a:off x="7215188" y="5307013"/>
            <a:ext cx="1190625" cy="339725"/>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prstClr val="white"/>
                </a:solidFill>
                <a:latin typeface="Calibri" panose="020F0502020204030204"/>
                <a:ea typeface="+mn-ea"/>
              </a:rPr>
              <a:t>MESCAT</a:t>
            </a:r>
          </a:p>
        </p:txBody>
      </p:sp>
      <p:sp>
        <p:nvSpPr>
          <p:cNvPr id="89" name="Rounded Rectangle 88">
            <a:extLst>
              <a:ext uri="{FF2B5EF4-FFF2-40B4-BE49-F238E27FC236}">
                <a16:creationId xmlns:a16="http://schemas.microsoft.com/office/drawing/2014/main" id="{7EB6CF1A-EDAF-E947-85F5-D835E89F0C02}"/>
              </a:ext>
            </a:extLst>
          </p:cNvPr>
          <p:cNvSpPr/>
          <p:nvPr/>
        </p:nvSpPr>
        <p:spPr bwMode="auto">
          <a:xfrm>
            <a:off x="1227138" y="4764088"/>
            <a:ext cx="1190625" cy="777875"/>
          </a:xfrm>
          <a:prstGeom prst="roundRect">
            <a:avLst/>
          </a:prstGeom>
          <a:no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srgbClr val="212121"/>
                </a:solidFill>
                <a:latin typeface="Calibri" panose="020F0502020204030204"/>
                <a:ea typeface="+mn-ea"/>
              </a:rPr>
              <a:t>links to IODE, WMO Information System</a:t>
            </a:r>
          </a:p>
        </p:txBody>
      </p:sp>
      <p:sp>
        <p:nvSpPr>
          <p:cNvPr id="29728" name="Title 89">
            <a:extLst>
              <a:ext uri="{FF2B5EF4-FFF2-40B4-BE49-F238E27FC236}">
                <a16:creationId xmlns:a16="http://schemas.microsoft.com/office/drawing/2014/main" id="{E5BDC124-CD21-8B4A-BD49-5218D9685793}"/>
              </a:ext>
            </a:extLst>
          </p:cNvPr>
          <p:cNvSpPr>
            <a:spLocks noGrp="1" noChangeArrowheads="1"/>
          </p:cNvSpPr>
          <p:nvPr>
            <p:ph type="title"/>
          </p:nvPr>
        </p:nvSpPr>
        <p:spPr>
          <a:xfrm>
            <a:off x="685800" y="304800"/>
            <a:ext cx="7772400" cy="608013"/>
          </a:xfrm>
        </p:spPr>
        <p:txBody>
          <a:bodyPr/>
          <a:lstStyle/>
          <a:p>
            <a:r>
              <a:rPr lang="en-US" altLang="fr-FR" sz="2000"/>
              <a:t>GOOS structure 2019</a:t>
            </a:r>
          </a:p>
        </p:txBody>
      </p:sp>
      <p:cxnSp>
        <p:nvCxnSpPr>
          <p:cNvPr id="35" name="Straight Connector 34">
            <a:extLst>
              <a:ext uri="{FF2B5EF4-FFF2-40B4-BE49-F238E27FC236}">
                <a16:creationId xmlns:a16="http://schemas.microsoft.com/office/drawing/2014/main" id="{EC67DD54-FC63-2D41-B37A-A0D0DD3BE720}"/>
              </a:ext>
            </a:extLst>
          </p:cNvPr>
          <p:cNvCxnSpPr>
            <a:cxnSpLocks/>
          </p:cNvCxnSpPr>
          <p:nvPr/>
        </p:nvCxnSpPr>
        <p:spPr bwMode="auto">
          <a:xfrm flipV="1">
            <a:off x="5364163" y="4103688"/>
            <a:ext cx="0" cy="1047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730" name="Straight Connector 12">
            <a:extLst>
              <a:ext uri="{FF2B5EF4-FFF2-40B4-BE49-F238E27FC236}">
                <a16:creationId xmlns:a16="http://schemas.microsoft.com/office/drawing/2014/main" id="{BD38F821-9343-4849-9E5B-56A31E862DD3}"/>
              </a:ext>
            </a:extLst>
          </p:cNvPr>
          <p:cNvCxnSpPr>
            <a:cxnSpLocks/>
          </p:cNvCxnSpPr>
          <p:nvPr/>
        </p:nvCxnSpPr>
        <p:spPr bwMode="auto">
          <a:xfrm>
            <a:off x="4162425" y="4103688"/>
            <a:ext cx="12017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731" name="Straight Connector 41">
            <a:extLst>
              <a:ext uri="{FF2B5EF4-FFF2-40B4-BE49-F238E27FC236}">
                <a16:creationId xmlns:a16="http://schemas.microsoft.com/office/drawing/2014/main" id="{E463F2D2-CEDB-5747-BABC-E8D23CE99778}"/>
              </a:ext>
            </a:extLst>
          </p:cNvPr>
          <p:cNvCxnSpPr>
            <a:cxnSpLocks/>
          </p:cNvCxnSpPr>
          <p:nvPr/>
        </p:nvCxnSpPr>
        <p:spPr bwMode="auto">
          <a:xfrm flipV="1">
            <a:off x="3779838" y="1617663"/>
            <a:ext cx="0" cy="95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 name="Straight Connector 42">
            <a:extLst>
              <a:ext uri="{FF2B5EF4-FFF2-40B4-BE49-F238E27FC236}">
                <a16:creationId xmlns:a16="http://schemas.microsoft.com/office/drawing/2014/main" id="{A37501FA-2505-9A46-A7E8-92377B642C61}"/>
              </a:ext>
            </a:extLst>
          </p:cNvPr>
          <p:cNvCxnSpPr>
            <a:cxnSpLocks/>
          </p:cNvCxnSpPr>
          <p:nvPr/>
        </p:nvCxnSpPr>
        <p:spPr bwMode="auto">
          <a:xfrm flipV="1">
            <a:off x="4643438" y="1617663"/>
            <a:ext cx="0" cy="952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733" name="Straight Connector 43">
            <a:extLst>
              <a:ext uri="{FF2B5EF4-FFF2-40B4-BE49-F238E27FC236}">
                <a16:creationId xmlns:a16="http://schemas.microsoft.com/office/drawing/2014/main" id="{2E843EFF-8A9F-E445-B357-460CE04EE21F}"/>
              </a:ext>
            </a:extLst>
          </p:cNvPr>
          <p:cNvCxnSpPr>
            <a:cxnSpLocks/>
          </p:cNvCxnSpPr>
          <p:nvPr/>
        </p:nvCxnSpPr>
        <p:spPr bwMode="auto">
          <a:xfrm>
            <a:off x="3779838" y="1612900"/>
            <a:ext cx="39608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 name="Straight Connector 44">
            <a:extLst>
              <a:ext uri="{FF2B5EF4-FFF2-40B4-BE49-F238E27FC236}">
                <a16:creationId xmlns:a16="http://schemas.microsoft.com/office/drawing/2014/main" id="{7E6C17A2-D4D1-7D41-BCD0-CF47659438D6}"/>
              </a:ext>
            </a:extLst>
          </p:cNvPr>
          <p:cNvCxnSpPr>
            <a:cxnSpLocks/>
          </p:cNvCxnSpPr>
          <p:nvPr/>
        </p:nvCxnSpPr>
        <p:spPr bwMode="auto">
          <a:xfrm flipV="1">
            <a:off x="5508625" y="1617663"/>
            <a:ext cx="0" cy="952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735" name="Straight Connector 20">
            <a:extLst>
              <a:ext uri="{FF2B5EF4-FFF2-40B4-BE49-F238E27FC236}">
                <a16:creationId xmlns:a16="http://schemas.microsoft.com/office/drawing/2014/main" id="{0DB8CD9C-2D8C-C448-9F51-638D1E76D2E2}"/>
              </a:ext>
            </a:extLst>
          </p:cNvPr>
          <p:cNvCxnSpPr>
            <a:cxnSpLocks/>
          </p:cNvCxnSpPr>
          <p:nvPr/>
        </p:nvCxnSpPr>
        <p:spPr bwMode="auto">
          <a:xfrm flipV="1">
            <a:off x="7740650" y="1427163"/>
            <a:ext cx="0" cy="185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4" name="Rounded Rectangle 63">
            <a:extLst>
              <a:ext uri="{FF2B5EF4-FFF2-40B4-BE49-F238E27FC236}">
                <a16:creationId xmlns:a16="http://schemas.microsoft.com/office/drawing/2014/main" id="{F447626A-BC61-5142-82B1-F19F330C11D2}"/>
              </a:ext>
            </a:extLst>
          </p:cNvPr>
          <p:cNvSpPr/>
          <p:nvPr/>
        </p:nvSpPr>
        <p:spPr bwMode="auto">
          <a:xfrm>
            <a:off x="5795963" y="339725"/>
            <a:ext cx="2747962" cy="230188"/>
          </a:xfrm>
          <a:prstGeom prst="roundRect">
            <a:avLst/>
          </a:prstGeom>
          <a:no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sz="1100" kern="0" dirty="0">
                <a:solidFill>
                  <a:srgbClr val="5E5E5E"/>
                </a:solidFill>
                <a:latin typeface="Calibri" panose="020F0502020204030204"/>
                <a:ea typeface="+mn-ea"/>
              </a:rPr>
              <a:t>Sponsors: IOC/UNESCO, WMO, UN </a:t>
            </a:r>
            <a:r>
              <a:rPr lang="en-US" sz="1100" kern="0" dirty="0" err="1">
                <a:solidFill>
                  <a:srgbClr val="5E5E5E"/>
                </a:solidFill>
                <a:latin typeface="Calibri" panose="020F0502020204030204"/>
                <a:ea typeface="+mn-ea"/>
              </a:rPr>
              <a:t>Envi</a:t>
            </a:r>
            <a:r>
              <a:rPr lang="en-US" sz="1100" kern="0" dirty="0">
                <a:solidFill>
                  <a:srgbClr val="5E5E5E"/>
                </a:solidFill>
                <a:latin typeface="Calibri" panose="020F0502020204030204"/>
                <a:ea typeface="+mn-ea"/>
              </a:rPr>
              <a:t>, ICS</a:t>
            </a:r>
          </a:p>
        </p:txBody>
      </p:sp>
      <p:pic>
        <p:nvPicPr>
          <p:cNvPr id="29737" name="Picture 1" descr="FOO_cover.gif">
            <a:extLst>
              <a:ext uri="{FF2B5EF4-FFF2-40B4-BE49-F238E27FC236}">
                <a16:creationId xmlns:a16="http://schemas.microsoft.com/office/drawing/2014/main" id="{377D9F1A-6B2D-764B-AF7A-017798DB63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196975"/>
            <a:ext cx="1335087"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754343" y="2075288"/>
            <a:ext cx="5334001" cy="2885425"/>
            <a:chOff x="3810000" y="1995778"/>
            <a:chExt cx="4528665" cy="2628000"/>
          </a:xfrm>
        </p:grpSpPr>
        <p:sp>
          <p:nvSpPr>
            <p:cNvPr id="14" name="Rectangle 13"/>
            <p:cNvSpPr/>
            <p:nvPr/>
          </p:nvSpPr>
          <p:spPr>
            <a:xfrm>
              <a:off x="3810000" y="1995778"/>
              <a:ext cx="3808665" cy="2628000"/>
            </a:xfrm>
            <a:prstGeom prst="rect">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5400000">
              <a:off x="6664665" y="2949778"/>
              <a:ext cx="2628000" cy="720000"/>
            </a:xfrm>
            <a:prstGeom prst="triangle">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C2DC554F-A4BE-AC48-B94C-135A48393CAA}"/>
              </a:ext>
            </a:extLst>
          </p:cNvPr>
          <p:cNvSpPr/>
          <p:nvPr/>
        </p:nvSpPr>
        <p:spPr>
          <a:xfrm>
            <a:off x="1" y="1381446"/>
            <a:ext cx="9143999" cy="90877"/>
          </a:xfrm>
          <a:prstGeom prst="rect">
            <a:avLst/>
          </a:prstGeom>
          <a:solidFill>
            <a:srgbClr val="13529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3">
            <a:extLst>
              <a:ext uri="{FF2B5EF4-FFF2-40B4-BE49-F238E27FC236}">
                <a16:creationId xmlns:a16="http://schemas.microsoft.com/office/drawing/2014/main" id="{CBD7FE82-873D-C744-A24D-7AF0A4621C2D}"/>
              </a:ext>
            </a:extLst>
          </p:cNvPr>
          <p:cNvSpPr txBox="1">
            <a:spLocks/>
          </p:cNvSpPr>
          <p:nvPr/>
        </p:nvSpPr>
        <p:spPr>
          <a:xfrm>
            <a:off x="1" y="562725"/>
            <a:ext cx="9144000" cy="8187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3529F"/>
                </a:solidFill>
              </a:rPr>
              <a:t>CONSTITUENT BODY REFORM (CBR)</a:t>
            </a:r>
          </a:p>
        </p:txBody>
      </p:sp>
      <p:pic>
        <p:nvPicPr>
          <p:cNvPr id="5" name="Picture 4" descr="Ähnliches Foto">
            <a:hlinkClick r:id="rId2"/>
            <a:extLst>
              <a:ext uri="{FF2B5EF4-FFF2-40B4-BE49-F238E27FC236}">
                <a16:creationId xmlns:a16="http://schemas.microsoft.com/office/drawing/2014/main" id="{15A2C783-7B4E-5C43-9B48-D8EBEF674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818" y="2377439"/>
            <a:ext cx="3201110" cy="19206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B41EE2B-E59E-A943-9629-4CC00302ABEC}"/>
              </a:ext>
            </a:extLst>
          </p:cNvPr>
          <p:cNvSpPr/>
          <p:nvPr/>
        </p:nvSpPr>
        <p:spPr>
          <a:xfrm>
            <a:off x="1975565" y="5437270"/>
            <a:ext cx="6089359" cy="1015663"/>
          </a:xfrm>
          <a:prstGeom prst="rect">
            <a:avLst/>
          </a:prstGeom>
        </p:spPr>
        <p:txBody>
          <a:bodyPr wrap="none">
            <a:spAutoFit/>
          </a:bodyPr>
          <a:lstStyle/>
          <a:p>
            <a:r>
              <a:rPr lang="en-US" sz="2000" b="1" dirty="0">
                <a:solidFill>
                  <a:srgbClr val="13529F"/>
                </a:solidFill>
                <a:latin typeface="+mj-lt"/>
              </a:rPr>
              <a:t>WMO for the 21</a:t>
            </a:r>
            <a:r>
              <a:rPr lang="en-US" sz="2000" b="1" baseline="30000" dirty="0">
                <a:solidFill>
                  <a:srgbClr val="13529F"/>
                </a:solidFill>
                <a:latin typeface="+mj-lt"/>
              </a:rPr>
              <a:t>st</a:t>
            </a:r>
            <a:r>
              <a:rPr lang="en-US" sz="2000" b="1" dirty="0">
                <a:solidFill>
                  <a:srgbClr val="13529F"/>
                </a:solidFill>
                <a:latin typeface="+mj-lt"/>
              </a:rPr>
              <a:t> Century</a:t>
            </a:r>
          </a:p>
          <a:p>
            <a:r>
              <a:rPr lang="en-US" sz="2000" dirty="0">
                <a:solidFill>
                  <a:srgbClr val="13529F"/>
                </a:solidFill>
                <a:latin typeface="+mj-lt"/>
              </a:rPr>
              <a:t>From 8 technical commissions (including JCOMM) to two:</a:t>
            </a:r>
          </a:p>
          <a:p>
            <a:r>
              <a:rPr lang="en-US" sz="2000" dirty="0">
                <a:solidFill>
                  <a:srgbClr val="13529F"/>
                </a:solidFill>
                <a:latin typeface="+mj-lt"/>
              </a:rPr>
              <a:t>Infrastructure, Services; and a Research Board</a:t>
            </a:r>
          </a:p>
        </p:txBody>
      </p:sp>
      <p:sp>
        <p:nvSpPr>
          <p:cNvPr id="7" name="TextBox 6">
            <a:extLst>
              <a:ext uri="{FF2B5EF4-FFF2-40B4-BE49-F238E27FC236}">
                <a16:creationId xmlns:a16="http://schemas.microsoft.com/office/drawing/2014/main" id="{C32F4C32-C2FB-0743-A226-3C89CBAEF037}"/>
              </a:ext>
            </a:extLst>
          </p:cNvPr>
          <p:cNvSpPr txBox="1"/>
          <p:nvPr/>
        </p:nvSpPr>
        <p:spPr>
          <a:xfrm>
            <a:off x="4986817" y="4376704"/>
            <a:ext cx="3201111" cy="523220"/>
          </a:xfrm>
          <a:prstGeom prst="rect">
            <a:avLst/>
          </a:prstGeom>
          <a:noFill/>
        </p:spPr>
        <p:txBody>
          <a:bodyPr wrap="square" rtlCol="0">
            <a:spAutoFit/>
          </a:bodyPr>
          <a:lstStyle/>
          <a:p>
            <a:pPr algn="ctr"/>
            <a:r>
              <a:rPr lang="fr-CH" sz="2800" dirty="0">
                <a:solidFill>
                  <a:schemeClr val="bg1"/>
                </a:solidFill>
              </a:rPr>
              <a:t>2050</a:t>
            </a:r>
            <a:endParaRPr lang="en-US" sz="2800" dirty="0">
              <a:solidFill>
                <a:schemeClr val="bg1"/>
              </a:solidFill>
            </a:endParaRPr>
          </a:p>
        </p:txBody>
      </p:sp>
      <p:grpSp>
        <p:nvGrpSpPr>
          <p:cNvPr id="21" name="Group 20"/>
          <p:cNvGrpSpPr/>
          <p:nvPr/>
        </p:nvGrpSpPr>
        <p:grpSpPr>
          <a:xfrm>
            <a:off x="120596" y="2076619"/>
            <a:ext cx="4769490" cy="2885425"/>
            <a:chOff x="120596" y="2005060"/>
            <a:chExt cx="4769490" cy="3029446"/>
          </a:xfrm>
        </p:grpSpPr>
        <p:sp>
          <p:nvSpPr>
            <p:cNvPr id="18" name="Isosceles Triangle 17"/>
            <p:cNvSpPr/>
            <p:nvPr/>
          </p:nvSpPr>
          <p:spPr>
            <a:xfrm rot="5400000">
              <a:off x="2951344" y="3095764"/>
              <a:ext cx="3029446" cy="848038"/>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20596" y="2005060"/>
              <a:ext cx="3921452" cy="30294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70044" y="2075288"/>
            <a:ext cx="3851408" cy="2885425"/>
          </a:xfrm>
          <a:prstGeom prst="rect">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2902758" y="3093982"/>
            <a:ext cx="2885425" cy="848038"/>
          </a:xfrm>
          <a:prstGeom prst="triangle">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ACCF30-61DB-BB4B-A972-1801459C0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86" y="2377057"/>
            <a:ext cx="2976950" cy="1916647"/>
          </a:xfrm>
          <a:prstGeom prst="rect">
            <a:avLst/>
          </a:prstGeom>
        </p:spPr>
      </p:pic>
      <p:sp>
        <p:nvSpPr>
          <p:cNvPr id="6" name="TextBox 5">
            <a:extLst>
              <a:ext uri="{FF2B5EF4-FFF2-40B4-BE49-F238E27FC236}">
                <a16:creationId xmlns:a16="http://schemas.microsoft.com/office/drawing/2014/main" id="{C8AA4A4A-7104-864C-8602-CD9ED55B5475}"/>
              </a:ext>
            </a:extLst>
          </p:cNvPr>
          <p:cNvSpPr txBox="1"/>
          <p:nvPr/>
        </p:nvSpPr>
        <p:spPr>
          <a:xfrm>
            <a:off x="523986" y="4376704"/>
            <a:ext cx="2976950" cy="523220"/>
          </a:xfrm>
          <a:prstGeom prst="rect">
            <a:avLst/>
          </a:prstGeom>
          <a:noFill/>
        </p:spPr>
        <p:txBody>
          <a:bodyPr wrap="square" rtlCol="0">
            <a:spAutoFit/>
          </a:bodyPr>
          <a:lstStyle/>
          <a:p>
            <a:pPr algn="ctr"/>
            <a:r>
              <a:rPr lang="fr-CH" sz="2800" dirty="0">
                <a:solidFill>
                  <a:schemeClr val="bg1"/>
                </a:solidFill>
              </a:rPr>
              <a:t>1873</a:t>
            </a:r>
            <a:endParaRPr lang="en-US" sz="2800" dirty="0">
              <a:solidFill>
                <a:schemeClr val="bg1"/>
              </a:solidFill>
            </a:endParaRPr>
          </a:p>
        </p:txBody>
      </p:sp>
    </p:spTree>
    <p:extLst>
      <p:ext uri="{BB962C8B-B14F-4D97-AF65-F5344CB8AC3E}">
        <p14:creationId xmlns:p14="http://schemas.microsoft.com/office/powerpoint/2010/main" val="267892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959176" y="1417638"/>
            <a:ext cx="3852203" cy="4095335"/>
            <a:chOff x="4959176" y="1417638"/>
            <a:chExt cx="3852203" cy="4095335"/>
          </a:xfrm>
        </p:grpSpPr>
        <p:cxnSp>
          <p:nvCxnSpPr>
            <p:cNvPr id="34" name="Straight Connector 33"/>
            <p:cNvCxnSpPr/>
            <p:nvPr/>
          </p:nvCxnSpPr>
          <p:spPr>
            <a:xfrm rot="5400000">
              <a:off x="6883084" y="-490362"/>
              <a:ext cx="0" cy="3816000"/>
            </a:xfrm>
            <a:prstGeom prst="line">
              <a:avLst/>
            </a:prstGeom>
            <a:ln w="6350">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4959176" y="1417638"/>
              <a:ext cx="3852203" cy="4095335"/>
              <a:chOff x="4959176" y="1417638"/>
              <a:chExt cx="3852203" cy="4095335"/>
            </a:xfrm>
          </p:grpSpPr>
          <p:cxnSp>
            <p:nvCxnSpPr>
              <p:cNvPr id="10" name="Straight Connector 9"/>
              <p:cNvCxnSpPr/>
              <p:nvPr/>
            </p:nvCxnSpPr>
            <p:spPr>
              <a:xfrm>
                <a:off x="4959176" y="1417638"/>
                <a:ext cx="0" cy="4095335"/>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893601" y="3591163"/>
                <a:ext cx="0" cy="381600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916527" y="1417638"/>
                <a:ext cx="0" cy="4095335"/>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893601" y="3113865"/>
                <a:ext cx="0" cy="381600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811379" y="1417638"/>
                <a:ext cx="0" cy="4095335"/>
              </a:xfrm>
              <a:prstGeom prst="line">
                <a:avLst/>
              </a:prstGeom>
              <a:ln w="6350">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6893601" y="-177567"/>
                <a:ext cx="0" cy="381600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sp>
        <p:nvSpPr>
          <p:cNvPr id="4" name="Title 1"/>
          <p:cNvSpPr txBox="1">
            <a:spLocks/>
          </p:cNvSpPr>
          <p:nvPr/>
        </p:nvSpPr>
        <p:spPr>
          <a:xfrm>
            <a:off x="2306588" y="4763724"/>
            <a:ext cx="5716536" cy="14984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j-ea"/>
                <a:cs typeface="+mj-cs"/>
              </a:rPr>
              <a:t>WMO EC-70</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j-ea"/>
                <a:cs typeface="+mj-cs"/>
              </a:rPr>
              <a:t>Geneva, 20-29 June 2018</a:t>
            </a:r>
          </a:p>
        </p:txBody>
      </p:sp>
      <p:sp>
        <p:nvSpPr>
          <p:cNvPr id="8" name="TextBox 7">
            <a:extLst>
              <a:ext uri="{FF2B5EF4-FFF2-40B4-BE49-F238E27FC236}">
                <a16:creationId xmlns:a16="http://schemas.microsoft.com/office/drawing/2014/main" id="{E9415F78-431E-E041-A256-1A3649B4192C}"/>
              </a:ext>
            </a:extLst>
          </p:cNvPr>
          <p:cNvSpPr txBox="1"/>
          <p:nvPr/>
        </p:nvSpPr>
        <p:spPr>
          <a:xfrm>
            <a:off x="5714987" y="6107199"/>
            <a:ext cx="2858268"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World Economic Forum Global Risks Landscape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49" y="1574404"/>
            <a:ext cx="4526711" cy="4532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53420" y="1574404"/>
            <a:ext cx="2197388" cy="2333362"/>
          </a:xfrm>
          <a:prstGeom prst="rect">
            <a:avLst/>
          </a:prstGeom>
          <a:noFill/>
          <a:ln w="57150">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sosceles Triangle 2"/>
          <p:cNvSpPr/>
          <p:nvPr/>
        </p:nvSpPr>
        <p:spPr>
          <a:xfrm rot="5400000">
            <a:off x="4735946" y="2642939"/>
            <a:ext cx="250166" cy="196293"/>
          </a:xfrm>
          <a:prstGeom prst="triangl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Diamond 4"/>
          <p:cNvSpPr/>
          <p:nvPr/>
        </p:nvSpPr>
        <p:spPr>
          <a:xfrm>
            <a:off x="5164856" y="3432078"/>
            <a:ext cx="337665" cy="337665"/>
          </a:xfrm>
          <a:prstGeom prst="diamond">
            <a:avLst/>
          </a:prstGeom>
          <a:solidFill>
            <a:srgbClr val="E52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4933298" y="3726613"/>
            <a:ext cx="9585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Water crises</a:t>
            </a:r>
          </a:p>
        </p:txBody>
      </p:sp>
      <p:sp>
        <p:nvSpPr>
          <p:cNvPr id="15" name="Diamond 14"/>
          <p:cNvSpPr/>
          <p:nvPr/>
        </p:nvSpPr>
        <p:spPr>
          <a:xfrm>
            <a:off x="5201308" y="4574753"/>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5370140" y="4287265"/>
            <a:ext cx="1572265" cy="402290"/>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Biodiversity loss and ecosystem collapse</a:t>
            </a:r>
          </a:p>
        </p:txBody>
      </p:sp>
      <p:sp>
        <p:nvSpPr>
          <p:cNvPr id="18" name="Diamond 17"/>
          <p:cNvSpPr/>
          <p:nvPr/>
        </p:nvSpPr>
        <p:spPr>
          <a:xfrm>
            <a:off x="5926347" y="4704441"/>
            <a:ext cx="337665" cy="337665"/>
          </a:xfrm>
          <a:prstGeom prst="diamond">
            <a:avLst/>
          </a:prstGeom>
          <a:solidFill>
            <a:srgbClr val="ED6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6252461" y="4705885"/>
            <a:ext cx="1572265" cy="402290"/>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Large-scale involuntary migration</a:t>
            </a:r>
          </a:p>
        </p:txBody>
      </p:sp>
      <p:sp>
        <p:nvSpPr>
          <p:cNvPr id="20" name="Diamond 19"/>
          <p:cNvSpPr/>
          <p:nvPr/>
        </p:nvSpPr>
        <p:spPr>
          <a:xfrm>
            <a:off x="5926347" y="5101116"/>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6252461" y="5102560"/>
            <a:ext cx="1770663" cy="400110"/>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Man-made environmental disasters</a:t>
            </a:r>
          </a:p>
        </p:txBody>
      </p:sp>
      <p:sp>
        <p:nvSpPr>
          <p:cNvPr id="23" name="Diamond 22"/>
          <p:cNvSpPr/>
          <p:nvPr/>
        </p:nvSpPr>
        <p:spPr>
          <a:xfrm>
            <a:off x="6745291" y="3916562"/>
            <a:ext cx="337665" cy="337665"/>
          </a:xfrm>
          <a:prstGeom prst="diamond">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7029967" y="4149155"/>
            <a:ext cx="1572265" cy="248401"/>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Cyberattacks</a:t>
            </a:r>
          </a:p>
        </p:txBody>
      </p:sp>
      <p:sp>
        <p:nvSpPr>
          <p:cNvPr id="25" name="Diamond 24"/>
          <p:cNvSpPr/>
          <p:nvPr/>
        </p:nvSpPr>
        <p:spPr>
          <a:xfrm>
            <a:off x="6113820" y="3014745"/>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p:cNvSpPr txBox="1"/>
          <p:nvPr/>
        </p:nvSpPr>
        <p:spPr>
          <a:xfrm>
            <a:off x="6278339" y="3263500"/>
            <a:ext cx="2089284" cy="400110"/>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Failure of climate change mitigation and adaptation</a:t>
            </a:r>
          </a:p>
        </p:txBody>
      </p:sp>
      <p:sp>
        <p:nvSpPr>
          <p:cNvPr id="27" name="Diamond 26"/>
          <p:cNvSpPr/>
          <p:nvPr/>
        </p:nvSpPr>
        <p:spPr>
          <a:xfrm>
            <a:off x="7393071" y="2466452"/>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p:cNvSpPr txBox="1"/>
          <p:nvPr/>
        </p:nvSpPr>
        <p:spPr>
          <a:xfrm>
            <a:off x="7557590" y="2715207"/>
            <a:ext cx="2089284" cy="246221"/>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Natural disasters</a:t>
            </a:r>
          </a:p>
        </p:txBody>
      </p:sp>
      <p:sp>
        <p:nvSpPr>
          <p:cNvPr id="29" name="Diamond 28"/>
          <p:cNvSpPr/>
          <p:nvPr/>
        </p:nvSpPr>
        <p:spPr>
          <a:xfrm>
            <a:off x="8254311" y="1732018"/>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p:cNvSpPr txBox="1"/>
          <p:nvPr/>
        </p:nvSpPr>
        <p:spPr>
          <a:xfrm>
            <a:off x="7082115" y="1989702"/>
            <a:ext cx="1492532" cy="400110"/>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Extreme weather events</a:t>
            </a:r>
          </a:p>
        </p:txBody>
      </p:sp>
      <p:sp>
        <p:nvSpPr>
          <p:cNvPr id="7" name="TextBox 6"/>
          <p:cNvSpPr txBox="1"/>
          <p:nvPr/>
        </p:nvSpPr>
        <p:spPr>
          <a:xfrm>
            <a:off x="2149551" y="5977720"/>
            <a:ext cx="128971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err="1">
                <a:ln>
                  <a:noFill/>
                </a:ln>
                <a:solidFill>
                  <a:prstClr val="black"/>
                </a:solidFill>
                <a:effectLst/>
                <a:uLnTx/>
                <a:uFillTx/>
                <a:latin typeface="Calibri"/>
                <a:ea typeface="+mn-ea"/>
                <a:cs typeface="+mn-cs"/>
              </a:rPr>
              <a:t>Likelihood</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35"/>
          <p:cNvSpPr txBox="1"/>
          <p:nvPr/>
        </p:nvSpPr>
        <p:spPr>
          <a:xfrm rot="16200000">
            <a:off x="-400353" y="3141208"/>
            <a:ext cx="128971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prstClr val="black"/>
                </a:solidFill>
                <a:effectLst/>
                <a:uLnTx/>
                <a:uFillTx/>
                <a:latin typeface="Calibri"/>
                <a:ea typeface="+mn-ea"/>
                <a:cs typeface="+mn-cs"/>
              </a:rPr>
              <a:t>Impact</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itle 3">
            <a:extLst>
              <a:ext uri="{FF2B5EF4-FFF2-40B4-BE49-F238E27FC236}">
                <a16:creationId xmlns:a16="http://schemas.microsoft.com/office/drawing/2014/main" id="{EC89E80B-5399-6D42-9175-E1C7B3D3B36B}"/>
              </a:ext>
            </a:extLst>
          </p:cNvPr>
          <p:cNvSpPr txBox="1">
            <a:spLocks/>
          </p:cNvSpPr>
          <p:nvPr/>
        </p:nvSpPr>
        <p:spPr>
          <a:xfrm>
            <a:off x="1" y="404664"/>
            <a:ext cx="9144000" cy="8187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3529F"/>
                </a:solidFill>
              </a:rPr>
              <a:t>Perspective for the coming decade</a:t>
            </a:r>
          </a:p>
        </p:txBody>
      </p:sp>
    </p:spTree>
    <p:extLst>
      <p:ext uri="{BB962C8B-B14F-4D97-AF65-F5344CB8AC3E}">
        <p14:creationId xmlns:p14="http://schemas.microsoft.com/office/powerpoint/2010/main" val="3595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1239895" y="1282351"/>
            <a:ext cx="7778845" cy="792088"/>
          </a:xfrm>
          <a:prstGeom prst="roundRect">
            <a:avLst/>
          </a:prstGeom>
          <a:solidFill>
            <a:schemeClr val="tx2">
              <a:lumMod val="20000"/>
              <a:lumOff val="80000"/>
              <a:alpha val="50000"/>
            </a:schemeClr>
          </a:solidFill>
          <a:ln w="12700" cmpd="sng">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242740" y="69524"/>
            <a:ext cx="7776000"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50" normalizeH="0" baseline="0" noProof="0" dirty="0">
                <a:ln w="0"/>
                <a:solidFill>
                  <a:srgbClr val="1F497D"/>
                </a:solidFill>
                <a:effectLst>
                  <a:innerShdw blurRad="63500" dist="50800" dir="13500000">
                    <a:srgbClr val="000000">
                      <a:alpha val="50000"/>
                    </a:srgbClr>
                  </a:innerShdw>
                </a:effectLst>
                <a:uLnTx/>
                <a:uFillTx/>
                <a:latin typeface="Verdana"/>
                <a:ea typeface="+mn-ea"/>
                <a:cs typeface="Verdana"/>
              </a:rPr>
              <a:t>WMO Strategic Plan at a Glance</a:t>
            </a:r>
          </a:p>
        </p:txBody>
      </p:sp>
      <p:sp>
        <p:nvSpPr>
          <p:cNvPr id="5" name="Rounded Rectangle 4"/>
          <p:cNvSpPr/>
          <p:nvPr/>
        </p:nvSpPr>
        <p:spPr>
          <a:xfrm>
            <a:off x="1242740" y="406191"/>
            <a:ext cx="7776000" cy="792000"/>
          </a:xfrm>
          <a:prstGeom prst="roundRect">
            <a:avLst/>
          </a:prstGeom>
          <a:solidFill>
            <a:schemeClr val="tx2">
              <a:lumMod val="20000"/>
              <a:lumOff val="80000"/>
              <a:alpha val="50000"/>
            </a:schemeClr>
          </a:solidFill>
          <a:ln w="12700" cmpd="thickThi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1F497D"/>
                </a:solidFill>
                <a:effectLst/>
                <a:uLnTx/>
                <a:uFillTx/>
                <a:latin typeface="Verdana" charset="0"/>
                <a:ea typeface="Verdana" charset="0"/>
                <a:cs typeface="Verdana" charset="0"/>
              </a:rPr>
              <a:t>By 2030, a world where all nations, especially the most vulnerable, are more resilient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1F497D"/>
                </a:solidFill>
                <a:effectLst/>
                <a:uLnTx/>
                <a:uFillTx/>
                <a:latin typeface="Verdana" charset="0"/>
                <a:ea typeface="Verdana" charset="0"/>
                <a:cs typeface="Verdana" charset="0"/>
              </a:rPr>
              <a:t>to the socioeconomic impact of extreme weather, climate, water and other environmental events,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1F497D"/>
                </a:solidFill>
                <a:effectLst/>
                <a:uLnTx/>
                <a:uFillTx/>
                <a:latin typeface="Verdana" charset="0"/>
                <a:ea typeface="Verdana" charset="0"/>
                <a:cs typeface="Verdana" charset="0"/>
              </a:rPr>
              <a:t>and empowered to boost their sustainable development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1F497D"/>
                </a:solidFill>
                <a:effectLst/>
                <a:uLnTx/>
                <a:uFillTx/>
                <a:latin typeface="Verdana" charset="0"/>
                <a:ea typeface="Verdana" charset="0"/>
                <a:cs typeface="Verdana" charset="0"/>
              </a:rPr>
              <a:t>through the best possible services, whether over land, at sea or in the air</a:t>
            </a:r>
          </a:p>
        </p:txBody>
      </p:sp>
      <p:sp>
        <p:nvSpPr>
          <p:cNvPr id="6" name="Rounded Rectangle 5"/>
          <p:cNvSpPr/>
          <p:nvPr/>
        </p:nvSpPr>
        <p:spPr>
          <a:xfrm>
            <a:off x="1403648" y="1354836"/>
            <a:ext cx="2520652" cy="6471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Enhancing preparedness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and reducing losses of 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and property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hydrometeorological extremes</a:t>
            </a:r>
          </a:p>
        </p:txBody>
      </p:sp>
      <p:sp>
        <p:nvSpPr>
          <p:cNvPr id="7" name="Rounded Rectangle 6"/>
          <p:cNvSpPr/>
          <p:nvPr/>
        </p:nvSpPr>
        <p:spPr>
          <a:xfrm>
            <a:off x="3851175" y="1354836"/>
            <a:ext cx="2664668" cy="6471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Supporting climate-smart decision making to build resilience and adaptation to climate risk</a:t>
            </a:r>
          </a:p>
        </p:txBody>
      </p:sp>
      <p:sp>
        <p:nvSpPr>
          <p:cNvPr id="8" name="Rounded Rectangle 7"/>
          <p:cNvSpPr/>
          <p:nvPr/>
        </p:nvSpPr>
        <p:spPr>
          <a:xfrm>
            <a:off x="6516216" y="1354836"/>
            <a:ext cx="2376264" cy="6471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Enhancing socioeconomic value of weather, climate, hydrological and related environmental services</a:t>
            </a:r>
          </a:p>
        </p:txBody>
      </p:sp>
      <p:sp>
        <p:nvSpPr>
          <p:cNvPr id="9" name="Rounded Rectangle 8"/>
          <p:cNvSpPr/>
          <p:nvPr/>
        </p:nvSpPr>
        <p:spPr>
          <a:xfrm>
            <a:off x="1239895" y="2420888"/>
            <a:ext cx="1440000" cy="1080000"/>
          </a:xfrm>
          <a:prstGeom prst="roundRect">
            <a:avLst/>
          </a:prstGeom>
          <a:solidFill>
            <a:schemeClr val="tx2">
              <a:lumMod val="20000"/>
              <a:lumOff val="80000"/>
              <a:alpha val="49000"/>
            </a:schemeClr>
          </a:solidFill>
          <a:ln w="12700" cmpd="sng">
            <a:noFill/>
          </a:ln>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Better serve societal needs:</a:t>
            </a:r>
            <a:r>
              <a:rPr kumimoji="0" lang="en-US" sz="1000" b="1" i="0" u="none" strike="noStrike" kern="1200" cap="none" spc="0" normalizeH="0" baseline="0" noProof="0" dirty="0">
                <a:ln>
                  <a:noFill/>
                </a:ln>
                <a:solidFill>
                  <a:prstClr val="black"/>
                </a:solidFill>
                <a:effectLst/>
                <a:uLnTx/>
                <a:uFillTx/>
                <a:latin typeface="Verdana"/>
                <a:ea typeface="+mn-ea"/>
                <a:cs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Delivering, authoritative, accessible, user-oriented and fit-for-purpose information and services</a:t>
            </a:r>
            <a:endParaRPr kumimoji="0" lang="en-US" sz="8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2" name="Rounded Rectangle 11"/>
          <p:cNvSpPr/>
          <p:nvPr/>
        </p:nvSpPr>
        <p:spPr>
          <a:xfrm>
            <a:off x="2851702" y="2420888"/>
            <a:ext cx="1440000" cy="1080000"/>
          </a:xfrm>
          <a:prstGeom prst="roundRect">
            <a:avLst/>
          </a:prstGeom>
          <a:solidFill>
            <a:schemeClr val="tx2">
              <a:lumMod val="20000"/>
              <a:lumOff val="80000"/>
              <a:alpha val="50000"/>
            </a:schemeClr>
          </a:solidFill>
          <a:ln w="12700" cmpd="sng">
            <a:noFill/>
          </a:ln>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Enhance Earth system observations and predictions: </a:t>
            </a:r>
            <a:r>
              <a:rPr kumimoji="0" lang="en-US" sz="700" b="0" i="0" u="none" strike="noStrike" kern="1200" cap="none" spc="0" normalizeH="0" baseline="0" noProof="0" dirty="0">
                <a:ln>
                  <a:noFill/>
                </a:ln>
                <a:solidFill>
                  <a:prstClr val="black"/>
                </a:solidFill>
                <a:effectLst/>
                <a:uLnTx/>
                <a:uFillTx/>
                <a:latin typeface="Verdana"/>
                <a:ea typeface="+mn-ea"/>
                <a:cs typeface="Verdana"/>
              </a:rPr>
              <a:t>Strengthening the technical foundation for the future</a:t>
            </a:r>
          </a:p>
        </p:txBody>
      </p:sp>
      <p:sp>
        <p:nvSpPr>
          <p:cNvPr id="13" name="Rounded Rectangle 12"/>
          <p:cNvSpPr/>
          <p:nvPr/>
        </p:nvSpPr>
        <p:spPr>
          <a:xfrm>
            <a:off x="4463509" y="2420888"/>
            <a:ext cx="1440000" cy="1080000"/>
          </a:xfrm>
          <a:prstGeom prst="roundRect">
            <a:avLst/>
          </a:prstGeom>
          <a:solidFill>
            <a:schemeClr val="tx2">
              <a:lumMod val="20000"/>
              <a:lumOff val="80000"/>
              <a:alpha val="50000"/>
            </a:schemeClr>
          </a:solidFill>
          <a:ln w="12700" cmpd="sng">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Advance targeted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Leveraging leadership in science to improve understanding of the Earth system for enhanced services</a:t>
            </a:r>
          </a:p>
        </p:txBody>
      </p:sp>
      <p:sp>
        <p:nvSpPr>
          <p:cNvPr id="14" name="Rounded Rectangle 13"/>
          <p:cNvSpPr/>
          <p:nvPr/>
        </p:nvSpPr>
        <p:spPr>
          <a:xfrm>
            <a:off x="6026547" y="2420888"/>
            <a:ext cx="1440000" cy="1080000"/>
          </a:xfrm>
          <a:prstGeom prst="roundRect">
            <a:avLst/>
          </a:prstGeom>
          <a:solidFill>
            <a:schemeClr val="tx2">
              <a:lumMod val="20000"/>
              <a:lumOff val="80000"/>
              <a:alpha val="50000"/>
            </a:schemeClr>
          </a:solidFill>
          <a:ln w="12700" cmpd="sng">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Close the capacity gap:</a:t>
            </a:r>
            <a:r>
              <a:rPr kumimoji="0" lang="en-US" sz="1000" b="1" i="0" u="none" strike="noStrike" kern="1200" cap="none" spc="0" normalizeH="0" baseline="0" noProof="0" dirty="0">
                <a:ln>
                  <a:noFill/>
                </a:ln>
                <a:solidFill>
                  <a:prstClr val="black"/>
                </a:solidFill>
                <a:effectLst/>
                <a:uLnTx/>
                <a:uFillTx/>
                <a:latin typeface="Verdana"/>
                <a:ea typeface="+mn-ea"/>
                <a:cs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Enhancing service delivery capacity of developing countries to ensure availability of essential information </a:t>
            </a:r>
            <a:r>
              <a:rPr kumimoji="0" lang="en-GB" sz="700" b="0" i="0" u="none" strike="noStrike" kern="1200" cap="none" spc="0" normalizeH="0" baseline="0" noProof="0" dirty="0">
                <a:ln>
                  <a:noFill/>
                </a:ln>
                <a:solidFill>
                  <a:prstClr val="black"/>
                </a:solidFill>
                <a:effectLst/>
                <a:uLnTx/>
                <a:uFillTx/>
                <a:latin typeface="Verdana"/>
                <a:ea typeface="+mn-ea"/>
                <a:cs typeface="Verdana"/>
              </a:rPr>
              <a:t>and services</a:t>
            </a:r>
            <a:endParaRPr kumimoji="0" lang="en-US" sz="7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2" name="TextBox 21"/>
          <p:cNvSpPr txBox="1"/>
          <p:nvPr/>
        </p:nvSpPr>
        <p:spPr>
          <a:xfrm>
            <a:off x="0" y="672901"/>
            <a:ext cx="12398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Vision </a:t>
            </a:r>
            <a:r>
              <a:rPr kumimoji="0" lang="en-US" sz="1000" b="1" i="0" u="none" strike="noStrike" kern="1200" cap="none" spc="50" normalizeH="0" baseline="0" noProof="0" dirty="0">
                <a:ln w="0"/>
                <a:solidFill>
                  <a:srgbClr val="1F497D"/>
                </a:solidFill>
                <a:effectLst>
                  <a:innerShdw blurRad="63500" dist="50800" dir="13500000">
                    <a:srgbClr val="000000">
                      <a:alpha val="50000"/>
                    </a:srgbClr>
                  </a:innerShdw>
                </a:effectLst>
                <a:uLnTx/>
                <a:uFillTx/>
                <a:latin typeface="Verdana"/>
                <a:ea typeface="+mn-ea"/>
                <a:cs typeface="Verdana"/>
              </a:rPr>
              <a:t>2030</a:t>
            </a:r>
            <a:endParaRPr kumimoji="0" lang="en-US" sz="1000" b="1" i="0" u="none" strike="noStrike" kern="1200" cap="none" spc="0" normalizeH="0" baseline="0" noProof="0" dirty="0">
              <a:ln>
                <a:noFill/>
              </a:ln>
              <a:solidFill>
                <a:srgbClr val="1F497D"/>
              </a:solidFill>
              <a:effectLst/>
              <a:uLnTx/>
              <a:uFillTx/>
              <a:latin typeface="Verdana"/>
              <a:ea typeface="+mn-ea"/>
              <a:cs typeface="Verdana"/>
            </a:endParaRPr>
          </a:p>
        </p:txBody>
      </p:sp>
      <p:sp>
        <p:nvSpPr>
          <p:cNvPr id="23" name="TextBox 22"/>
          <p:cNvSpPr txBox="1"/>
          <p:nvPr/>
        </p:nvSpPr>
        <p:spPr>
          <a:xfrm>
            <a:off x="-7181" y="1478340"/>
            <a:ext cx="123989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Overarching Priorities</a:t>
            </a:r>
          </a:p>
        </p:txBody>
      </p:sp>
      <p:sp>
        <p:nvSpPr>
          <p:cNvPr id="24" name="TextBox 23"/>
          <p:cNvSpPr txBox="1"/>
          <p:nvPr/>
        </p:nvSpPr>
        <p:spPr>
          <a:xfrm>
            <a:off x="-7182" y="2437494"/>
            <a:ext cx="123989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Long-Term Goals</a:t>
            </a:r>
          </a:p>
        </p:txBody>
      </p:sp>
      <p:sp>
        <p:nvSpPr>
          <p:cNvPr id="26" name="Rectangle 25"/>
          <p:cNvSpPr/>
          <p:nvPr/>
        </p:nvSpPr>
        <p:spPr>
          <a:xfrm>
            <a:off x="1250362" y="3578445"/>
            <a:ext cx="1592493" cy="2457971"/>
          </a:xfrm>
          <a:prstGeom prst="rect">
            <a:avLst/>
          </a:prstGeom>
          <a:ln>
            <a:noFill/>
          </a:ln>
        </p:spPr>
        <p:txBody>
          <a:bodyPr wrap="square" lIns="36000" tIns="36000" rIns="36000" bIns="3600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a:ea typeface="+mn-ea"/>
                <a:cs typeface="+mn-cs"/>
              </a:rPr>
              <a:t>1.1	</a:t>
            </a:r>
            <a:r>
              <a:rPr kumimoji="0" lang="en-US" sz="700" b="1" i="0" u="none" strike="noStrike" kern="1200" cap="none" spc="0" normalizeH="0" baseline="0" noProof="0" dirty="0">
                <a:ln>
                  <a:noFill/>
                </a:ln>
                <a:solidFill>
                  <a:prstClr val="black"/>
                </a:solidFill>
                <a:effectLst/>
                <a:uLnTx/>
                <a:uFillTx/>
                <a:latin typeface="Verdana"/>
                <a:ea typeface="+mn-ea"/>
                <a:cs typeface="Verdana"/>
              </a:rPr>
              <a:t>Mainstream and strengthen national multi-hazard early warning systems </a:t>
            </a:r>
            <a:r>
              <a:rPr kumimoji="0" lang="en-US" sz="700" b="0" i="0" u="none" strike="noStrike" kern="1200" cap="none" spc="0" normalizeH="0" baseline="0" noProof="0" dirty="0">
                <a:ln>
                  <a:noFill/>
                </a:ln>
                <a:solidFill>
                  <a:prstClr val="black"/>
                </a:solidFill>
                <a:effectLst/>
                <a:uLnTx/>
                <a:uFillTx/>
                <a:latin typeface="Verdana"/>
                <a:ea typeface="+mn-ea"/>
                <a:cs typeface="Verdana"/>
              </a:rPr>
              <a:t>to extend reach and better enable effective decision response to the associated risks</a:t>
            </a: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1.2	</a:t>
            </a:r>
            <a:r>
              <a:rPr kumimoji="0" lang="en-US" sz="700" b="1" i="0" u="none" strike="noStrike" kern="1200" cap="none" spc="0" normalizeH="0" baseline="0" noProof="0" dirty="0">
                <a:ln>
                  <a:noFill/>
                </a:ln>
                <a:solidFill>
                  <a:prstClr val="black"/>
                </a:solidFill>
                <a:effectLst/>
                <a:uLnTx/>
                <a:uFillTx/>
                <a:latin typeface="Verdana"/>
                <a:ea typeface="+mn-ea"/>
                <a:cs typeface="Verdana"/>
              </a:rPr>
              <a:t>Broaden the provision of policy- and decision-supporting climate information and services at all levels</a:t>
            </a:r>
            <a:endParaRPr kumimoji="0" lang="en-US" sz="700" b="0" i="0" u="none" strike="noStrike" kern="1200" cap="none" spc="0" normalizeH="0" baseline="0" noProof="0" dirty="0">
              <a:ln>
                <a:noFill/>
              </a:ln>
              <a:solidFill>
                <a:prstClr val="black"/>
              </a:solidFill>
              <a:effectLst/>
              <a:uLnTx/>
              <a:uFillTx/>
              <a:latin typeface="Verdana"/>
              <a:ea typeface="+mn-ea"/>
              <a:cs typeface="Verdana"/>
            </a:endParaRP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1.3	</a:t>
            </a:r>
            <a:r>
              <a:rPr kumimoji="0" lang="en-US" sz="700" b="1" i="0" u="none" strike="noStrike" kern="1200" cap="none" spc="0" normalizeH="0" baseline="0" noProof="0" dirty="0">
                <a:ln>
                  <a:noFill/>
                </a:ln>
                <a:solidFill>
                  <a:prstClr val="black"/>
                </a:solidFill>
                <a:effectLst/>
                <a:uLnTx/>
                <a:uFillTx/>
                <a:latin typeface="Verdana"/>
                <a:ea typeface="+mn-ea"/>
                <a:cs typeface="Verdana"/>
              </a:rPr>
              <a:t>Further develop services in support of sustainable water management</a:t>
            </a:r>
            <a:endParaRPr kumimoji="0" lang="en-US" sz="700" b="0" i="0" u="none" strike="noStrike" kern="1200" cap="none" spc="0" normalizeH="0" baseline="0" noProof="0" dirty="0">
              <a:ln>
                <a:noFill/>
              </a:ln>
              <a:solidFill>
                <a:prstClr val="black"/>
              </a:solidFill>
              <a:effectLst/>
              <a:uLnTx/>
              <a:uFillTx/>
              <a:latin typeface="Verdana"/>
              <a:ea typeface="+mn-ea"/>
              <a:cs typeface="Verdana"/>
            </a:endParaRP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1.4	Enhance and innovate the provision of </a:t>
            </a:r>
            <a:r>
              <a:rPr kumimoji="0" lang="en-US" sz="700" b="1" i="0" u="none" strike="noStrike" kern="1200" cap="none" spc="0" normalizeH="0" baseline="0" noProof="0" dirty="0">
                <a:ln>
                  <a:noFill/>
                </a:ln>
                <a:solidFill>
                  <a:prstClr val="black"/>
                </a:solidFill>
                <a:effectLst/>
                <a:uLnTx/>
                <a:uFillTx/>
                <a:latin typeface="Verdana"/>
                <a:ea typeface="+mn-ea"/>
                <a:cs typeface="Verdana"/>
              </a:rPr>
              <a:t>value-added, decision-supporting weather information and services </a:t>
            </a:r>
            <a:endParaRPr kumimoji="0" lang="en-US" sz="7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7" name="TextBox 26"/>
          <p:cNvSpPr txBox="1"/>
          <p:nvPr/>
        </p:nvSpPr>
        <p:spPr>
          <a:xfrm>
            <a:off x="9247" y="3554132"/>
            <a:ext cx="1230648"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Strategic Objectives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497D"/>
              </a:solidFill>
              <a:effectLst/>
              <a:uLnTx/>
              <a:uFillTx/>
              <a:latin typeface="Verdana"/>
              <a:ea typeface="+mn-ea"/>
              <a:cs typeface="Verdana"/>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2020-2023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focus</a:t>
            </a:r>
          </a:p>
        </p:txBody>
      </p:sp>
      <p:sp>
        <p:nvSpPr>
          <p:cNvPr id="28" name="Rectangle 27"/>
          <p:cNvSpPr/>
          <p:nvPr/>
        </p:nvSpPr>
        <p:spPr>
          <a:xfrm>
            <a:off x="2842855" y="3580116"/>
            <a:ext cx="1620654" cy="2292935"/>
          </a:xfrm>
          <a:prstGeom prst="rect">
            <a:avLst/>
          </a:prstGeom>
          <a:ln>
            <a:noFill/>
          </a:ln>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2.1	</a:t>
            </a:r>
            <a:r>
              <a:rPr kumimoji="0" lang="en-US" sz="700" b="1" i="0" u="none" strike="noStrike" kern="1200" cap="none" spc="0" normalizeH="0" baseline="0" noProof="0" dirty="0">
                <a:ln>
                  <a:noFill/>
                </a:ln>
                <a:solidFill>
                  <a:prstClr val="black"/>
                </a:solidFill>
                <a:effectLst/>
                <a:uLnTx/>
                <a:uFillTx/>
                <a:latin typeface="Verdana"/>
                <a:ea typeface="+mn-ea"/>
                <a:cs typeface="Verdana"/>
              </a:rPr>
              <a:t>Optimize the acquisition of observation data </a:t>
            </a:r>
            <a:r>
              <a:rPr kumimoji="0" lang="en-US" sz="700" b="0" i="0" u="none" strike="noStrike" kern="1200" cap="none" spc="0" normalizeH="0" baseline="0" noProof="0" dirty="0">
                <a:ln>
                  <a:noFill/>
                </a:ln>
                <a:solidFill>
                  <a:prstClr val="black"/>
                </a:solidFill>
                <a:effectLst/>
                <a:uLnTx/>
                <a:uFillTx/>
                <a:latin typeface="Verdana"/>
                <a:ea typeface="+mn-ea"/>
                <a:cs typeface="Verdana"/>
              </a:rPr>
              <a:t>through the WMO Integrated Global Observing System</a:t>
            </a: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2.2	Improve and increase </a:t>
            </a:r>
            <a:r>
              <a:rPr kumimoji="0" lang="en-US" sz="700" b="1" i="0" u="none" strike="noStrike" kern="1200" cap="none" spc="0" normalizeH="0" baseline="0" noProof="0" dirty="0">
                <a:ln>
                  <a:noFill/>
                </a:ln>
                <a:solidFill>
                  <a:prstClr val="black"/>
                </a:solidFill>
                <a:effectLst/>
                <a:uLnTx/>
                <a:uFillTx/>
                <a:latin typeface="Verdana"/>
                <a:ea typeface="+mn-ea"/>
                <a:cs typeface="Verdana"/>
              </a:rPr>
              <a:t>access to, exchange and management of current and past observation data and derived products </a:t>
            </a:r>
            <a:r>
              <a:rPr kumimoji="0" lang="en-US" sz="700" b="0" i="0" u="none" strike="noStrike" kern="1200" cap="none" spc="0" normalizeH="0" baseline="0" noProof="0" dirty="0">
                <a:ln>
                  <a:noFill/>
                </a:ln>
                <a:solidFill>
                  <a:prstClr val="black"/>
                </a:solidFill>
                <a:effectLst/>
                <a:uLnTx/>
                <a:uFillTx/>
                <a:latin typeface="Verdana"/>
                <a:ea typeface="+mn-ea"/>
                <a:cs typeface="Verdana"/>
              </a:rPr>
              <a:t>through the WMO Information System</a:t>
            </a: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2.3	Enable </a:t>
            </a:r>
            <a:r>
              <a:rPr kumimoji="0" lang="en-US" sz="700" b="1" i="0" u="none" strike="noStrike" kern="1200" cap="none" spc="0" normalizeH="0" baseline="0" noProof="0" dirty="0">
                <a:ln>
                  <a:noFill/>
                </a:ln>
                <a:solidFill>
                  <a:prstClr val="black"/>
                </a:solidFill>
                <a:effectLst/>
                <a:uLnTx/>
                <a:uFillTx/>
                <a:latin typeface="Verdana"/>
                <a:ea typeface="+mn-ea"/>
                <a:cs typeface="Verdana"/>
              </a:rPr>
              <a:t>access and use of numerical forecasting and prediction products </a:t>
            </a:r>
            <a:r>
              <a:rPr kumimoji="0" lang="en-US" sz="700" b="0" i="0" u="none" strike="noStrike" kern="1200" cap="none" spc="0" normalizeH="0" baseline="0" noProof="0" dirty="0">
                <a:ln>
                  <a:noFill/>
                </a:ln>
                <a:solidFill>
                  <a:prstClr val="black"/>
                </a:solidFill>
                <a:effectLst/>
                <a:uLnTx/>
                <a:uFillTx/>
                <a:latin typeface="Verdana"/>
                <a:ea typeface="+mn-ea"/>
                <a:cs typeface="Verdana"/>
              </a:rPr>
              <a:t>at all temporal and spatial scales from the WMO Global Data Processing and Forecast System</a:t>
            </a:r>
          </a:p>
        </p:txBody>
      </p:sp>
      <p:sp>
        <p:nvSpPr>
          <p:cNvPr id="29" name="Rectangle 28"/>
          <p:cNvSpPr/>
          <p:nvPr/>
        </p:nvSpPr>
        <p:spPr>
          <a:xfrm>
            <a:off x="4463509" y="3596640"/>
            <a:ext cx="1462702" cy="1411531"/>
          </a:xfrm>
          <a:prstGeom prst="rect">
            <a:avLst/>
          </a:prstGeom>
          <a:ln>
            <a:noFill/>
          </a:ln>
        </p:spPr>
        <p:txBody>
          <a:bodyPr wrap="square" lIns="36000" tIns="36000" rIns="36000" bIns="3600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3.1	</a:t>
            </a:r>
            <a:r>
              <a:rPr kumimoji="0" lang="en-US" sz="700" b="1" i="0" u="none" strike="noStrike" kern="1200" cap="none" spc="0" normalizeH="0" baseline="0" noProof="0" dirty="0">
                <a:ln>
                  <a:noFill/>
                </a:ln>
                <a:solidFill>
                  <a:prstClr val="black"/>
                </a:solidFill>
                <a:effectLst/>
                <a:uLnTx/>
                <a:uFillTx/>
                <a:latin typeface="Verdana"/>
                <a:ea typeface="+mn-ea"/>
                <a:cs typeface="Verdana"/>
              </a:rPr>
              <a:t>Advance scientific knowledge of the Earth system</a:t>
            </a: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3.2	Enhance the science-to-service value chain ensuring scientific and technological advances </a:t>
            </a:r>
            <a:r>
              <a:rPr kumimoji="0" lang="en-US" sz="700" b="1" i="0" u="none" strike="noStrike" kern="1200" cap="none" spc="0" normalizeH="0" baseline="0" noProof="0" dirty="0">
                <a:ln>
                  <a:noFill/>
                </a:ln>
                <a:solidFill>
                  <a:prstClr val="black"/>
                </a:solidFill>
                <a:effectLst/>
                <a:uLnTx/>
                <a:uFillTx/>
                <a:latin typeface="Verdana"/>
                <a:ea typeface="+mn-ea"/>
                <a:cs typeface="Verdana"/>
              </a:rPr>
              <a:t>improve predictive capabilities</a:t>
            </a:r>
            <a:endParaRPr kumimoji="0" lang="en-US" sz="700" b="0" i="0" u="none" strike="noStrike" kern="1200" cap="none" spc="0" normalizeH="0" baseline="0" noProof="0" dirty="0">
              <a:ln>
                <a:noFill/>
              </a:ln>
              <a:solidFill>
                <a:prstClr val="black"/>
              </a:solidFill>
              <a:effectLst/>
              <a:uLnTx/>
              <a:uFillTx/>
              <a:latin typeface="Verdana"/>
              <a:ea typeface="+mn-ea"/>
              <a:cs typeface="Verdana"/>
            </a:endParaRP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3.3	</a:t>
            </a:r>
            <a:r>
              <a:rPr kumimoji="0" lang="en-US" sz="700" b="1" i="0" u="none" strike="noStrike" kern="1200" cap="none" spc="0" normalizeH="0" baseline="0" noProof="0" dirty="0">
                <a:ln>
                  <a:noFill/>
                </a:ln>
                <a:solidFill>
                  <a:prstClr val="black"/>
                </a:solidFill>
                <a:effectLst/>
                <a:uLnTx/>
                <a:uFillTx/>
                <a:latin typeface="Verdana"/>
                <a:ea typeface="+mn-ea"/>
                <a:cs typeface="Verdana"/>
              </a:rPr>
              <a:t>Advance policy-relevant science </a:t>
            </a:r>
          </a:p>
        </p:txBody>
      </p:sp>
      <p:sp>
        <p:nvSpPr>
          <p:cNvPr id="30" name="Rectangle 29"/>
          <p:cNvSpPr/>
          <p:nvPr/>
        </p:nvSpPr>
        <p:spPr>
          <a:xfrm>
            <a:off x="6026547" y="3596640"/>
            <a:ext cx="1522403" cy="1842418"/>
          </a:xfrm>
          <a:prstGeom prst="rect">
            <a:avLst/>
          </a:prstGeom>
          <a:ln>
            <a:noFill/>
          </a:ln>
        </p:spPr>
        <p:txBody>
          <a:bodyPr wrap="square" lIns="36000" tIns="36000" rIns="36000" bIns="3600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4.1	</a:t>
            </a:r>
            <a:r>
              <a:rPr kumimoji="0" lang="en-US" sz="700" b="1" i="0" u="none" strike="noStrike" kern="1200" cap="none" spc="0" normalizeH="0" baseline="0" noProof="0" dirty="0">
                <a:ln>
                  <a:noFill/>
                </a:ln>
                <a:solidFill>
                  <a:prstClr val="black"/>
                </a:solidFill>
                <a:effectLst/>
                <a:uLnTx/>
                <a:uFillTx/>
                <a:latin typeface="Verdana"/>
                <a:ea typeface="+mn-ea"/>
                <a:cs typeface="Verdana"/>
              </a:rPr>
              <a:t>Address the needs of developing </a:t>
            </a:r>
            <a:r>
              <a:rPr kumimoji="0" lang="en-US" sz="700" b="0" i="0" u="none" strike="noStrike" kern="1200" cap="none" spc="0" normalizeH="0" baseline="0" noProof="0" dirty="0">
                <a:ln>
                  <a:noFill/>
                </a:ln>
                <a:solidFill>
                  <a:prstClr val="black"/>
                </a:solidFill>
                <a:effectLst/>
                <a:uLnTx/>
                <a:uFillTx/>
                <a:latin typeface="Verdana"/>
                <a:ea typeface="+mn-ea"/>
                <a:cs typeface="Verdana"/>
              </a:rPr>
              <a:t>countries to enable them to provide and utilize essential weather, climate, hydrological and marine services</a:t>
            </a: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4.2	</a:t>
            </a:r>
            <a:r>
              <a:rPr kumimoji="0" lang="en-US" sz="700" b="1" i="0" u="none" strike="noStrike" kern="1200" cap="none" spc="0" normalizeH="0" baseline="0" noProof="0" dirty="0">
                <a:ln>
                  <a:noFill/>
                </a:ln>
                <a:solidFill>
                  <a:prstClr val="black"/>
                </a:solidFill>
                <a:effectLst/>
                <a:uLnTx/>
                <a:uFillTx/>
                <a:latin typeface="Verdana"/>
                <a:ea typeface="+mn-ea"/>
                <a:cs typeface="Verdana"/>
              </a:rPr>
              <a:t>Develop and sustain core competencies and expertise</a:t>
            </a: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4.3	</a:t>
            </a:r>
            <a:r>
              <a:rPr kumimoji="0" lang="en-US" sz="700" b="1" i="0" u="none" strike="noStrike" kern="1200" cap="none" spc="0" normalizeH="0" baseline="0" noProof="0" dirty="0">
                <a:ln>
                  <a:noFill/>
                </a:ln>
                <a:solidFill>
                  <a:prstClr val="black"/>
                </a:solidFill>
                <a:effectLst/>
                <a:uLnTx/>
                <a:uFillTx/>
                <a:latin typeface="Verdana"/>
                <a:ea typeface="+mn-ea"/>
                <a:cs typeface="Verdana"/>
              </a:rPr>
              <a:t>Scale up effective partnerships for investment </a:t>
            </a:r>
            <a:r>
              <a:rPr kumimoji="0" lang="en-US" sz="700" b="0" i="0" u="none" strike="noStrike" kern="1200" cap="none" spc="0" normalizeH="0" baseline="0" noProof="0" dirty="0">
                <a:ln>
                  <a:noFill/>
                </a:ln>
                <a:solidFill>
                  <a:prstClr val="black"/>
                </a:solidFill>
                <a:effectLst/>
                <a:uLnTx/>
                <a:uFillTx/>
                <a:latin typeface="Verdana"/>
                <a:ea typeface="+mn-ea"/>
                <a:cs typeface="Verdana"/>
              </a:rPr>
              <a:t>in sustainable and cost-efficient infrastructure and service delivery  </a:t>
            </a:r>
          </a:p>
        </p:txBody>
      </p:sp>
      <p:sp>
        <p:nvSpPr>
          <p:cNvPr id="31" name="Rectangle 30"/>
          <p:cNvSpPr/>
          <p:nvPr/>
        </p:nvSpPr>
        <p:spPr>
          <a:xfrm>
            <a:off x="7576189" y="3596640"/>
            <a:ext cx="1466794" cy="1519253"/>
          </a:xfrm>
          <a:prstGeom prst="rect">
            <a:avLst/>
          </a:prstGeom>
          <a:ln>
            <a:noFill/>
          </a:ln>
        </p:spPr>
        <p:txBody>
          <a:bodyPr wrap="square" lIns="36000" tIns="36000" rIns="36000" bIns="3600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5.1	</a:t>
            </a:r>
            <a:r>
              <a:rPr kumimoji="0" lang="en-US" sz="700" b="1" i="0" u="none" strike="noStrike" kern="1200" cap="none" spc="0" normalizeH="0" baseline="0" noProof="0" dirty="0">
                <a:ln>
                  <a:noFill/>
                </a:ln>
                <a:solidFill>
                  <a:prstClr val="black"/>
                </a:solidFill>
                <a:effectLst/>
                <a:uLnTx/>
                <a:uFillTx/>
                <a:latin typeface="Verdana"/>
                <a:ea typeface="+mn-ea"/>
                <a:cs typeface="Verdana"/>
              </a:rPr>
              <a:t>Optimize WMO constituent body structure </a:t>
            </a:r>
            <a:r>
              <a:rPr kumimoji="0" lang="en-US" sz="700" b="0" i="0" u="none" strike="noStrike" kern="1200" cap="none" spc="0" normalizeH="0" baseline="0" noProof="0" dirty="0">
                <a:ln>
                  <a:noFill/>
                </a:ln>
                <a:solidFill>
                  <a:prstClr val="black"/>
                </a:solidFill>
                <a:effectLst/>
                <a:uLnTx/>
                <a:uFillTx/>
                <a:latin typeface="Verdana"/>
                <a:ea typeface="+mn-ea"/>
                <a:cs typeface="Verdana"/>
              </a:rPr>
              <a:t>for more effective decision-making</a:t>
            </a: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5.2	</a:t>
            </a:r>
            <a:r>
              <a:rPr kumimoji="0" lang="en-US" sz="700" b="1" i="0" u="none" strike="noStrike" kern="1200" cap="none" spc="0" normalizeH="0" baseline="0" noProof="0" dirty="0">
                <a:ln>
                  <a:noFill/>
                </a:ln>
                <a:solidFill>
                  <a:prstClr val="black"/>
                </a:solidFill>
                <a:effectLst/>
                <a:uLnTx/>
                <a:uFillTx/>
                <a:latin typeface="Verdana"/>
                <a:ea typeface="+mn-ea"/>
                <a:cs typeface="Verdana"/>
              </a:rPr>
              <a:t>Streamline WMO programmes</a:t>
            </a:r>
          </a:p>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5.3	</a:t>
            </a:r>
            <a:r>
              <a:rPr kumimoji="0" lang="en-US" sz="700" b="1" i="0" u="none" strike="noStrike" kern="1200" cap="none" spc="0" normalizeH="0" baseline="0" noProof="0" dirty="0">
                <a:ln>
                  <a:noFill/>
                </a:ln>
                <a:solidFill>
                  <a:prstClr val="black"/>
                </a:solidFill>
                <a:effectLst/>
                <a:uLnTx/>
                <a:uFillTx/>
                <a:latin typeface="Verdana"/>
                <a:ea typeface="+mn-ea"/>
                <a:cs typeface="Verdana"/>
              </a:rPr>
              <a:t>Advance equal and effective participation of women and men </a:t>
            </a:r>
            <a:r>
              <a:rPr kumimoji="0" lang="en-US" sz="700" b="0" i="0" u="none" strike="noStrike" kern="1200" cap="none" spc="0" normalizeH="0" baseline="0" noProof="0" dirty="0">
                <a:ln>
                  <a:noFill/>
                </a:ln>
                <a:solidFill>
                  <a:prstClr val="black"/>
                </a:solidFill>
                <a:effectLst/>
                <a:uLnTx/>
                <a:uFillTx/>
                <a:latin typeface="Verdana"/>
                <a:ea typeface="+mn-ea"/>
                <a:cs typeface="Verdana"/>
              </a:rPr>
              <a:t>in governance, scientific cooperation and decision-making</a:t>
            </a:r>
          </a:p>
        </p:txBody>
      </p:sp>
      <p:sp>
        <p:nvSpPr>
          <p:cNvPr id="38" name="Rounded Rectangle 37"/>
          <p:cNvSpPr/>
          <p:nvPr/>
        </p:nvSpPr>
        <p:spPr>
          <a:xfrm>
            <a:off x="7589586" y="2420888"/>
            <a:ext cx="1440000" cy="1080000"/>
          </a:xfrm>
          <a:prstGeom prst="roundRect">
            <a:avLst>
              <a:gd name="adj" fmla="val 15683"/>
            </a:avLst>
          </a:prstGeom>
          <a:solidFill>
            <a:schemeClr val="tx2">
              <a:lumMod val="20000"/>
              <a:lumOff val="80000"/>
              <a:alpha val="50000"/>
            </a:schemeClr>
          </a:solidFill>
          <a:ln w="12700" cmpd="sng">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Strategic realignment of WMO structure and programmes:</a:t>
            </a:r>
            <a:r>
              <a:rPr kumimoji="0" lang="en-US" sz="800" b="1" i="0" u="none" strike="noStrike" kern="1200" cap="none" spc="0" normalizeH="0" baseline="0" noProof="0" dirty="0">
                <a:ln>
                  <a:noFill/>
                </a:ln>
                <a:solidFill>
                  <a:srgbClr val="1F497D"/>
                </a:solidFill>
                <a:effectLst/>
                <a:uLnTx/>
                <a:uFillTx/>
                <a:latin typeface="Verdana"/>
                <a:ea typeface="+mn-ea"/>
                <a:cs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Verdana"/>
                <a:ea typeface="+mn-ea"/>
                <a:cs typeface="Verdana"/>
              </a:rPr>
              <a:t>Effective policy- and decision-making and implementation</a:t>
            </a:r>
          </a:p>
        </p:txBody>
      </p:sp>
      <p:sp>
        <p:nvSpPr>
          <p:cNvPr id="2" name="Rectangle 1"/>
          <p:cNvSpPr/>
          <p:nvPr/>
        </p:nvSpPr>
        <p:spPr>
          <a:xfrm>
            <a:off x="0" y="2132856"/>
            <a:ext cx="1250362"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Verdana"/>
                <a:ea typeface="+mn-ea"/>
                <a:cs typeface="Verdana"/>
              </a:rPr>
              <a:t>Core Values </a:t>
            </a:r>
            <a:endParaRPr kumimoji="0" lang="en-US" sz="900" b="0" i="0" u="none" strike="noStrike" kern="1200" cap="none" spc="0" normalizeH="0" baseline="0" noProof="0" dirty="0">
              <a:ln>
                <a:noFill/>
              </a:ln>
              <a:solidFill>
                <a:srgbClr val="1F497D"/>
              </a:solidFill>
              <a:effectLst/>
              <a:uLnTx/>
              <a:uFillTx/>
              <a:latin typeface="Verdana"/>
              <a:ea typeface="+mn-ea"/>
              <a:cs typeface="Verdana"/>
            </a:endParaRPr>
          </a:p>
        </p:txBody>
      </p:sp>
      <p:sp useBgFill="1">
        <p:nvSpPr>
          <p:cNvPr id="3" name="Rectangle 2"/>
          <p:cNvSpPr/>
          <p:nvPr/>
        </p:nvSpPr>
        <p:spPr>
          <a:xfrm>
            <a:off x="1250362" y="2132856"/>
            <a:ext cx="7768378" cy="223138"/>
          </a:xfrm>
          <a:prstGeom prst="rect">
            <a:avLst/>
          </a:prstGeom>
          <a:effectLst>
            <a:reflection blurRad="6350" stA="52000" endA="300" endPos="35000" dir="5400000" sy="-100000" algn="bl" rotWithShape="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F497D"/>
                </a:solidFill>
                <a:effectLst/>
                <a:uLnTx/>
                <a:uFillTx/>
                <a:latin typeface="Verdana" charset="0"/>
                <a:ea typeface="Verdana" charset="0"/>
                <a:cs typeface="Verdana" charset="0"/>
              </a:rPr>
              <a:t>Accountability for Results and Transparency </a:t>
            </a:r>
            <a:r>
              <a:rPr kumimoji="0" lang="en-US" sz="850" b="1" i="0" u="none" strike="noStrike" kern="1200" cap="none" spc="0" normalizeH="0" baseline="0" noProof="0" dirty="0">
                <a:ln>
                  <a:noFill/>
                </a:ln>
                <a:solidFill>
                  <a:srgbClr val="1F497D"/>
                </a:solidFill>
                <a:effectLst/>
                <a:uLnTx/>
                <a:uFillTx/>
                <a:latin typeface="Verdana" charset="0"/>
                <a:ea typeface="Verdana" charset="0"/>
                <a:cs typeface="Verdana" charset="0"/>
                <a:sym typeface="Wingdings"/>
              </a:rPr>
              <a:t> </a:t>
            </a:r>
            <a:r>
              <a:rPr kumimoji="0" lang="en-US" sz="850" b="1" i="0" u="none" strike="noStrike" kern="1200" cap="none" spc="0" normalizeH="0" baseline="0" noProof="0" dirty="0">
                <a:ln>
                  <a:noFill/>
                </a:ln>
                <a:solidFill>
                  <a:srgbClr val="1F497D"/>
                </a:solidFill>
                <a:effectLst/>
                <a:uLnTx/>
                <a:uFillTx/>
                <a:latin typeface="Verdana" charset="0"/>
                <a:ea typeface="Verdana" charset="0"/>
                <a:cs typeface="Verdana" charset="0"/>
              </a:rPr>
              <a:t>Collaboration and Partnership </a:t>
            </a:r>
            <a:r>
              <a:rPr kumimoji="0" lang="en-US" sz="850" b="1" i="0" u="none" strike="noStrike" kern="1200" cap="none" spc="0" normalizeH="0" baseline="0" noProof="0" dirty="0">
                <a:ln>
                  <a:noFill/>
                </a:ln>
                <a:solidFill>
                  <a:srgbClr val="1F497D"/>
                </a:solidFill>
                <a:effectLst/>
                <a:uLnTx/>
                <a:uFillTx/>
                <a:latin typeface="Verdana" charset="0"/>
                <a:ea typeface="Verdana" charset="0"/>
                <a:cs typeface="Verdana" charset="0"/>
                <a:sym typeface="Wingdings"/>
              </a:rPr>
              <a:t> </a:t>
            </a:r>
            <a:r>
              <a:rPr kumimoji="0" lang="en-US" sz="850" b="1" i="0" u="none" strike="noStrike" kern="1200" cap="none" spc="0" normalizeH="0" baseline="0" noProof="0" dirty="0">
                <a:ln>
                  <a:noFill/>
                </a:ln>
                <a:solidFill>
                  <a:srgbClr val="1F497D"/>
                </a:solidFill>
                <a:effectLst/>
                <a:uLnTx/>
                <a:uFillTx/>
                <a:latin typeface="Verdana" charset="0"/>
                <a:ea typeface="Verdana" charset="0"/>
                <a:cs typeface="Verdana" charset="0"/>
              </a:rPr>
              <a:t>Gender Equality, Inclusiveness and Diversity</a:t>
            </a:r>
            <a:r>
              <a:rPr kumimoji="0" lang="en-US" sz="850" b="0" i="0" u="none" strike="noStrike" kern="1200" cap="none" spc="0" normalizeH="0" baseline="0" noProof="0" dirty="0">
                <a:ln>
                  <a:noFill/>
                </a:ln>
                <a:solidFill>
                  <a:srgbClr val="1F497D"/>
                </a:solidFill>
                <a:effectLst/>
                <a:uLnTx/>
                <a:uFillTx/>
                <a:latin typeface="Verdana" charset="0"/>
                <a:ea typeface="Verdana" charset="0"/>
                <a:cs typeface="Verdana" charset="0"/>
              </a:rPr>
              <a:t> </a:t>
            </a:r>
            <a:endParaRPr kumimoji="0" lang="en-US" sz="850" b="1" i="0" u="none" strike="noStrike" kern="1200" cap="none" spc="0" normalizeH="0" baseline="0" noProof="0" dirty="0">
              <a:ln>
                <a:noFill/>
              </a:ln>
              <a:solidFill>
                <a:srgbClr val="1F497D"/>
              </a:solidFill>
              <a:effectLst/>
              <a:uLnTx/>
              <a:uFillTx/>
              <a:latin typeface="Verdana" charset="0"/>
              <a:ea typeface="Verdana" charset="0"/>
              <a:cs typeface="Verdana" charset="0"/>
            </a:endParaRPr>
          </a:p>
        </p:txBody>
      </p:sp>
    </p:spTree>
    <p:extLst>
      <p:ext uri="{BB962C8B-B14F-4D97-AF65-F5344CB8AC3E}">
        <p14:creationId xmlns:p14="http://schemas.microsoft.com/office/powerpoint/2010/main" val="282565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043"/>
            <a:ext cx="8229600" cy="739152"/>
          </a:xfrm>
        </p:spPr>
        <p:txBody>
          <a:bodyPr/>
          <a:lstStyle/>
          <a:p>
            <a:r>
              <a:rPr lang="en-US" sz="2400" dirty="0"/>
              <a:t>TPOS 2020: </a:t>
            </a:r>
            <a:r>
              <a:rPr lang="en-US" sz="2400" b="0" dirty="0"/>
              <a:t>proposed backbone, engagement of met services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27F99"/>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AU" sz="1200" b="0" i="0" u="none" strike="noStrike" kern="0" cap="none" spc="0" normalizeH="0" baseline="0" noProof="0">
              <a:ln>
                <a:noFill/>
              </a:ln>
              <a:solidFill>
                <a:srgbClr val="027F99"/>
              </a:solidFill>
              <a:effectLst/>
              <a:uLnTx/>
              <a:uFillTx/>
              <a:latin typeface="Calibri"/>
              <a:cs typeface="Calibri"/>
              <a:sym typeface="Calibri"/>
            </a:endParaRPr>
          </a:p>
        </p:txBody>
      </p:sp>
      <p:sp>
        <p:nvSpPr>
          <p:cNvPr id="5" name="Google Shape;11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AU" sz="1400" b="1" i="0" u="none" strike="noStrike" kern="0" cap="none" spc="0" normalizeH="0" baseline="0" noProof="0" dirty="0">
                <a:ln>
                  <a:noFill/>
                </a:ln>
                <a:solidFill>
                  <a:srgbClr val="027F99"/>
                </a:solidFill>
                <a:effectLst/>
                <a:uLnTx/>
                <a:uFillTx/>
                <a:latin typeface="Calibri"/>
                <a:cs typeface="Calibri"/>
                <a:sym typeface="Calibri"/>
              </a:rPr>
              <a:t>TPOS 2020 </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AU" sz="1400" b="1" i="0" u="none" strike="noStrike" kern="0" cap="none" spc="0" normalizeH="0" baseline="0" noProof="0" dirty="0">
                <a:ln>
                  <a:noFill/>
                </a:ln>
                <a:solidFill>
                  <a:srgbClr val="027F99"/>
                </a:solidFill>
                <a:effectLst/>
                <a:uLnTx/>
                <a:uFillTx/>
                <a:latin typeface="Calibri"/>
                <a:cs typeface="Calibri"/>
                <a:sym typeface="Calibri"/>
              </a:rPr>
              <a:t>www.tpos2020.org</a:t>
            </a:r>
            <a:endParaRPr kumimoji="0" sz="1400" b="1" i="0" u="none" strike="noStrike" kern="0" cap="none" spc="0" normalizeH="0" baseline="0" noProof="0" dirty="0">
              <a:ln>
                <a:noFill/>
              </a:ln>
              <a:solidFill>
                <a:srgbClr val="027F99"/>
              </a:solidFill>
              <a:effectLst/>
              <a:uLnTx/>
              <a:uFillTx/>
              <a:latin typeface="Calibri"/>
              <a:cs typeface="Calibri"/>
              <a:sym typeface="Calibri"/>
            </a:endParaRPr>
          </a:p>
        </p:txBody>
      </p:sp>
      <p:grpSp>
        <p:nvGrpSpPr>
          <p:cNvPr id="12" name="Group 11"/>
          <p:cNvGrpSpPr/>
          <p:nvPr/>
        </p:nvGrpSpPr>
        <p:grpSpPr>
          <a:xfrm>
            <a:off x="256722" y="1056258"/>
            <a:ext cx="8446559" cy="5091307"/>
            <a:chOff x="449207" y="930015"/>
            <a:chExt cx="7686009" cy="4498556"/>
          </a:xfrm>
        </p:grpSpPr>
        <p:sp>
          <p:nvSpPr>
            <p:cNvPr id="6" name="TextBox 5"/>
            <p:cNvSpPr txBox="1"/>
            <p:nvPr/>
          </p:nvSpPr>
          <p:spPr>
            <a:xfrm>
              <a:off x="5629073" y="1861070"/>
              <a:ext cx="2418451" cy="25290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67F99"/>
                  </a:solidFill>
                  <a:effectLst/>
                  <a:uLnTx/>
                  <a:uFillTx/>
                  <a:latin typeface="Arial"/>
                  <a:cs typeface="Arial"/>
                  <a:sym typeface="Arial"/>
                </a:rPr>
                <a:t>New regimes with mooring extension lines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67F99"/>
                  </a:solidFill>
                  <a:effectLst/>
                  <a:uLnTx/>
                  <a:uFillTx/>
                  <a:latin typeface="Arial"/>
                  <a:cs typeface="Arial"/>
                  <a:sym typeface="Arial"/>
                </a:rPr>
                <a:t>Biogeochemical measurements to backbone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67F99"/>
                  </a:solidFill>
                  <a:effectLst/>
                  <a:uLnTx/>
                  <a:uFillTx/>
                  <a:latin typeface="Arial"/>
                  <a:cs typeface="Arial"/>
                  <a:sym typeface="Arial"/>
                </a:rPr>
                <a:t>Considers unique capabilities and best fits of various observing platforms</a:t>
              </a:r>
            </a:p>
          </p:txBody>
        </p:sp>
        <p:pic>
          <p:nvPicPr>
            <p:cNvPr id="7" name="Picture 2" descr="https://lh4.googleusercontent.com/PCF0itqw7TM7gbzRyvUr-4CjCZlrtgSIwfh6tMTGCCmqNokIBah3aqotwnmSyPvvkOjyUDKjRLcrtIlt1NBExVrgbbx306DMM58-sKNrbow382yGkppHAZeXBecFzL1STQfC5zeSZHSHMi_y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07" y="930015"/>
              <a:ext cx="5179866" cy="429486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urved Connector 7"/>
            <p:cNvCxnSpPr>
              <a:stCxn id="9" idx="1"/>
            </p:cNvCxnSpPr>
            <p:nvPr/>
          </p:nvCxnSpPr>
          <p:spPr>
            <a:xfrm rot="10800000">
              <a:off x="5145902" y="4198585"/>
              <a:ext cx="493774" cy="82207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9676" y="4612739"/>
              <a:ext cx="2260313" cy="8158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800" b="0" i="0" u="none" strike="noStrike" kern="0" cap="none" spc="0" normalizeH="0" baseline="0" noProof="0" dirty="0">
                  <a:ln>
                    <a:noFill/>
                  </a:ln>
                  <a:solidFill>
                    <a:srgbClr val="F15B2A"/>
                  </a:solidFill>
                  <a:effectLst/>
                  <a:uLnTx/>
                  <a:uFillTx/>
                  <a:latin typeface="Arial"/>
                  <a:cs typeface="Arial"/>
                  <a:sym typeface="Arial"/>
                </a:rPr>
                <a:t>Argo: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800" b="0" i="0" u="none" strike="noStrike" kern="0" cap="none" spc="0" normalizeH="0" baseline="0" noProof="0" dirty="0">
                  <a:ln>
                    <a:noFill/>
                  </a:ln>
                  <a:solidFill>
                    <a:srgbClr val="F15B2A"/>
                  </a:solidFill>
                  <a:effectLst/>
                  <a:uLnTx/>
                  <a:uFillTx/>
                  <a:latin typeface="Arial"/>
                  <a:cs typeface="Arial"/>
                  <a:sym typeface="Arial"/>
                </a:rPr>
                <a:t>-double core mission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800" b="0" i="0" u="none" strike="noStrike" kern="0" cap="none" spc="0" normalizeH="0" baseline="0" noProof="0" dirty="0">
                  <a:ln>
                    <a:noFill/>
                  </a:ln>
                  <a:solidFill>
                    <a:srgbClr val="F15B2A"/>
                  </a:solidFill>
                  <a:effectLst/>
                  <a:uLnTx/>
                  <a:uFillTx/>
                  <a:latin typeface="Arial"/>
                  <a:cs typeface="Arial"/>
                  <a:sym typeface="Arial"/>
                </a:rPr>
                <a:t>-add BGC mission </a:t>
              </a:r>
            </a:p>
          </p:txBody>
        </p:sp>
        <p:sp>
          <p:nvSpPr>
            <p:cNvPr id="10" name="Rectangle 9"/>
            <p:cNvSpPr/>
            <p:nvPr/>
          </p:nvSpPr>
          <p:spPr>
            <a:xfrm>
              <a:off x="5791199" y="1102536"/>
              <a:ext cx="2344017" cy="6254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15B2A"/>
                  </a:solidFill>
                  <a:effectLst/>
                  <a:uLnTx/>
                  <a:uFillTx/>
                  <a:latin typeface="Arial"/>
                  <a:cs typeface="Arial"/>
                  <a:sym typeface="Arial"/>
                </a:rPr>
                <a:t>Integrated in situ and satellite approach</a:t>
              </a:r>
            </a:p>
          </p:txBody>
        </p:sp>
        <p:cxnSp>
          <p:nvCxnSpPr>
            <p:cNvPr id="11" name="Curved Connector 10"/>
            <p:cNvCxnSpPr/>
            <p:nvPr/>
          </p:nvCxnSpPr>
          <p:spPr>
            <a:xfrm rot="10800000">
              <a:off x="5305743" y="1369498"/>
              <a:ext cx="565565" cy="5968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551877" y="2045294"/>
            <a:ext cx="25960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Arial"/>
              </a:rPr>
              <a:t>Present system</a:t>
            </a:r>
          </a:p>
        </p:txBody>
      </p:sp>
      <p:sp>
        <p:nvSpPr>
          <p:cNvPr id="14" name="TextBox 13"/>
          <p:cNvSpPr txBox="1"/>
          <p:nvPr/>
        </p:nvSpPr>
        <p:spPr>
          <a:xfrm>
            <a:off x="2558374" y="3730638"/>
            <a:ext cx="26841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Arial"/>
              </a:rPr>
              <a:t>Proposed system</a:t>
            </a:r>
          </a:p>
        </p:txBody>
      </p:sp>
    </p:spTree>
    <p:extLst>
      <p:ext uri="{BB962C8B-B14F-4D97-AF65-F5344CB8AC3E}">
        <p14:creationId xmlns:p14="http://schemas.microsoft.com/office/powerpoint/2010/main" val="33446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47F858A-616D-4542-BEB0-8F8C264663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631" y="123380"/>
            <a:ext cx="8968154" cy="6655737"/>
          </a:xfrm>
          <a:prstGeom prst="rect">
            <a:avLst/>
          </a:prstGeom>
        </p:spPr>
      </p:pic>
      <p:sp>
        <p:nvSpPr>
          <p:cNvPr id="7" name="Rectangle 6">
            <a:extLst>
              <a:ext uri="{FF2B5EF4-FFF2-40B4-BE49-F238E27FC236}">
                <a16:creationId xmlns:a16="http://schemas.microsoft.com/office/drawing/2014/main" id="{227E70E1-2EA6-054B-8D6A-AFAE302FFBB4}"/>
              </a:ext>
            </a:extLst>
          </p:cNvPr>
          <p:cNvSpPr/>
          <p:nvPr/>
        </p:nvSpPr>
        <p:spPr bwMode="auto">
          <a:xfrm>
            <a:off x="5796136" y="404663"/>
            <a:ext cx="3706687" cy="2081551"/>
          </a:xfrm>
          <a:prstGeom prst="rect">
            <a:avLst/>
          </a:prstGeom>
          <a:solidFill>
            <a:schemeClr val="bg1"/>
          </a:solidFill>
          <a:ln w="101600" cap="flat" cmpd="sng" algn="ctr">
            <a:solidFill>
              <a:schemeClr val="accent5">
                <a:lumMod val="40000"/>
                <a:lumOff val="60000"/>
              </a:schemeClr>
            </a:solidFill>
            <a:prstDash val="solid"/>
            <a:round/>
            <a:headEnd type="none" w="med" len="med"/>
            <a:tailEnd type="none" w="med" len="med"/>
          </a:ln>
          <a:effectLst/>
        </p:spPr>
        <p:txBody>
          <a:bodyPr vert="horz" wrap="square" lIns="360000" tIns="360000" rIns="720000" bIns="360000" numCol="1" rtlCol="0" anchor="t" anchorCtr="0" compatLnSpc="1">
            <a:prstTxWarp prst="textNoShape">
              <a:avLst/>
            </a:prstTxWarp>
          </a:bodyPr>
          <a:lstStyle/>
          <a:p>
            <a:pPr marL="0" indent="0">
              <a:buNone/>
            </a:pPr>
            <a:r>
              <a:rPr lang="en-US" sz="2000" b="1" dirty="0">
                <a:latin typeface="+mj-lt"/>
              </a:rPr>
              <a:t>GOOS 2030 Strategy</a:t>
            </a:r>
          </a:p>
          <a:p>
            <a:pPr marL="0" indent="0">
              <a:buNone/>
            </a:pPr>
            <a:endParaRPr lang="en-US" sz="2000" dirty="0">
              <a:latin typeface="+mj-lt"/>
            </a:endParaRPr>
          </a:p>
          <a:p>
            <a:pPr marL="0" indent="0">
              <a:buNone/>
            </a:pPr>
            <a:r>
              <a:rPr lang="en-US" sz="2000" dirty="0">
                <a:latin typeface="+mj-lt"/>
              </a:rPr>
              <a:t>Value chain includes forecasts and services with met services</a:t>
            </a:r>
          </a:p>
        </p:txBody>
      </p:sp>
      <p:grpSp>
        <p:nvGrpSpPr>
          <p:cNvPr id="3" name="Group 2">
            <a:extLst>
              <a:ext uri="{FF2B5EF4-FFF2-40B4-BE49-F238E27FC236}">
                <a16:creationId xmlns:a16="http://schemas.microsoft.com/office/drawing/2014/main" id="{7DF5A79E-D7B7-7541-BFEB-4EB6E3FBC9EE}"/>
              </a:ext>
            </a:extLst>
          </p:cNvPr>
          <p:cNvGrpSpPr/>
          <p:nvPr/>
        </p:nvGrpSpPr>
        <p:grpSpPr>
          <a:xfrm>
            <a:off x="2098556" y="2486215"/>
            <a:ext cx="5219114" cy="4198491"/>
            <a:chOff x="2098556" y="2486215"/>
            <a:chExt cx="5219114" cy="4198491"/>
          </a:xfrm>
        </p:grpSpPr>
        <p:sp>
          <p:nvSpPr>
            <p:cNvPr id="2" name="Oval 1">
              <a:extLst>
                <a:ext uri="{FF2B5EF4-FFF2-40B4-BE49-F238E27FC236}">
                  <a16:creationId xmlns:a16="http://schemas.microsoft.com/office/drawing/2014/main" id="{BB7BE59E-3DB7-E54C-AEE3-407F51CE834C}"/>
                </a:ext>
              </a:extLst>
            </p:cNvPr>
            <p:cNvSpPr/>
            <p:nvPr/>
          </p:nvSpPr>
          <p:spPr>
            <a:xfrm>
              <a:off x="3131840" y="2492896"/>
              <a:ext cx="1080120" cy="108012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74C6FBC-5E8C-0344-9966-9CF1766E6DBB}"/>
                </a:ext>
              </a:extLst>
            </p:cNvPr>
            <p:cNvSpPr/>
            <p:nvPr/>
          </p:nvSpPr>
          <p:spPr>
            <a:xfrm>
              <a:off x="3140510" y="3545044"/>
              <a:ext cx="1080120" cy="108012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A90E9E7-1DE0-454A-B509-6AA8F2CE5A51}"/>
                </a:ext>
              </a:extLst>
            </p:cNvPr>
            <p:cNvSpPr/>
            <p:nvPr/>
          </p:nvSpPr>
          <p:spPr>
            <a:xfrm>
              <a:off x="2098556" y="3545044"/>
              <a:ext cx="1080120" cy="108012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0125F1D-A22E-A94B-BD8C-239568BE4F96}"/>
                </a:ext>
              </a:extLst>
            </p:cNvPr>
            <p:cNvSpPr/>
            <p:nvPr/>
          </p:nvSpPr>
          <p:spPr>
            <a:xfrm>
              <a:off x="3155258" y="4591362"/>
              <a:ext cx="1080120" cy="108012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FFC9F2-E2A3-CE4D-B9FC-1F077AA90272}"/>
                </a:ext>
              </a:extLst>
            </p:cNvPr>
            <p:cNvSpPr/>
            <p:nvPr/>
          </p:nvSpPr>
          <p:spPr>
            <a:xfrm>
              <a:off x="4193399" y="4563390"/>
              <a:ext cx="1080120" cy="108012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29FC4A-8302-B24D-8EC1-8D15F9DFA715}"/>
                </a:ext>
              </a:extLst>
            </p:cNvPr>
            <p:cNvSpPr/>
            <p:nvPr/>
          </p:nvSpPr>
          <p:spPr>
            <a:xfrm>
              <a:off x="2117117" y="5604586"/>
              <a:ext cx="1080120" cy="108012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125886-41B8-234D-8E23-146837B203BC}"/>
                </a:ext>
              </a:extLst>
            </p:cNvPr>
            <p:cNvSpPr/>
            <p:nvPr/>
          </p:nvSpPr>
          <p:spPr>
            <a:xfrm>
              <a:off x="6237550" y="5604586"/>
              <a:ext cx="1080120" cy="108012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E3F79BD-0635-0849-B553-A606D1AC0DDC}"/>
                </a:ext>
              </a:extLst>
            </p:cNvPr>
            <p:cNvSpPr/>
            <p:nvPr/>
          </p:nvSpPr>
          <p:spPr>
            <a:xfrm>
              <a:off x="2105930" y="2486215"/>
              <a:ext cx="1080120" cy="108012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222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E5E590-1913-BD4E-9265-DC93EFAA4A9F}"/>
              </a:ext>
            </a:extLst>
          </p:cNvPr>
          <p:cNvSpPr/>
          <p:nvPr/>
        </p:nvSpPr>
        <p:spPr>
          <a:xfrm>
            <a:off x="667" y="-3800"/>
            <a:ext cx="9143999" cy="1144314"/>
          </a:xfrm>
          <a:prstGeom prst="rect">
            <a:avLst/>
          </a:prstGeom>
          <a:solidFill>
            <a:srgbClr val="13529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3A3BB44-2DEA-FA45-B1C2-4477D315F69E}"/>
              </a:ext>
            </a:extLst>
          </p:cNvPr>
          <p:cNvSpPr txBox="1">
            <a:spLocks/>
          </p:cNvSpPr>
          <p:nvPr/>
        </p:nvSpPr>
        <p:spPr>
          <a:xfrm>
            <a:off x="455834" y="274662"/>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Calibri"/>
                <a:ea typeface="+mj-ea"/>
                <a:cs typeface="+mj-cs"/>
              </a:rPr>
              <a:t>Enhanced collaboration with partners</a:t>
            </a:r>
          </a:p>
        </p:txBody>
      </p:sp>
      <p:pic>
        <p:nvPicPr>
          <p:cNvPr id="5" name="Picture 4">
            <a:extLst>
              <a:ext uri="{FF2B5EF4-FFF2-40B4-BE49-F238E27FC236}">
                <a16:creationId xmlns:a16="http://schemas.microsoft.com/office/drawing/2014/main" id="{95362086-460D-9E4D-875E-7DA37A9FA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31" y="2191649"/>
            <a:ext cx="1659665" cy="2243179"/>
          </a:xfrm>
          <a:prstGeom prst="rect">
            <a:avLst/>
          </a:prstGeom>
        </p:spPr>
      </p:pic>
      <p:pic>
        <p:nvPicPr>
          <p:cNvPr id="6" name="Picture 5">
            <a:extLst>
              <a:ext uri="{FF2B5EF4-FFF2-40B4-BE49-F238E27FC236}">
                <a16:creationId xmlns:a16="http://schemas.microsoft.com/office/drawing/2014/main" id="{34BCC920-B8F2-9E4B-A733-B5B2DEE84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0187" y="2191649"/>
            <a:ext cx="2272512" cy="820945"/>
          </a:xfrm>
          <a:prstGeom prst="rect">
            <a:avLst/>
          </a:prstGeom>
        </p:spPr>
      </p:pic>
      <p:pic>
        <p:nvPicPr>
          <p:cNvPr id="7" name="Picture 6">
            <a:extLst>
              <a:ext uri="{FF2B5EF4-FFF2-40B4-BE49-F238E27FC236}">
                <a16:creationId xmlns:a16="http://schemas.microsoft.com/office/drawing/2014/main" id="{9C318AA1-5933-7747-816F-587F0B4F9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7617" y="1417662"/>
            <a:ext cx="1496764" cy="856200"/>
          </a:xfrm>
          <a:prstGeom prst="rect">
            <a:avLst/>
          </a:prstGeom>
        </p:spPr>
      </p:pic>
      <p:pic>
        <p:nvPicPr>
          <p:cNvPr id="8" name="Picture 7">
            <a:extLst>
              <a:ext uri="{FF2B5EF4-FFF2-40B4-BE49-F238E27FC236}">
                <a16:creationId xmlns:a16="http://schemas.microsoft.com/office/drawing/2014/main" id="{3A54E9B8-54F0-E847-9CBB-4E21517B8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846" y="2940415"/>
            <a:ext cx="2502900" cy="1010725"/>
          </a:xfrm>
          <a:prstGeom prst="rect">
            <a:avLst/>
          </a:prstGeom>
        </p:spPr>
      </p:pic>
      <p:pic>
        <p:nvPicPr>
          <p:cNvPr id="9" name="Picture 8">
            <a:extLst>
              <a:ext uri="{FF2B5EF4-FFF2-40B4-BE49-F238E27FC236}">
                <a16:creationId xmlns:a16="http://schemas.microsoft.com/office/drawing/2014/main" id="{42C9FC06-5851-6445-A0F0-6F85C17821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9016" y="4026641"/>
            <a:ext cx="1736783" cy="537371"/>
          </a:xfrm>
          <a:prstGeom prst="rect">
            <a:avLst/>
          </a:prstGeom>
        </p:spPr>
      </p:pic>
      <p:sp>
        <p:nvSpPr>
          <p:cNvPr id="10" name="Arc 9">
            <a:extLst>
              <a:ext uri="{FF2B5EF4-FFF2-40B4-BE49-F238E27FC236}">
                <a16:creationId xmlns:a16="http://schemas.microsoft.com/office/drawing/2014/main" id="{C61F9D10-2CEA-E54A-A73E-F44A9169AAD0}"/>
              </a:ext>
            </a:extLst>
          </p:cNvPr>
          <p:cNvSpPr/>
          <p:nvPr/>
        </p:nvSpPr>
        <p:spPr>
          <a:xfrm>
            <a:off x="5332912" y="1642321"/>
            <a:ext cx="3242939" cy="4906413"/>
          </a:xfrm>
          <a:prstGeom prst="arc">
            <a:avLst>
              <a:gd name="adj1" fmla="val 16171031"/>
              <a:gd name="adj2" fmla="val 5332821"/>
            </a:avLst>
          </a:prstGeom>
          <a:ln w="34925">
            <a:solidFill>
              <a:schemeClr val="accent1">
                <a:shade val="95000"/>
                <a:satMod val="105000"/>
                <a:alpha val="58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1C41D5D-CF8D-5047-B99E-DC3B1835A136}"/>
              </a:ext>
            </a:extLst>
          </p:cNvPr>
          <p:cNvSpPr txBox="1"/>
          <p:nvPr/>
        </p:nvSpPr>
        <p:spPr>
          <a:xfrm>
            <a:off x="6557334" y="6391870"/>
            <a:ext cx="20826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lumMod val="60000"/>
                    <a:lumOff val="40000"/>
                  </a:srgbClr>
                </a:solidFill>
                <a:effectLst/>
                <a:uLnTx/>
                <a:uFillTx/>
                <a:latin typeface="Calibri"/>
                <a:ea typeface="+mn-ea"/>
                <a:cs typeface="+mn-cs"/>
              </a:rPr>
              <a:t>Etc., etc., </a:t>
            </a:r>
            <a:r>
              <a:rPr kumimoji="0" lang="en-US" sz="2400" b="1" i="0" u="none" strike="noStrike" kern="1200" cap="none" spc="0" normalizeH="0" baseline="0" noProof="0" dirty="0" err="1">
                <a:ln>
                  <a:noFill/>
                </a:ln>
                <a:solidFill>
                  <a:srgbClr val="1F497D">
                    <a:lumMod val="60000"/>
                    <a:lumOff val="40000"/>
                  </a:srgbClr>
                </a:solidFill>
                <a:effectLst/>
                <a:uLnTx/>
                <a:uFillTx/>
                <a:latin typeface="Calibri"/>
                <a:ea typeface="+mn-ea"/>
                <a:cs typeface="+mn-cs"/>
              </a:rPr>
              <a:t>etc</a:t>
            </a:r>
            <a:r>
              <a:rPr kumimoji="0" lang="en-US" sz="2400" b="1" i="0" u="none" strike="noStrike" kern="1200" cap="none" spc="0" normalizeH="0" baseline="0" noProof="0" dirty="0">
                <a:ln>
                  <a:noFill/>
                </a:ln>
                <a:solidFill>
                  <a:srgbClr val="1F497D">
                    <a:lumMod val="60000"/>
                    <a:lumOff val="40000"/>
                  </a:srgbClr>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2B6323AE-3177-4C4D-AAB6-7B9D3A64BCF9}"/>
              </a:ext>
            </a:extLst>
          </p:cNvPr>
          <p:cNvSpPr txBox="1"/>
          <p:nvPr/>
        </p:nvSpPr>
        <p:spPr>
          <a:xfrm>
            <a:off x="2610982" y="2801615"/>
            <a:ext cx="3103532" cy="1015663"/>
          </a:xfrm>
          <a:prstGeom prst="rect">
            <a:avLst/>
          </a:prstGeom>
          <a:solidFill>
            <a:schemeClr val="tx2">
              <a:lumMod val="60000"/>
              <a:lumOff val="40000"/>
            </a:schemeClr>
          </a:solidFill>
          <a:ln>
            <a:solidFill>
              <a:schemeClr val="tx2">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Joint bodies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Working arrangements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Programmes/Projects</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5958" y="4752545"/>
            <a:ext cx="2394530" cy="47605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097" y="5461233"/>
            <a:ext cx="504126" cy="729301"/>
          </a:xfrm>
          <a:prstGeom prst="rect">
            <a:avLst/>
          </a:prstGeom>
        </p:spPr>
      </p:pic>
      <p:sp>
        <p:nvSpPr>
          <p:cNvPr id="15" name="TextBox 14"/>
          <p:cNvSpPr txBox="1"/>
          <p:nvPr/>
        </p:nvSpPr>
        <p:spPr>
          <a:xfrm>
            <a:off x="1215678" y="4857412"/>
            <a:ext cx="450225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More interaction and collaboration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partners from all relevant areas </a:t>
            </a:r>
          </a:p>
        </p:txBody>
      </p:sp>
    </p:spTree>
    <p:extLst>
      <p:ext uri="{BB962C8B-B14F-4D97-AF65-F5344CB8AC3E}">
        <p14:creationId xmlns:p14="http://schemas.microsoft.com/office/powerpoint/2010/main" val="32784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Google Shape;105;p13">
            <a:extLst>
              <a:ext uri="{FF2B5EF4-FFF2-40B4-BE49-F238E27FC236}">
                <a16:creationId xmlns:a16="http://schemas.microsoft.com/office/drawing/2014/main" id="{8F90A684-B561-DF40-907C-81C63D3B8CD9}"/>
              </a:ext>
            </a:extLst>
          </p:cNvPr>
          <p:cNvSpPr txBox="1">
            <a:spLocks noChangeArrowheads="1"/>
          </p:cNvSpPr>
          <p:nvPr/>
        </p:nvSpPr>
        <p:spPr bwMode="auto">
          <a:xfrm>
            <a:off x="1939925" y="922338"/>
            <a:ext cx="7477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IOC</a:t>
            </a:r>
            <a:endParaRPr lang="fr-FR" altLang="fr-FR" sz="15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Google Shape;127;p13">
            <a:extLst>
              <a:ext uri="{FF2B5EF4-FFF2-40B4-BE49-F238E27FC236}">
                <a16:creationId xmlns:a16="http://schemas.microsoft.com/office/drawing/2014/main" id="{59A1E578-374D-3545-8A1A-3E504C62CF51}"/>
              </a:ext>
            </a:extLst>
          </p:cNvPr>
          <p:cNvSpPr>
            <a:spLocks noChangeArrowheads="1"/>
          </p:cNvSpPr>
          <p:nvPr/>
        </p:nvSpPr>
        <p:spPr bwMode="auto">
          <a:xfrm flipH="1">
            <a:off x="460375" y="2197100"/>
            <a:ext cx="8523288" cy="371475"/>
          </a:xfrm>
          <a:prstGeom prst="rect">
            <a:avLst/>
          </a:prstGeom>
          <a:solidFill>
            <a:schemeClr val="accent3">
              <a:lumMod val="40000"/>
              <a:lumOff val="60000"/>
            </a:schemeClr>
          </a:solidFill>
          <a:ln w="9525">
            <a:solidFill>
              <a:schemeClr val="bg1">
                <a:lumMod val="50000"/>
              </a:schemeClr>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Observations</a:t>
            </a:r>
            <a:endParaRPr lang="fr-FR"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28;p13">
            <a:extLst>
              <a:ext uri="{FF2B5EF4-FFF2-40B4-BE49-F238E27FC236}">
                <a16:creationId xmlns:a16="http://schemas.microsoft.com/office/drawing/2014/main" id="{3876DA89-D556-9941-8E9E-FD959F996555}"/>
              </a:ext>
            </a:extLst>
          </p:cNvPr>
          <p:cNvSpPr>
            <a:spLocks noChangeArrowheads="1"/>
          </p:cNvSpPr>
          <p:nvPr/>
        </p:nvSpPr>
        <p:spPr bwMode="auto">
          <a:xfrm>
            <a:off x="460375" y="2570163"/>
            <a:ext cx="8523288" cy="415925"/>
          </a:xfrm>
          <a:prstGeom prst="rect">
            <a:avLst/>
          </a:prstGeom>
          <a:solidFill>
            <a:schemeClr val="accent4">
              <a:lumMod val="40000"/>
              <a:lumOff val="60000"/>
            </a:schemeClr>
          </a:solidFill>
          <a:ln w="9525">
            <a:solidFill>
              <a:schemeClr val="bg1">
                <a:lumMod val="50000"/>
              </a:schemeClr>
            </a:solidFill>
            <a:round/>
            <a:headEnd type="none" w="sm" len="sm"/>
            <a:tailEnd type="none" w="sm" len="sm"/>
          </a:ln>
        </p:spPr>
        <p:txBody>
          <a:bodyPr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Data</a:t>
            </a:r>
            <a:endParaRPr lang="fr-FR"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29;p13">
            <a:extLst>
              <a:ext uri="{FF2B5EF4-FFF2-40B4-BE49-F238E27FC236}">
                <a16:creationId xmlns:a16="http://schemas.microsoft.com/office/drawing/2014/main" id="{FBF31EEA-EA15-9348-A341-82FE4348CD92}"/>
              </a:ext>
            </a:extLst>
          </p:cNvPr>
          <p:cNvSpPr/>
          <p:nvPr/>
        </p:nvSpPr>
        <p:spPr>
          <a:xfrm rot="16200000">
            <a:off x="4504531" y="-1058068"/>
            <a:ext cx="434975" cy="8523288"/>
          </a:xfrm>
          <a:prstGeom prst="rect">
            <a:avLst/>
          </a:prstGeom>
          <a:solidFill>
            <a:schemeClr val="accent2">
              <a:lumMod val="40000"/>
              <a:lumOff val="6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Forecast</a:t>
            </a:r>
            <a:r>
              <a:rPr lang="fr-FR"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 </a:t>
            </a:r>
            <a:r>
              <a:rPr lang="en-US"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Systems</a:t>
            </a:r>
            <a:endParaRPr lang="fr-FR"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Google Shape;130;p13">
            <a:extLst>
              <a:ext uri="{FF2B5EF4-FFF2-40B4-BE49-F238E27FC236}">
                <a16:creationId xmlns:a16="http://schemas.microsoft.com/office/drawing/2014/main" id="{6EA45518-8DF4-9C4B-B229-76381B04C772}"/>
              </a:ext>
            </a:extLst>
          </p:cNvPr>
          <p:cNvSpPr/>
          <p:nvPr/>
        </p:nvSpPr>
        <p:spPr>
          <a:xfrm rot="16200000">
            <a:off x="4144963" y="-263525"/>
            <a:ext cx="1154112" cy="8523288"/>
          </a:xfrm>
          <a:prstGeom prst="rect">
            <a:avLst/>
          </a:prstGeom>
          <a:solidFill>
            <a:srgbClr val="FFCC66"/>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Services</a:t>
            </a:r>
            <a:endParaRPr lang="fr-FR"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Google Shape;130;p13">
            <a:extLst>
              <a:ext uri="{FF2B5EF4-FFF2-40B4-BE49-F238E27FC236}">
                <a16:creationId xmlns:a16="http://schemas.microsoft.com/office/drawing/2014/main" id="{DCB42F46-6DC4-9848-BEC9-B7603EB08BE8}"/>
              </a:ext>
            </a:extLst>
          </p:cNvPr>
          <p:cNvSpPr/>
          <p:nvPr/>
        </p:nvSpPr>
        <p:spPr>
          <a:xfrm rot="16200000">
            <a:off x="4484687" y="636588"/>
            <a:ext cx="474663" cy="8523288"/>
          </a:xfrm>
          <a:prstGeom prst="rect">
            <a:avLst/>
          </a:prstGeom>
          <a:solidFill>
            <a:schemeClr val="accent1">
              <a:lumMod val="60000"/>
              <a:lumOff val="4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Research</a:t>
            </a:r>
            <a:endParaRPr lang="fr-FR"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Google Shape;130;p13">
            <a:extLst>
              <a:ext uri="{FF2B5EF4-FFF2-40B4-BE49-F238E27FC236}">
                <a16:creationId xmlns:a16="http://schemas.microsoft.com/office/drawing/2014/main" id="{520AE37D-6E9A-EA40-93C9-CE94EAB2511E}"/>
              </a:ext>
            </a:extLst>
          </p:cNvPr>
          <p:cNvSpPr/>
          <p:nvPr/>
        </p:nvSpPr>
        <p:spPr>
          <a:xfrm rot="16200000">
            <a:off x="4480719" y="1212056"/>
            <a:ext cx="482600" cy="8523288"/>
          </a:xfrm>
          <a:prstGeom prst="rect">
            <a:avLst/>
          </a:prstGeom>
          <a:solidFill>
            <a:schemeClr val="accent6">
              <a:lumMod val="60000"/>
              <a:lumOff val="40000"/>
            </a:schemeClr>
          </a:solidFill>
          <a:ln w="9525" cap="flat" cmpd="sng">
            <a:solidFill>
              <a:schemeClr val="bg1">
                <a:lumMod val="50000"/>
              </a:schemeClr>
            </a:solidFill>
            <a:prstDash val="solid"/>
            <a:round/>
            <a:headEnd type="none" w="sm" len="sm"/>
            <a:tailEnd type="none" w="sm" len="sm"/>
          </a:ln>
        </p:spPr>
        <p:txBody>
          <a:bodyPr vert="vert" lIns="80474" tIns="40226" rIns="80474" bIns="4022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02401">
              <a:defRPr/>
            </a:pPr>
            <a:r>
              <a:rPr lang="en-US"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Capacity</a:t>
            </a:r>
          </a:p>
          <a:p>
            <a:pPr defTabSz="402401">
              <a:defRPr/>
            </a:pPr>
            <a:r>
              <a:rPr lang="en-US"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rPr>
              <a:t>development</a:t>
            </a:r>
            <a:endParaRPr lang="fr-FR" altLang="fr-FR" sz="1350" b="1"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30728" name="Google Shape;105;p13">
            <a:extLst>
              <a:ext uri="{FF2B5EF4-FFF2-40B4-BE49-F238E27FC236}">
                <a16:creationId xmlns:a16="http://schemas.microsoft.com/office/drawing/2014/main" id="{5FD02D55-0E50-A84A-A9F8-A6785D96668E}"/>
              </a:ext>
            </a:extLst>
          </p:cNvPr>
          <p:cNvSpPr txBox="1">
            <a:spLocks noChangeArrowheads="1"/>
          </p:cNvSpPr>
          <p:nvPr/>
        </p:nvSpPr>
        <p:spPr bwMode="auto">
          <a:xfrm>
            <a:off x="8002588" y="919163"/>
            <a:ext cx="747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marL="742950" indent="-285750" defTabSz="401638">
              <a:defRPr sz="2400">
                <a:solidFill>
                  <a:schemeClr val="tx1"/>
                </a:solidFill>
                <a:latin typeface="Arial" panose="020B0604020202020204" pitchFamily="34" charset="0"/>
                <a:ea typeface="ＭＳ Ｐゴシック" panose="020B0600070205080204" pitchFamily="34" charset="-128"/>
              </a:defRPr>
            </a:lvl2pPr>
            <a:lvl3pPr marL="1143000" indent="-228600" defTabSz="401638">
              <a:defRPr sz="2400">
                <a:solidFill>
                  <a:schemeClr val="tx1"/>
                </a:solidFill>
                <a:latin typeface="Arial" panose="020B0604020202020204" pitchFamily="34" charset="0"/>
                <a:ea typeface="ＭＳ Ｐゴシック" panose="020B0600070205080204" pitchFamily="34" charset="-128"/>
              </a:defRPr>
            </a:lvl3pPr>
            <a:lvl4pPr marL="1600200" indent="-228600" defTabSz="401638">
              <a:defRPr sz="2400">
                <a:solidFill>
                  <a:schemeClr val="tx1"/>
                </a:solidFill>
                <a:latin typeface="Arial" panose="020B0604020202020204" pitchFamily="34" charset="0"/>
                <a:ea typeface="ＭＳ Ｐゴシック" panose="020B0600070205080204" pitchFamily="34" charset="-128"/>
              </a:defRPr>
            </a:lvl4pPr>
            <a:lvl5pPr marL="2057400" indent="-228600" defTabSz="401638">
              <a:defRPr sz="2400">
                <a:solidFill>
                  <a:schemeClr val="tx1"/>
                </a:solidFill>
                <a:latin typeface="Arial" panose="020B0604020202020204" pitchFamily="34" charset="0"/>
                <a:ea typeface="ＭＳ Ｐゴシック" panose="020B0600070205080204" pitchFamily="34" charset="-128"/>
              </a:defRPr>
            </a:lvl5pPr>
            <a:lvl6pPr marL="25146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WMO</a:t>
            </a:r>
            <a:endParaRPr lang="fr-FR" altLang="fr-FR" sz="15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0729" name="Google Shape;103;p13">
            <a:extLst>
              <a:ext uri="{FF2B5EF4-FFF2-40B4-BE49-F238E27FC236}">
                <a16:creationId xmlns:a16="http://schemas.microsoft.com/office/drawing/2014/main" id="{7CF5DAB7-A0CD-734E-BEE5-6AE6D43C93E4}"/>
              </a:ext>
            </a:extLst>
          </p:cNvPr>
          <p:cNvSpPr>
            <a:spLocks noChangeArrowheads="1"/>
          </p:cNvSpPr>
          <p:nvPr/>
        </p:nvSpPr>
        <p:spPr bwMode="auto">
          <a:xfrm>
            <a:off x="7770813" y="1182688"/>
            <a:ext cx="1212850" cy="4708525"/>
          </a:xfrm>
          <a:prstGeom prst="rect">
            <a:avLst/>
          </a:prstGeom>
          <a:solidFill>
            <a:schemeClr val="bg1">
              <a:alpha val="43921"/>
            </a:schemeClr>
          </a:solidFill>
          <a:ln w="19050">
            <a:solidFill>
              <a:schemeClr val="tx1"/>
            </a:solidFill>
            <a:round/>
            <a:headEnd type="none" w="sm" len="sm"/>
            <a:tailEnd type="none" w="sm" len="sm"/>
          </a:ln>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defTabSz="401638">
              <a:defRPr sz="2400">
                <a:solidFill>
                  <a:schemeClr val="tx1"/>
                </a:solidFill>
                <a:latin typeface="Arial" panose="020B0604020202020204" pitchFamily="34" charset="0"/>
                <a:ea typeface="ＭＳ Ｐゴシック" panose="020B0600070205080204" pitchFamily="34" charset="-128"/>
              </a:defRPr>
            </a:lvl2pPr>
            <a:lvl3pPr defTabSz="401638">
              <a:defRPr sz="2400">
                <a:solidFill>
                  <a:schemeClr val="tx1"/>
                </a:solidFill>
                <a:latin typeface="Arial" panose="020B0604020202020204" pitchFamily="34" charset="0"/>
                <a:ea typeface="ＭＳ Ｐゴシック" panose="020B0600070205080204" pitchFamily="34" charset="-128"/>
              </a:defRPr>
            </a:lvl3pPr>
            <a:lvl4pPr defTabSz="401638">
              <a:defRPr sz="2400">
                <a:solidFill>
                  <a:schemeClr val="tx1"/>
                </a:solidFill>
                <a:latin typeface="Arial" panose="020B0604020202020204" pitchFamily="34" charset="0"/>
                <a:ea typeface="ＭＳ Ｐゴシック" panose="020B0600070205080204" pitchFamily="34" charset="-128"/>
              </a:defRPr>
            </a:lvl4pPr>
            <a:lvl5pPr defTabSz="401638">
              <a:defRPr sz="2400">
                <a:solidFill>
                  <a:schemeClr val="tx1"/>
                </a:solidFill>
                <a:latin typeface="Arial" panose="020B0604020202020204" pitchFamily="34" charset="0"/>
                <a:ea typeface="ＭＳ Ｐゴシック" panose="020B0600070205080204" pitchFamily="34" charset="-128"/>
              </a:defRPr>
            </a:lvl5pPr>
            <a:lvl6pPr marL="22844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Cg, EC</a:t>
            </a:r>
          </a:p>
          <a:p>
            <a:pPr algn="ctr"/>
            <a:r>
              <a:rPr lang="en-US" altLang="fr-FR" sz="600">
                <a:solidFill>
                  <a:srgbClr val="000000"/>
                </a:solidFill>
                <a:latin typeface="Calibri" panose="020F0502020204030204" pitchFamily="34" charset="0"/>
                <a:cs typeface="Calibri" panose="020F0502020204030204" pitchFamily="34" charset="0"/>
                <a:sym typeface="Calibri" panose="020F0502020204030204" pitchFamily="34" charset="0"/>
              </a:rPr>
              <a:t>Congress and Executive Council</a:t>
            </a:r>
            <a:endParaRPr lang="fr-FR" altLang="fr-FR" sz="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0730" name="Google Shape;103;p13">
            <a:extLst>
              <a:ext uri="{FF2B5EF4-FFF2-40B4-BE49-F238E27FC236}">
                <a16:creationId xmlns:a16="http://schemas.microsoft.com/office/drawing/2014/main" id="{89AF3361-A389-3E4C-A2C3-F69AF0B5648C}"/>
              </a:ext>
            </a:extLst>
          </p:cNvPr>
          <p:cNvSpPr>
            <a:spLocks noChangeArrowheads="1"/>
          </p:cNvSpPr>
          <p:nvPr/>
        </p:nvSpPr>
        <p:spPr bwMode="auto">
          <a:xfrm>
            <a:off x="1708150" y="1182688"/>
            <a:ext cx="1212850" cy="4708525"/>
          </a:xfrm>
          <a:prstGeom prst="rect">
            <a:avLst/>
          </a:prstGeom>
          <a:solidFill>
            <a:schemeClr val="bg1">
              <a:alpha val="43921"/>
            </a:schemeClr>
          </a:solidFill>
          <a:ln w="19050">
            <a:solidFill>
              <a:schemeClr val="tx1"/>
            </a:solidFill>
            <a:round/>
            <a:headEnd type="none" w="sm" len="sm"/>
            <a:tailEnd type="none" w="sm" len="sm"/>
          </a:ln>
        </p:spPr>
        <p:txBody>
          <a:bodyPr lIns="80474" tIns="40226" rIns="80474" bIns="40226"/>
          <a:lstStyle>
            <a:lvl1pPr defTabSz="401638">
              <a:defRPr sz="2400">
                <a:solidFill>
                  <a:schemeClr val="tx1"/>
                </a:solidFill>
                <a:latin typeface="Arial" panose="020B0604020202020204" pitchFamily="34" charset="0"/>
                <a:ea typeface="ＭＳ Ｐゴシック" panose="020B0600070205080204" pitchFamily="34" charset="-128"/>
              </a:defRPr>
            </a:lvl1pPr>
            <a:lvl2pPr defTabSz="401638">
              <a:defRPr sz="2400">
                <a:solidFill>
                  <a:schemeClr val="tx1"/>
                </a:solidFill>
                <a:latin typeface="Arial" panose="020B0604020202020204" pitchFamily="34" charset="0"/>
                <a:ea typeface="ＭＳ Ｐゴシック" panose="020B0600070205080204" pitchFamily="34" charset="-128"/>
              </a:defRPr>
            </a:lvl2pPr>
            <a:lvl3pPr defTabSz="401638">
              <a:defRPr sz="2400">
                <a:solidFill>
                  <a:schemeClr val="tx1"/>
                </a:solidFill>
                <a:latin typeface="Arial" panose="020B0604020202020204" pitchFamily="34" charset="0"/>
                <a:ea typeface="ＭＳ Ｐゴシック" panose="020B0600070205080204" pitchFamily="34" charset="-128"/>
              </a:defRPr>
            </a:lvl3pPr>
            <a:lvl4pPr defTabSz="401638">
              <a:defRPr sz="2400">
                <a:solidFill>
                  <a:schemeClr val="tx1"/>
                </a:solidFill>
                <a:latin typeface="Arial" panose="020B0604020202020204" pitchFamily="34" charset="0"/>
                <a:ea typeface="ＭＳ Ｐゴシック" panose="020B0600070205080204" pitchFamily="34" charset="-128"/>
              </a:defRPr>
            </a:lvl4pPr>
            <a:lvl5pPr defTabSz="401638">
              <a:defRPr sz="2400">
                <a:solidFill>
                  <a:schemeClr val="tx1"/>
                </a:solidFill>
                <a:latin typeface="Arial" panose="020B0604020202020204" pitchFamily="34" charset="0"/>
                <a:ea typeface="ＭＳ Ｐゴシック" panose="020B0600070205080204" pitchFamily="34" charset="-128"/>
              </a:defRPr>
            </a:lvl5pPr>
            <a:lvl6pPr marL="22844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401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500" b="1">
                <a:solidFill>
                  <a:srgbClr val="000000"/>
                </a:solidFill>
                <a:latin typeface="Calibri" panose="020F0502020204030204" pitchFamily="34" charset="0"/>
                <a:cs typeface="Calibri" panose="020F0502020204030204" pitchFamily="34" charset="0"/>
                <a:sym typeface="Calibri" panose="020F0502020204030204" pitchFamily="34" charset="0"/>
              </a:rPr>
              <a:t>Assembly, EC</a:t>
            </a:r>
          </a:p>
          <a:p>
            <a:pPr algn="ctr"/>
            <a:r>
              <a:rPr lang="en-US" altLang="fr-FR" sz="600">
                <a:solidFill>
                  <a:srgbClr val="000000"/>
                </a:solidFill>
                <a:latin typeface="Calibri" panose="020F0502020204030204" pitchFamily="34" charset="0"/>
                <a:cs typeface="Calibri" panose="020F0502020204030204" pitchFamily="34" charset="0"/>
                <a:sym typeface="Calibri" panose="020F0502020204030204" pitchFamily="34" charset="0"/>
              </a:rPr>
              <a:t>Assembly and Executive Council</a:t>
            </a:r>
            <a:endParaRPr lang="fr-FR" altLang="fr-FR" sz="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Rounded Rectangle 2">
            <a:extLst>
              <a:ext uri="{FF2B5EF4-FFF2-40B4-BE49-F238E27FC236}">
                <a16:creationId xmlns:a16="http://schemas.microsoft.com/office/drawing/2014/main" id="{095AA2CE-E181-8341-997F-2E9F9F2FF21D}"/>
              </a:ext>
            </a:extLst>
          </p:cNvPr>
          <p:cNvSpPr/>
          <p:nvPr/>
        </p:nvSpPr>
        <p:spPr>
          <a:xfrm>
            <a:off x="1939925" y="1722438"/>
            <a:ext cx="6913563" cy="4044950"/>
          </a:xfrm>
          <a:prstGeom prst="roundRect">
            <a:avLst/>
          </a:prstGeom>
          <a:solidFill>
            <a:srgbClr val="B7CBD8">
              <a:alpha val="75294"/>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450" b="1" dirty="0">
              <a:solidFill>
                <a:prstClr val="black"/>
              </a:solidFill>
              <a:cs typeface="Calibri" panose="020F0502020204030204" pitchFamily="34" charset="0"/>
            </a:endParaRPr>
          </a:p>
          <a:p>
            <a:pPr algn="ctr" defTabSz="685800" eaLnBrk="1" fontAlgn="auto" hangingPunct="1">
              <a:spcBef>
                <a:spcPts val="0"/>
              </a:spcBef>
              <a:spcAft>
                <a:spcPts val="0"/>
              </a:spcAft>
              <a:defRPr/>
            </a:pPr>
            <a:r>
              <a:rPr lang="en-US" sz="1500" b="1" dirty="0">
                <a:solidFill>
                  <a:prstClr val="black"/>
                </a:solidFill>
                <a:cs typeface="Calibri" panose="020F0502020204030204" pitchFamily="34" charset="0"/>
              </a:rPr>
              <a:t>Joint WMO-IOC Collaborative Board</a:t>
            </a:r>
            <a:endParaRPr lang="en-US" sz="1050" b="1" dirty="0">
              <a:solidFill>
                <a:prstClr val="black"/>
              </a:solidFill>
              <a:cs typeface="Calibri" panose="020F0502020204030204" pitchFamily="34" charset="0"/>
            </a:endParaRPr>
          </a:p>
          <a:p>
            <a:pPr algn="ctr" defTabSz="685800" eaLnBrk="1" fontAlgn="auto" hangingPunct="1">
              <a:spcBef>
                <a:spcPts val="0"/>
              </a:spcBef>
              <a:spcAft>
                <a:spcPts val="0"/>
              </a:spcAft>
              <a:defRPr/>
            </a:pPr>
            <a:r>
              <a:rPr lang="en-US" sz="1350" b="1" dirty="0">
                <a:solidFill>
                  <a:prstClr val="black"/>
                </a:solidFill>
                <a:cs typeface="Calibri" panose="020F0502020204030204" pitchFamily="34" charset="0"/>
              </a:rPr>
              <a:t>Notional advisory areas</a:t>
            </a:r>
            <a:endParaRPr lang="en-US" sz="1050" b="1" dirty="0">
              <a:solidFill>
                <a:prstClr val="black"/>
              </a:solidFill>
              <a:cs typeface="Calibri" panose="020F0502020204030204" pitchFamily="34" charset="0"/>
            </a:endParaRPr>
          </a:p>
          <a:p>
            <a:pPr defTabSz="685800" eaLnBrk="1" fontAlgn="auto" hangingPunct="1">
              <a:spcBef>
                <a:spcPts val="0"/>
              </a:spcBef>
              <a:spcAft>
                <a:spcPts val="0"/>
              </a:spcAft>
              <a:defRPr/>
            </a:pPr>
            <a:endParaRPr lang="en-US" sz="825" dirty="0">
              <a:solidFill>
                <a:prstClr val="black"/>
              </a:solidFill>
            </a:endParaRP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Observations to address ocean, weather, water, and climate applications and services</a:t>
            </a:r>
          </a:p>
          <a:p>
            <a:pPr marL="214313" indent="-214313" defTabSz="685800" eaLnBrk="1" fontAlgn="auto" hangingPunct="1">
              <a:spcBef>
                <a:spcPts val="0"/>
              </a:spcBef>
              <a:spcAft>
                <a:spcPts val="0"/>
              </a:spcAft>
              <a:buFont typeface="Arial" panose="020B0604020202020204" pitchFamily="34" charset="0"/>
              <a:buChar char="•"/>
              <a:defRPr/>
            </a:pPr>
            <a:endParaRPr lang="en-US" sz="1050" dirty="0">
              <a:solidFill>
                <a:prstClr val="black"/>
              </a:solidFill>
            </a:endParaRP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Assured best practices and quality control in the collection, dissemination, sharing, and archival of ocean and weather observations and model data, for improved services</a:t>
            </a:r>
          </a:p>
          <a:p>
            <a:pPr marL="214313" indent="-214313" defTabSz="685800" eaLnBrk="1" fontAlgn="auto" hangingPunct="1">
              <a:spcBef>
                <a:spcPts val="0"/>
              </a:spcBef>
              <a:spcAft>
                <a:spcPts val="0"/>
              </a:spcAft>
              <a:buFont typeface="Arial" panose="020B0604020202020204" pitchFamily="34" charset="0"/>
              <a:buChar char="•"/>
              <a:defRPr/>
            </a:pPr>
            <a:endParaRPr lang="en-US" sz="1050" dirty="0">
              <a:solidFill>
                <a:prstClr val="black"/>
              </a:solidFill>
            </a:endParaRP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Enable a fully coupled earth prediction capability for ocean, weather, water, and climate forecasts</a:t>
            </a:r>
          </a:p>
          <a:p>
            <a:pPr marL="214313" indent="-214313" defTabSz="685800" eaLnBrk="1" fontAlgn="auto" hangingPunct="1">
              <a:spcBef>
                <a:spcPts val="0"/>
              </a:spcBef>
              <a:spcAft>
                <a:spcPts val="0"/>
              </a:spcAft>
              <a:buFont typeface="Arial" panose="020B0604020202020204" pitchFamily="34" charset="0"/>
              <a:buChar char="•"/>
              <a:defRPr/>
            </a:pPr>
            <a:endParaRPr lang="en-US" sz="1050" dirty="0">
              <a:solidFill>
                <a:prstClr val="black"/>
              </a:solidFill>
            </a:endParaRP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Decision support services to save lives, improve health, protect property, and enhance sustainable economic development on the open ocean, in coastal zones, and in high latitudes, as well as over land</a:t>
            </a: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Forecast coastal inundation, whether due to hydrological conditions, storm surge, tsunamis, rising sea level, etc. </a:t>
            </a: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Safe and efficient ship routing, avoiding hazardous weather conditions at sea</a:t>
            </a: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Response to disasters at sea and in coastal zones, minimizing environmental damage</a:t>
            </a: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Build partnerships in high latitude observations, predictions, and forecasts of the maritime environment and over land</a:t>
            </a:r>
          </a:p>
          <a:p>
            <a:pPr marL="214313" indent="-214313" defTabSz="685800" eaLnBrk="1" fontAlgn="auto" hangingPunct="1">
              <a:spcBef>
                <a:spcPts val="0"/>
              </a:spcBef>
              <a:spcAft>
                <a:spcPts val="0"/>
              </a:spcAft>
              <a:buFont typeface="Arial" panose="020B0604020202020204" pitchFamily="34" charset="0"/>
              <a:buChar char="•"/>
              <a:defRPr/>
            </a:pPr>
            <a:endParaRPr lang="en-US" sz="1050" dirty="0">
              <a:solidFill>
                <a:prstClr val="black"/>
              </a:solidFill>
            </a:endParaRP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Identify and address gaps in our knowledge of the interaction among the cryosphere, ocean, and atmosphere impacting to support ocean, weather, water, and climate services</a:t>
            </a:r>
          </a:p>
          <a:p>
            <a:pPr marL="214313" indent="-214313" defTabSz="685800" eaLnBrk="1" fontAlgn="auto" hangingPunct="1">
              <a:spcBef>
                <a:spcPts val="0"/>
              </a:spcBef>
              <a:spcAft>
                <a:spcPts val="0"/>
              </a:spcAft>
              <a:buFont typeface="Arial" panose="020B0604020202020204" pitchFamily="34" charset="0"/>
              <a:buChar char="•"/>
              <a:defRPr/>
            </a:pPr>
            <a:endParaRPr lang="en-US" sz="1050" dirty="0">
              <a:solidFill>
                <a:prstClr val="black"/>
              </a:solidFill>
            </a:endParaRPr>
          </a:p>
          <a:p>
            <a:pPr marL="214313" indent="-214313" defTabSz="685800" eaLnBrk="1" fontAlgn="auto" hangingPunct="1">
              <a:spcBef>
                <a:spcPts val="0"/>
              </a:spcBef>
              <a:spcAft>
                <a:spcPts val="0"/>
              </a:spcAft>
              <a:buFont typeface="Arial" panose="020B0604020202020204" pitchFamily="34" charset="0"/>
              <a:buChar char="•"/>
              <a:defRPr/>
            </a:pPr>
            <a:endParaRPr lang="en-US" sz="1050" dirty="0">
              <a:solidFill>
                <a:prstClr val="black"/>
              </a:solidFill>
            </a:endParaRPr>
          </a:p>
          <a:p>
            <a:pPr marL="214313" indent="-214313" defTabSz="685800" eaLnBrk="1" fontAlgn="auto" hangingPunct="1">
              <a:spcBef>
                <a:spcPts val="0"/>
              </a:spcBef>
              <a:spcAft>
                <a:spcPts val="0"/>
              </a:spcAft>
              <a:buFont typeface="Arial" panose="020B0604020202020204" pitchFamily="34" charset="0"/>
              <a:buChar char="•"/>
              <a:defRPr/>
            </a:pPr>
            <a:r>
              <a:rPr lang="en-US" sz="1050" dirty="0">
                <a:solidFill>
                  <a:prstClr val="black"/>
                </a:solidFill>
              </a:rPr>
              <a:t>Close the capacity gap in ocean, weather, water, and climate among member states</a:t>
            </a:r>
          </a:p>
          <a:p>
            <a:pPr algn="ctr" defTabSz="685800" eaLnBrk="1" fontAlgn="auto" hangingPunct="1">
              <a:spcBef>
                <a:spcPts val="0"/>
              </a:spcBef>
              <a:spcAft>
                <a:spcPts val="0"/>
              </a:spcAft>
              <a:defRPr/>
            </a:pPr>
            <a:endParaRPr lang="en-US" sz="1350" dirty="0">
              <a:solidFill>
                <a:prstClr val="white"/>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22255</TotalTime>
  <Words>1668</Words>
  <Application>Microsoft Macintosh PowerPoint</Application>
  <PresentationFormat>On-screen Show (4:3)</PresentationFormat>
  <Paragraphs>354</Paragraphs>
  <Slides>15</Slides>
  <Notes>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ＭＳ Ｐゴシック</vt:lpstr>
      <vt:lpstr>Calibri Light</vt:lpstr>
      <vt:lpstr>Calibri</vt:lpstr>
      <vt:lpstr>Blank Presentation</vt:lpstr>
      <vt:lpstr>Office Theme</vt:lpstr>
      <vt:lpstr>1_Office Theme</vt:lpstr>
      <vt:lpstr>2_Office Theme</vt:lpstr>
      <vt:lpstr>Cooperation with WMO,  disbandment of JCOMM: implications for GOOS</vt:lpstr>
      <vt:lpstr>GOOS structure 2019</vt:lpstr>
      <vt:lpstr>PowerPoint Presentation</vt:lpstr>
      <vt:lpstr>PowerPoint Presentation</vt:lpstr>
      <vt:lpstr>PowerPoint Presentation</vt:lpstr>
      <vt:lpstr>TPOS 2020: proposed backbone, engagement of met services</vt:lpstr>
      <vt:lpstr>PowerPoint Presentation</vt:lpstr>
      <vt:lpstr>PowerPoint Presentation</vt:lpstr>
      <vt:lpstr>PowerPoint Presentation</vt:lpstr>
      <vt:lpstr>Future landscape</vt:lpstr>
      <vt:lpstr>PowerPoint Presentation</vt:lpstr>
      <vt:lpstr>Implications: governance</vt:lpstr>
      <vt:lpstr>Implications: resources</vt:lpstr>
      <vt:lpstr>Opportunities</vt:lpstr>
      <vt:lpstr>Questions for discussion</vt:lpstr>
    </vt:vector>
  </TitlesOfParts>
  <Company>IOC/UNESCO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from beginning 2007</dc:title>
  <dc:creator>Albert Fischer</dc:creator>
  <cp:lastModifiedBy>Fischer, Albert</cp:lastModifiedBy>
  <cp:revision>502</cp:revision>
  <cp:lastPrinted>2015-06-22T08:22:37Z</cp:lastPrinted>
  <dcterms:created xsi:type="dcterms:W3CDTF">2012-11-19T13:57:22Z</dcterms:created>
  <dcterms:modified xsi:type="dcterms:W3CDTF">2019-08-04T21:50:25Z</dcterms:modified>
</cp:coreProperties>
</file>