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506" r:id="rId2"/>
    <p:sldId id="481" r:id="rId3"/>
    <p:sldId id="477" r:id="rId4"/>
    <p:sldId id="534" r:id="rId5"/>
    <p:sldId id="536" r:id="rId6"/>
    <p:sldId id="535" r:id="rId7"/>
    <p:sldId id="531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67"/>
    <p:restoredTop sz="91501" autoAdjust="0"/>
  </p:normalViewPr>
  <p:slideViewPr>
    <p:cSldViewPr>
      <p:cViewPr varScale="1">
        <p:scale>
          <a:sx n="86" d="100"/>
          <a:sy n="86" d="100"/>
        </p:scale>
        <p:origin x="31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66" d="100"/>
          <a:sy n="66" d="100"/>
        </p:scale>
        <p:origin x="-1589" y="1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_fischer/Desktop/GOOS%20SC-8%20documents/resourcing/GOOS%20and%20JCOMM%20core%20staffing%2014Sep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FTE focus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'full details'!$C$3:$C$13</c:f>
              <c:strCache>
                <c:ptCount val="11"/>
                <c:pt idx="0">
                  <c:v>SO1 partnership for delivery</c:v>
                </c:pt>
                <c:pt idx="1">
                  <c:v>SO2 advocacy/comms</c:v>
                </c:pt>
                <c:pt idx="2">
                  <c:v>SO3 evaluation of the system</c:v>
                </c:pt>
                <c:pt idx="3">
                  <c:v>SO4 develop services</c:v>
                </c:pt>
                <c:pt idx="4">
                  <c:v>SO5 Authoritative design guidance</c:v>
                </c:pt>
                <c:pt idx="5">
                  <c:v>SO6 implementation, best practice, metrics</c:v>
                </c:pt>
                <c:pt idx="6">
                  <c:v>SO7 FAIR data</c:v>
                </c:pt>
                <c:pt idx="7">
                  <c:v>SO8 innovation</c:v>
                </c:pt>
                <c:pt idx="8">
                  <c:v>SO9 CD</c:v>
                </c:pt>
                <c:pt idx="9">
                  <c:v>SO10 human impacts</c:v>
                </c:pt>
                <c:pt idx="10">
                  <c:v>SO11 champion governance</c:v>
                </c:pt>
              </c:strCache>
            </c:strRef>
          </c:cat>
          <c:val>
            <c:numRef>
              <c:f>'full details'!$D$3:$D$13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0-3301-EB46-8416-C12726909B32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'full details'!$C$3:$C$13</c:f>
              <c:strCache>
                <c:ptCount val="11"/>
                <c:pt idx="0">
                  <c:v>SO1 partnership for delivery</c:v>
                </c:pt>
                <c:pt idx="1">
                  <c:v>SO2 advocacy/comms</c:v>
                </c:pt>
                <c:pt idx="2">
                  <c:v>SO3 evaluation of the system</c:v>
                </c:pt>
                <c:pt idx="3">
                  <c:v>SO4 develop services</c:v>
                </c:pt>
                <c:pt idx="4">
                  <c:v>SO5 Authoritative design guidance</c:v>
                </c:pt>
                <c:pt idx="5">
                  <c:v>SO6 implementation, best practice, metrics</c:v>
                </c:pt>
                <c:pt idx="6">
                  <c:v>SO7 FAIR data</c:v>
                </c:pt>
                <c:pt idx="7">
                  <c:v>SO8 innovation</c:v>
                </c:pt>
                <c:pt idx="8">
                  <c:v>SO9 CD</c:v>
                </c:pt>
                <c:pt idx="9">
                  <c:v>SO10 human impacts</c:v>
                </c:pt>
                <c:pt idx="10">
                  <c:v>SO11 champion governance</c:v>
                </c:pt>
              </c:strCache>
            </c:strRef>
          </c:cat>
          <c:val>
            <c:numRef>
              <c:f>'full details'!$E$3:$E$13</c:f>
              <c:numCache>
                <c:formatCode>General</c:formatCode>
                <c:ptCount val="11"/>
                <c:pt idx="0">
                  <c:v>1.2000000000000002</c:v>
                </c:pt>
                <c:pt idx="1">
                  <c:v>1.3000000000000003</c:v>
                </c:pt>
                <c:pt idx="2">
                  <c:v>0.7</c:v>
                </c:pt>
                <c:pt idx="3">
                  <c:v>0.2</c:v>
                </c:pt>
                <c:pt idx="4">
                  <c:v>1.7000000000000002</c:v>
                </c:pt>
                <c:pt idx="5">
                  <c:v>6.8000000000000007</c:v>
                </c:pt>
                <c:pt idx="6">
                  <c:v>0.2</c:v>
                </c:pt>
                <c:pt idx="7">
                  <c:v>0</c:v>
                </c:pt>
                <c:pt idx="8">
                  <c:v>0.4</c:v>
                </c:pt>
                <c:pt idx="9">
                  <c:v>0</c:v>
                </c:pt>
                <c:pt idx="10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01-EB46-8416-C12726909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8868223"/>
        <c:axId val="451225807"/>
      </c:barChart>
      <c:catAx>
        <c:axId val="44886822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51225807"/>
        <c:crosses val="autoZero"/>
        <c:auto val="0"/>
        <c:lblAlgn val="ctr"/>
        <c:lblOffset val="100"/>
        <c:noMultiLvlLbl val="0"/>
      </c:catAx>
      <c:valAx>
        <c:axId val="45122580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488682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60873E9-8E92-0640-B367-DA664790AA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906DAB-35E6-C346-A90B-C273A2AA84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FC76EBE4-96C7-6E45-B892-F9FE039EF051}" type="datetimeFigureOut">
              <a:rPr lang="en-US" altLang="en-US"/>
              <a:pPr>
                <a:defRPr/>
              </a:pPr>
              <a:t>5/1/19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B056B-05FA-CF44-A042-2CA99F43DB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7E9D10-6609-DF47-BFEA-2A6396B2C0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6168C96-8900-6A48-AECD-6785B62E06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2F9B62C-03E5-C442-9F01-7999B190E5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D048DBB-F2C8-5544-9B1E-D5B4E5F94E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FB354EE6-5114-CB41-83EF-48B981E6D90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714CF5F2-BF00-FF4F-826F-A7724CE8E5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53981E32-85B0-8947-948E-82496440C43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69B1F492-955F-1446-9FCA-8D862F359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05412C4-182E-5D48-ABA1-D5905E140C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ＭＳ Ｐゴシック" pitchFamily="-1" charset="-128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" charset="0"/>
        <a:ea typeface="ＭＳ Ｐゴシック" pitchFamily="34" charset="-128"/>
        <a:cs typeface="+mn-cs"/>
      </a:defRPr>
    </a:lvl5pPr>
    <a:lvl6pPr marL="2285978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4571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367901C0-7B76-4848-9533-97E5A84A88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107950"/>
            <a:ext cx="6096000" cy="3429000"/>
          </a:xfrm>
          <a:ln/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EFEFD034-F19B-5146-96D6-356EA326E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5138" y="3708400"/>
            <a:ext cx="577215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fr-FR" altLang="fr-FR">
              <a:latin typeface="Arial" panose="020B0604020202020204" pitchFamily="34" charset="0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2E4B5B31-2CB7-CA4B-BE9B-9C54B7E74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B8AF045-BB28-4149-8E59-337640AC19CB}" type="slidenum">
              <a:rPr lang="en-US" altLang="en-US" sz="1200" smtClean="0">
                <a:solidFill>
                  <a:srgbClr val="000000"/>
                </a:solidFill>
              </a:rPr>
              <a:pPr/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96" indent="0" algn="ctr">
              <a:buNone/>
              <a:defRPr/>
            </a:lvl2pPr>
            <a:lvl3pPr marL="914391" indent="0" algn="ctr">
              <a:buNone/>
              <a:defRPr/>
            </a:lvl3pPr>
            <a:lvl4pPr marL="1371587" indent="0" algn="ctr">
              <a:buNone/>
              <a:defRPr/>
            </a:lvl4pPr>
            <a:lvl5pPr marL="1828782" indent="0" algn="ctr">
              <a:buNone/>
              <a:defRPr/>
            </a:lvl5pPr>
            <a:lvl6pPr marL="2285978" indent="0" algn="ctr">
              <a:buNone/>
              <a:defRPr/>
            </a:lvl6pPr>
            <a:lvl7pPr marL="2743173" indent="0" algn="ctr">
              <a:buNone/>
              <a:defRPr/>
            </a:lvl7pPr>
            <a:lvl8pPr marL="3200368" indent="0" algn="ctr">
              <a:buNone/>
              <a:defRPr/>
            </a:lvl8pPr>
            <a:lvl9pPr marL="365756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4F9A9E-E0C0-6748-B7C5-DF995ED23A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ECD85A-54AD-DE4E-8D48-1A842C03A5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B4E173-0E4F-3647-9572-B6046C7010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52CF6-D5AB-DF4C-B095-492B2918CC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59756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A4F21A-3173-744B-B7D1-A439C366EB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C7B263-6920-7546-A650-065E91756A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35928-3501-8041-9EC8-D0EFE13D1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CFBA9-E1F7-7E4D-8462-B3FE961D2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91032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304801"/>
            <a:ext cx="25908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304801"/>
            <a:ext cx="75692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3830EC9-B965-DB40-AD3C-7DB949E94D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BFBE2B-9784-2043-A9C0-153044DD38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6533DC-6C0B-9947-87AA-6D21842C01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5906A-80FE-104F-AF59-310651309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65513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1614E4-9AA2-0C47-9B19-C19C79F3F3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4D587EE-F74D-5645-AF6F-CC8BCDC282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3282A6F-BF43-A843-BA47-7DF0F13C59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557B6-149F-3643-AB42-8B42922F65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36444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5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6" indent="0">
              <a:buNone/>
              <a:defRPr sz="1800"/>
            </a:lvl2pPr>
            <a:lvl3pPr marL="914391" indent="0">
              <a:buNone/>
              <a:defRPr sz="1600"/>
            </a:lvl3pPr>
            <a:lvl4pPr marL="1371587" indent="0">
              <a:buNone/>
              <a:defRPr sz="1400"/>
            </a:lvl4pPr>
            <a:lvl5pPr marL="1828782" indent="0">
              <a:buNone/>
              <a:defRPr sz="1400"/>
            </a:lvl5pPr>
            <a:lvl6pPr marL="2285978" indent="0">
              <a:buNone/>
              <a:defRPr sz="1400"/>
            </a:lvl6pPr>
            <a:lvl7pPr marL="2743173" indent="0">
              <a:buNone/>
              <a:defRPr sz="1400"/>
            </a:lvl7pPr>
            <a:lvl8pPr marL="3200368" indent="0">
              <a:buNone/>
              <a:defRPr sz="1400"/>
            </a:lvl8pPr>
            <a:lvl9pPr marL="365756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6B2A8D-0404-C742-8F3A-5AD8D845D7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A0DA42-F50A-ED44-8C54-5666E38146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FCE390-C314-BD4B-8014-ABB9553E4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426F-9ECE-0440-A083-B37498AD5D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61727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76401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76401"/>
            <a:ext cx="508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B43FC2-793B-1941-962C-B127C5AD64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076A87-F66A-894C-B3FE-C382841D86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1887E9-A066-3644-81BE-00F42118D2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A0B94-CFD5-144D-91BC-DD3F1FCE8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588253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464624-E0DF-9244-BED0-C1F3923EA0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F097511-16B3-DB42-B170-841C6C455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F3CD741-3026-B549-8302-2BB6F75A6C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0383C-91F5-4B47-91D7-D416335829B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364769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614DE28-78CD-6A40-ACC1-1D408FBFE9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0FC1D7E-343D-3442-ADC4-30FFBBF50A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B9F480-F0FA-8A4C-A9D7-6DF8BE72E7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FC9C2-AD03-5241-AF08-EAD0B0A13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342881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AB874B-D1AE-D549-8B69-9DF109B65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90096CC-B70A-BA41-8424-287D9B8B8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49C6FF-57CC-CC49-A60D-80DE56D2A7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D12C0-620D-064E-90F4-48F166483B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15977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1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897086-848F-9040-A3AC-56877C28E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81148F-0EBE-1F43-ACAB-F838D697C0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803AFC-BA1E-6C46-999D-34BD560A9B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18AF7-E1E2-0C49-A726-668BFBE53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284254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746943-FF27-774C-98D3-3B0AC85E60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31D424-4026-2847-B2F7-A5C23F7163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07F04B-9E10-824E-9161-9D48BDAFFA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6E0A-9EBA-AD48-952E-134D09C1C2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10803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B18ED7-C726-7B49-A3C3-1F5155DA4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048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D8EC2D0-8CBA-604E-A85A-15C14E4F62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76400"/>
            <a:ext cx="103632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E43B891-ACAC-0A41-A02D-9760ACECDA7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0436D1D-E25B-6942-97B7-62B6462280D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64D3D5D-FB53-384B-A4FB-AEF93E3792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C512464E-5796-4D40-B091-66833CA63B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34" charset="-128"/>
          <a:cs typeface="ＭＳ Ｐゴシック" pitchFamily="-1" charset="-128"/>
        </a:defRPr>
      </a:lvl5pPr>
      <a:lvl6pPr marL="457196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6pPr>
      <a:lvl7pPr marL="914391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7pPr>
      <a:lvl8pPr marL="1371587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8pPr>
      <a:lvl9pPr marL="1828782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34" charset="-128"/>
        </a:defRPr>
      </a:lvl5pPr>
      <a:lvl6pPr marL="2514575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770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8966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161" indent="-228597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4571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B66D6B13-1436-9144-937C-6572BF00A7F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51089" y="4443413"/>
            <a:ext cx="6961187" cy="1217612"/>
          </a:xfrm>
        </p:spPr>
        <p:txBody>
          <a:bodyPr/>
          <a:lstStyle/>
          <a:p>
            <a:pPr eaLnBrk="1" hangingPunct="1"/>
            <a:endParaRPr lang="en-US" altLang="en-US" sz="1600" b="1" i="1" dirty="0"/>
          </a:p>
          <a:p>
            <a:pPr eaLnBrk="1" hangingPunct="1"/>
            <a:endParaRPr lang="en-US" altLang="en-US" sz="1600" b="1" i="1" dirty="0"/>
          </a:p>
          <a:p>
            <a:pPr eaLnBrk="1" hangingPunct="1"/>
            <a:endParaRPr lang="en-US" altLang="en-US" sz="1600" b="1" i="1" dirty="0"/>
          </a:p>
          <a:p>
            <a:pPr eaLnBrk="1" hangingPunct="1"/>
            <a:r>
              <a:rPr lang="en-US" altLang="en-US" sz="1400" i="1" dirty="0"/>
              <a:t>3 May 2019</a:t>
            </a: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E096F77-3E8C-7F42-9282-1A8756134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6" y="333376"/>
            <a:ext cx="3311525" cy="574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5364" name="TextBox 1">
            <a:extLst>
              <a:ext uri="{FF2B5EF4-FFF2-40B4-BE49-F238E27FC236}">
                <a16:creationId xmlns:a16="http://schemas.microsoft.com/office/drawing/2014/main" id="{2EB6EA3B-0085-084F-87DD-09EA72585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056" y="406405"/>
            <a:ext cx="466211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fr-FR" sz="1800" dirty="0">
                <a:solidFill>
                  <a:srgbClr val="000000"/>
                </a:solidFill>
              </a:rPr>
              <a:t>The Global Ocean Observing System</a:t>
            </a:r>
          </a:p>
          <a:p>
            <a:pPr algn="r"/>
            <a:r>
              <a:rPr lang="en-US" altLang="fr-FR" sz="1800" i="1" dirty="0" err="1">
                <a:solidFill>
                  <a:srgbClr val="000000"/>
                </a:solidFill>
              </a:rPr>
              <a:t>goosocean.org</a:t>
            </a:r>
            <a:endParaRPr lang="en-US" altLang="fr-FR" sz="1800" i="1" dirty="0">
              <a:solidFill>
                <a:srgbClr val="000000"/>
              </a:solidFill>
            </a:endParaRPr>
          </a:p>
        </p:txBody>
      </p:sp>
      <p:sp>
        <p:nvSpPr>
          <p:cNvPr id="15365" name="Title 3">
            <a:extLst>
              <a:ext uri="{FF2B5EF4-FFF2-40B4-BE49-F238E27FC236}">
                <a16:creationId xmlns:a16="http://schemas.microsoft.com/office/drawing/2014/main" id="{62F764C6-93A7-224D-B3D4-4F8A03E9BD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64446" y="2202657"/>
            <a:ext cx="6334472" cy="1470025"/>
          </a:xfrm>
        </p:spPr>
        <p:txBody>
          <a:bodyPr/>
          <a:lstStyle/>
          <a:p>
            <a:pPr algn="ctr"/>
            <a:r>
              <a:rPr lang="en-US" altLang="fr-FR" sz="3200" dirty="0"/>
              <a:t>Resourcing: </a:t>
            </a:r>
            <a:br>
              <a:rPr lang="en-US" altLang="fr-FR" sz="3200" dirty="0"/>
            </a:br>
            <a:r>
              <a:rPr lang="en-US" altLang="fr-FR" sz="3200" dirty="0"/>
              <a:t>status, fragility, opportunities</a:t>
            </a:r>
            <a:endParaRPr lang="en-US" altLang="fr-FR" sz="32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806912-27FD-984D-93B4-A77691F77D90}"/>
              </a:ext>
            </a:extLst>
          </p:cNvPr>
          <p:cNvSpPr/>
          <p:nvPr/>
        </p:nvSpPr>
        <p:spPr bwMode="auto">
          <a:xfrm>
            <a:off x="3863976" y="6092826"/>
            <a:ext cx="4392613" cy="76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rgbClr val="000000"/>
              </a:solidFill>
              <a:latin typeface="Arial" pitchFamily="-1" charset="0"/>
              <a:ea typeface="ＭＳ Ｐゴシック" pitchFamily="-1" charset="-128"/>
            </a:endParaRPr>
          </a:p>
        </p:txBody>
      </p:sp>
      <p:pic>
        <p:nvPicPr>
          <p:cNvPr id="15367" name="Picture 3">
            <a:extLst>
              <a:ext uri="{FF2B5EF4-FFF2-40B4-BE49-F238E27FC236}">
                <a16:creationId xmlns:a16="http://schemas.microsoft.com/office/drawing/2014/main" id="{9E183756-6BC5-0A43-B6ED-9CBA2FA34D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038" y="6021389"/>
            <a:ext cx="4660900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358B16F4-DF5E-0148-B918-9DE065F6F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/>
              <a:t>Distributed GOOS office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E3036398-96A4-5947-9C91-EB6537E02C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fr-FR" dirty="0"/>
              <a:t>Paris – IOC (4.7 FTEs over 7 people)</a:t>
            </a:r>
          </a:p>
          <a:p>
            <a:pPr lvl="1"/>
            <a:r>
              <a:rPr lang="en-US" altLang="fr-FR" dirty="0"/>
              <a:t>Strategy - steering</a:t>
            </a:r>
          </a:p>
          <a:p>
            <a:pPr lvl="1"/>
            <a:r>
              <a:rPr lang="en-US" altLang="fr-FR" dirty="0"/>
              <a:t>Work plans across GOOS</a:t>
            </a:r>
          </a:p>
          <a:p>
            <a:pPr lvl="1"/>
            <a:r>
              <a:rPr lang="en-US" altLang="fr-FR" dirty="0"/>
              <a:t>core observations coordination</a:t>
            </a:r>
          </a:p>
          <a:p>
            <a:pPr lvl="1"/>
            <a:r>
              <a:rPr lang="en-US" altLang="fr-FR" dirty="0"/>
              <a:t>GOOS engagement with sponsors, partners</a:t>
            </a:r>
          </a:p>
          <a:p>
            <a:pPr lvl="1"/>
            <a:r>
              <a:rPr lang="en-US" altLang="fr-FR" dirty="0"/>
              <a:t>Intergovernmental processes</a:t>
            </a:r>
          </a:p>
          <a:p>
            <a:r>
              <a:rPr lang="en-US" altLang="fr-FR" dirty="0"/>
              <a:t>nodes of the distributed GOOS Office (7.3 FTEs over 9 people)</a:t>
            </a:r>
          </a:p>
          <a:p>
            <a:pPr lvl="1"/>
            <a:r>
              <a:rPr lang="en-US" altLang="fr-FR" dirty="0"/>
              <a:t>Brest, Geneva, Oostende, Sopot, Hobart, …</a:t>
            </a:r>
          </a:p>
          <a:p>
            <a:pPr lvl="1"/>
            <a:r>
              <a:rPr lang="en-US" altLang="fr-FR" dirty="0"/>
              <a:t>Disciplinary expert panels – requirements and design</a:t>
            </a:r>
          </a:p>
          <a:p>
            <a:pPr lvl="1"/>
            <a:r>
              <a:rPr lang="en-US" altLang="fr-FR" dirty="0"/>
              <a:t>technical coordination (JCOMMOPS)</a:t>
            </a:r>
          </a:p>
          <a:p>
            <a:pPr lvl="1"/>
            <a:r>
              <a:rPr lang="en-US" altLang="fr-FR" dirty="0"/>
              <a:t>Projects: building readiness for the next generation of GOOS</a:t>
            </a:r>
          </a:p>
          <a:p>
            <a:pPr lvl="1"/>
            <a:r>
              <a:rPr lang="en-US" altLang="fr-FR" dirty="0"/>
              <a:t>some regional work</a:t>
            </a:r>
          </a:p>
        </p:txBody>
      </p:sp>
    </p:spTree>
    <p:extLst>
      <p:ext uri="{BB962C8B-B14F-4D97-AF65-F5344CB8AC3E}">
        <p14:creationId xmlns:p14="http://schemas.microsoft.com/office/powerpoint/2010/main" val="204179832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E5F768C-CD22-AB41-ADA6-18C2B7B95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 dirty="0"/>
              <a:t>GOOS staff resources snapshot May 2019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69D37AE7-9E05-134D-A7AF-6504D584B0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2620962" cy="4495800"/>
          </a:xfrm>
        </p:spPr>
        <p:txBody>
          <a:bodyPr/>
          <a:lstStyle/>
          <a:p>
            <a:pPr marL="0" indent="0">
              <a:buNone/>
            </a:pPr>
            <a:r>
              <a:rPr lang="fr-FR" altLang="fr-FR" sz="2000" b="1" dirty="0"/>
              <a:t>12</a:t>
            </a:r>
            <a:r>
              <a:rPr lang="fr-FR" altLang="fr-FR" sz="2000" dirty="0"/>
              <a:t> </a:t>
            </a:r>
            <a:r>
              <a:rPr lang="fr-FR" altLang="fr-FR" sz="2000" dirty="0" err="1"/>
              <a:t>FTEs</a:t>
            </a:r>
            <a:endParaRPr lang="fr-FR" altLang="fr-FR" sz="2000" dirty="0"/>
          </a:p>
          <a:p>
            <a:r>
              <a:rPr lang="fr-FR" altLang="fr-FR" sz="2000" dirty="0"/>
              <a:t>of </a:t>
            </a:r>
            <a:r>
              <a:rPr lang="fr-FR" altLang="fr-FR" sz="2000" dirty="0" err="1"/>
              <a:t>which</a:t>
            </a:r>
            <a:r>
              <a:rPr lang="fr-FR" altLang="fr-FR" sz="2000" dirty="0"/>
              <a:t> 4 at JCOMMOPS</a:t>
            </a:r>
          </a:p>
          <a:p>
            <a:endParaRPr lang="fr-FR" altLang="fr-FR" sz="2000" dirty="0"/>
          </a:p>
          <a:p>
            <a:pPr marL="0" indent="0">
              <a:buNone/>
            </a:pPr>
            <a:r>
              <a:rPr lang="fr-FR" altLang="fr-FR" sz="2000" dirty="0" err="1"/>
              <a:t>Funders</a:t>
            </a:r>
            <a:r>
              <a:rPr lang="fr-FR" altLang="fr-FR" sz="2000" dirty="0"/>
              <a:t> in </a:t>
            </a:r>
            <a:r>
              <a:rPr lang="fr-FR" altLang="fr-FR" sz="2000" dirty="0" err="1"/>
              <a:t>order</a:t>
            </a:r>
            <a:r>
              <a:rPr lang="fr-FR" altLang="fr-FR" sz="2000" dirty="0"/>
              <a:t>: </a:t>
            </a:r>
          </a:p>
          <a:p>
            <a:r>
              <a:rPr lang="fr-FR" altLang="fr-FR" sz="2000" dirty="0"/>
              <a:t>USA</a:t>
            </a:r>
          </a:p>
          <a:p>
            <a:r>
              <a:rPr lang="fr-FR" altLang="fr-FR" sz="2000" dirty="0"/>
              <a:t>IOC/UNESCO</a:t>
            </a:r>
          </a:p>
          <a:p>
            <a:r>
              <a:rPr lang="fr-FR" altLang="fr-FR" sz="2000" dirty="0"/>
              <a:t>EC (AtlantOS)</a:t>
            </a:r>
          </a:p>
          <a:p>
            <a:r>
              <a:rPr lang="fr-FR" altLang="fr-FR" sz="2000" dirty="0" err="1"/>
              <a:t>Australia</a:t>
            </a:r>
            <a:endParaRPr lang="fr-FR" altLang="fr-FR" sz="2000" dirty="0"/>
          </a:p>
          <a:p>
            <a:r>
              <a:rPr lang="fr-FR" altLang="fr-FR" sz="2000" dirty="0"/>
              <a:t>France</a:t>
            </a:r>
          </a:p>
          <a:p>
            <a:r>
              <a:rPr lang="fr-FR" altLang="fr-FR" sz="2000" dirty="0"/>
              <a:t>China</a:t>
            </a:r>
          </a:p>
        </p:txBody>
      </p:sp>
      <p:pic>
        <p:nvPicPr>
          <p:cNvPr id="57347" name="Picture 4">
            <a:extLst>
              <a:ext uri="{FF2B5EF4-FFF2-40B4-BE49-F238E27FC236}">
                <a16:creationId xmlns:a16="http://schemas.microsoft.com/office/drawing/2014/main" id="{EE795968-4CAB-3D4F-92C4-657462288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362" y="1691630"/>
            <a:ext cx="7742238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34226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E5F768C-CD22-AB41-ADA6-18C2B7B95B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sz="2800" dirty="0"/>
              <a:t>GOOS staff resources: fragility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1DBC8D-B4B7-A04A-87DA-8849D7BCE1C8}"/>
              </a:ext>
            </a:extLst>
          </p:cNvPr>
          <p:cNvSpPr txBox="1"/>
          <p:nvPr/>
        </p:nvSpPr>
        <p:spPr>
          <a:xfrm>
            <a:off x="671757" y="3348864"/>
            <a:ext cx="3348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Secure funding: 3 FTE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BA0470-77FA-894D-853F-E272BCF27D61}"/>
              </a:ext>
            </a:extLst>
          </p:cNvPr>
          <p:cNvSpPr txBox="1"/>
          <p:nvPr/>
        </p:nvSpPr>
        <p:spPr>
          <a:xfrm>
            <a:off x="3234600" y="1628800"/>
            <a:ext cx="4358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Long-term voluntary: 4.25 FTE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9AA701-F597-DF42-B27E-3992F4A5D822}"/>
              </a:ext>
            </a:extLst>
          </p:cNvPr>
          <p:cNvSpPr txBox="1"/>
          <p:nvPr/>
        </p:nvSpPr>
        <p:spPr>
          <a:xfrm>
            <a:off x="7228727" y="3399441"/>
            <a:ext cx="4083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Short-term/project: 4.75 FTE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7D09DFA-24BC-CF4B-9143-E48C97614698}"/>
              </a:ext>
            </a:extLst>
          </p:cNvPr>
          <p:cNvSpPr/>
          <p:nvPr/>
        </p:nvSpPr>
        <p:spPr bwMode="auto">
          <a:xfrm>
            <a:off x="1127448" y="2305728"/>
            <a:ext cx="2437612" cy="864096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F3B30B-1A0E-144E-B7A8-C038722DE04B}"/>
              </a:ext>
            </a:extLst>
          </p:cNvPr>
          <p:cNvSpPr/>
          <p:nvPr/>
        </p:nvSpPr>
        <p:spPr bwMode="auto">
          <a:xfrm>
            <a:off x="3565060" y="2305728"/>
            <a:ext cx="3697967" cy="864096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2006B-1A62-1B44-AA48-B2D170628533}"/>
              </a:ext>
            </a:extLst>
          </p:cNvPr>
          <p:cNvSpPr/>
          <p:nvPr/>
        </p:nvSpPr>
        <p:spPr bwMode="auto">
          <a:xfrm>
            <a:off x="7263026" y="2305728"/>
            <a:ext cx="4014573" cy="864096"/>
          </a:xfrm>
          <a:prstGeom prst="rect">
            <a:avLst/>
          </a:prstGeom>
          <a:solidFill>
            <a:srgbClr val="FF9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4A6E441-3900-EA4D-A7D5-32124CF666B2}"/>
              </a:ext>
            </a:extLst>
          </p:cNvPr>
          <p:cNvGrpSpPr/>
          <p:nvPr/>
        </p:nvGrpSpPr>
        <p:grpSpPr>
          <a:xfrm>
            <a:off x="3206397" y="5070888"/>
            <a:ext cx="5391145" cy="263443"/>
            <a:chOff x="1460850" y="5459288"/>
            <a:chExt cx="3669653" cy="25230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D82F49B-47F6-3B45-8003-F20B437490F5}"/>
                </a:ext>
              </a:extLst>
            </p:cNvPr>
            <p:cNvSpPr/>
            <p:nvPr/>
          </p:nvSpPr>
          <p:spPr bwMode="auto">
            <a:xfrm>
              <a:off x="4367808" y="5459288"/>
              <a:ext cx="762695" cy="252305"/>
            </a:xfrm>
            <a:prstGeom prst="rect">
              <a:avLst/>
            </a:prstGeom>
            <a:solidFill>
              <a:srgbClr val="00B0F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17E14B6-84FE-2C47-A84C-5346F45AE52D}"/>
                </a:ext>
              </a:extLst>
            </p:cNvPr>
            <p:cNvSpPr/>
            <p:nvPr/>
          </p:nvSpPr>
          <p:spPr bwMode="auto">
            <a:xfrm>
              <a:off x="1460850" y="5459288"/>
              <a:ext cx="2906958" cy="252305"/>
            </a:xfrm>
            <a:prstGeom prst="rect">
              <a:avLst/>
            </a:prstGeom>
            <a:solidFill>
              <a:srgbClr val="7030A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CFCD6E6-B627-594F-B58C-6033FF686516}"/>
              </a:ext>
            </a:extLst>
          </p:cNvPr>
          <p:cNvSpPr txBox="1"/>
          <p:nvPr/>
        </p:nvSpPr>
        <p:spPr>
          <a:xfrm>
            <a:off x="4295800" y="5589240"/>
            <a:ext cx="1597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Staff: 80%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9337B27-606D-FF48-A8B6-300562B1F8E1}"/>
              </a:ext>
            </a:extLst>
          </p:cNvPr>
          <p:cNvSpPr txBox="1"/>
          <p:nvPr/>
        </p:nvSpPr>
        <p:spPr>
          <a:xfrm>
            <a:off x="7176120" y="5589240"/>
            <a:ext cx="19463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Activity: 20%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DAB128-0FC7-DA48-8931-BF00CD742916}"/>
              </a:ext>
            </a:extLst>
          </p:cNvPr>
          <p:cNvSpPr txBox="1"/>
          <p:nvPr/>
        </p:nvSpPr>
        <p:spPr>
          <a:xfrm>
            <a:off x="4535671" y="4430183"/>
            <a:ext cx="2941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Overall funding ratio</a:t>
            </a:r>
          </a:p>
        </p:txBody>
      </p:sp>
    </p:spTree>
    <p:extLst>
      <p:ext uri="{BB962C8B-B14F-4D97-AF65-F5344CB8AC3E}">
        <p14:creationId xmlns:p14="http://schemas.microsoft.com/office/powerpoint/2010/main" val="128145507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F177-04AD-7148-A0F6-4D5E16ED6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focus now by Strategic Objective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403B47-CF06-FA4A-9248-FE7FDABF97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296756"/>
              </p:ext>
            </p:extLst>
          </p:nvPr>
        </p:nvGraphicFramePr>
        <p:xfrm>
          <a:off x="3071664" y="1700808"/>
          <a:ext cx="8205936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5-Point Star 4">
            <a:extLst>
              <a:ext uri="{FF2B5EF4-FFF2-40B4-BE49-F238E27FC236}">
                <a16:creationId xmlns:a16="http://schemas.microsoft.com/office/drawing/2014/main" id="{531D8952-78E4-E34D-9A63-EA49DBE317DC}"/>
              </a:ext>
            </a:extLst>
          </p:cNvPr>
          <p:cNvSpPr/>
          <p:nvPr/>
        </p:nvSpPr>
        <p:spPr bwMode="auto">
          <a:xfrm>
            <a:off x="3503712" y="2348880"/>
            <a:ext cx="288032" cy="288032"/>
          </a:xfrm>
          <a:prstGeom prst="star5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5-Point Star 5">
            <a:extLst>
              <a:ext uri="{FF2B5EF4-FFF2-40B4-BE49-F238E27FC236}">
                <a16:creationId xmlns:a16="http://schemas.microsoft.com/office/drawing/2014/main" id="{B626C5CF-DA46-FF43-8756-924DD8D19810}"/>
              </a:ext>
            </a:extLst>
          </p:cNvPr>
          <p:cNvSpPr/>
          <p:nvPr/>
        </p:nvSpPr>
        <p:spPr bwMode="auto">
          <a:xfrm>
            <a:off x="3775986" y="2636912"/>
            <a:ext cx="288032" cy="288032"/>
          </a:xfrm>
          <a:prstGeom prst="star5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11E424D1-FB99-F44C-9062-9C45061920A9}"/>
              </a:ext>
            </a:extLst>
          </p:cNvPr>
          <p:cNvSpPr/>
          <p:nvPr/>
        </p:nvSpPr>
        <p:spPr bwMode="auto">
          <a:xfrm>
            <a:off x="2783632" y="4005064"/>
            <a:ext cx="288032" cy="288032"/>
          </a:xfrm>
          <a:prstGeom prst="star5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70693DCA-98ED-7141-90D5-67535A3D1713}"/>
              </a:ext>
            </a:extLst>
          </p:cNvPr>
          <p:cNvSpPr/>
          <p:nvPr/>
        </p:nvSpPr>
        <p:spPr bwMode="auto">
          <a:xfrm>
            <a:off x="4223792" y="4365104"/>
            <a:ext cx="288032" cy="288032"/>
          </a:xfrm>
          <a:prstGeom prst="star5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D0B97C38-D2BC-7E4C-84E3-58837001037C}"/>
              </a:ext>
            </a:extLst>
          </p:cNvPr>
          <p:cNvSpPr/>
          <p:nvPr/>
        </p:nvSpPr>
        <p:spPr bwMode="auto">
          <a:xfrm>
            <a:off x="4511824" y="5013176"/>
            <a:ext cx="288032" cy="288032"/>
          </a:xfrm>
          <a:prstGeom prst="star5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952554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22F5B-67A0-B74C-BE82-81F4DD905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Opportunities</a:t>
            </a: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50C321B2-223D-5A43-939F-F53D6E385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8488" y="1691711"/>
            <a:ext cx="6733532" cy="448726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2893519-7DBC-3546-B747-6C1AC992F897}"/>
              </a:ext>
            </a:extLst>
          </p:cNvPr>
          <p:cNvSpPr/>
          <p:nvPr/>
        </p:nvSpPr>
        <p:spPr bwMode="auto">
          <a:xfrm>
            <a:off x="4054624" y="1675523"/>
            <a:ext cx="914400" cy="449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F8FED2-BDF4-8247-A842-CB40B200D871}"/>
              </a:ext>
            </a:extLst>
          </p:cNvPr>
          <p:cNvSpPr/>
          <p:nvPr/>
        </p:nvSpPr>
        <p:spPr bwMode="auto">
          <a:xfrm>
            <a:off x="-26568" y="1683178"/>
            <a:ext cx="914400" cy="449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AD422-686E-9341-9B9E-59C27BB13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024" y="1676400"/>
            <a:ext cx="6308576" cy="4495800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Directly into GOOS</a:t>
            </a:r>
          </a:p>
          <a:p>
            <a:pPr lvl="1"/>
            <a:r>
              <a:rPr lang="en-US" dirty="0"/>
              <a:t>G7 through UK, EC, Germany, [Italy?]</a:t>
            </a:r>
          </a:p>
          <a:p>
            <a:pPr lvl="1"/>
            <a:r>
              <a:rPr lang="en-US" dirty="0"/>
              <a:t>WMO</a:t>
            </a:r>
          </a:p>
          <a:p>
            <a:pPr lvl="1"/>
            <a:r>
              <a:rPr lang="en-US" dirty="0"/>
              <a:t>EC </a:t>
            </a:r>
            <a:r>
              <a:rPr lang="en-US" dirty="0" err="1"/>
              <a:t>Euroseas</a:t>
            </a:r>
            <a:r>
              <a:rPr lang="en-US" dirty="0"/>
              <a:t> proposal</a:t>
            </a:r>
          </a:p>
          <a:p>
            <a:r>
              <a:rPr lang="en-US" b="1" dirty="0"/>
              <a:t>Partnership</a:t>
            </a:r>
            <a:r>
              <a:rPr lang="en-US" dirty="0"/>
              <a:t> development</a:t>
            </a:r>
          </a:p>
          <a:p>
            <a:r>
              <a:rPr lang="en-US" dirty="0"/>
              <a:t>Commonwealth Blue Charter ocean observations</a:t>
            </a:r>
          </a:p>
          <a:p>
            <a:endParaRPr lang="en-US" dirty="0"/>
          </a:p>
          <a:p>
            <a:r>
              <a:rPr lang="en-US" dirty="0"/>
              <a:t>Growing multiple team management, partnership management challenges</a:t>
            </a:r>
          </a:p>
        </p:txBody>
      </p:sp>
    </p:spTree>
    <p:extLst>
      <p:ext uri="{BB962C8B-B14F-4D97-AF65-F5344CB8AC3E}">
        <p14:creationId xmlns:p14="http://schemas.microsoft.com/office/powerpoint/2010/main" val="66931416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3E155-1CD4-5740-8A87-48E38E885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potential?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72BF7-6112-AF41-8A4F-B290F113C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12776"/>
            <a:ext cx="10363200" cy="5040560"/>
          </a:xfrm>
        </p:spPr>
        <p:txBody>
          <a:bodyPr/>
          <a:lstStyle/>
          <a:p>
            <a:r>
              <a:rPr lang="en-US" dirty="0"/>
              <a:t>The implementation plan provides guidance</a:t>
            </a:r>
          </a:p>
          <a:p>
            <a:r>
              <a:rPr lang="en-US" b="1" dirty="0"/>
              <a:t>Double</a:t>
            </a:r>
            <a:r>
              <a:rPr lang="en-US" dirty="0"/>
              <a:t> the resources: some possibilities</a:t>
            </a:r>
          </a:p>
          <a:p>
            <a:pPr lvl="1"/>
            <a:r>
              <a:rPr lang="en-US" sz="2400" b="1" dirty="0"/>
              <a:t>Communication</a:t>
            </a:r>
            <a:r>
              <a:rPr lang="en-US" sz="2400" dirty="0"/>
              <a:t> and advocacy (SO2)</a:t>
            </a:r>
          </a:p>
          <a:p>
            <a:pPr lvl="1"/>
            <a:r>
              <a:rPr lang="en-US" sz="2400" dirty="0"/>
              <a:t>Engage and respond to </a:t>
            </a:r>
            <a:r>
              <a:rPr lang="en-US" sz="2400" b="1" dirty="0"/>
              <a:t>national</a:t>
            </a:r>
            <a:r>
              <a:rPr lang="en-US" sz="2400" dirty="0"/>
              <a:t> systems (SO2)</a:t>
            </a:r>
          </a:p>
          <a:p>
            <a:pPr lvl="1"/>
            <a:r>
              <a:rPr lang="en-US" sz="2400" dirty="0"/>
              <a:t>Develop stronger </a:t>
            </a:r>
            <a:r>
              <a:rPr lang="en-US" sz="2400" b="1" dirty="0"/>
              <a:t>partnerships</a:t>
            </a:r>
            <a:r>
              <a:rPr lang="en-US" sz="2400" dirty="0"/>
              <a:t> for delivery in each area: </a:t>
            </a:r>
            <a:br>
              <a:rPr lang="en-US" sz="2400" dirty="0"/>
            </a:br>
            <a:r>
              <a:rPr lang="en-US" sz="2400" dirty="0"/>
              <a:t>operational services, climate, and ocean health (SO1)</a:t>
            </a:r>
          </a:p>
          <a:p>
            <a:pPr lvl="1"/>
            <a:r>
              <a:rPr lang="en-US" sz="2400" dirty="0"/>
              <a:t>convene and start to build mechanisms for </a:t>
            </a:r>
            <a:r>
              <a:rPr lang="en-US" sz="2400" b="1" dirty="0"/>
              <a:t>better governance </a:t>
            </a:r>
            <a:r>
              <a:rPr lang="en-US" sz="2400" dirty="0"/>
              <a:t>(SO11)</a:t>
            </a:r>
            <a:endParaRPr lang="en-US" sz="2400" b="1" dirty="0"/>
          </a:p>
          <a:p>
            <a:pPr lvl="1"/>
            <a:r>
              <a:rPr lang="en-US" sz="2400" dirty="0"/>
              <a:t>Start a reflection on </a:t>
            </a:r>
            <a:r>
              <a:rPr lang="en-US" sz="2400" b="1" dirty="0"/>
              <a:t>capacity development </a:t>
            </a:r>
            <a:r>
              <a:rPr lang="en-US" sz="2400" dirty="0"/>
              <a:t>of observing systems and institutions (SO9)</a:t>
            </a:r>
          </a:p>
          <a:p>
            <a:pPr lvl="1"/>
            <a:r>
              <a:rPr lang="en-US" sz="2400" dirty="0"/>
              <a:t>Provide greater assistance to </a:t>
            </a:r>
            <a:r>
              <a:rPr lang="en-US" sz="2400" b="1" dirty="0"/>
              <a:t>developing observing networks </a:t>
            </a:r>
            <a:r>
              <a:rPr lang="en-US" sz="2400" dirty="0"/>
              <a:t>(SO6)</a:t>
            </a:r>
          </a:p>
          <a:p>
            <a:pPr lvl="1"/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2694365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" charset="0"/>
            <a:ea typeface="ＭＳ Ｐゴシック" pitchFamily="-1" charset="-128"/>
            <a:cs typeface="ＭＳ Ｐゴシック" pitchFamily="-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24646</TotalTime>
  <Words>237</Words>
  <Application>Microsoft Macintosh PowerPoint</Application>
  <PresentationFormat>Widescreen</PresentationFormat>
  <Paragraphs>59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ＭＳ Ｐゴシック</vt:lpstr>
      <vt:lpstr>Calibri Light</vt:lpstr>
      <vt:lpstr>Calibri</vt:lpstr>
      <vt:lpstr>Blank Presentation</vt:lpstr>
      <vt:lpstr>Resourcing:  status, fragility, opportunities</vt:lpstr>
      <vt:lpstr>Distributed GOOS office</vt:lpstr>
      <vt:lpstr>GOOS staff resources snapshot May 2019</vt:lpstr>
      <vt:lpstr>GOOS staff resources: fragility</vt:lpstr>
      <vt:lpstr>Where we focus now by Strategic Objective</vt:lpstr>
      <vt:lpstr>Opportunities</vt:lpstr>
      <vt:lpstr>What is the potential?</vt:lpstr>
    </vt:vector>
  </TitlesOfParts>
  <Company>IOC/UNESCO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Decisions from beginning 2007</dc:title>
  <dc:creator>Albert Fischer</dc:creator>
  <cp:lastModifiedBy>Fischer, Albert</cp:lastModifiedBy>
  <cp:revision>520</cp:revision>
  <cp:lastPrinted>2015-06-22T08:22:37Z</cp:lastPrinted>
  <dcterms:created xsi:type="dcterms:W3CDTF">2012-11-19T13:57:22Z</dcterms:created>
  <dcterms:modified xsi:type="dcterms:W3CDTF">2019-05-03T07:24:26Z</dcterms:modified>
</cp:coreProperties>
</file>