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ppt/theme/themeOverride5.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1" r:id="rId2"/>
    <p:sldMasterId id="2147484149" r:id="rId3"/>
    <p:sldMasterId id="2147484164" r:id="rId4"/>
  </p:sldMasterIdLst>
  <p:notesMasterIdLst>
    <p:notesMasterId r:id="rId21"/>
  </p:notesMasterIdLst>
  <p:handoutMasterIdLst>
    <p:handoutMasterId r:id="rId22"/>
  </p:handoutMasterIdLst>
  <p:sldIdLst>
    <p:sldId id="274" r:id="rId5"/>
    <p:sldId id="392" r:id="rId6"/>
    <p:sldId id="559" r:id="rId7"/>
    <p:sldId id="432" r:id="rId8"/>
    <p:sldId id="280" r:id="rId9"/>
    <p:sldId id="433" r:id="rId10"/>
    <p:sldId id="390" r:id="rId11"/>
    <p:sldId id="560" r:id="rId12"/>
    <p:sldId id="563" r:id="rId13"/>
    <p:sldId id="564" r:id="rId14"/>
    <p:sldId id="561" r:id="rId15"/>
    <p:sldId id="423" r:id="rId16"/>
    <p:sldId id="416" r:id="rId17"/>
    <p:sldId id="424" r:id="rId18"/>
    <p:sldId id="534" r:id="rId19"/>
    <p:sldId id="565" r:id="rId20"/>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6600"/>
    <a:srgbClr val="FFFF00"/>
    <a:srgbClr val="FFFF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77737" autoAdjust="0"/>
  </p:normalViewPr>
  <p:slideViewPr>
    <p:cSldViewPr>
      <p:cViewPr varScale="1">
        <p:scale>
          <a:sx n="52" d="100"/>
          <a:sy n="52" d="100"/>
        </p:scale>
        <p:origin x="1836"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69" d="100"/>
          <a:sy n="69" d="100"/>
        </p:scale>
        <p:origin x="-219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3041" cy="457045"/>
          </a:xfrm>
          <a:prstGeom prst="rect">
            <a:avLst/>
          </a:prstGeom>
          <a:noFill/>
          <a:ln w="9525">
            <a:noFill/>
            <a:miter lim="800000"/>
            <a:headEnd/>
            <a:tailEnd/>
          </a:ln>
          <a:effectLst/>
        </p:spPr>
        <p:txBody>
          <a:bodyPr vert="horz" wrap="square" lIns="89719" tIns="44859" rIns="89719" bIns="44859" numCol="1" anchor="t" anchorCtr="0" compatLnSpc="1">
            <a:prstTxWarp prst="textNoShape">
              <a:avLst/>
            </a:prstTxWarp>
          </a:bodyPr>
          <a:lstStyle>
            <a:lvl1pPr defTabSz="897760" eaLnBrk="1" hangingPunct="1">
              <a:defRPr sz="1200">
                <a:latin typeface="Times New Roman" pitchFamily="18" charset="0"/>
              </a:defRPr>
            </a:lvl1pPr>
          </a:lstStyle>
          <a:p>
            <a:pPr>
              <a:defRPr/>
            </a:pPr>
            <a:endParaRPr lang="en-US"/>
          </a:p>
        </p:txBody>
      </p:sp>
      <p:sp>
        <p:nvSpPr>
          <p:cNvPr id="32771" name="Rectangle 3"/>
          <p:cNvSpPr>
            <a:spLocks noGrp="1" noChangeArrowheads="1"/>
          </p:cNvSpPr>
          <p:nvPr>
            <p:ph type="dt" sz="quarter" idx="1"/>
          </p:nvPr>
        </p:nvSpPr>
        <p:spPr bwMode="auto">
          <a:xfrm>
            <a:off x="3883409" y="0"/>
            <a:ext cx="2973041" cy="457045"/>
          </a:xfrm>
          <a:prstGeom prst="rect">
            <a:avLst/>
          </a:prstGeom>
          <a:noFill/>
          <a:ln w="9525">
            <a:noFill/>
            <a:miter lim="800000"/>
            <a:headEnd/>
            <a:tailEnd/>
          </a:ln>
          <a:effectLst/>
        </p:spPr>
        <p:txBody>
          <a:bodyPr vert="horz" wrap="square" lIns="89719" tIns="44859" rIns="89719" bIns="44859" numCol="1" anchor="t" anchorCtr="0" compatLnSpc="1">
            <a:prstTxWarp prst="textNoShape">
              <a:avLst/>
            </a:prstTxWarp>
          </a:bodyPr>
          <a:lstStyle>
            <a:lvl1pPr algn="r" defTabSz="897760" eaLnBrk="1" hangingPunct="1">
              <a:defRPr sz="1200">
                <a:latin typeface="Times New Roman" pitchFamily="18" charset="0"/>
              </a:defRPr>
            </a:lvl1pPr>
          </a:lstStyle>
          <a:p>
            <a:pPr>
              <a:defRPr/>
            </a:pPr>
            <a:endParaRPr lang="en-US"/>
          </a:p>
        </p:txBody>
      </p:sp>
      <p:sp>
        <p:nvSpPr>
          <p:cNvPr id="32772" name="Rectangle 4"/>
          <p:cNvSpPr>
            <a:spLocks noGrp="1" noChangeArrowheads="1"/>
          </p:cNvSpPr>
          <p:nvPr>
            <p:ph type="ftr" sz="quarter" idx="2"/>
          </p:nvPr>
        </p:nvSpPr>
        <p:spPr bwMode="auto">
          <a:xfrm>
            <a:off x="0" y="8685396"/>
            <a:ext cx="2973041" cy="457045"/>
          </a:xfrm>
          <a:prstGeom prst="rect">
            <a:avLst/>
          </a:prstGeom>
          <a:noFill/>
          <a:ln w="9525">
            <a:noFill/>
            <a:miter lim="800000"/>
            <a:headEnd/>
            <a:tailEnd/>
          </a:ln>
          <a:effectLst/>
        </p:spPr>
        <p:txBody>
          <a:bodyPr vert="horz" wrap="square" lIns="89719" tIns="44859" rIns="89719" bIns="44859" numCol="1" anchor="b" anchorCtr="0" compatLnSpc="1">
            <a:prstTxWarp prst="textNoShape">
              <a:avLst/>
            </a:prstTxWarp>
          </a:bodyPr>
          <a:lstStyle>
            <a:lvl1pPr defTabSz="897760" eaLnBrk="1" hangingPunct="1">
              <a:defRPr sz="1200">
                <a:latin typeface="Times New Roman" pitchFamily="18" charset="0"/>
              </a:defRPr>
            </a:lvl1pPr>
          </a:lstStyle>
          <a:p>
            <a:pPr>
              <a:defRPr/>
            </a:pPr>
            <a:endParaRPr lang="en-US"/>
          </a:p>
        </p:txBody>
      </p:sp>
      <p:sp>
        <p:nvSpPr>
          <p:cNvPr id="32773" name="Rectangle 5"/>
          <p:cNvSpPr>
            <a:spLocks noGrp="1" noChangeArrowheads="1"/>
          </p:cNvSpPr>
          <p:nvPr>
            <p:ph type="sldNum" sz="quarter" idx="3"/>
          </p:nvPr>
        </p:nvSpPr>
        <p:spPr bwMode="auto">
          <a:xfrm>
            <a:off x="3883409" y="8685396"/>
            <a:ext cx="2973041" cy="457045"/>
          </a:xfrm>
          <a:prstGeom prst="rect">
            <a:avLst/>
          </a:prstGeom>
          <a:noFill/>
          <a:ln w="9525">
            <a:noFill/>
            <a:miter lim="800000"/>
            <a:headEnd/>
            <a:tailEnd/>
          </a:ln>
          <a:effectLst/>
        </p:spPr>
        <p:txBody>
          <a:bodyPr vert="horz" wrap="square" lIns="89719" tIns="44859" rIns="89719" bIns="44859" numCol="1" anchor="b" anchorCtr="0" compatLnSpc="1">
            <a:prstTxWarp prst="textNoShape">
              <a:avLst/>
            </a:prstTxWarp>
          </a:bodyPr>
          <a:lstStyle>
            <a:lvl1pPr algn="r" defTabSz="897760" eaLnBrk="1" hangingPunct="1">
              <a:defRPr sz="1200">
                <a:latin typeface="Times New Roman" pitchFamily="18" charset="0"/>
              </a:defRPr>
            </a:lvl1pPr>
          </a:lstStyle>
          <a:p>
            <a:pPr>
              <a:defRPr/>
            </a:pPr>
            <a:fld id="{D8605267-27D2-4F08-A9DC-D9FFAF8C0020}" type="slidenum">
              <a:rPr lang="en-US"/>
              <a:pPr>
                <a:defRPr/>
              </a:pPr>
              <a:t>‹#›</a:t>
            </a:fld>
            <a:endParaRPr lang="en-US"/>
          </a:p>
        </p:txBody>
      </p:sp>
    </p:spTree>
    <p:extLst>
      <p:ext uri="{BB962C8B-B14F-4D97-AF65-F5344CB8AC3E}">
        <p14:creationId xmlns:p14="http://schemas.microsoft.com/office/powerpoint/2010/main" val="2796046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3041" cy="457045"/>
          </a:xfrm>
          <a:prstGeom prst="rect">
            <a:avLst/>
          </a:prstGeom>
          <a:noFill/>
          <a:ln w="9525">
            <a:noFill/>
            <a:miter lim="800000"/>
            <a:headEnd/>
            <a:tailEnd/>
          </a:ln>
          <a:effectLst/>
        </p:spPr>
        <p:txBody>
          <a:bodyPr vert="horz" wrap="square" lIns="89719" tIns="44859" rIns="89719" bIns="44859" numCol="1" anchor="t" anchorCtr="0" compatLnSpc="1">
            <a:prstTxWarp prst="textNoShape">
              <a:avLst/>
            </a:prstTxWarp>
          </a:bodyPr>
          <a:lstStyle>
            <a:lvl1pPr defTabSz="897760" eaLnBrk="1" hangingPunct="1">
              <a:defRPr sz="1200">
                <a:latin typeface="Times New Roman" pitchFamily="18" charset="0"/>
              </a:defRPr>
            </a:lvl1pPr>
          </a:lstStyle>
          <a:p>
            <a:pPr>
              <a:defRPr/>
            </a:pPr>
            <a:endParaRPr lang="en-US"/>
          </a:p>
        </p:txBody>
      </p:sp>
      <p:sp>
        <p:nvSpPr>
          <p:cNvPr id="46083" name="Rectangle 3"/>
          <p:cNvSpPr>
            <a:spLocks noGrp="1" noChangeArrowheads="1"/>
          </p:cNvSpPr>
          <p:nvPr>
            <p:ph type="dt" idx="1"/>
          </p:nvPr>
        </p:nvSpPr>
        <p:spPr bwMode="auto">
          <a:xfrm>
            <a:off x="3883409" y="0"/>
            <a:ext cx="2973041" cy="457045"/>
          </a:xfrm>
          <a:prstGeom prst="rect">
            <a:avLst/>
          </a:prstGeom>
          <a:noFill/>
          <a:ln w="9525">
            <a:noFill/>
            <a:miter lim="800000"/>
            <a:headEnd/>
            <a:tailEnd/>
          </a:ln>
          <a:effectLst/>
        </p:spPr>
        <p:txBody>
          <a:bodyPr vert="horz" wrap="square" lIns="89719" tIns="44859" rIns="89719" bIns="44859" numCol="1" anchor="t" anchorCtr="0" compatLnSpc="1">
            <a:prstTxWarp prst="textNoShape">
              <a:avLst/>
            </a:prstTxWarp>
          </a:bodyPr>
          <a:lstStyle>
            <a:lvl1pPr algn="r" defTabSz="897760" eaLnBrk="1" hangingPunct="1">
              <a:defRPr sz="1200">
                <a:latin typeface="Times New Roman" pitchFamily="18" charset="0"/>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4213"/>
            <a:ext cx="4572000" cy="3430587"/>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7041" y="4344259"/>
            <a:ext cx="5483919" cy="4114956"/>
          </a:xfrm>
          <a:prstGeom prst="rect">
            <a:avLst/>
          </a:prstGeom>
          <a:noFill/>
          <a:ln w="9525">
            <a:noFill/>
            <a:miter lim="800000"/>
            <a:headEnd/>
            <a:tailEnd/>
          </a:ln>
          <a:effectLst/>
        </p:spPr>
        <p:txBody>
          <a:bodyPr vert="horz" wrap="square" lIns="89719" tIns="44859" rIns="89719" bIns="448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8685396"/>
            <a:ext cx="2973041" cy="457045"/>
          </a:xfrm>
          <a:prstGeom prst="rect">
            <a:avLst/>
          </a:prstGeom>
          <a:noFill/>
          <a:ln w="9525">
            <a:noFill/>
            <a:miter lim="800000"/>
            <a:headEnd/>
            <a:tailEnd/>
          </a:ln>
          <a:effectLst/>
        </p:spPr>
        <p:txBody>
          <a:bodyPr vert="horz" wrap="square" lIns="89719" tIns="44859" rIns="89719" bIns="44859" numCol="1" anchor="b" anchorCtr="0" compatLnSpc="1">
            <a:prstTxWarp prst="textNoShape">
              <a:avLst/>
            </a:prstTxWarp>
          </a:bodyPr>
          <a:lstStyle>
            <a:lvl1pPr defTabSz="897760" eaLnBrk="1" hangingPunct="1">
              <a:defRPr sz="1200">
                <a:latin typeface="Times New Roman" pitchFamily="18" charset="0"/>
              </a:defRPr>
            </a:lvl1pPr>
          </a:lstStyle>
          <a:p>
            <a:pPr>
              <a:defRPr/>
            </a:pPr>
            <a:endParaRPr lang="en-US"/>
          </a:p>
        </p:txBody>
      </p:sp>
      <p:sp>
        <p:nvSpPr>
          <p:cNvPr id="46087" name="Rectangle 7"/>
          <p:cNvSpPr>
            <a:spLocks noGrp="1" noChangeArrowheads="1"/>
          </p:cNvSpPr>
          <p:nvPr>
            <p:ph type="sldNum" sz="quarter" idx="5"/>
          </p:nvPr>
        </p:nvSpPr>
        <p:spPr bwMode="auto">
          <a:xfrm>
            <a:off x="3883409" y="8685396"/>
            <a:ext cx="2973041" cy="457045"/>
          </a:xfrm>
          <a:prstGeom prst="rect">
            <a:avLst/>
          </a:prstGeom>
          <a:noFill/>
          <a:ln w="9525">
            <a:noFill/>
            <a:miter lim="800000"/>
            <a:headEnd/>
            <a:tailEnd/>
          </a:ln>
          <a:effectLst/>
        </p:spPr>
        <p:txBody>
          <a:bodyPr vert="horz" wrap="square" lIns="89719" tIns="44859" rIns="89719" bIns="44859" numCol="1" anchor="b" anchorCtr="0" compatLnSpc="1">
            <a:prstTxWarp prst="textNoShape">
              <a:avLst/>
            </a:prstTxWarp>
          </a:bodyPr>
          <a:lstStyle>
            <a:lvl1pPr algn="r" defTabSz="897760" eaLnBrk="1" hangingPunct="1">
              <a:defRPr sz="1200">
                <a:latin typeface="Times New Roman" pitchFamily="18" charset="0"/>
              </a:defRPr>
            </a:lvl1pPr>
          </a:lstStyle>
          <a:p>
            <a:pPr>
              <a:defRPr/>
            </a:pPr>
            <a:fld id="{342FCE84-758B-48E1-81FE-AF68EB7E7B16}" type="slidenum">
              <a:rPr lang="en-US"/>
              <a:pPr>
                <a:defRPr/>
              </a:pPr>
              <a:t>‹#›</a:t>
            </a:fld>
            <a:endParaRPr lang="en-US"/>
          </a:p>
        </p:txBody>
      </p:sp>
    </p:spTree>
    <p:extLst>
      <p:ext uri="{BB962C8B-B14F-4D97-AF65-F5344CB8AC3E}">
        <p14:creationId xmlns:p14="http://schemas.microsoft.com/office/powerpoint/2010/main" val="4224532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43B62E3-CBA3-46C2-9EBA-9DA92D1FFA63}" type="slidenum">
              <a:rPr lang="en-US" smtClean="0"/>
              <a:pPr/>
              <a:t>1</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C9B2AF-3C2E-491D-828F-91DA5B0E891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11463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5F58A8E9-0017-48DD-A9EF-869C423A5A95}" type="slidenum">
              <a:rPr lang="en-US" smtClean="0"/>
              <a:pPr/>
              <a:t>12</a:t>
            </a:fld>
            <a:endParaRPr lang="en-US"/>
          </a:p>
        </p:txBody>
      </p:sp>
      <p:sp>
        <p:nvSpPr>
          <p:cNvPr id="140291" name="Rectangle 2"/>
          <p:cNvSpPr>
            <a:spLocks noGrp="1" noRot="1" noChangeAspect="1" noChangeArrowheads="1" noTextEdit="1"/>
          </p:cNvSpPr>
          <p:nvPr>
            <p:ph type="sldImg"/>
          </p:nvPr>
        </p:nvSpPr>
        <p:spPr>
          <a:xfrm>
            <a:off x="1146175" y="685800"/>
            <a:ext cx="4567238" cy="3427413"/>
          </a:xfrm>
          <a:ln/>
        </p:spPr>
      </p:sp>
      <p:sp>
        <p:nvSpPr>
          <p:cNvPr id="140292" name="Rectangle 3"/>
          <p:cNvSpPr>
            <a:spLocks noGrp="1" noChangeArrowheads="1"/>
          </p:cNvSpPr>
          <p:nvPr>
            <p:ph type="body" idx="1"/>
          </p:nvPr>
        </p:nvSpPr>
        <p:spPr>
          <a:xfrm>
            <a:off x="911919" y="4344259"/>
            <a:ext cx="5034163" cy="4113396"/>
          </a:xfrm>
          <a:noFill/>
          <a:ln/>
        </p:spPr>
        <p:txBody>
          <a:bodyPr/>
          <a:lstStyle/>
          <a:p>
            <a:r>
              <a:rPr lang="en-US"/>
              <a:t>To examine the appropriateness of the concept, we developed 4 propositions that we saw as underlying the construction of the framework and as such, to be examined within the context of the Caribbean:</a:t>
            </a:r>
          </a:p>
          <a:p>
            <a:r>
              <a:rPr lang="en-US"/>
              <a:t>1. </a:t>
            </a:r>
          </a:p>
          <a:p>
            <a:r>
              <a:rPr lang="en-US"/>
              <a:t>2.</a:t>
            </a:r>
          </a:p>
          <a:p>
            <a:r>
              <a:rPr lang="en-US"/>
              <a:t>3.</a:t>
            </a:r>
          </a:p>
          <a:p>
            <a:r>
              <a:rPr lang="en-US"/>
              <a:t>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146D9133-81FA-4D56-8B0B-03BC288A8CC1}" type="slidenum">
              <a:rPr lang="en-US" smtClean="0">
                <a:latin typeface="Arial" pitchFamily="34" charset="0"/>
              </a:rPr>
              <a:pPr/>
              <a:t>13</a:t>
            </a:fld>
            <a:endParaRPr lang="en-US">
              <a:latin typeface="Arial" pitchFamily="34" charset="0"/>
            </a:endParaRPr>
          </a:p>
        </p:txBody>
      </p:sp>
      <p:sp>
        <p:nvSpPr>
          <p:cNvPr id="141315" name="Rectangle 2"/>
          <p:cNvSpPr>
            <a:spLocks noGrp="1" noRot="1" noChangeAspect="1" noChangeArrowheads="1" noTextEdit="1"/>
          </p:cNvSpPr>
          <p:nvPr>
            <p:ph type="sldImg"/>
          </p:nvPr>
        </p:nvSpPr>
        <p:spPr>
          <a:xfrm>
            <a:off x="1146175" y="685800"/>
            <a:ext cx="4567238" cy="3427413"/>
          </a:xfrm>
          <a:ln/>
        </p:spPr>
      </p:sp>
      <p:sp>
        <p:nvSpPr>
          <p:cNvPr id="141316" name="Rectangle 3"/>
          <p:cNvSpPr>
            <a:spLocks noGrp="1" noChangeArrowheads="1"/>
          </p:cNvSpPr>
          <p:nvPr>
            <p:ph type="body" idx="1"/>
          </p:nvPr>
        </p:nvSpPr>
        <p:spPr>
          <a:xfrm>
            <a:off x="911919" y="4344259"/>
            <a:ext cx="5034163" cy="4113396"/>
          </a:xfrm>
          <a:noFill/>
          <a:ln/>
        </p:spPr>
        <p:txBody>
          <a:bodyPr/>
          <a:lstStyle/>
          <a:p>
            <a:pPr eaLnBrk="1" hangingPunct="1"/>
            <a:r>
              <a:rPr lang="en-US">
                <a:solidFill>
                  <a:srgbClr val="000000"/>
                </a:solidFill>
              </a:rPr>
              <a:t>Fanning, L., R. Mahon  and P. McConney. 2009.  Focusing on living marine resource governance: the Caribbean Large Marine Ecosystem and Adjacent Areas Project. Coastal Management 37: 219 – 234.</a:t>
            </a:r>
          </a:p>
          <a:p>
            <a:pPr eaLnBrk="1" hangingPunct="1"/>
            <a:endParaRPr 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4994C55-42F4-4442-97C4-7DF91BFEF742}" type="slidenum">
              <a:rPr lang="en-US" smtClean="0">
                <a:latin typeface="Arial" pitchFamily="34" charset="0"/>
              </a:rPr>
              <a:pPr/>
              <a:t>14</a:t>
            </a:fld>
            <a:endParaRPr lang="en-US">
              <a:latin typeface="Arial" pitchFamily="34" charset="0"/>
            </a:endParaRPr>
          </a:p>
        </p:txBody>
      </p:sp>
      <p:sp>
        <p:nvSpPr>
          <p:cNvPr id="142339" name="Rectangle 2"/>
          <p:cNvSpPr>
            <a:spLocks noGrp="1" noRot="1" noChangeAspect="1" noChangeArrowheads="1" noTextEdit="1"/>
          </p:cNvSpPr>
          <p:nvPr>
            <p:ph type="sldImg"/>
          </p:nvPr>
        </p:nvSpPr>
        <p:spPr>
          <a:xfrm>
            <a:off x="1146175" y="685800"/>
            <a:ext cx="4567238" cy="3427413"/>
          </a:xfrm>
          <a:ln/>
        </p:spPr>
      </p:sp>
      <p:sp>
        <p:nvSpPr>
          <p:cNvPr id="142340" name="Rectangle 3"/>
          <p:cNvSpPr>
            <a:spLocks noGrp="1" noChangeArrowheads="1"/>
          </p:cNvSpPr>
          <p:nvPr>
            <p:ph type="body" idx="1"/>
          </p:nvPr>
        </p:nvSpPr>
        <p:spPr>
          <a:xfrm>
            <a:off x="911919" y="4344259"/>
            <a:ext cx="5034163" cy="4113396"/>
          </a:xfrm>
          <a:noFill/>
          <a:ln/>
        </p:spPr>
        <p:txBody>
          <a:bodyPr/>
          <a:lstStyle/>
          <a:p>
            <a:pPr eaLnBrk="1" hangingPunct="1"/>
            <a:r>
              <a:rPr lang="en-US" dirty="0">
                <a:latin typeface="Arial" pitchFamily="34" charset="0"/>
              </a:rPr>
              <a:t>Roles of actors inside the network: </a:t>
            </a:r>
            <a:r>
              <a:rPr lang="en-US" b="1" dirty="0">
                <a:latin typeface="Arial" pitchFamily="34" charset="0"/>
              </a:rPr>
              <a:t>Star</a:t>
            </a:r>
            <a:r>
              <a:rPr lang="en-US" dirty="0">
                <a:latin typeface="Arial" pitchFamily="34" charset="0"/>
              </a:rPr>
              <a:t>: Actors who have high level of centrality. </a:t>
            </a:r>
            <a:r>
              <a:rPr lang="en-US" b="1" dirty="0">
                <a:latin typeface="Arial" pitchFamily="34" charset="0"/>
              </a:rPr>
              <a:t>Broker: </a:t>
            </a:r>
            <a:r>
              <a:rPr lang="en-US" dirty="0">
                <a:latin typeface="Arial" pitchFamily="34" charset="0"/>
              </a:rPr>
              <a:t>The actors who connect two or more unrelated sides.</a:t>
            </a:r>
          </a:p>
          <a:p>
            <a:pPr eaLnBrk="1" hangingPunct="1"/>
            <a:r>
              <a:rPr lang="en-US" b="1" dirty="0">
                <a:latin typeface="Arial" pitchFamily="34" charset="0"/>
              </a:rPr>
              <a:t>Bridge</a:t>
            </a:r>
            <a:r>
              <a:rPr lang="en-US" dirty="0">
                <a:latin typeface="Arial" pitchFamily="34" charset="0"/>
              </a:rPr>
              <a:t>: The actors who are member of 2 or more groups (network sets). </a:t>
            </a:r>
            <a:r>
              <a:rPr lang="en-US" b="1" dirty="0">
                <a:latin typeface="Arial" pitchFamily="34" charset="0"/>
              </a:rPr>
              <a:t>Gatekeeper</a:t>
            </a:r>
            <a:r>
              <a:rPr lang="en-US" dirty="0">
                <a:latin typeface="Arial" pitchFamily="34" charset="0"/>
              </a:rPr>
              <a:t>: The actors who control the information flow from one part of the network to another part with a single link. </a:t>
            </a:r>
            <a:r>
              <a:rPr lang="en-US" b="1" dirty="0">
                <a:latin typeface="Arial" pitchFamily="34" charset="0"/>
              </a:rPr>
              <a:t>Isolates</a:t>
            </a:r>
            <a:r>
              <a:rPr lang="en-US" dirty="0">
                <a:latin typeface="Arial" pitchFamily="34" charset="0"/>
              </a:rPr>
              <a:t>: Actors who have very few or no links with the others.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F6D916-96E9-4751-A01F-48365ECB2DD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1569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policy cycle must fit the purpose. The various stages can be evaluated regarding how well they are structured for purpose and also whether they are performing as planned.</a:t>
            </a:r>
          </a:p>
          <a:p>
            <a:r>
              <a:rPr lang="en-US" dirty="0"/>
              <a:t>Can apply to the production and dissemination of data and information as well as to governance of an issue. </a:t>
            </a:r>
            <a:r>
              <a:rPr lang="en-US" dirty="0" err="1"/>
              <a:t>Peformance</a:t>
            </a:r>
            <a:r>
              <a:rPr lang="en-US" dirty="0"/>
              <a:t> effectiveness criteria will be different.</a:t>
            </a:r>
          </a:p>
          <a:p>
            <a:endParaRPr lang="en-BB" dirty="0"/>
          </a:p>
        </p:txBody>
      </p:sp>
      <p:sp>
        <p:nvSpPr>
          <p:cNvPr id="4" name="Slide Number Placeholder 3"/>
          <p:cNvSpPr>
            <a:spLocks noGrp="1"/>
          </p:cNvSpPr>
          <p:nvPr>
            <p:ph type="sldNum" sz="quarter" idx="5"/>
          </p:nvPr>
        </p:nvSpPr>
        <p:spPr/>
        <p:txBody>
          <a:bodyPr/>
          <a:lstStyle/>
          <a:p>
            <a:pPr>
              <a:defRPr/>
            </a:pPr>
            <a:fld id="{342FCE84-758B-48E1-81FE-AF68EB7E7B16}" type="slidenum">
              <a:rPr lang="en-US" smtClean="0"/>
              <a:pPr>
                <a:defRPr/>
              </a:pPr>
              <a:t>16</a:t>
            </a:fld>
            <a:endParaRPr lang="en-US"/>
          </a:p>
        </p:txBody>
      </p:sp>
    </p:spTree>
    <p:extLst>
      <p:ext uri="{BB962C8B-B14F-4D97-AF65-F5344CB8AC3E}">
        <p14:creationId xmlns:p14="http://schemas.microsoft.com/office/powerpoint/2010/main" val="418059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5BC42D4-BA86-4AE6-B9B8-1E9C124D8787}" type="slidenum">
              <a:rPr lang="en-US" smtClean="0"/>
              <a:pPr/>
              <a:t>2</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3470" y="4344259"/>
            <a:ext cx="5031061" cy="4114956"/>
          </a:xfr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C9B2AF-3C2E-491D-828F-91DA5B0E891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2886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policy cycle must fit the purpose. The various stages can be evaluated regarding how well they are structured for purpose and also whether they are performing as planned.</a:t>
            </a:r>
          </a:p>
          <a:p>
            <a:r>
              <a:rPr lang="en-US" dirty="0"/>
              <a:t>Can apply to the production and dissemination of data and information as well as to governance of an issue. </a:t>
            </a:r>
            <a:r>
              <a:rPr lang="en-US" dirty="0" err="1"/>
              <a:t>Peformance</a:t>
            </a:r>
            <a:r>
              <a:rPr lang="en-US" dirty="0"/>
              <a:t> effectiveness criteria will be different.</a:t>
            </a:r>
          </a:p>
          <a:p>
            <a:endParaRPr lang="en-BB" dirty="0"/>
          </a:p>
        </p:txBody>
      </p:sp>
      <p:sp>
        <p:nvSpPr>
          <p:cNvPr id="4" name="Slide Number Placeholder 3"/>
          <p:cNvSpPr>
            <a:spLocks noGrp="1"/>
          </p:cNvSpPr>
          <p:nvPr>
            <p:ph type="sldNum" sz="quarter" idx="5"/>
          </p:nvPr>
        </p:nvSpPr>
        <p:spPr/>
        <p:txBody>
          <a:bodyPr/>
          <a:lstStyle/>
          <a:p>
            <a:pPr>
              <a:defRPr/>
            </a:pPr>
            <a:fld id="{342FCE84-758B-48E1-81FE-AF68EB7E7B16}" type="slidenum">
              <a:rPr lang="en-US" smtClean="0"/>
              <a:pPr>
                <a:defRPr/>
              </a:pPr>
              <a:t>5</a:t>
            </a:fld>
            <a:endParaRPr lang="en-US"/>
          </a:p>
        </p:txBody>
      </p:sp>
    </p:spTree>
    <p:extLst>
      <p:ext uri="{BB962C8B-B14F-4D97-AF65-F5344CB8AC3E}">
        <p14:creationId xmlns:p14="http://schemas.microsoft.com/office/powerpoint/2010/main" val="18829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79B633F-EE0A-4A3E-BD57-E8A8074CF06A}" type="slidenum">
              <a:rPr lang="en-US" smtClean="0">
                <a:solidFill>
                  <a:srgbClr val="000000"/>
                </a:solidFill>
              </a:rPr>
              <a:pPr/>
              <a:t>6</a:t>
            </a:fld>
            <a:endParaRPr lang="en-US">
              <a:solidFill>
                <a:srgbClr val="000000"/>
              </a:solidFill>
            </a:endParaRPr>
          </a:p>
        </p:txBody>
      </p:sp>
      <p:sp>
        <p:nvSpPr>
          <p:cNvPr id="138243" name="Rectangle 7"/>
          <p:cNvSpPr txBox="1">
            <a:spLocks noGrp="1" noChangeArrowheads="1"/>
          </p:cNvSpPr>
          <p:nvPr/>
        </p:nvSpPr>
        <p:spPr bwMode="auto">
          <a:xfrm>
            <a:off x="3886510" y="8688516"/>
            <a:ext cx="2971490" cy="455484"/>
          </a:xfrm>
          <a:prstGeom prst="rect">
            <a:avLst/>
          </a:prstGeom>
          <a:noFill/>
          <a:ln w="9525">
            <a:noFill/>
            <a:miter lim="800000"/>
            <a:headEnd/>
            <a:tailEnd/>
          </a:ln>
        </p:spPr>
        <p:txBody>
          <a:bodyPr lIns="94519" tIns="47259" rIns="94519" bIns="47259" anchor="b"/>
          <a:lstStyle/>
          <a:p>
            <a:pPr algn="r" defTabSz="945896"/>
            <a:fld id="{BBC80EEF-0D0C-49D2-BE1E-858BA0C80ACC}" type="slidenum">
              <a:rPr lang="de-DE" sz="1300">
                <a:solidFill>
                  <a:srgbClr val="000000"/>
                </a:solidFill>
                <a:latin typeface="Times New Roman" pitchFamily="18" charset="0"/>
              </a:rPr>
              <a:pPr algn="r" defTabSz="945896"/>
              <a:t>6</a:t>
            </a:fld>
            <a:endParaRPr lang="de-DE" sz="1300" dirty="0">
              <a:solidFill>
                <a:srgbClr val="000000"/>
              </a:solidFill>
              <a:latin typeface="Times New Roman" pitchFamily="18" charset="0"/>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xfrm>
            <a:off x="913471" y="4342700"/>
            <a:ext cx="5031061" cy="4114956"/>
          </a:xfrm>
          <a:noFill/>
          <a:ln/>
        </p:spPr>
        <p:txBody>
          <a:bodyPr lIns="94519" tIns="47259" rIns="94519" bIns="47259"/>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8D4213C4-188C-4A99-9239-6AF036EDE1EA}" type="slidenum">
              <a:rPr lang="en-US" smtClean="0"/>
              <a:pPr/>
              <a:t>7</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3470" y="4344259"/>
            <a:ext cx="5031061" cy="4114956"/>
          </a:xfrm>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C9B2AF-3C2E-491D-828F-91DA5B0E891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2621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C9B2AF-3C2E-491D-828F-91DA5B0E891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20597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C9B2AF-3C2E-491D-828F-91DA5B0E891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538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4" name="Rectangle 44"/>
          <p:cNvSpPr>
            <a:spLocks noGrp="1" noChangeArrowheads="1"/>
          </p:cNvSpPr>
          <p:nvPr>
            <p:ph type="dt" sz="quarter" idx="10"/>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CDB168A-9286-4075-8CB9-8A1B801F79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859FADE-6A09-4EC2-947D-BC83999325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46D60592-85CD-494E-80D5-14177A4CA30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E394D5-33C6-4C30-8F03-4040BCE3703C}" type="datetimeFigureOut">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515A4-BA00-4B52-9E36-B7B66375362D}" type="slidenum">
              <a:rPr lang="en-US" smtClean="0"/>
              <a:pPr/>
              <a:t>‹#›</a:t>
            </a:fld>
            <a:endParaRPr lang="en-US"/>
          </a:p>
        </p:txBody>
      </p:sp>
    </p:spTree>
    <p:extLst>
      <p:ext uri="{BB962C8B-B14F-4D97-AF65-F5344CB8AC3E}">
        <p14:creationId xmlns:p14="http://schemas.microsoft.com/office/powerpoint/2010/main" val="2779617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7D0DC886-A153-4EC8-8579-113D665EF15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577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757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5780" name="Rectangle 4"/>
          <p:cNvSpPr>
            <a:spLocks noGrp="1" noChangeArrowheads="1"/>
          </p:cNvSpPr>
          <p:nvPr>
            <p:ph type="dt" sz="quarter" idx="2"/>
          </p:nvPr>
        </p:nvSpPr>
        <p:spPr/>
        <p:txBody>
          <a:bodyPr/>
          <a:lstStyle>
            <a:lvl1pPr>
              <a:defRPr/>
            </a:lvl1pPr>
          </a:lstStyle>
          <a:p>
            <a:endParaRPr lang="en-US"/>
          </a:p>
        </p:txBody>
      </p:sp>
      <p:sp>
        <p:nvSpPr>
          <p:cNvPr id="75781" name="Rectangle 5"/>
          <p:cNvSpPr>
            <a:spLocks noGrp="1" noChangeArrowheads="1"/>
          </p:cNvSpPr>
          <p:nvPr>
            <p:ph type="ftr" sz="quarter" idx="3"/>
          </p:nvPr>
        </p:nvSpPr>
        <p:spPr/>
        <p:txBody>
          <a:bodyPr/>
          <a:lstStyle>
            <a:lvl1pPr>
              <a:defRPr/>
            </a:lvl1pPr>
          </a:lstStyle>
          <a:p>
            <a:endParaRPr lang="en-US"/>
          </a:p>
        </p:txBody>
      </p:sp>
      <p:sp>
        <p:nvSpPr>
          <p:cNvPr id="75782" name="Rectangle 6"/>
          <p:cNvSpPr>
            <a:spLocks noGrp="1" noChangeArrowheads="1"/>
          </p:cNvSpPr>
          <p:nvPr>
            <p:ph type="sldNum" sz="quarter" idx="4"/>
          </p:nvPr>
        </p:nvSpPr>
        <p:spPr/>
        <p:txBody>
          <a:bodyPr/>
          <a:lstStyle>
            <a:lvl1pPr>
              <a:defRPr/>
            </a:lvl1pPr>
          </a:lstStyle>
          <a:p>
            <a:fld id="{0972C280-65D8-4E52-BFA7-FC56A644C66F}" type="slidenum">
              <a:rPr lang="en-US"/>
              <a:pPr/>
              <a:t>‹#›</a:t>
            </a:fld>
            <a:endParaRPr lang="en-US"/>
          </a:p>
        </p:txBody>
      </p:sp>
    </p:spTree>
    <p:extLst>
      <p:ext uri="{BB962C8B-B14F-4D97-AF65-F5344CB8AC3E}">
        <p14:creationId xmlns:p14="http://schemas.microsoft.com/office/powerpoint/2010/main" val="3482968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BB4698-80AB-4C46-BEA3-A8863B9453E7}" type="slidenum">
              <a:rPr lang="en-US"/>
              <a:pPr/>
              <a:t>‹#›</a:t>
            </a:fld>
            <a:endParaRPr lang="en-US"/>
          </a:p>
        </p:txBody>
      </p:sp>
    </p:spTree>
    <p:extLst>
      <p:ext uri="{BB962C8B-B14F-4D97-AF65-F5344CB8AC3E}">
        <p14:creationId xmlns:p14="http://schemas.microsoft.com/office/powerpoint/2010/main" val="2777723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9D8160-20B2-4AFE-A0DB-DC6841CBC325}" type="slidenum">
              <a:rPr lang="en-US"/>
              <a:pPr/>
              <a:t>‹#›</a:t>
            </a:fld>
            <a:endParaRPr lang="en-US"/>
          </a:p>
        </p:txBody>
      </p:sp>
    </p:spTree>
    <p:extLst>
      <p:ext uri="{BB962C8B-B14F-4D97-AF65-F5344CB8AC3E}">
        <p14:creationId xmlns:p14="http://schemas.microsoft.com/office/powerpoint/2010/main" val="424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586039-CB06-4491-8BBA-E1B19753F43F}" type="slidenum">
              <a:rPr lang="en-US"/>
              <a:pPr/>
              <a:t>‹#›</a:t>
            </a:fld>
            <a:endParaRPr lang="en-US"/>
          </a:p>
        </p:txBody>
      </p:sp>
    </p:spTree>
    <p:extLst>
      <p:ext uri="{BB962C8B-B14F-4D97-AF65-F5344CB8AC3E}">
        <p14:creationId xmlns:p14="http://schemas.microsoft.com/office/powerpoint/2010/main" val="21967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A5B6E1E-2042-4FDB-9385-61FA9A61C7B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6C14342-E1A6-4208-BFFE-87BF7C741DBA}" type="slidenum">
              <a:rPr lang="en-US"/>
              <a:pPr/>
              <a:t>‹#›</a:t>
            </a:fld>
            <a:endParaRPr lang="en-US"/>
          </a:p>
        </p:txBody>
      </p:sp>
    </p:spTree>
    <p:extLst>
      <p:ext uri="{BB962C8B-B14F-4D97-AF65-F5344CB8AC3E}">
        <p14:creationId xmlns:p14="http://schemas.microsoft.com/office/powerpoint/2010/main" val="2099802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AC0C071-47B4-48F4-A1BC-5F253AA0D639}" type="slidenum">
              <a:rPr lang="en-US"/>
              <a:pPr/>
              <a:t>‹#›</a:t>
            </a:fld>
            <a:endParaRPr lang="en-US"/>
          </a:p>
        </p:txBody>
      </p:sp>
    </p:spTree>
    <p:extLst>
      <p:ext uri="{BB962C8B-B14F-4D97-AF65-F5344CB8AC3E}">
        <p14:creationId xmlns:p14="http://schemas.microsoft.com/office/powerpoint/2010/main" val="432964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11F929C-9B8A-4E54-A933-B26795B87F15}" type="slidenum">
              <a:rPr lang="en-US"/>
              <a:pPr/>
              <a:t>‹#›</a:t>
            </a:fld>
            <a:endParaRPr lang="en-US"/>
          </a:p>
        </p:txBody>
      </p:sp>
    </p:spTree>
    <p:extLst>
      <p:ext uri="{BB962C8B-B14F-4D97-AF65-F5344CB8AC3E}">
        <p14:creationId xmlns:p14="http://schemas.microsoft.com/office/powerpoint/2010/main" val="3445481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7617EC-26D3-43DF-AAC4-032A71C61CDE}" type="slidenum">
              <a:rPr lang="en-US"/>
              <a:pPr/>
              <a:t>‹#›</a:t>
            </a:fld>
            <a:endParaRPr lang="en-US"/>
          </a:p>
        </p:txBody>
      </p:sp>
    </p:spTree>
    <p:extLst>
      <p:ext uri="{BB962C8B-B14F-4D97-AF65-F5344CB8AC3E}">
        <p14:creationId xmlns:p14="http://schemas.microsoft.com/office/powerpoint/2010/main" val="2268989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4215FA-090A-42A6-B85C-0F3438822098}" type="slidenum">
              <a:rPr lang="en-US"/>
              <a:pPr/>
              <a:t>‹#›</a:t>
            </a:fld>
            <a:endParaRPr lang="en-US"/>
          </a:p>
        </p:txBody>
      </p:sp>
    </p:spTree>
    <p:extLst>
      <p:ext uri="{BB962C8B-B14F-4D97-AF65-F5344CB8AC3E}">
        <p14:creationId xmlns:p14="http://schemas.microsoft.com/office/powerpoint/2010/main" val="667593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4B9484-02E0-41FE-B507-B1547BD45161}" type="slidenum">
              <a:rPr lang="en-US"/>
              <a:pPr/>
              <a:t>‹#›</a:t>
            </a:fld>
            <a:endParaRPr lang="en-US"/>
          </a:p>
        </p:txBody>
      </p:sp>
    </p:spTree>
    <p:extLst>
      <p:ext uri="{BB962C8B-B14F-4D97-AF65-F5344CB8AC3E}">
        <p14:creationId xmlns:p14="http://schemas.microsoft.com/office/powerpoint/2010/main" val="1352966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254DAB-4447-44FC-9184-B9253A33228B}" type="slidenum">
              <a:rPr lang="en-US"/>
              <a:pPr/>
              <a:t>‹#›</a:t>
            </a:fld>
            <a:endParaRPr lang="en-US"/>
          </a:p>
        </p:txBody>
      </p:sp>
    </p:spTree>
    <p:extLst>
      <p:ext uri="{BB962C8B-B14F-4D97-AF65-F5344CB8AC3E}">
        <p14:creationId xmlns:p14="http://schemas.microsoft.com/office/powerpoint/2010/main" val="1609508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DCBAFAD-358E-4E5F-BAA7-A7E9235B5819}" type="slidenum">
              <a:rPr lang="en-US"/>
              <a:pPr/>
              <a:t>‹#›</a:t>
            </a:fld>
            <a:endParaRPr lang="en-US"/>
          </a:p>
        </p:txBody>
      </p:sp>
    </p:spTree>
    <p:extLst>
      <p:ext uri="{BB962C8B-B14F-4D97-AF65-F5344CB8AC3E}">
        <p14:creationId xmlns:p14="http://schemas.microsoft.com/office/powerpoint/2010/main" val="2496285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EF94732-019A-4B65-B99B-78028EF335B2}" type="slidenum">
              <a:rPr lang="en-US"/>
              <a:pPr/>
              <a:t>‹#›</a:t>
            </a:fld>
            <a:endParaRPr lang="en-US"/>
          </a:p>
        </p:txBody>
      </p:sp>
    </p:spTree>
    <p:extLst>
      <p:ext uri="{BB962C8B-B14F-4D97-AF65-F5344CB8AC3E}">
        <p14:creationId xmlns:p14="http://schemas.microsoft.com/office/powerpoint/2010/main" val="3575432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1679F3E-6757-4B27-9D50-610F8E923CE2}" type="slidenum">
              <a:rPr lang="en-US"/>
              <a:pPr/>
              <a:t>‹#›</a:t>
            </a:fld>
            <a:endParaRPr lang="en-US"/>
          </a:p>
        </p:txBody>
      </p:sp>
    </p:spTree>
    <p:extLst>
      <p:ext uri="{BB962C8B-B14F-4D97-AF65-F5344CB8AC3E}">
        <p14:creationId xmlns:p14="http://schemas.microsoft.com/office/powerpoint/2010/main" val="80168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49378F5-5D31-44FD-BB53-374FA8050E6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577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757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5780" name="Rectangle 4"/>
          <p:cNvSpPr>
            <a:spLocks noGrp="1" noChangeArrowheads="1"/>
          </p:cNvSpPr>
          <p:nvPr>
            <p:ph type="dt" sz="quarter" idx="2"/>
          </p:nvPr>
        </p:nvSpPr>
        <p:spPr/>
        <p:txBody>
          <a:bodyPr/>
          <a:lstStyle>
            <a:lvl1pPr>
              <a:defRPr/>
            </a:lvl1pPr>
          </a:lstStyle>
          <a:p>
            <a:endParaRPr lang="en-US"/>
          </a:p>
        </p:txBody>
      </p:sp>
      <p:sp>
        <p:nvSpPr>
          <p:cNvPr id="75781" name="Rectangle 5"/>
          <p:cNvSpPr>
            <a:spLocks noGrp="1" noChangeArrowheads="1"/>
          </p:cNvSpPr>
          <p:nvPr>
            <p:ph type="ftr" sz="quarter" idx="3"/>
          </p:nvPr>
        </p:nvSpPr>
        <p:spPr/>
        <p:txBody>
          <a:bodyPr/>
          <a:lstStyle>
            <a:lvl1pPr>
              <a:defRPr/>
            </a:lvl1pPr>
          </a:lstStyle>
          <a:p>
            <a:endParaRPr lang="en-US"/>
          </a:p>
        </p:txBody>
      </p:sp>
      <p:sp>
        <p:nvSpPr>
          <p:cNvPr id="75782" name="Rectangle 6"/>
          <p:cNvSpPr>
            <a:spLocks noGrp="1" noChangeArrowheads="1"/>
          </p:cNvSpPr>
          <p:nvPr>
            <p:ph type="sldNum" sz="quarter" idx="4"/>
          </p:nvPr>
        </p:nvSpPr>
        <p:spPr/>
        <p:txBody>
          <a:bodyPr/>
          <a:lstStyle>
            <a:lvl1pPr>
              <a:defRPr/>
            </a:lvl1pPr>
          </a:lstStyle>
          <a:p>
            <a:fld id="{0972C280-65D8-4E52-BFA7-FC56A644C66F}" type="slidenum">
              <a:rPr lang="en-US"/>
              <a:pPr/>
              <a:t>‹#›</a:t>
            </a:fld>
            <a:endParaRPr lang="en-US"/>
          </a:p>
        </p:txBody>
      </p:sp>
    </p:spTree>
    <p:extLst>
      <p:ext uri="{BB962C8B-B14F-4D97-AF65-F5344CB8AC3E}">
        <p14:creationId xmlns:p14="http://schemas.microsoft.com/office/powerpoint/2010/main" val="2996889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BB4698-80AB-4C46-BEA3-A8863B9453E7}" type="slidenum">
              <a:rPr lang="en-US"/>
              <a:pPr/>
              <a:t>‹#›</a:t>
            </a:fld>
            <a:endParaRPr lang="en-US"/>
          </a:p>
        </p:txBody>
      </p:sp>
    </p:spTree>
    <p:extLst>
      <p:ext uri="{BB962C8B-B14F-4D97-AF65-F5344CB8AC3E}">
        <p14:creationId xmlns:p14="http://schemas.microsoft.com/office/powerpoint/2010/main" val="3097922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9D8160-20B2-4AFE-A0DB-DC6841CBC325}" type="slidenum">
              <a:rPr lang="en-US"/>
              <a:pPr/>
              <a:t>‹#›</a:t>
            </a:fld>
            <a:endParaRPr lang="en-US"/>
          </a:p>
        </p:txBody>
      </p:sp>
    </p:spTree>
    <p:extLst>
      <p:ext uri="{BB962C8B-B14F-4D97-AF65-F5344CB8AC3E}">
        <p14:creationId xmlns:p14="http://schemas.microsoft.com/office/powerpoint/2010/main" val="457699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586039-CB06-4491-8BBA-E1B19753F43F}" type="slidenum">
              <a:rPr lang="en-US"/>
              <a:pPr/>
              <a:t>‹#›</a:t>
            </a:fld>
            <a:endParaRPr lang="en-US"/>
          </a:p>
        </p:txBody>
      </p:sp>
    </p:spTree>
    <p:extLst>
      <p:ext uri="{BB962C8B-B14F-4D97-AF65-F5344CB8AC3E}">
        <p14:creationId xmlns:p14="http://schemas.microsoft.com/office/powerpoint/2010/main" val="1879902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6C14342-E1A6-4208-BFFE-87BF7C741DBA}" type="slidenum">
              <a:rPr lang="en-US"/>
              <a:pPr/>
              <a:t>‹#›</a:t>
            </a:fld>
            <a:endParaRPr lang="en-US"/>
          </a:p>
        </p:txBody>
      </p:sp>
    </p:spTree>
    <p:extLst>
      <p:ext uri="{BB962C8B-B14F-4D97-AF65-F5344CB8AC3E}">
        <p14:creationId xmlns:p14="http://schemas.microsoft.com/office/powerpoint/2010/main" val="23046776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AC0C071-47B4-48F4-A1BC-5F253AA0D639}" type="slidenum">
              <a:rPr lang="en-US"/>
              <a:pPr/>
              <a:t>‹#›</a:t>
            </a:fld>
            <a:endParaRPr lang="en-US"/>
          </a:p>
        </p:txBody>
      </p:sp>
    </p:spTree>
    <p:extLst>
      <p:ext uri="{BB962C8B-B14F-4D97-AF65-F5344CB8AC3E}">
        <p14:creationId xmlns:p14="http://schemas.microsoft.com/office/powerpoint/2010/main" val="1458136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11F929C-9B8A-4E54-A933-B26795B87F15}" type="slidenum">
              <a:rPr lang="en-US"/>
              <a:pPr/>
              <a:t>‹#›</a:t>
            </a:fld>
            <a:endParaRPr lang="en-US"/>
          </a:p>
        </p:txBody>
      </p:sp>
    </p:spTree>
    <p:extLst>
      <p:ext uri="{BB962C8B-B14F-4D97-AF65-F5344CB8AC3E}">
        <p14:creationId xmlns:p14="http://schemas.microsoft.com/office/powerpoint/2010/main" val="1439090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7617EC-26D3-43DF-AAC4-032A71C61CDE}" type="slidenum">
              <a:rPr lang="en-US"/>
              <a:pPr/>
              <a:t>‹#›</a:t>
            </a:fld>
            <a:endParaRPr lang="en-US"/>
          </a:p>
        </p:txBody>
      </p:sp>
    </p:spTree>
    <p:extLst>
      <p:ext uri="{BB962C8B-B14F-4D97-AF65-F5344CB8AC3E}">
        <p14:creationId xmlns:p14="http://schemas.microsoft.com/office/powerpoint/2010/main" val="4101141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4215FA-090A-42A6-B85C-0F3438822098}" type="slidenum">
              <a:rPr lang="en-US"/>
              <a:pPr/>
              <a:t>‹#›</a:t>
            </a:fld>
            <a:endParaRPr lang="en-US"/>
          </a:p>
        </p:txBody>
      </p:sp>
    </p:spTree>
    <p:extLst>
      <p:ext uri="{BB962C8B-B14F-4D97-AF65-F5344CB8AC3E}">
        <p14:creationId xmlns:p14="http://schemas.microsoft.com/office/powerpoint/2010/main" val="412342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4B9484-02E0-41FE-B507-B1547BD45161}" type="slidenum">
              <a:rPr lang="en-US"/>
              <a:pPr/>
              <a:t>‹#›</a:t>
            </a:fld>
            <a:endParaRPr lang="en-US"/>
          </a:p>
        </p:txBody>
      </p:sp>
    </p:spTree>
    <p:extLst>
      <p:ext uri="{BB962C8B-B14F-4D97-AF65-F5344CB8AC3E}">
        <p14:creationId xmlns:p14="http://schemas.microsoft.com/office/powerpoint/2010/main" val="312198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CD51197-65A8-4158-893F-1E45811A5CF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254DAB-4447-44FC-9184-B9253A33228B}" type="slidenum">
              <a:rPr lang="en-US"/>
              <a:pPr/>
              <a:t>‹#›</a:t>
            </a:fld>
            <a:endParaRPr lang="en-US"/>
          </a:p>
        </p:txBody>
      </p:sp>
    </p:spTree>
    <p:extLst>
      <p:ext uri="{BB962C8B-B14F-4D97-AF65-F5344CB8AC3E}">
        <p14:creationId xmlns:p14="http://schemas.microsoft.com/office/powerpoint/2010/main" val="4247244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DCBAFAD-358E-4E5F-BAA7-A7E9235B5819}" type="slidenum">
              <a:rPr lang="en-US"/>
              <a:pPr/>
              <a:t>‹#›</a:t>
            </a:fld>
            <a:endParaRPr lang="en-US"/>
          </a:p>
        </p:txBody>
      </p:sp>
    </p:spTree>
    <p:extLst>
      <p:ext uri="{BB962C8B-B14F-4D97-AF65-F5344CB8AC3E}">
        <p14:creationId xmlns:p14="http://schemas.microsoft.com/office/powerpoint/2010/main" val="824003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EF94732-019A-4B65-B99B-78028EF335B2}" type="slidenum">
              <a:rPr lang="en-US"/>
              <a:pPr/>
              <a:t>‹#›</a:t>
            </a:fld>
            <a:endParaRPr lang="en-US"/>
          </a:p>
        </p:txBody>
      </p:sp>
    </p:spTree>
    <p:extLst>
      <p:ext uri="{BB962C8B-B14F-4D97-AF65-F5344CB8AC3E}">
        <p14:creationId xmlns:p14="http://schemas.microsoft.com/office/powerpoint/2010/main" val="1802899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1679F3E-6757-4B27-9D50-610F8E923CE2}" type="slidenum">
              <a:rPr lang="en-US"/>
              <a:pPr/>
              <a:t>‹#›</a:t>
            </a:fld>
            <a:endParaRPr lang="en-US"/>
          </a:p>
        </p:txBody>
      </p:sp>
    </p:spTree>
    <p:extLst>
      <p:ext uri="{BB962C8B-B14F-4D97-AF65-F5344CB8AC3E}">
        <p14:creationId xmlns:p14="http://schemas.microsoft.com/office/powerpoint/2010/main" val="273017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E1E23C86-8FA0-4283-9AC1-24121F51D5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1CE01965-5610-41EB-BFD7-3128754E89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67A7447D-C1D6-4DF1-A75F-0386F1900AD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E7576C9-E906-4B42-ADAF-A4A7BBA85D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6413"/>
            <a:chOff x="0" y="0"/>
            <a:chExt cx="5760" cy="4319"/>
          </a:xfrm>
        </p:grpSpPr>
        <p:sp>
          <p:nvSpPr>
            <p:cNvPr id="2765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2765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765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2765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endParaRPr>
            </a:p>
          </p:txBody>
        </p:sp>
        <p:sp>
          <p:nvSpPr>
            <p:cNvPr id="2765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2765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latin typeface="Arial" charset="0"/>
              </a:endParaRPr>
            </a:p>
          </p:txBody>
        </p:sp>
        <p:sp>
          <p:nvSpPr>
            <p:cNvPr id="2765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latin typeface="Arial" charset="0"/>
              </a:endParaRPr>
            </a:p>
          </p:txBody>
        </p:sp>
        <p:sp>
          <p:nvSpPr>
            <p:cNvPr id="2765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2765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latin typeface="Arial" charset="0"/>
              </a:endParaRPr>
            </a:p>
          </p:txBody>
        </p:sp>
        <p:sp>
          <p:nvSpPr>
            <p:cNvPr id="2766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2766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latin typeface="Arial" charset="0"/>
              </a:endParaRPr>
            </a:p>
          </p:txBody>
        </p:sp>
        <p:sp>
          <p:nvSpPr>
            <p:cNvPr id="2766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766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endParaRPr>
            </a:p>
          </p:txBody>
        </p:sp>
        <p:sp>
          <p:nvSpPr>
            <p:cNvPr id="2766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2766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766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2766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latin typeface="Arial" charset="0"/>
              </a:endParaRPr>
            </a:p>
          </p:txBody>
        </p:sp>
        <p:sp>
          <p:nvSpPr>
            <p:cNvPr id="2766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766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latin typeface="Arial" charset="0"/>
              </a:endParaRPr>
            </a:p>
          </p:txBody>
        </p:sp>
        <p:sp>
          <p:nvSpPr>
            <p:cNvPr id="2767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767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2767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2767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latin typeface="Arial" charset="0"/>
              </a:endParaRPr>
            </a:p>
          </p:txBody>
        </p:sp>
        <p:sp>
          <p:nvSpPr>
            <p:cNvPr id="2767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767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767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latin typeface="Arial" charset="0"/>
              </a:endParaRPr>
            </a:p>
          </p:txBody>
        </p:sp>
        <p:sp>
          <p:nvSpPr>
            <p:cNvPr id="2767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767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latin typeface="Arial" charset="0"/>
              </a:endParaRPr>
            </a:p>
          </p:txBody>
        </p:sp>
        <p:sp>
          <p:nvSpPr>
            <p:cNvPr id="2767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768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2768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768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768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768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768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768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3116" name="Group 39"/>
            <p:cNvGrpSpPr>
              <a:grpSpLocks/>
            </p:cNvGrpSpPr>
            <p:nvPr userDrawn="1"/>
          </p:nvGrpSpPr>
          <p:grpSpPr bwMode="auto">
            <a:xfrm>
              <a:off x="0" y="1632"/>
              <a:ext cx="5758" cy="1858"/>
              <a:chOff x="0" y="1632"/>
              <a:chExt cx="5758" cy="1858"/>
            </a:xfrm>
          </p:grpSpPr>
          <p:sp>
            <p:nvSpPr>
              <p:cNvPr id="2768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2768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2769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9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9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2769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2769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a:defRPr/>
            </a:pPr>
            <a:fld id="{F5E39DF5-2CDD-40B4-AE58-5A3C41E4D48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47"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4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33"/>
        </a:buClr>
        <a:buSzPct val="150000"/>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74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74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20D50C4B-5DD7-4354-8323-234A0E5BBA8B}" type="slidenum">
              <a:rPr lang="en-US"/>
              <a:pPr/>
              <a:t>‹#›</a:t>
            </a:fld>
            <a:endParaRPr lang="en-US"/>
          </a:p>
        </p:txBody>
      </p:sp>
    </p:spTree>
    <p:extLst>
      <p:ext uri="{BB962C8B-B14F-4D97-AF65-F5344CB8AC3E}">
        <p14:creationId xmlns:p14="http://schemas.microsoft.com/office/powerpoint/2010/main" val="2839900814"/>
      </p:ext>
    </p:extLst>
  </p:cSld>
  <p:clrMap bg1="dk2" tx1="lt1" bg2="dk1" tx2="lt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CFFFF">
            <a:alpha val="44000"/>
          </a:srgbClr>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74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74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20D50C4B-5DD7-4354-8323-234A0E5BBA8B}" type="slidenum">
              <a:rPr lang="en-US"/>
              <a:pPr/>
              <a:t>‹#›</a:t>
            </a:fld>
            <a:endParaRPr lang="en-US"/>
          </a:p>
        </p:txBody>
      </p:sp>
    </p:spTree>
    <p:extLst>
      <p:ext uri="{BB962C8B-B14F-4D97-AF65-F5344CB8AC3E}">
        <p14:creationId xmlns:p14="http://schemas.microsoft.com/office/powerpoint/2010/main" val="3231683797"/>
      </p:ext>
    </p:extLst>
  </p:cSld>
  <p:clrMap bg1="dk2" tx1="lt1" bg2="dk1"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hemeOverride" Target="../theme/themeOverride3.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hemeOverride" Target="../theme/themeOverride4.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hemeOverride" Target="../theme/themeOverride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30482" y="0"/>
            <a:ext cx="9174482" cy="1077218"/>
          </a:xfrm>
        </p:spPr>
        <p:txBody>
          <a:bodyPr/>
          <a:lstStyle/>
          <a:p>
            <a:pPr eaLnBrk="1" hangingPunct="1">
              <a:defRPr/>
            </a:pPr>
            <a:r>
              <a:rPr lang="en-US" sz="3200" b="1" dirty="0">
                <a:solidFill>
                  <a:schemeClr val="accent1"/>
                </a:solidFill>
                <a:effectLst/>
              </a:rPr>
              <a:t>Addressing polycentric ocean governance in the Wider Caribbean Region</a:t>
            </a:r>
            <a:endParaRPr lang="en-GB" sz="3200" b="1" dirty="0">
              <a:solidFill>
                <a:schemeClr val="accent1"/>
              </a:solidFill>
              <a:effectLst/>
            </a:endParaRPr>
          </a:p>
        </p:txBody>
      </p:sp>
      <p:sp>
        <p:nvSpPr>
          <p:cNvPr id="6" name="Rectangle 5">
            <a:extLst>
              <a:ext uri="{FF2B5EF4-FFF2-40B4-BE49-F238E27FC236}">
                <a16:creationId xmlns:a16="http://schemas.microsoft.com/office/drawing/2014/main" id="{DC838BD0-A3F6-45BA-B5CC-9BCB63785FDD}"/>
              </a:ext>
            </a:extLst>
          </p:cNvPr>
          <p:cNvSpPr/>
          <p:nvPr/>
        </p:nvSpPr>
        <p:spPr>
          <a:xfrm>
            <a:off x="5013434" y="5609189"/>
            <a:ext cx="3884053" cy="1077218"/>
          </a:xfrm>
          <a:prstGeom prst="rect">
            <a:avLst/>
          </a:prstGeom>
        </p:spPr>
        <p:txBody>
          <a:bodyPr wrap="square">
            <a:spAutoFit/>
          </a:bodyPr>
          <a:lstStyle/>
          <a:p>
            <a:pPr algn="ctr"/>
            <a:r>
              <a:rPr lang="en-CA" sz="1600" b="1" dirty="0">
                <a:solidFill>
                  <a:schemeClr val="bg2"/>
                </a:solidFill>
              </a:rPr>
              <a:t>Robin Mahon</a:t>
            </a:r>
            <a:r>
              <a:rPr lang="en-CA" sz="1600" dirty="0">
                <a:solidFill>
                  <a:schemeClr val="bg2"/>
                </a:solidFill>
              </a:rPr>
              <a:t>, </a:t>
            </a:r>
          </a:p>
          <a:p>
            <a:pPr algn="ctr"/>
            <a:r>
              <a:rPr lang="en-US" sz="1600" dirty="0">
                <a:solidFill>
                  <a:schemeClr val="bg2"/>
                </a:solidFill>
              </a:rPr>
              <a:t>Centre for Resource Management and Environmental Studies (CERMES)</a:t>
            </a:r>
          </a:p>
          <a:p>
            <a:pPr algn="ctr"/>
            <a:r>
              <a:rPr lang="en-US" sz="1600" dirty="0">
                <a:solidFill>
                  <a:schemeClr val="bg2"/>
                </a:solidFill>
              </a:rPr>
              <a:t>University of the West Indies, </a:t>
            </a:r>
            <a:r>
              <a:rPr lang="en-CA" sz="1600" dirty="0">
                <a:solidFill>
                  <a:schemeClr val="bg2"/>
                </a:solidFill>
              </a:rPr>
              <a:t>Barbados</a:t>
            </a:r>
          </a:p>
        </p:txBody>
      </p:sp>
      <p:sp>
        <p:nvSpPr>
          <p:cNvPr id="7" name="Rectangle 2">
            <a:extLst>
              <a:ext uri="{FF2B5EF4-FFF2-40B4-BE49-F238E27FC236}">
                <a16:creationId xmlns:a16="http://schemas.microsoft.com/office/drawing/2014/main" id="{CE4B7726-F777-4EED-BF72-A020960748C2}"/>
              </a:ext>
            </a:extLst>
          </p:cNvPr>
          <p:cNvSpPr txBox="1">
            <a:spLocks noChangeArrowheads="1"/>
          </p:cNvSpPr>
          <p:nvPr/>
        </p:nvSpPr>
        <p:spPr bwMode="auto">
          <a:xfrm>
            <a:off x="-30482" y="5555752"/>
            <a:ext cx="3435833" cy="1323439"/>
          </a:xfrm>
          <a:prstGeom prst="rect">
            <a:avLst/>
          </a:prstGeom>
        </p:spPr>
        <p:txBody>
          <a:bodyPr wrap="square">
            <a:spAutoFit/>
          </a:bodyPr>
          <a:lstStyle>
            <a:defPPr>
              <a:defRPr lang="en-US"/>
            </a:defPPr>
            <a:lvl1pPr algn="ctr">
              <a:defRPr sz="1600" b="1">
                <a:solidFill>
                  <a:schemeClr val="bg2"/>
                </a:solidFill>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b="0" dirty="0"/>
              <a:t>IOC UNESCO Workshop on governance of the ocean observing system</a:t>
            </a:r>
          </a:p>
          <a:p>
            <a:r>
              <a:rPr lang="en-US" b="0" dirty="0"/>
              <a:t>30 April 2019, GEOMAR, Kiel, Germany</a:t>
            </a:r>
          </a:p>
        </p:txBody>
      </p:sp>
      <p:pic>
        <p:nvPicPr>
          <p:cNvPr id="4" name="Picture 3">
            <a:extLst>
              <a:ext uri="{FF2B5EF4-FFF2-40B4-BE49-F238E27FC236}">
                <a16:creationId xmlns:a16="http://schemas.microsoft.com/office/drawing/2014/main" id="{B4F29739-3ECD-4E0C-B49D-E0D4CD046E3B}"/>
              </a:ext>
            </a:extLst>
          </p:cNvPr>
          <p:cNvPicPr>
            <a:picLocks noChangeAspect="1"/>
          </p:cNvPicPr>
          <p:nvPr/>
        </p:nvPicPr>
        <p:blipFill>
          <a:blip r:embed="rId3"/>
          <a:stretch>
            <a:fillRect/>
          </a:stretch>
        </p:blipFill>
        <p:spPr>
          <a:xfrm>
            <a:off x="1211655" y="1174904"/>
            <a:ext cx="6690208" cy="4229726"/>
          </a:xfrm>
          <a:prstGeom prst="rect">
            <a:avLst/>
          </a:prstGeom>
        </p:spPr>
      </p:pic>
      <p:sp>
        <p:nvSpPr>
          <p:cNvPr id="5" name="TextBox 4">
            <a:extLst>
              <a:ext uri="{FF2B5EF4-FFF2-40B4-BE49-F238E27FC236}">
                <a16:creationId xmlns:a16="http://schemas.microsoft.com/office/drawing/2014/main" id="{0B62805A-F4A4-4D9F-8C85-6E6096C31769}"/>
              </a:ext>
            </a:extLst>
          </p:cNvPr>
          <p:cNvSpPr txBox="1"/>
          <p:nvPr/>
        </p:nvSpPr>
        <p:spPr>
          <a:xfrm>
            <a:off x="5638800" y="1676400"/>
            <a:ext cx="1685077" cy="369332"/>
          </a:xfrm>
          <a:prstGeom prst="rect">
            <a:avLst/>
          </a:prstGeom>
          <a:noFill/>
        </p:spPr>
        <p:txBody>
          <a:bodyPr wrap="none" rtlCol="0">
            <a:spAutoFit/>
          </a:bodyPr>
          <a:lstStyle/>
          <a:p>
            <a:r>
              <a:rPr lang="en-US" dirty="0">
                <a:solidFill>
                  <a:srgbClr val="0070C0"/>
                </a:solidFill>
              </a:rPr>
              <a:t>Atlantic Ocean</a:t>
            </a:r>
            <a:endParaRPr lang="en-BB" dirty="0">
              <a:solidFill>
                <a:srgbClr val="0070C0"/>
              </a:solidFill>
            </a:endParaRPr>
          </a:p>
        </p:txBody>
      </p:sp>
      <p:sp>
        <p:nvSpPr>
          <p:cNvPr id="10" name="TextBox 9">
            <a:extLst>
              <a:ext uri="{FF2B5EF4-FFF2-40B4-BE49-F238E27FC236}">
                <a16:creationId xmlns:a16="http://schemas.microsoft.com/office/drawing/2014/main" id="{674A73BC-423F-4A4B-B861-C8C3CFB49592}"/>
              </a:ext>
            </a:extLst>
          </p:cNvPr>
          <p:cNvSpPr txBox="1"/>
          <p:nvPr/>
        </p:nvSpPr>
        <p:spPr>
          <a:xfrm>
            <a:off x="1524000" y="4495800"/>
            <a:ext cx="1608133" cy="369332"/>
          </a:xfrm>
          <a:prstGeom prst="rect">
            <a:avLst/>
          </a:prstGeom>
          <a:noFill/>
        </p:spPr>
        <p:txBody>
          <a:bodyPr wrap="none" rtlCol="0">
            <a:spAutoFit/>
          </a:bodyPr>
          <a:lstStyle/>
          <a:p>
            <a:r>
              <a:rPr lang="en-US" dirty="0">
                <a:solidFill>
                  <a:srgbClr val="0070C0"/>
                </a:solidFill>
              </a:rPr>
              <a:t>Pacific Ocean</a:t>
            </a:r>
            <a:endParaRPr lang="en-BB"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80D3E8-7856-41E0-A6D7-4DD53CBA9CA6}"/>
              </a:ext>
            </a:extLst>
          </p:cNvPr>
          <p:cNvSpPr/>
          <p:nvPr/>
        </p:nvSpPr>
        <p:spPr>
          <a:xfrm>
            <a:off x="215146" y="2057400"/>
            <a:ext cx="8991600" cy="954107"/>
          </a:xfrm>
          <a:prstGeom prst="rect">
            <a:avLst/>
          </a:prstGeom>
        </p:spPr>
        <p:txBody>
          <a:bodyPr wrap="square">
            <a:spAutoFit/>
          </a:bodyPr>
          <a:lstStyle/>
          <a:p>
            <a:pPr marL="457200" indent="-457200">
              <a:spcAft>
                <a:spcPts val="1200"/>
              </a:spcAft>
              <a:buClr>
                <a:srgbClr val="FF0000"/>
              </a:buClr>
              <a:buFont typeface="Wingdings" panose="05000000000000000000" pitchFamily="2" charset="2"/>
              <a:buChar char="Ø"/>
            </a:pPr>
            <a:r>
              <a:rPr lang="en-US" sz="2800" dirty="0">
                <a:solidFill>
                  <a:srgbClr val="002060"/>
                </a:solidFill>
                <a:latin typeface="Tahoma" pitchFamily="34" charset="0"/>
              </a:rPr>
              <a:t>What type of mechanism is needed to provide overarching guidance and monitoring?</a:t>
            </a:r>
          </a:p>
        </p:txBody>
      </p:sp>
      <p:sp>
        <p:nvSpPr>
          <p:cNvPr id="6" name="Rectangle 3">
            <a:extLst>
              <a:ext uri="{FF2B5EF4-FFF2-40B4-BE49-F238E27FC236}">
                <a16:creationId xmlns:a16="http://schemas.microsoft.com/office/drawing/2014/main" id="{683F9564-5C84-4F83-BEFC-FF64C7ADE038}"/>
              </a:ext>
            </a:extLst>
          </p:cNvPr>
          <p:cNvSpPr txBox="1">
            <a:spLocks noChangeArrowheads="1"/>
          </p:cNvSpPr>
          <p:nvPr/>
        </p:nvSpPr>
        <p:spPr bwMode="auto">
          <a:xfrm>
            <a:off x="0" y="150928"/>
            <a:ext cx="9206746" cy="5998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hlink"/>
              </a:buClr>
              <a:buSzPct val="65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spcBef>
                <a:spcPts val="0"/>
              </a:spcBef>
            </a:pPr>
            <a:r>
              <a:rPr lang="en-US" sz="3600" b="1" kern="0" dirty="0">
                <a:solidFill>
                  <a:srgbClr val="0070C0"/>
                </a:solidFill>
                <a:effectLst/>
              </a:rPr>
              <a:t>Applying the framework</a:t>
            </a:r>
          </a:p>
        </p:txBody>
      </p:sp>
    </p:spTree>
    <p:extLst>
      <p:ext uri="{BB962C8B-B14F-4D97-AF65-F5344CB8AC3E}">
        <p14:creationId xmlns:p14="http://schemas.microsoft.com/office/powerpoint/2010/main" val="70750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162152"/>
            <a:ext cx="9206746" cy="783397"/>
          </a:xfrm>
        </p:spPr>
        <p:txBody>
          <a:bodyPr/>
          <a:lstStyle/>
          <a:p>
            <a:pPr>
              <a:spcBef>
                <a:spcPts val="0"/>
              </a:spcBef>
            </a:pPr>
            <a:r>
              <a:rPr lang="en-US" sz="3600" b="1" dirty="0">
                <a:solidFill>
                  <a:srgbClr val="0070C0"/>
                </a:solidFill>
                <a:effectLst/>
                <a:latin typeface="Calibri"/>
                <a:ea typeface="Calibri"/>
                <a:cs typeface="Times New Roman"/>
              </a:rPr>
              <a:t>Some reactions</a:t>
            </a:r>
            <a:endParaRPr lang="en-US" sz="3600" b="1" dirty="0">
              <a:solidFill>
                <a:srgbClr val="0070C0"/>
              </a:solidFill>
              <a:effectLst/>
            </a:endParaRPr>
          </a:p>
        </p:txBody>
      </p:sp>
      <p:sp>
        <p:nvSpPr>
          <p:cNvPr id="2" name="Rectangle 1">
            <a:extLst>
              <a:ext uri="{FF2B5EF4-FFF2-40B4-BE49-F238E27FC236}">
                <a16:creationId xmlns:a16="http://schemas.microsoft.com/office/drawing/2014/main" id="{5880D3E8-7856-41E0-A6D7-4DD53CBA9CA6}"/>
              </a:ext>
            </a:extLst>
          </p:cNvPr>
          <p:cNvSpPr/>
          <p:nvPr/>
        </p:nvSpPr>
        <p:spPr>
          <a:xfrm>
            <a:off x="355838" y="1139890"/>
            <a:ext cx="8495069" cy="2831544"/>
          </a:xfrm>
          <a:prstGeom prst="rect">
            <a:avLst/>
          </a:prstGeom>
        </p:spPr>
        <p:txBody>
          <a:bodyPr wrap="square">
            <a:spAutoFit/>
          </a:bodyPr>
          <a:lstStyle/>
          <a:p>
            <a:pPr marL="342900" lvl="0" indent="-342900">
              <a:spcAft>
                <a:spcPts val="1200"/>
              </a:spcAft>
              <a:buClr>
                <a:srgbClr val="FF0000"/>
              </a:buClr>
              <a:buFont typeface="Wingdings" panose="05000000000000000000" pitchFamily="2" charset="2"/>
              <a:buChar char="Ø"/>
            </a:pPr>
            <a:r>
              <a:rPr kumimoji="0" lang="en-US" sz="2800" b="0" i="0" u="none" strike="noStrike" kern="1200" cap="none" spc="0" normalizeH="0" baseline="0" noProof="0" dirty="0">
                <a:ln>
                  <a:noFill/>
                </a:ln>
                <a:solidFill>
                  <a:srgbClr val="002060"/>
                </a:solidFill>
                <a:effectLst/>
                <a:uLnTx/>
                <a:uFillTx/>
                <a:latin typeface="Tahoma" pitchFamily="34" charset="0"/>
                <a:ea typeface="+mn-ea"/>
                <a:cs typeface="+mn-cs"/>
              </a:rPr>
              <a:t>Are we going to spend the whole project talking about governance arrangements needed to do things without actually doing anything</a:t>
            </a:r>
          </a:p>
          <a:p>
            <a:pPr marL="342900" lvl="0" indent="-342900">
              <a:spcAft>
                <a:spcPts val="1200"/>
              </a:spcAft>
              <a:buClr>
                <a:srgbClr val="FF0000"/>
              </a:buClr>
              <a:buFont typeface="Wingdings" panose="05000000000000000000" pitchFamily="2" charset="2"/>
              <a:buChar char="Ø"/>
            </a:pPr>
            <a:r>
              <a:rPr lang="en-US" sz="2800" dirty="0">
                <a:solidFill>
                  <a:srgbClr val="002060"/>
                </a:solidFill>
                <a:latin typeface="Tahoma" pitchFamily="34" charset="0"/>
              </a:rPr>
              <a:t>Governance strengthening interventions can be designed in a learning-by-doing mode, so progress can be made while the system learns</a:t>
            </a:r>
            <a:endParaRPr kumimoji="0" lang="en-US" sz="2800" b="0" i="0" u="none" strike="noStrike" kern="1200" cap="none" spc="0" normalizeH="0" baseline="0" noProof="0" dirty="0">
              <a:ln>
                <a:noFill/>
              </a:ln>
              <a:solidFill>
                <a:srgbClr val="002060"/>
              </a:solidFill>
              <a:effectLst/>
              <a:uLnTx/>
              <a:uFillTx/>
              <a:latin typeface="Tahoma" pitchFamily="34" charset="0"/>
              <a:ea typeface="+mn-ea"/>
              <a:cs typeface="+mn-cs"/>
            </a:endParaRPr>
          </a:p>
        </p:txBody>
      </p:sp>
      <p:sp>
        <p:nvSpPr>
          <p:cNvPr id="4" name="Rectangle 3">
            <a:extLst>
              <a:ext uri="{FF2B5EF4-FFF2-40B4-BE49-F238E27FC236}">
                <a16:creationId xmlns:a16="http://schemas.microsoft.com/office/drawing/2014/main" id="{0D16EFE1-ED3F-4C2D-B989-E6D1D56FE212}"/>
              </a:ext>
            </a:extLst>
          </p:cNvPr>
          <p:cNvSpPr/>
          <p:nvPr/>
        </p:nvSpPr>
        <p:spPr>
          <a:xfrm>
            <a:off x="-13855" y="4038600"/>
            <a:ext cx="9144000" cy="2066720"/>
          </a:xfrm>
          <a:prstGeom prst="rect">
            <a:avLst/>
          </a:prstGeom>
        </p:spPr>
        <p:txBody>
          <a:bodyPr wrap="square">
            <a:spAutoFit/>
          </a:bodyPr>
          <a:lstStyle/>
          <a:p>
            <a:pPr marL="117475" lvl="1" algn="ctr" eaLnBrk="1" hangingPunct="1">
              <a:lnSpc>
                <a:spcPct val="90000"/>
              </a:lnSpc>
              <a:spcBef>
                <a:spcPts val="0"/>
              </a:spcBef>
              <a:buClr>
                <a:schemeClr val="hlink"/>
              </a:buClr>
              <a:buSzPct val="90000"/>
              <a:defRPr/>
            </a:pPr>
            <a:endParaRPr lang="en-US" sz="2200" kern="0" dirty="0">
              <a:solidFill>
                <a:schemeClr val="bg1"/>
              </a:solidFill>
            </a:endParaRPr>
          </a:p>
          <a:p>
            <a:pPr marL="117475" lvl="1" algn="ctr" eaLnBrk="1" hangingPunct="1">
              <a:lnSpc>
                <a:spcPct val="90000"/>
              </a:lnSpc>
              <a:spcBef>
                <a:spcPct val="50000"/>
              </a:spcBef>
              <a:buClr>
                <a:schemeClr val="hlink"/>
              </a:buClr>
              <a:buSzPct val="90000"/>
              <a:defRPr/>
            </a:pPr>
            <a:r>
              <a:rPr lang="en-US" sz="2100" b="1" i="1" kern="0" dirty="0">
                <a:solidFill>
                  <a:schemeClr val="bg1"/>
                </a:solidFill>
              </a:rPr>
              <a:t>“Increasingly, the debate turns toward what we describe as the overarching architecture of global environmental governance, that is, the entire interlocking web of widely shared principles, institutions, and practices that shape decisions by stakeholders at all levels.”</a:t>
            </a:r>
          </a:p>
          <a:p>
            <a:pPr marL="117475" lvl="1" algn="r" eaLnBrk="1" hangingPunct="1">
              <a:lnSpc>
                <a:spcPct val="90000"/>
              </a:lnSpc>
              <a:spcBef>
                <a:spcPct val="50000"/>
              </a:spcBef>
              <a:buClr>
                <a:schemeClr val="hlink"/>
              </a:buClr>
              <a:buSzPct val="90000"/>
              <a:defRPr/>
            </a:pPr>
            <a:r>
              <a:rPr lang="en-US" sz="1600" kern="0" dirty="0">
                <a:solidFill>
                  <a:schemeClr val="bg1"/>
                </a:solidFill>
              </a:rPr>
              <a:t>Bierman and </a:t>
            </a:r>
            <a:r>
              <a:rPr lang="en-US" sz="1600" kern="0" dirty="0" err="1">
                <a:solidFill>
                  <a:schemeClr val="bg1"/>
                </a:solidFill>
              </a:rPr>
              <a:t>Pattberg</a:t>
            </a:r>
            <a:r>
              <a:rPr lang="en-US" sz="1600" kern="0" dirty="0">
                <a:solidFill>
                  <a:schemeClr val="bg1"/>
                </a:solidFill>
              </a:rPr>
              <a:t> 2012</a:t>
            </a:r>
          </a:p>
        </p:txBody>
      </p:sp>
    </p:spTree>
    <p:extLst>
      <p:ext uri="{BB962C8B-B14F-4D97-AF65-F5344CB8AC3E}">
        <p14:creationId xmlns:p14="http://schemas.microsoft.com/office/powerpoint/2010/main" val="412097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52400" y="804863"/>
            <a:ext cx="6518275" cy="5976937"/>
          </a:xfrm>
          <a:prstGeom prst="rect">
            <a:avLst/>
          </a:prstGeom>
          <a:solidFill>
            <a:schemeClr val="tx2"/>
          </a:solidFill>
          <a:ln w="38100" algn="ctr">
            <a:solidFill>
              <a:srgbClr val="008000"/>
            </a:solidFill>
            <a:miter lim="800000"/>
            <a:headEnd/>
            <a:tailEnd/>
          </a:ln>
        </p:spPr>
        <p:txBody>
          <a:bodyPr anchor="ctr">
            <a:spAutoFit/>
          </a:bodyPr>
          <a:lstStyle/>
          <a:p>
            <a:endParaRPr lang="en-US"/>
          </a:p>
        </p:txBody>
      </p:sp>
      <p:pic>
        <p:nvPicPr>
          <p:cNvPr id="65539" name="Picture 2"/>
          <p:cNvPicPr>
            <a:picLocks noChangeAspect="1" noChangeArrowheads="1"/>
          </p:cNvPicPr>
          <p:nvPr/>
        </p:nvPicPr>
        <p:blipFill>
          <a:blip r:embed="rId4" cstate="print"/>
          <a:srcRect/>
          <a:stretch>
            <a:fillRect/>
          </a:stretch>
        </p:blipFill>
        <p:spPr bwMode="auto">
          <a:xfrm>
            <a:off x="287338" y="1003300"/>
            <a:ext cx="6265862" cy="5410200"/>
          </a:xfrm>
          <a:prstGeom prst="rect">
            <a:avLst/>
          </a:prstGeom>
          <a:noFill/>
          <a:ln w="9525">
            <a:noFill/>
            <a:miter lim="800000"/>
            <a:headEnd/>
            <a:tailEnd/>
          </a:ln>
        </p:spPr>
      </p:pic>
      <p:sp>
        <p:nvSpPr>
          <p:cNvPr id="65540" name="Rectangle 3"/>
          <p:cNvSpPr>
            <a:spLocks noChangeArrowheads="1"/>
          </p:cNvSpPr>
          <p:nvPr/>
        </p:nvSpPr>
        <p:spPr bwMode="auto">
          <a:xfrm>
            <a:off x="0" y="0"/>
            <a:ext cx="9144000" cy="584775"/>
          </a:xfrm>
          <a:prstGeom prst="rect">
            <a:avLst/>
          </a:prstGeom>
          <a:noFill/>
          <a:ln w="25400">
            <a:noFill/>
            <a:miter lim="800000"/>
            <a:headEnd/>
            <a:tailEnd/>
          </a:ln>
        </p:spPr>
        <p:txBody>
          <a:bodyPr wrap="square">
            <a:spAutoFit/>
          </a:bodyPr>
          <a:lstStyle/>
          <a:p>
            <a:pPr algn="ctr"/>
            <a:r>
              <a:rPr lang="en-029" sz="3200" b="1" kern="0" dirty="0">
                <a:solidFill>
                  <a:srgbClr val="0070C0"/>
                </a:solidFill>
                <a:latin typeface="+mn-lt"/>
              </a:rPr>
              <a:t>Fitting the Caribbean into the framework</a:t>
            </a:r>
            <a:endParaRPr lang="de-DE" sz="3200" b="1" kern="0" dirty="0">
              <a:solidFill>
                <a:srgbClr val="0070C0"/>
              </a:solidFill>
              <a:latin typeface="+mn-lt"/>
            </a:endParaRPr>
          </a:p>
        </p:txBody>
      </p:sp>
      <p:grpSp>
        <p:nvGrpSpPr>
          <p:cNvPr id="2" name="Group 4"/>
          <p:cNvGrpSpPr>
            <a:grpSpLocks/>
          </p:cNvGrpSpPr>
          <p:nvPr/>
        </p:nvGrpSpPr>
        <p:grpSpPr bwMode="auto">
          <a:xfrm>
            <a:off x="3889375" y="1077913"/>
            <a:ext cx="4776788" cy="4865687"/>
            <a:chOff x="2329" y="623"/>
            <a:chExt cx="2942" cy="3065"/>
          </a:xfrm>
        </p:grpSpPr>
        <p:sp>
          <p:nvSpPr>
            <p:cNvPr id="65542" name="Text Box 5"/>
            <p:cNvSpPr txBox="1">
              <a:spLocks noChangeArrowheads="1"/>
            </p:cNvSpPr>
            <p:nvPr/>
          </p:nvSpPr>
          <p:spPr bwMode="auto">
            <a:xfrm>
              <a:off x="4160" y="623"/>
              <a:ext cx="926" cy="350"/>
            </a:xfrm>
            <a:prstGeom prst="rect">
              <a:avLst/>
            </a:prstGeom>
            <a:solidFill>
              <a:srgbClr val="CCFFFF"/>
            </a:solidFill>
            <a:ln w="38100" algn="ctr">
              <a:solidFill>
                <a:srgbClr val="008000"/>
              </a:solidFill>
              <a:miter lim="800000"/>
              <a:headEnd/>
              <a:tailEnd/>
            </a:ln>
          </p:spPr>
          <p:txBody>
            <a:bodyPr>
              <a:spAutoFit/>
            </a:bodyPr>
            <a:lstStyle/>
            <a:p>
              <a:r>
                <a:rPr lang="en-US" sz="1400" b="1">
                  <a:solidFill>
                    <a:schemeClr val="bg2"/>
                  </a:solidFill>
                </a:rPr>
                <a:t>UNGA – CSD</a:t>
              </a:r>
            </a:p>
            <a:p>
              <a:r>
                <a:rPr lang="en-US" sz="1400" b="1">
                  <a:solidFill>
                    <a:schemeClr val="bg2"/>
                  </a:solidFill>
                </a:rPr>
                <a:t>COFI?</a:t>
              </a:r>
            </a:p>
          </p:txBody>
        </p:sp>
        <p:sp>
          <p:nvSpPr>
            <p:cNvPr id="65543" name="Text Box 6"/>
            <p:cNvSpPr txBox="1">
              <a:spLocks noChangeArrowheads="1"/>
            </p:cNvSpPr>
            <p:nvPr/>
          </p:nvSpPr>
          <p:spPr bwMode="auto">
            <a:xfrm>
              <a:off x="4160" y="1372"/>
              <a:ext cx="969" cy="216"/>
            </a:xfrm>
            <a:prstGeom prst="rect">
              <a:avLst/>
            </a:prstGeom>
            <a:solidFill>
              <a:srgbClr val="CCFFFF"/>
            </a:solidFill>
            <a:ln w="38100" algn="ctr">
              <a:solidFill>
                <a:srgbClr val="008000"/>
              </a:solidFill>
              <a:miter lim="800000"/>
              <a:headEnd/>
              <a:tailEnd/>
            </a:ln>
          </p:spPr>
          <p:txBody>
            <a:bodyPr>
              <a:spAutoFit/>
            </a:bodyPr>
            <a:lstStyle/>
            <a:p>
              <a:r>
                <a:rPr lang="en-US" sz="1400" b="1">
                  <a:solidFill>
                    <a:schemeClr val="bg2"/>
                  </a:solidFill>
                </a:rPr>
                <a:t>ACS – CSI/CSC</a:t>
              </a:r>
            </a:p>
          </p:txBody>
        </p:sp>
        <p:sp>
          <p:nvSpPr>
            <p:cNvPr id="65544" name="Text Box 7"/>
            <p:cNvSpPr txBox="1">
              <a:spLocks noChangeArrowheads="1"/>
            </p:cNvSpPr>
            <p:nvPr/>
          </p:nvSpPr>
          <p:spPr bwMode="auto">
            <a:xfrm>
              <a:off x="4160" y="2000"/>
              <a:ext cx="1111" cy="618"/>
            </a:xfrm>
            <a:prstGeom prst="rect">
              <a:avLst/>
            </a:prstGeom>
            <a:solidFill>
              <a:srgbClr val="CCFFFF"/>
            </a:solidFill>
            <a:ln w="38100" algn="ctr">
              <a:solidFill>
                <a:srgbClr val="008000"/>
              </a:solidFill>
              <a:miter lim="800000"/>
              <a:headEnd/>
              <a:tailEnd/>
            </a:ln>
          </p:spPr>
          <p:txBody>
            <a:bodyPr>
              <a:spAutoFit/>
            </a:bodyPr>
            <a:lstStyle/>
            <a:p>
              <a:r>
                <a:rPr lang="en-US" sz="1400" b="1">
                  <a:solidFill>
                    <a:schemeClr val="bg2"/>
                  </a:solidFill>
                </a:rPr>
                <a:t>WECAFC?</a:t>
              </a:r>
            </a:p>
            <a:p>
              <a:r>
                <a:rPr lang="en-US" sz="1400" b="1">
                  <a:solidFill>
                    <a:schemeClr val="bg2"/>
                  </a:solidFill>
                </a:rPr>
                <a:t>CARICOM/CRFM?</a:t>
              </a:r>
            </a:p>
            <a:p>
              <a:r>
                <a:rPr lang="en-US" sz="1400" b="1">
                  <a:solidFill>
                    <a:schemeClr val="bg2"/>
                  </a:solidFill>
                </a:rPr>
                <a:t>SICA/OSPESCA?</a:t>
              </a:r>
            </a:p>
            <a:p>
              <a:r>
                <a:rPr lang="en-US" sz="1400" b="1">
                  <a:solidFill>
                    <a:schemeClr val="bg2"/>
                  </a:solidFill>
                </a:rPr>
                <a:t>OECS/ESDU?</a:t>
              </a:r>
            </a:p>
          </p:txBody>
        </p:sp>
        <p:sp>
          <p:nvSpPr>
            <p:cNvPr id="65545" name="Text Box 8"/>
            <p:cNvSpPr txBox="1">
              <a:spLocks noChangeArrowheads="1"/>
            </p:cNvSpPr>
            <p:nvPr/>
          </p:nvSpPr>
          <p:spPr bwMode="auto">
            <a:xfrm>
              <a:off x="4160" y="2654"/>
              <a:ext cx="1084" cy="350"/>
            </a:xfrm>
            <a:prstGeom prst="rect">
              <a:avLst/>
            </a:prstGeom>
            <a:solidFill>
              <a:srgbClr val="CCFFFF"/>
            </a:solidFill>
            <a:ln w="38100" algn="ctr">
              <a:solidFill>
                <a:srgbClr val="008000"/>
              </a:solidFill>
              <a:miter lim="800000"/>
              <a:headEnd/>
              <a:tailEnd/>
            </a:ln>
          </p:spPr>
          <p:txBody>
            <a:bodyPr>
              <a:spAutoFit/>
            </a:bodyPr>
            <a:lstStyle/>
            <a:p>
              <a:r>
                <a:rPr lang="en-US" sz="1400" b="1">
                  <a:solidFill>
                    <a:schemeClr val="bg2"/>
                  </a:solidFill>
                </a:rPr>
                <a:t>OECS?</a:t>
              </a:r>
            </a:p>
            <a:p>
              <a:r>
                <a:rPr lang="en-US" sz="1400" b="1">
                  <a:solidFill>
                    <a:schemeClr val="bg2"/>
                  </a:solidFill>
                </a:rPr>
                <a:t>WECAFC FFWG?</a:t>
              </a:r>
            </a:p>
          </p:txBody>
        </p:sp>
        <p:sp>
          <p:nvSpPr>
            <p:cNvPr id="65546" name="Text Box 9"/>
            <p:cNvSpPr txBox="1">
              <a:spLocks noChangeArrowheads="1"/>
            </p:cNvSpPr>
            <p:nvPr/>
          </p:nvSpPr>
          <p:spPr bwMode="auto">
            <a:xfrm>
              <a:off x="4160" y="3046"/>
              <a:ext cx="634" cy="216"/>
            </a:xfrm>
            <a:prstGeom prst="rect">
              <a:avLst/>
            </a:prstGeom>
            <a:solidFill>
              <a:srgbClr val="CCFFFF"/>
            </a:solidFill>
            <a:ln w="38100" algn="ctr">
              <a:solidFill>
                <a:srgbClr val="008000"/>
              </a:solidFill>
              <a:miter lim="800000"/>
              <a:headEnd/>
              <a:tailEnd/>
            </a:ln>
          </p:spPr>
          <p:txBody>
            <a:bodyPr>
              <a:spAutoFit/>
            </a:bodyPr>
            <a:lstStyle/>
            <a:p>
              <a:r>
                <a:rPr lang="en-US" sz="1400" b="1">
                  <a:solidFill>
                    <a:schemeClr val="bg2"/>
                  </a:solidFill>
                </a:rPr>
                <a:t>CRFM?</a:t>
              </a:r>
            </a:p>
          </p:txBody>
        </p:sp>
        <p:sp>
          <p:nvSpPr>
            <p:cNvPr id="65547" name="Text Box 10"/>
            <p:cNvSpPr txBox="1">
              <a:spLocks noChangeArrowheads="1"/>
            </p:cNvSpPr>
            <p:nvPr/>
          </p:nvSpPr>
          <p:spPr bwMode="auto">
            <a:xfrm>
              <a:off x="4168" y="3338"/>
              <a:ext cx="918" cy="350"/>
            </a:xfrm>
            <a:prstGeom prst="rect">
              <a:avLst/>
            </a:prstGeom>
            <a:solidFill>
              <a:srgbClr val="CCFFFF"/>
            </a:solidFill>
            <a:ln w="38100" algn="ctr">
              <a:solidFill>
                <a:srgbClr val="008000"/>
              </a:solidFill>
              <a:miter lim="800000"/>
              <a:headEnd/>
              <a:tailEnd/>
            </a:ln>
          </p:spPr>
          <p:txBody>
            <a:bodyPr>
              <a:spAutoFit/>
            </a:bodyPr>
            <a:lstStyle/>
            <a:p>
              <a:r>
                <a:rPr lang="en-US" sz="1400" b="1">
                  <a:solidFill>
                    <a:schemeClr val="bg2"/>
                  </a:solidFill>
                </a:rPr>
                <a:t>OSPESCA?</a:t>
              </a:r>
            </a:p>
            <a:p>
              <a:r>
                <a:rPr lang="en-US" sz="1400" b="1">
                  <a:solidFill>
                    <a:schemeClr val="bg2"/>
                  </a:solidFill>
                </a:rPr>
                <a:t>WECAFC WG?</a:t>
              </a:r>
            </a:p>
          </p:txBody>
        </p:sp>
        <p:sp>
          <p:nvSpPr>
            <p:cNvPr id="65548" name="Line 11"/>
            <p:cNvSpPr>
              <a:spLocks noChangeShapeType="1"/>
            </p:cNvSpPr>
            <p:nvPr/>
          </p:nvSpPr>
          <p:spPr bwMode="auto">
            <a:xfrm flipH="1" flipV="1">
              <a:off x="3840" y="2788"/>
              <a:ext cx="317" cy="9"/>
            </a:xfrm>
            <a:prstGeom prst="line">
              <a:avLst/>
            </a:prstGeom>
            <a:noFill/>
            <a:ln w="38100">
              <a:solidFill>
                <a:srgbClr val="008000"/>
              </a:solidFill>
              <a:round/>
              <a:headEnd/>
              <a:tailEnd type="triangle" w="med" len="med"/>
            </a:ln>
          </p:spPr>
          <p:txBody>
            <a:bodyPr>
              <a:spAutoFit/>
            </a:bodyPr>
            <a:lstStyle/>
            <a:p>
              <a:endParaRPr lang="en-US"/>
            </a:p>
          </p:txBody>
        </p:sp>
        <p:sp>
          <p:nvSpPr>
            <p:cNvPr id="65549" name="Line 12"/>
            <p:cNvSpPr>
              <a:spLocks noChangeShapeType="1"/>
            </p:cNvSpPr>
            <p:nvPr/>
          </p:nvSpPr>
          <p:spPr bwMode="auto">
            <a:xfrm flipH="1" flipV="1">
              <a:off x="3723" y="3055"/>
              <a:ext cx="418" cy="92"/>
            </a:xfrm>
            <a:prstGeom prst="line">
              <a:avLst/>
            </a:prstGeom>
            <a:noFill/>
            <a:ln w="38100">
              <a:solidFill>
                <a:srgbClr val="008000"/>
              </a:solidFill>
              <a:round/>
              <a:headEnd/>
              <a:tailEnd type="triangle" w="med" len="med"/>
            </a:ln>
          </p:spPr>
          <p:txBody>
            <a:bodyPr>
              <a:spAutoFit/>
            </a:bodyPr>
            <a:lstStyle/>
            <a:p>
              <a:endParaRPr lang="en-US"/>
            </a:p>
          </p:txBody>
        </p:sp>
        <p:sp>
          <p:nvSpPr>
            <p:cNvPr id="65550" name="Line 13"/>
            <p:cNvSpPr>
              <a:spLocks noChangeShapeType="1"/>
            </p:cNvSpPr>
            <p:nvPr/>
          </p:nvSpPr>
          <p:spPr bwMode="auto">
            <a:xfrm flipH="1">
              <a:off x="3715" y="2246"/>
              <a:ext cx="451" cy="58"/>
            </a:xfrm>
            <a:prstGeom prst="line">
              <a:avLst/>
            </a:prstGeom>
            <a:noFill/>
            <a:ln w="38100">
              <a:solidFill>
                <a:srgbClr val="008000"/>
              </a:solidFill>
              <a:round/>
              <a:headEnd/>
              <a:tailEnd type="triangle" w="med" len="med"/>
            </a:ln>
          </p:spPr>
          <p:txBody>
            <a:bodyPr>
              <a:spAutoFit/>
            </a:bodyPr>
            <a:lstStyle/>
            <a:p>
              <a:endParaRPr lang="en-US"/>
            </a:p>
          </p:txBody>
        </p:sp>
        <p:sp>
          <p:nvSpPr>
            <p:cNvPr id="65551" name="Line 14"/>
            <p:cNvSpPr>
              <a:spLocks noChangeShapeType="1"/>
            </p:cNvSpPr>
            <p:nvPr/>
          </p:nvSpPr>
          <p:spPr bwMode="auto">
            <a:xfrm flipH="1" flipV="1">
              <a:off x="2329" y="2989"/>
              <a:ext cx="1828" cy="500"/>
            </a:xfrm>
            <a:prstGeom prst="line">
              <a:avLst/>
            </a:prstGeom>
            <a:noFill/>
            <a:ln w="38100">
              <a:solidFill>
                <a:srgbClr val="008000"/>
              </a:solidFill>
              <a:round/>
              <a:headEnd/>
              <a:tailEnd type="triangle" w="med" len="med"/>
            </a:ln>
          </p:spPr>
          <p:txBody>
            <a:bodyPr>
              <a:spAutoFit/>
            </a:bodyPr>
            <a:lstStyle/>
            <a:p>
              <a:endParaRPr lang="en-US"/>
            </a:p>
          </p:txBody>
        </p:sp>
        <p:sp>
          <p:nvSpPr>
            <p:cNvPr id="65552" name="Line 15"/>
            <p:cNvSpPr>
              <a:spLocks noChangeShapeType="1"/>
            </p:cNvSpPr>
            <p:nvPr/>
          </p:nvSpPr>
          <p:spPr bwMode="auto">
            <a:xfrm flipH="1">
              <a:off x="3746" y="1487"/>
              <a:ext cx="386" cy="2"/>
            </a:xfrm>
            <a:prstGeom prst="line">
              <a:avLst/>
            </a:prstGeom>
            <a:noFill/>
            <a:ln w="38100">
              <a:solidFill>
                <a:srgbClr val="008000"/>
              </a:solidFill>
              <a:round/>
              <a:headEnd/>
              <a:tailEnd type="triangle" w="med" len="med"/>
            </a:ln>
          </p:spPr>
          <p:txBody>
            <a:bodyPr>
              <a:spAutoFit/>
            </a:bodyPr>
            <a:lstStyle/>
            <a:p>
              <a:endParaRPr lang="en-US"/>
            </a:p>
          </p:txBody>
        </p:sp>
        <p:sp>
          <p:nvSpPr>
            <p:cNvPr id="65553" name="Line 16"/>
            <p:cNvSpPr>
              <a:spLocks noChangeShapeType="1"/>
            </p:cNvSpPr>
            <p:nvPr/>
          </p:nvSpPr>
          <p:spPr bwMode="auto">
            <a:xfrm flipH="1">
              <a:off x="3953" y="803"/>
              <a:ext cx="182" cy="2"/>
            </a:xfrm>
            <a:prstGeom prst="line">
              <a:avLst/>
            </a:prstGeom>
            <a:noFill/>
            <a:ln w="38100">
              <a:solidFill>
                <a:srgbClr val="008000"/>
              </a:solidFill>
              <a:round/>
              <a:headEnd/>
              <a:tailEnd type="triangle" w="med" len="med"/>
            </a:ln>
          </p:spPr>
          <p:txBody>
            <a:bodyPr>
              <a:spAutoFit/>
            </a:bodyPr>
            <a:lstStyle/>
            <a:p>
              <a:endParaRPr lang="en-US"/>
            </a:p>
          </p:txBody>
        </p:sp>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50813" y="5054600"/>
            <a:ext cx="5148262" cy="1296987"/>
          </a:xfrm>
          <a:prstGeom prst="rect">
            <a:avLst/>
          </a:prstGeom>
          <a:solidFill>
            <a:srgbClr val="CCFFFF"/>
          </a:solidFill>
          <a:ln w="25400" algn="ctr">
            <a:solidFill>
              <a:srgbClr val="008000"/>
            </a:solidFill>
            <a:miter lim="800000"/>
            <a:headEnd/>
            <a:tailEnd/>
          </a:ln>
        </p:spPr>
        <p:txBody>
          <a:bodyPr lIns="91417" tIns="45709" rIns="91417" bIns="45709">
            <a:spAutoFit/>
          </a:bodyPr>
          <a:lstStyle/>
          <a:p>
            <a:endParaRPr lang="en-US"/>
          </a:p>
        </p:txBody>
      </p:sp>
      <p:sp>
        <p:nvSpPr>
          <p:cNvPr id="66563" name="Rectangle 3"/>
          <p:cNvSpPr>
            <a:spLocks noChangeArrowheads="1"/>
          </p:cNvSpPr>
          <p:nvPr/>
        </p:nvSpPr>
        <p:spPr bwMode="auto">
          <a:xfrm>
            <a:off x="163513" y="3727450"/>
            <a:ext cx="5148262" cy="1216025"/>
          </a:xfrm>
          <a:prstGeom prst="rect">
            <a:avLst/>
          </a:prstGeom>
          <a:solidFill>
            <a:srgbClr val="CCFFFF"/>
          </a:solidFill>
          <a:ln w="25400" algn="ctr">
            <a:solidFill>
              <a:srgbClr val="008000"/>
            </a:solidFill>
            <a:miter lim="800000"/>
            <a:headEnd/>
            <a:tailEnd/>
          </a:ln>
        </p:spPr>
        <p:txBody>
          <a:bodyPr lIns="91417" tIns="45709" rIns="91417" bIns="45709">
            <a:spAutoFit/>
          </a:bodyPr>
          <a:lstStyle/>
          <a:p>
            <a:endParaRPr lang="en-US"/>
          </a:p>
        </p:txBody>
      </p:sp>
      <p:sp>
        <p:nvSpPr>
          <p:cNvPr id="66564" name="Rectangle 4"/>
          <p:cNvSpPr>
            <a:spLocks noChangeArrowheads="1"/>
          </p:cNvSpPr>
          <p:nvPr/>
        </p:nvSpPr>
        <p:spPr bwMode="auto">
          <a:xfrm>
            <a:off x="125413" y="1447800"/>
            <a:ext cx="8818562" cy="1104900"/>
          </a:xfrm>
          <a:prstGeom prst="rect">
            <a:avLst/>
          </a:prstGeom>
          <a:solidFill>
            <a:srgbClr val="CCFFFF"/>
          </a:solidFill>
          <a:ln w="25400" algn="ctr">
            <a:solidFill>
              <a:srgbClr val="008000"/>
            </a:solidFill>
            <a:miter lim="800000"/>
            <a:headEnd/>
            <a:tailEnd/>
          </a:ln>
        </p:spPr>
        <p:txBody>
          <a:bodyPr lIns="91417" tIns="45709" rIns="91417" bIns="45709">
            <a:spAutoFit/>
          </a:bodyPr>
          <a:lstStyle/>
          <a:p>
            <a:endParaRPr lang="en-US"/>
          </a:p>
        </p:txBody>
      </p:sp>
      <p:sp>
        <p:nvSpPr>
          <p:cNvPr id="66565" name="Rectangle 5"/>
          <p:cNvSpPr>
            <a:spLocks noChangeArrowheads="1"/>
          </p:cNvSpPr>
          <p:nvPr/>
        </p:nvSpPr>
        <p:spPr bwMode="auto">
          <a:xfrm>
            <a:off x="2657475" y="1533525"/>
            <a:ext cx="2913063" cy="822325"/>
          </a:xfrm>
          <a:prstGeom prst="rect">
            <a:avLst/>
          </a:prstGeom>
          <a:solidFill>
            <a:srgbClr val="CCFFFF"/>
          </a:solidFill>
          <a:ln w="25400">
            <a:noFill/>
            <a:miter lim="800000"/>
            <a:headEnd/>
            <a:tailEnd/>
          </a:ln>
        </p:spPr>
        <p:txBody>
          <a:bodyPr lIns="45720" tIns="45709" rIns="45720" bIns="45709">
            <a:spAutoFit/>
          </a:bodyPr>
          <a:lstStyle/>
          <a:p>
            <a:pPr algn="ctr">
              <a:buFont typeface="Wingdings" pitchFamily="2" charset="2"/>
              <a:buNone/>
            </a:pPr>
            <a:r>
              <a:rPr lang="en-GB" sz="1200" b="1" dirty="0">
                <a:solidFill>
                  <a:schemeClr val="bg2"/>
                </a:solidFill>
                <a:cs typeface="Times New Roman" pitchFamily="18" charset="0"/>
              </a:rPr>
              <a:t>Strengthening Regional Governance</a:t>
            </a:r>
          </a:p>
          <a:p>
            <a:pPr algn="ctr">
              <a:buFont typeface="Wingdings" pitchFamily="2" charset="2"/>
              <a:buNone/>
            </a:pPr>
            <a:r>
              <a:rPr lang="en-GB" sz="1200" dirty="0">
                <a:solidFill>
                  <a:schemeClr val="bg2"/>
                </a:solidFill>
                <a:cs typeface="Times New Roman" pitchFamily="18" charset="0"/>
              </a:rPr>
              <a:t>Engages regional and sub-regional organisations to put LMR governance on their agendas for policy decision-making.</a:t>
            </a:r>
            <a:endParaRPr lang="de-DE" sz="1200" dirty="0">
              <a:solidFill>
                <a:schemeClr val="bg2"/>
              </a:solidFill>
              <a:cs typeface="Times New Roman" pitchFamily="18" charset="0"/>
            </a:endParaRPr>
          </a:p>
        </p:txBody>
      </p:sp>
      <p:sp>
        <p:nvSpPr>
          <p:cNvPr id="66566" name="Rectangle 6"/>
          <p:cNvSpPr>
            <a:spLocks noChangeArrowheads="1"/>
          </p:cNvSpPr>
          <p:nvPr/>
        </p:nvSpPr>
        <p:spPr bwMode="auto">
          <a:xfrm>
            <a:off x="228600" y="76200"/>
            <a:ext cx="8763000" cy="954085"/>
          </a:xfrm>
          <a:prstGeom prst="rect">
            <a:avLst/>
          </a:prstGeom>
          <a:noFill/>
          <a:ln w="25400">
            <a:noFill/>
            <a:miter lim="800000"/>
            <a:headEnd/>
            <a:tailEnd/>
          </a:ln>
        </p:spPr>
        <p:txBody>
          <a:bodyPr lIns="91417" tIns="45709" rIns="91417" bIns="45709">
            <a:spAutoFit/>
          </a:bodyPr>
          <a:lstStyle/>
          <a:p>
            <a:pPr algn="ctr"/>
            <a:r>
              <a:rPr lang="en-029" sz="3200" b="1" kern="0" dirty="0">
                <a:solidFill>
                  <a:srgbClr val="0070C0"/>
                </a:solidFill>
                <a:latin typeface="+mn-lt"/>
              </a:rPr>
              <a:t>The CLME Project – Structure: </a:t>
            </a:r>
          </a:p>
          <a:p>
            <a:pPr algn="ctr"/>
            <a:r>
              <a:rPr lang="en-GB" sz="2400" dirty="0">
                <a:solidFill>
                  <a:schemeClr val="accent1"/>
                </a:solidFill>
              </a:rPr>
              <a:t>Building a multi-level policy-cycle based governance framework</a:t>
            </a:r>
            <a:endParaRPr lang="de-DE" sz="2400" b="1" dirty="0">
              <a:solidFill>
                <a:schemeClr val="accent1"/>
              </a:solidFill>
              <a:cs typeface="Times New Roman" pitchFamily="18" charset="0"/>
            </a:endParaRPr>
          </a:p>
        </p:txBody>
      </p:sp>
      <p:sp>
        <p:nvSpPr>
          <p:cNvPr id="66567" name="Rectangle 7"/>
          <p:cNvSpPr>
            <a:spLocks noChangeArrowheads="1"/>
          </p:cNvSpPr>
          <p:nvPr/>
        </p:nvSpPr>
        <p:spPr bwMode="auto">
          <a:xfrm>
            <a:off x="174625" y="2706687"/>
            <a:ext cx="5159375" cy="847725"/>
          </a:xfrm>
          <a:prstGeom prst="rect">
            <a:avLst/>
          </a:prstGeom>
          <a:solidFill>
            <a:srgbClr val="CCFFFF"/>
          </a:solidFill>
          <a:ln w="25400" algn="ctr">
            <a:solidFill>
              <a:srgbClr val="008000"/>
            </a:solidFill>
            <a:miter lim="800000"/>
            <a:headEnd/>
            <a:tailEnd/>
          </a:ln>
        </p:spPr>
        <p:txBody>
          <a:bodyPr lIns="45720" tIns="45709" rIns="45720" bIns="45709">
            <a:spAutoFit/>
          </a:bodyPr>
          <a:lstStyle/>
          <a:p>
            <a:pPr algn="ctr">
              <a:buFont typeface="Wingdings" pitchFamily="2" charset="2"/>
              <a:buNone/>
            </a:pPr>
            <a:r>
              <a:rPr lang="en-GB" sz="1200" b="1">
                <a:solidFill>
                  <a:schemeClr val="bg2"/>
                </a:solidFill>
                <a:cs typeface="Times New Roman" pitchFamily="18" charset="0"/>
              </a:rPr>
              <a:t>Large Pelagics Project</a:t>
            </a:r>
          </a:p>
          <a:p>
            <a:pPr algn="ctr">
              <a:buFont typeface="Wingdings" pitchFamily="2" charset="2"/>
              <a:buNone/>
            </a:pPr>
            <a:r>
              <a:rPr lang="en-GB" sz="1200">
                <a:solidFill>
                  <a:schemeClr val="bg2"/>
                </a:solidFill>
                <a:cs typeface="Times New Roman" pitchFamily="18" charset="0"/>
              </a:rPr>
              <a:t>Increases involvement in ICCAT for oceanic species and pursues regional governance arrangements for species contained in the Wider Caribbean area.</a:t>
            </a:r>
            <a:endParaRPr lang="de-DE" sz="1200">
              <a:solidFill>
                <a:schemeClr val="bg2"/>
              </a:solidFill>
              <a:cs typeface="Times New Roman" pitchFamily="18" charset="0"/>
            </a:endParaRPr>
          </a:p>
        </p:txBody>
      </p:sp>
      <p:sp>
        <p:nvSpPr>
          <p:cNvPr id="66568" name="Rectangle 8"/>
          <p:cNvSpPr>
            <a:spLocks noChangeArrowheads="1"/>
          </p:cNvSpPr>
          <p:nvPr/>
        </p:nvSpPr>
        <p:spPr bwMode="auto">
          <a:xfrm>
            <a:off x="220663" y="5072062"/>
            <a:ext cx="2443162" cy="1004888"/>
          </a:xfrm>
          <a:prstGeom prst="rect">
            <a:avLst/>
          </a:prstGeom>
          <a:solidFill>
            <a:srgbClr val="CCFFFF"/>
          </a:solidFill>
          <a:ln w="25400" algn="ctr">
            <a:noFill/>
            <a:miter lim="800000"/>
            <a:headEnd/>
            <a:tailEnd/>
          </a:ln>
        </p:spPr>
        <p:txBody>
          <a:bodyPr lIns="45720" tIns="45709" rIns="45720" bIns="45709">
            <a:spAutoFit/>
          </a:bodyPr>
          <a:lstStyle/>
          <a:p>
            <a:pPr algn="ctr">
              <a:buFont typeface="Wingdings" pitchFamily="2" charset="2"/>
              <a:buNone/>
            </a:pPr>
            <a:r>
              <a:rPr lang="en-GB" sz="1200" b="1">
                <a:solidFill>
                  <a:schemeClr val="bg2"/>
                </a:solidFill>
                <a:cs typeface="Times New Roman" pitchFamily="18" charset="0"/>
              </a:rPr>
              <a:t>Reef Fisheries and Biodiversity </a:t>
            </a:r>
          </a:p>
          <a:p>
            <a:pPr algn="ctr">
              <a:buFont typeface="Wingdings" pitchFamily="2" charset="2"/>
              <a:buNone/>
            </a:pPr>
            <a:r>
              <a:rPr lang="en-GB" sz="1200">
                <a:solidFill>
                  <a:schemeClr val="bg2"/>
                </a:solidFill>
                <a:cs typeface="Times New Roman" pitchFamily="18" charset="0"/>
              </a:rPr>
              <a:t>Enhances local level linkages among fishery and non-fishery stakeholders and upward linkages to national and regional levels</a:t>
            </a:r>
            <a:endParaRPr lang="de-DE" sz="1200">
              <a:solidFill>
                <a:schemeClr val="bg2"/>
              </a:solidFill>
              <a:cs typeface="Times New Roman" pitchFamily="18" charset="0"/>
            </a:endParaRPr>
          </a:p>
        </p:txBody>
      </p:sp>
      <p:sp>
        <p:nvSpPr>
          <p:cNvPr id="66569" name="Rectangle 9"/>
          <p:cNvSpPr>
            <a:spLocks noChangeArrowheads="1"/>
          </p:cNvSpPr>
          <p:nvPr/>
        </p:nvSpPr>
        <p:spPr bwMode="auto">
          <a:xfrm>
            <a:off x="2740025" y="3813175"/>
            <a:ext cx="2474913" cy="822325"/>
          </a:xfrm>
          <a:prstGeom prst="rect">
            <a:avLst/>
          </a:prstGeom>
          <a:solidFill>
            <a:srgbClr val="CCFFFF"/>
          </a:solidFill>
          <a:ln w="25400">
            <a:noFill/>
            <a:miter lim="800000"/>
            <a:headEnd/>
            <a:tailEnd/>
          </a:ln>
        </p:spPr>
        <p:txBody>
          <a:bodyPr lIns="45720" tIns="45709" rIns="45720" bIns="45709">
            <a:spAutoFit/>
          </a:bodyPr>
          <a:lstStyle/>
          <a:p>
            <a:pPr algn="ctr">
              <a:buFont typeface="Wingdings" pitchFamily="2" charset="2"/>
              <a:buNone/>
            </a:pPr>
            <a:r>
              <a:rPr lang="en-GB" sz="1200" b="1">
                <a:solidFill>
                  <a:schemeClr val="bg2"/>
                </a:solidFill>
                <a:cs typeface="Times New Roman" pitchFamily="18" charset="0"/>
              </a:rPr>
              <a:t>Eastern Caribbean Flyingfish </a:t>
            </a:r>
          </a:p>
          <a:p>
            <a:pPr algn="ctr">
              <a:buFont typeface="Wingdings" pitchFamily="2" charset="2"/>
              <a:buNone/>
            </a:pPr>
            <a:r>
              <a:rPr lang="en-GB" sz="1200">
                <a:solidFill>
                  <a:schemeClr val="bg2"/>
                </a:solidFill>
                <a:cs typeface="Times New Roman" pitchFamily="18" charset="0"/>
              </a:rPr>
              <a:t>Establishes and operates sub-regional cycle for cooperation in management </a:t>
            </a:r>
            <a:endParaRPr lang="de-DE" sz="1200">
              <a:solidFill>
                <a:schemeClr val="bg2"/>
              </a:solidFill>
              <a:cs typeface="Times New Roman" pitchFamily="18" charset="0"/>
            </a:endParaRPr>
          </a:p>
        </p:txBody>
      </p:sp>
      <p:sp>
        <p:nvSpPr>
          <p:cNvPr id="66570" name="Rectangle 10"/>
          <p:cNvSpPr>
            <a:spLocks noChangeArrowheads="1"/>
          </p:cNvSpPr>
          <p:nvPr/>
        </p:nvSpPr>
        <p:spPr bwMode="auto">
          <a:xfrm>
            <a:off x="219075" y="3813175"/>
            <a:ext cx="2536825" cy="1004887"/>
          </a:xfrm>
          <a:prstGeom prst="rect">
            <a:avLst/>
          </a:prstGeom>
          <a:solidFill>
            <a:srgbClr val="CCFFFF"/>
          </a:solidFill>
          <a:ln w="25400">
            <a:noFill/>
            <a:miter lim="800000"/>
            <a:headEnd/>
            <a:tailEnd/>
          </a:ln>
        </p:spPr>
        <p:txBody>
          <a:bodyPr lIns="45720" tIns="45709" rIns="45720" bIns="45709">
            <a:spAutoFit/>
          </a:bodyPr>
          <a:lstStyle/>
          <a:p>
            <a:pPr algn="ctr">
              <a:buFont typeface="Wingdings" pitchFamily="2" charset="2"/>
              <a:buNone/>
            </a:pPr>
            <a:r>
              <a:rPr lang="en-GB" sz="1200" b="1">
                <a:solidFill>
                  <a:schemeClr val="bg2"/>
                </a:solidFill>
                <a:cs typeface="Times New Roman" pitchFamily="18" charset="0"/>
              </a:rPr>
              <a:t>Guianas-Brazil Shrimp and Groundfish</a:t>
            </a:r>
          </a:p>
          <a:p>
            <a:pPr algn="ctr">
              <a:buFont typeface="Wingdings" pitchFamily="2" charset="2"/>
              <a:buNone/>
            </a:pPr>
            <a:r>
              <a:rPr lang="en-GB" sz="1200">
                <a:solidFill>
                  <a:schemeClr val="bg2"/>
                </a:solidFill>
                <a:cs typeface="Times New Roman" pitchFamily="18" charset="0"/>
              </a:rPr>
              <a:t>Establishes and operates sub-regional cycle for cooperation in management of  the shared stocks</a:t>
            </a:r>
            <a:r>
              <a:rPr lang="de-DE" sz="1200">
                <a:solidFill>
                  <a:schemeClr val="bg2"/>
                </a:solidFill>
                <a:cs typeface="Times New Roman" pitchFamily="18" charset="0"/>
              </a:rPr>
              <a:t>.</a:t>
            </a:r>
          </a:p>
        </p:txBody>
      </p:sp>
      <p:sp>
        <p:nvSpPr>
          <p:cNvPr id="66571" name="Rectangle 11"/>
          <p:cNvSpPr>
            <a:spLocks noChangeArrowheads="1"/>
          </p:cNvSpPr>
          <p:nvPr/>
        </p:nvSpPr>
        <p:spPr bwMode="auto">
          <a:xfrm>
            <a:off x="5611813" y="1533525"/>
            <a:ext cx="3279775" cy="1004887"/>
          </a:xfrm>
          <a:prstGeom prst="rect">
            <a:avLst/>
          </a:prstGeom>
          <a:solidFill>
            <a:srgbClr val="CCFFFF"/>
          </a:solidFill>
          <a:ln w="25400">
            <a:noFill/>
            <a:miter lim="800000"/>
            <a:headEnd/>
            <a:tailEnd/>
          </a:ln>
        </p:spPr>
        <p:txBody>
          <a:bodyPr lIns="45720" tIns="45709" rIns="45720" bIns="45709">
            <a:spAutoFit/>
          </a:bodyPr>
          <a:lstStyle/>
          <a:p>
            <a:pPr algn="ctr">
              <a:buFont typeface="Wingdings" pitchFamily="2" charset="2"/>
              <a:buNone/>
            </a:pPr>
            <a:r>
              <a:rPr lang="en-GB" sz="1200" b="1">
                <a:solidFill>
                  <a:schemeClr val="bg2"/>
                </a:solidFill>
                <a:cs typeface="Times New Roman" pitchFamily="18" charset="0"/>
              </a:rPr>
              <a:t>Promoting the Caribbean Sea Initiative</a:t>
            </a:r>
          </a:p>
          <a:p>
            <a:pPr algn="ctr">
              <a:buFont typeface="Wingdings" pitchFamily="2" charset="2"/>
              <a:buNone/>
            </a:pPr>
            <a:r>
              <a:rPr lang="en-GB" sz="1200">
                <a:solidFill>
                  <a:schemeClr val="bg2"/>
                </a:solidFill>
                <a:cs typeface="Times New Roman" pitchFamily="18" charset="0"/>
              </a:rPr>
              <a:t>Works with ACS and its Caribbean Sea Commission and other regional organisations to implement the UN Resolution on the Caribbean as a special area.</a:t>
            </a:r>
            <a:endParaRPr lang="de-DE" sz="1200">
              <a:solidFill>
                <a:schemeClr val="bg2"/>
              </a:solidFill>
              <a:cs typeface="Times New Roman" pitchFamily="18" charset="0"/>
            </a:endParaRPr>
          </a:p>
        </p:txBody>
      </p:sp>
      <p:pic>
        <p:nvPicPr>
          <p:cNvPr id="66572" name="Picture 12"/>
          <p:cNvPicPr>
            <a:picLocks noChangeAspect="1" noChangeArrowheads="1"/>
          </p:cNvPicPr>
          <p:nvPr/>
        </p:nvPicPr>
        <p:blipFill>
          <a:blip r:embed="rId4" cstate="print"/>
          <a:srcRect l="1413" t="1686" r="3603" b="2739"/>
          <a:stretch>
            <a:fillRect/>
          </a:stretch>
        </p:blipFill>
        <p:spPr bwMode="auto">
          <a:xfrm>
            <a:off x="6608763" y="3203575"/>
            <a:ext cx="2417762" cy="2913062"/>
          </a:xfrm>
          <a:prstGeom prst="rect">
            <a:avLst/>
          </a:prstGeom>
          <a:noFill/>
          <a:ln w="9525" algn="ctr">
            <a:solidFill>
              <a:srgbClr val="008000"/>
            </a:solidFill>
            <a:miter lim="800000"/>
            <a:headEnd/>
            <a:tailEnd/>
          </a:ln>
        </p:spPr>
      </p:pic>
      <p:sp>
        <p:nvSpPr>
          <p:cNvPr id="66573" name="Rectangle 13"/>
          <p:cNvSpPr>
            <a:spLocks noChangeArrowheads="1"/>
          </p:cNvSpPr>
          <p:nvPr/>
        </p:nvSpPr>
        <p:spPr bwMode="auto">
          <a:xfrm>
            <a:off x="2749550" y="5095875"/>
            <a:ext cx="2525713" cy="1187450"/>
          </a:xfrm>
          <a:prstGeom prst="rect">
            <a:avLst/>
          </a:prstGeom>
          <a:solidFill>
            <a:srgbClr val="CCFFFF"/>
          </a:solidFill>
          <a:ln w="25400" algn="ctr">
            <a:noFill/>
            <a:miter lim="800000"/>
            <a:headEnd/>
            <a:tailEnd/>
          </a:ln>
        </p:spPr>
        <p:txBody>
          <a:bodyPr lIns="91417" tIns="45709" rIns="91417" bIns="45709">
            <a:spAutoFit/>
          </a:bodyPr>
          <a:lstStyle/>
          <a:p>
            <a:pPr algn="ctr">
              <a:buFont typeface="Wingdings" pitchFamily="2" charset="2"/>
              <a:buNone/>
            </a:pPr>
            <a:r>
              <a:rPr lang="en-GB" sz="1200" b="1">
                <a:solidFill>
                  <a:schemeClr val="bg2"/>
                </a:solidFill>
                <a:cs typeface="Times New Roman" pitchFamily="18" charset="0"/>
              </a:rPr>
              <a:t>Spiny Lobster</a:t>
            </a:r>
          </a:p>
          <a:p>
            <a:pPr algn="ctr">
              <a:buFont typeface="Wingdings" pitchFamily="2" charset="2"/>
              <a:buNone/>
            </a:pPr>
            <a:r>
              <a:rPr lang="en-GB" sz="1200">
                <a:solidFill>
                  <a:schemeClr val="bg2"/>
                </a:solidFill>
                <a:cs typeface="Times New Roman" pitchFamily="18" charset="0"/>
              </a:rPr>
              <a:t>Enhances local level capacity and linkages among western Caribbean fishery stakeholders and upward linkages to national and regional levels</a:t>
            </a:r>
            <a:endParaRPr lang="de-DE" sz="1200">
              <a:solidFill>
                <a:schemeClr val="bg2"/>
              </a:solidFill>
              <a:cs typeface="Times New Roman" pitchFamily="18" charset="0"/>
            </a:endParaRPr>
          </a:p>
        </p:txBody>
      </p:sp>
      <p:sp>
        <p:nvSpPr>
          <p:cNvPr id="66576" name="Rectangle 16"/>
          <p:cNvSpPr>
            <a:spLocks noChangeArrowheads="1"/>
          </p:cNvSpPr>
          <p:nvPr/>
        </p:nvSpPr>
        <p:spPr bwMode="auto">
          <a:xfrm>
            <a:off x="180975" y="1533525"/>
            <a:ext cx="2481263" cy="822325"/>
          </a:xfrm>
          <a:prstGeom prst="rect">
            <a:avLst/>
          </a:prstGeom>
          <a:solidFill>
            <a:srgbClr val="CCFFFF"/>
          </a:solidFill>
          <a:ln w="25400">
            <a:noFill/>
            <a:miter lim="800000"/>
            <a:headEnd/>
            <a:tailEnd/>
          </a:ln>
        </p:spPr>
        <p:txBody>
          <a:bodyPr lIns="45720" tIns="45709" rIns="45720" bIns="45709">
            <a:spAutoFit/>
          </a:bodyPr>
          <a:lstStyle/>
          <a:p>
            <a:pPr algn="ctr">
              <a:buFont typeface="Wingdings" pitchFamily="2" charset="2"/>
              <a:buNone/>
            </a:pPr>
            <a:r>
              <a:rPr lang="en-GB" sz="1200" b="1">
                <a:solidFill>
                  <a:schemeClr val="bg2"/>
                </a:solidFill>
                <a:cs typeface="Times New Roman" pitchFamily="18" charset="0"/>
              </a:rPr>
              <a:t>LME Level Monitoring and Reporting</a:t>
            </a:r>
          </a:p>
          <a:p>
            <a:pPr algn="ctr">
              <a:buFont typeface="Wingdings" pitchFamily="2" charset="2"/>
              <a:buNone/>
            </a:pPr>
            <a:r>
              <a:rPr lang="en-GB" sz="1200">
                <a:solidFill>
                  <a:schemeClr val="bg2"/>
                </a:solidFill>
                <a:cs typeface="Times New Roman" pitchFamily="18" charset="0"/>
              </a:rPr>
              <a:t>Develops indicators to monitor LME status</a:t>
            </a:r>
            <a:endParaRPr lang="de-DE" sz="1200">
              <a:solidFill>
                <a:schemeClr val="bg2"/>
              </a:solidFill>
              <a:cs typeface="Times New Roman" pitchFamily="18" charset="0"/>
            </a:endParaRPr>
          </a:p>
        </p:txBody>
      </p:sp>
      <p:sp>
        <p:nvSpPr>
          <p:cNvPr id="66579" name="Line 19"/>
          <p:cNvSpPr>
            <a:spLocks noChangeShapeType="1"/>
          </p:cNvSpPr>
          <p:nvPr/>
        </p:nvSpPr>
        <p:spPr bwMode="auto">
          <a:xfrm flipH="1">
            <a:off x="5405438" y="5764212"/>
            <a:ext cx="1019175" cy="257175"/>
          </a:xfrm>
          <a:prstGeom prst="line">
            <a:avLst/>
          </a:prstGeom>
          <a:noFill/>
          <a:ln w="38100">
            <a:solidFill>
              <a:srgbClr val="008000"/>
            </a:solidFill>
            <a:round/>
            <a:headEnd/>
            <a:tailEnd type="triangle" w="med" len="med"/>
          </a:ln>
        </p:spPr>
        <p:txBody>
          <a:bodyPr>
            <a:spAutoFit/>
          </a:bodyPr>
          <a:lstStyle/>
          <a:p>
            <a:endParaRPr lang="en-US"/>
          </a:p>
        </p:txBody>
      </p:sp>
      <p:sp>
        <p:nvSpPr>
          <p:cNvPr id="66580" name="Freeform 20"/>
          <p:cNvSpPr>
            <a:spLocks/>
          </p:cNvSpPr>
          <p:nvPr/>
        </p:nvSpPr>
        <p:spPr bwMode="auto">
          <a:xfrm>
            <a:off x="5391150" y="3251200"/>
            <a:ext cx="571500" cy="930275"/>
          </a:xfrm>
          <a:custGeom>
            <a:avLst/>
            <a:gdLst>
              <a:gd name="T0" fmla="*/ 2147483647 w 398"/>
              <a:gd name="T1" fmla="*/ 2147483647 h 592"/>
              <a:gd name="T2" fmla="*/ 0 w 398"/>
              <a:gd name="T3" fmla="*/ 0 h 592"/>
              <a:gd name="T4" fmla="*/ 0 60000 65536"/>
              <a:gd name="T5" fmla="*/ 0 60000 65536"/>
              <a:gd name="T6" fmla="*/ 0 w 398"/>
              <a:gd name="T7" fmla="*/ 0 h 592"/>
              <a:gd name="T8" fmla="*/ 398 w 398"/>
              <a:gd name="T9" fmla="*/ 592 h 592"/>
            </a:gdLst>
            <a:ahLst/>
            <a:cxnLst>
              <a:cxn ang="T4">
                <a:pos x="T0" y="T1"/>
              </a:cxn>
              <a:cxn ang="T5">
                <a:pos x="T2" y="T3"/>
              </a:cxn>
            </a:cxnLst>
            <a:rect l="T6" t="T7" r="T8" b="T9"/>
            <a:pathLst>
              <a:path w="398" h="592">
                <a:moveTo>
                  <a:pt x="398" y="592"/>
                </a:moveTo>
                <a:lnTo>
                  <a:pt x="0" y="0"/>
                </a:lnTo>
              </a:path>
            </a:pathLst>
          </a:custGeom>
          <a:noFill/>
          <a:ln w="38100">
            <a:solidFill>
              <a:srgbClr val="008000"/>
            </a:solidFill>
            <a:round/>
            <a:headEnd/>
            <a:tailEnd type="triangle" w="med" len="med"/>
          </a:ln>
        </p:spPr>
        <p:txBody>
          <a:bodyPr anchor="ctr">
            <a:spAutoFit/>
          </a:bodyPr>
          <a:lstStyle/>
          <a:p>
            <a:endParaRPr lang="en-US"/>
          </a:p>
        </p:txBody>
      </p:sp>
      <p:sp>
        <p:nvSpPr>
          <p:cNvPr id="66581" name="Freeform 21"/>
          <p:cNvSpPr>
            <a:spLocks/>
          </p:cNvSpPr>
          <p:nvPr/>
        </p:nvSpPr>
        <p:spPr bwMode="auto">
          <a:xfrm>
            <a:off x="5348288" y="4405312"/>
            <a:ext cx="381000" cy="404813"/>
          </a:xfrm>
          <a:custGeom>
            <a:avLst/>
            <a:gdLst>
              <a:gd name="T0" fmla="*/ 2147483647 w 240"/>
              <a:gd name="T1" fmla="*/ 2147483647 h 255"/>
              <a:gd name="T2" fmla="*/ 0 w 240"/>
              <a:gd name="T3" fmla="*/ 0 h 255"/>
              <a:gd name="T4" fmla="*/ 0 60000 65536"/>
              <a:gd name="T5" fmla="*/ 0 60000 65536"/>
              <a:gd name="T6" fmla="*/ 0 w 240"/>
              <a:gd name="T7" fmla="*/ 0 h 255"/>
              <a:gd name="T8" fmla="*/ 240 w 240"/>
              <a:gd name="T9" fmla="*/ 255 h 255"/>
            </a:gdLst>
            <a:ahLst/>
            <a:cxnLst>
              <a:cxn ang="T4">
                <a:pos x="T0" y="T1"/>
              </a:cxn>
              <a:cxn ang="T5">
                <a:pos x="T2" y="T3"/>
              </a:cxn>
            </a:cxnLst>
            <a:rect l="T6" t="T7" r="T8" b="T9"/>
            <a:pathLst>
              <a:path w="240" h="255">
                <a:moveTo>
                  <a:pt x="240" y="255"/>
                </a:moveTo>
                <a:lnTo>
                  <a:pt x="0" y="0"/>
                </a:lnTo>
              </a:path>
            </a:pathLst>
          </a:custGeom>
          <a:noFill/>
          <a:ln w="38100">
            <a:solidFill>
              <a:srgbClr val="008000"/>
            </a:solidFill>
            <a:round/>
            <a:headEnd/>
            <a:tailEnd type="triangle" w="med" len="med"/>
          </a:ln>
        </p:spPr>
        <p:txBody>
          <a:bodyPr wrap="none" anchor="ctr">
            <a:spAutoFit/>
          </a:bodyPr>
          <a:lstStyle/>
          <a:p>
            <a:endParaRPr lang="en-US"/>
          </a:p>
        </p:txBody>
      </p:sp>
      <p:sp>
        <p:nvSpPr>
          <p:cNvPr id="66582" name="Line 22"/>
          <p:cNvSpPr>
            <a:spLocks noChangeShapeType="1"/>
          </p:cNvSpPr>
          <p:nvPr/>
        </p:nvSpPr>
        <p:spPr bwMode="auto">
          <a:xfrm flipH="1" flipV="1">
            <a:off x="5976938" y="2624137"/>
            <a:ext cx="331787" cy="1247775"/>
          </a:xfrm>
          <a:prstGeom prst="line">
            <a:avLst/>
          </a:prstGeom>
          <a:noFill/>
          <a:ln w="38100">
            <a:solidFill>
              <a:srgbClr val="008000"/>
            </a:solidFill>
            <a:round/>
            <a:headEnd/>
            <a:tailEnd type="triangle" w="med" len="med"/>
          </a:ln>
        </p:spPr>
        <p:txBody>
          <a:bodyPr anchor="ctr">
            <a:spAutoFit/>
          </a:bodyPr>
          <a:lstStyle/>
          <a:p>
            <a:endParaRPr lang="en-US"/>
          </a:p>
        </p:txBody>
      </p:sp>
      <p:sp>
        <p:nvSpPr>
          <p:cNvPr id="66583" name="Freeform 23"/>
          <p:cNvSpPr>
            <a:spLocks/>
          </p:cNvSpPr>
          <p:nvPr/>
        </p:nvSpPr>
        <p:spPr bwMode="auto">
          <a:xfrm>
            <a:off x="6369050" y="4503737"/>
            <a:ext cx="190500" cy="1463675"/>
          </a:xfrm>
          <a:custGeom>
            <a:avLst/>
            <a:gdLst>
              <a:gd name="T0" fmla="*/ 2147483647 w 120"/>
              <a:gd name="T1" fmla="*/ 2147483647 h 922"/>
              <a:gd name="T2" fmla="*/ 0 w 120"/>
              <a:gd name="T3" fmla="*/ 2147483647 h 922"/>
              <a:gd name="T4" fmla="*/ 2147483647 w 120"/>
              <a:gd name="T5" fmla="*/ 0 h 922"/>
              <a:gd name="T6" fmla="*/ 2147483647 w 120"/>
              <a:gd name="T7" fmla="*/ 2147483647 h 922"/>
              <a:gd name="T8" fmla="*/ 0 60000 65536"/>
              <a:gd name="T9" fmla="*/ 0 60000 65536"/>
              <a:gd name="T10" fmla="*/ 0 60000 65536"/>
              <a:gd name="T11" fmla="*/ 0 60000 65536"/>
              <a:gd name="T12" fmla="*/ 0 w 120"/>
              <a:gd name="T13" fmla="*/ 0 h 922"/>
              <a:gd name="T14" fmla="*/ 120 w 120"/>
              <a:gd name="T15" fmla="*/ 922 h 922"/>
            </a:gdLst>
            <a:ahLst/>
            <a:cxnLst>
              <a:cxn ang="T8">
                <a:pos x="T0" y="T1"/>
              </a:cxn>
              <a:cxn ang="T9">
                <a:pos x="T2" y="T3"/>
              </a:cxn>
              <a:cxn ang="T10">
                <a:pos x="T4" y="T5"/>
              </a:cxn>
              <a:cxn ang="T11">
                <a:pos x="T6" y="T7"/>
              </a:cxn>
            </a:cxnLst>
            <a:rect l="T12" t="T13" r="T14" b="T15"/>
            <a:pathLst>
              <a:path w="120" h="922">
                <a:moveTo>
                  <a:pt x="120" y="922"/>
                </a:moveTo>
                <a:lnTo>
                  <a:pt x="0" y="922"/>
                </a:lnTo>
                <a:lnTo>
                  <a:pt x="100" y="0"/>
                </a:lnTo>
                <a:lnTo>
                  <a:pt x="120" y="922"/>
                </a:lnTo>
                <a:close/>
              </a:path>
            </a:pathLst>
          </a:custGeom>
          <a:solidFill>
            <a:srgbClr val="008000"/>
          </a:solidFill>
          <a:ln w="9525">
            <a:solidFill>
              <a:srgbClr val="008000"/>
            </a:solidFill>
            <a:round/>
            <a:headEnd/>
            <a:tailEnd/>
          </a:ln>
        </p:spPr>
        <p:txBody>
          <a:bodyPr/>
          <a:lstStyle/>
          <a:p>
            <a:endParaRPr lang="en-US"/>
          </a:p>
        </p:txBody>
      </p:sp>
      <p:sp>
        <p:nvSpPr>
          <p:cNvPr id="66584" name="Freeform 24"/>
          <p:cNvSpPr>
            <a:spLocks/>
          </p:cNvSpPr>
          <p:nvPr/>
        </p:nvSpPr>
        <p:spPr bwMode="auto">
          <a:xfrm flipV="1">
            <a:off x="5646738" y="4410075"/>
            <a:ext cx="190500" cy="1463675"/>
          </a:xfrm>
          <a:custGeom>
            <a:avLst/>
            <a:gdLst>
              <a:gd name="T0" fmla="*/ 2147483647 w 120"/>
              <a:gd name="T1" fmla="*/ 2147483647 h 922"/>
              <a:gd name="T2" fmla="*/ 0 w 120"/>
              <a:gd name="T3" fmla="*/ 2147483647 h 922"/>
              <a:gd name="T4" fmla="*/ 2147483647 w 120"/>
              <a:gd name="T5" fmla="*/ 0 h 922"/>
              <a:gd name="T6" fmla="*/ 2147483647 w 120"/>
              <a:gd name="T7" fmla="*/ 2147483647 h 922"/>
              <a:gd name="T8" fmla="*/ 0 60000 65536"/>
              <a:gd name="T9" fmla="*/ 0 60000 65536"/>
              <a:gd name="T10" fmla="*/ 0 60000 65536"/>
              <a:gd name="T11" fmla="*/ 0 60000 65536"/>
              <a:gd name="T12" fmla="*/ 0 w 120"/>
              <a:gd name="T13" fmla="*/ 0 h 922"/>
              <a:gd name="T14" fmla="*/ 120 w 120"/>
              <a:gd name="T15" fmla="*/ 922 h 922"/>
            </a:gdLst>
            <a:ahLst/>
            <a:cxnLst>
              <a:cxn ang="T8">
                <a:pos x="T0" y="T1"/>
              </a:cxn>
              <a:cxn ang="T9">
                <a:pos x="T2" y="T3"/>
              </a:cxn>
              <a:cxn ang="T10">
                <a:pos x="T4" y="T5"/>
              </a:cxn>
              <a:cxn ang="T11">
                <a:pos x="T6" y="T7"/>
              </a:cxn>
            </a:cxnLst>
            <a:rect l="T12" t="T13" r="T14" b="T15"/>
            <a:pathLst>
              <a:path w="120" h="922">
                <a:moveTo>
                  <a:pt x="120" y="922"/>
                </a:moveTo>
                <a:lnTo>
                  <a:pt x="0" y="922"/>
                </a:lnTo>
                <a:lnTo>
                  <a:pt x="100" y="0"/>
                </a:lnTo>
                <a:lnTo>
                  <a:pt x="120" y="922"/>
                </a:lnTo>
                <a:close/>
              </a:path>
            </a:pathLst>
          </a:custGeom>
          <a:solidFill>
            <a:srgbClr val="008000"/>
          </a:solidFill>
          <a:ln w="9525">
            <a:solidFill>
              <a:srgbClr val="008000"/>
            </a:solidFill>
            <a:round/>
            <a:headEnd/>
            <a:tailEnd/>
          </a:ln>
        </p:spPr>
        <p:txBody>
          <a:bodyPr/>
          <a:lstStyle/>
          <a:p>
            <a:endParaRPr lang="en-US"/>
          </a:p>
        </p:txBody>
      </p:sp>
      <p:sp>
        <p:nvSpPr>
          <p:cNvPr id="66585" name="Freeform 25"/>
          <p:cNvSpPr>
            <a:spLocks/>
          </p:cNvSpPr>
          <p:nvPr/>
        </p:nvSpPr>
        <p:spPr bwMode="auto">
          <a:xfrm>
            <a:off x="5929313" y="3517900"/>
            <a:ext cx="136525" cy="1654175"/>
          </a:xfrm>
          <a:custGeom>
            <a:avLst/>
            <a:gdLst>
              <a:gd name="T0" fmla="*/ 2147483647 w 86"/>
              <a:gd name="T1" fmla="*/ 0 h 1042"/>
              <a:gd name="T2" fmla="*/ 2147483647 w 86"/>
              <a:gd name="T3" fmla="*/ 2147483647 h 1042"/>
              <a:gd name="T4" fmla="*/ 0 w 86"/>
              <a:gd name="T5" fmla="*/ 2147483647 h 1042"/>
              <a:gd name="T6" fmla="*/ 2147483647 w 86"/>
              <a:gd name="T7" fmla="*/ 0 h 1042"/>
              <a:gd name="T8" fmla="*/ 0 60000 65536"/>
              <a:gd name="T9" fmla="*/ 0 60000 65536"/>
              <a:gd name="T10" fmla="*/ 0 60000 65536"/>
              <a:gd name="T11" fmla="*/ 0 60000 65536"/>
              <a:gd name="T12" fmla="*/ 0 w 86"/>
              <a:gd name="T13" fmla="*/ 0 h 1042"/>
              <a:gd name="T14" fmla="*/ 86 w 86"/>
              <a:gd name="T15" fmla="*/ 1042 h 1042"/>
            </a:gdLst>
            <a:ahLst/>
            <a:cxnLst>
              <a:cxn ang="T8">
                <a:pos x="T0" y="T1"/>
              </a:cxn>
              <a:cxn ang="T9">
                <a:pos x="T2" y="T3"/>
              </a:cxn>
              <a:cxn ang="T10">
                <a:pos x="T4" y="T5"/>
              </a:cxn>
              <a:cxn ang="T11">
                <a:pos x="T6" y="T7"/>
              </a:cxn>
            </a:cxnLst>
            <a:rect l="T12" t="T13" r="T14" b="T15"/>
            <a:pathLst>
              <a:path w="86" h="1042">
                <a:moveTo>
                  <a:pt x="86" y="0"/>
                </a:moveTo>
                <a:lnTo>
                  <a:pt x="86" y="1042"/>
                </a:lnTo>
                <a:lnTo>
                  <a:pt x="0" y="471"/>
                </a:lnTo>
                <a:lnTo>
                  <a:pt x="86" y="0"/>
                </a:lnTo>
                <a:close/>
              </a:path>
            </a:pathLst>
          </a:custGeom>
          <a:solidFill>
            <a:srgbClr val="008000"/>
          </a:solidFill>
          <a:ln w="9525">
            <a:solidFill>
              <a:srgbClr val="008000"/>
            </a:solidFill>
            <a:round/>
            <a:headEnd/>
            <a:tailEnd/>
          </a:ln>
        </p:spPr>
        <p:txBody>
          <a:bodyPr/>
          <a:lstStyle/>
          <a:p>
            <a:endParaRPr lang="en-US"/>
          </a:p>
        </p:txBody>
      </p:sp>
      <p:sp>
        <p:nvSpPr>
          <p:cNvPr id="66586" name="Freeform 26"/>
          <p:cNvSpPr>
            <a:spLocks/>
          </p:cNvSpPr>
          <p:nvPr/>
        </p:nvSpPr>
        <p:spPr bwMode="auto">
          <a:xfrm>
            <a:off x="6189663" y="3486150"/>
            <a:ext cx="190500" cy="1209675"/>
          </a:xfrm>
          <a:custGeom>
            <a:avLst/>
            <a:gdLst>
              <a:gd name="T0" fmla="*/ 2147483647 w 120"/>
              <a:gd name="T1" fmla="*/ 2147483647 h 922"/>
              <a:gd name="T2" fmla="*/ 0 w 120"/>
              <a:gd name="T3" fmla="*/ 2147483647 h 922"/>
              <a:gd name="T4" fmla="*/ 2147483647 w 120"/>
              <a:gd name="T5" fmla="*/ 0 h 922"/>
              <a:gd name="T6" fmla="*/ 2147483647 w 120"/>
              <a:gd name="T7" fmla="*/ 2147483647 h 922"/>
              <a:gd name="T8" fmla="*/ 0 60000 65536"/>
              <a:gd name="T9" fmla="*/ 0 60000 65536"/>
              <a:gd name="T10" fmla="*/ 0 60000 65536"/>
              <a:gd name="T11" fmla="*/ 0 60000 65536"/>
              <a:gd name="T12" fmla="*/ 0 w 120"/>
              <a:gd name="T13" fmla="*/ 0 h 922"/>
              <a:gd name="T14" fmla="*/ 120 w 120"/>
              <a:gd name="T15" fmla="*/ 922 h 922"/>
            </a:gdLst>
            <a:ahLst/>
            <a:cxnLst>
              <a:cxn ang="T8">
                <a:pos x="T0" y="T1"/>
              </a:cxn>
              <a:cxn ang="T9">
                <a:pos x="T2" y="T3"/>
              </a:cxn>
              <a:cxn ang="T10">
                <a:pos x="T4" y="T5"/>
              </a:cxn>
              <a:cxn ang="T11">
                <a:pos x="T6" y="T7"/>
              </a:cxn>
            </a:cxnLst>
            <a:rect l="T12" t="T13" r="T14" b="T15"/>
            <a:pathLst>
              <a:path w="120" h="922">
                <a:moveTo>
                  <a:pt x="120" y="922"/>
                </a:moveTo>
                <a:lnTo>
                  <a:pt x="0" y="922"/>
                </a:lnTo>
                <a:lnTo>
                  <a:pt x="100" y="0"/>
                </a:lnTo>
                <a:lnTo>
                  <a:pt x="120" y="922"/>
                </a:lnTo>
                <a:close/>
              </a:path>
            </a:pathLst>
          </a:custGeom>
          <a:solidFill>
            <a:srgbClr val="008000"/>
          </a:solidFill>
          <a:ln w="9525">
            <a:solidFill>
              <a:srgbClr val="008000"/>
            </a:solidFill>
            <a:round/>
            <a:headEnd/>
            <a:tailEnd/>
          </a:ln>
        </p:spPr>
        <p:txBody>
          <a:bodyPr/>
          <a:lstStyle/>
          <a:p>
            <a:endParaRPr lang="en-US"/>
          </a:p>
        </p:txBody>
      </p:sp>
    </p:spTree>
  </p:cSld>
  <p:clrMapOvr>
    <a:overrideClrMapping bg1="dk2" tx1="lt1" bg2="dk1"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52400" y="715963"/>
            <a:ext cx="6518275" cy="5976937"/>
          </a:xfrm>
          <a:prstGeom prst="rect">
            <a:avLst/>
          </a:prstGeom>
          <a:solidFill>
            <a:schemeClr val="tx2"/>
          </a:solidFill>
          <a:ln w="38100" algn="ctr">
            <a:solidFill>
              <a:srgbClr val="008000"/>
            </a:solidFill>
            <a:miter lim="800000"/>
            <a:headEnd/>
            <a:tailEnd/>
          </a:ln>
        </p:spPr>
        <p:txBody>
          <a:bodyPr anchor="ctr">
            <a:spAutoFit/>
          </a:bodyPr>
          <a:lstStyle/>
          <a:p>
            <a:endParaRPr lang="en-US"/>
          </a:p>
        </p:txBody>
      </p:sp>
      <p:pic>
        <p:nvPicPr>
          <p:cNvPr id="67587" name="Picture 2"/>
          <p:cNvPicPr>
            <a:picLocks noChangeAspect="1" noChangeArrowheads="1"/>
          </p:cNvPicPr>
          <p:nvPr/>
        </p:nvPicPr>
        <p:blipFill>
          <a:blip r:embed="rId4" cstate="print"/>
          <a:srcRect r="2228"/>
          <a:stretch>
            <a:fillRect/>
          </a:stretch>
        </p:blipFill>
        <p:spPr bwMode="auto">
          <a:xfrm>
            <a:off x="304800" y="877888"/>
            <a:ext cx="6378575" cy="5616575"/>
          </a:xfrm>
          <a:prstGeom prst="rect">
            <a:avLst/>
          </a:prstGeom>
          <a:noFill/>
          <a:ln w="9525">
            <a:noFill/>
            <a:miter lim="800000"/>
            <a:headEnd/>
            <a:tailEnd/>
          </a:ln>
        </p:spPr>
      </p:pic>
      <p:sp>
        <p:nvSpPr>
          <p:cNvPr id="67588" name="Rectangle 8"/>
          <p:cNvSpPr>
            <a:spLocks noChangeArrowheads="1"/>
          </p:cNvSpPr>
          <p:nvPr/>
        </p:nvSpPr>
        <p:spPr bwMode="auto">
          <a:xfrm>
            <a:off x="0" y="0"/>
            <a:ext cx="8782050" cy="584775"/>
          </a:xfrm>
          <a:prstGeom prst="rect">
            <a:avLst/>
          </a:prstGeom>
          <a:noFill/>
          <a:ln w="25400">
            <a:noFill/>
            <a:miter lim="800000"/>
            <a:headEnd/>
            <a:tailEnd/>
          </a:ln>
        </p:spPr>
        <p:txBody>
          <a:bodyPr>
            <a:spAutoFit/>
          </a:bodyPr>
          <a:lstStyle/>
          <a:p>
            <a:pPr algn="ctr">
              <a:buFont typeface="Wingdings" pitchFamily="2" charset="2"/>
              <a:buNone/>
            </a:pPr>
            <a:r>
              <a:rPr lang="en-GB" sz="3200" b="1" kern="0" dirty="0">
                <a:solidFill>
                  <a:srgbClr val="0070C0"/>
                </a:solidFill>
                <a:latin typeface="+mn-lt"/>
              </a:rPr>
              <a:t>Framework Assessment</a:t>
            </a:r>
            <a:endParaRPr lang="de-DE" sz="3200" b="1" kern="0" dirty="0">
              <a:solidFill>
                <a:srgbClr val="0070C0"/>
              </a:solidFill>
              <a:latin typeface="+mn-lt"/>
            </a:endParaRPr>
          </a:p>
        </p:txBody>
      </p:sp>
      <p:grpSp>
        <p:nvGrpSpPr>
          <p:cNvPr id="2" name="Group 15"/>
          <p:cNvGrpSpPr>
            <a:grpSpLocks/>
          </p:cNvGrpSpPr>
          <p:nvPr/>
        </p:nvGrpSpPr>
        <p:grpSpPr bwMode="auto">
          <a:xfrm>
            <a:off x="1828800" y="2209800"/>
            <a:ext cx="3886200" cy="3962400"/>
            <a:chOff x="1828800" y="2209800"/>
            <a:chExt cx="3886200" cy="3962400"/>
          </a:xfrm>
        </p:grpSpPr>
        <p:sp>
          <p:nvSpPr>
            <p:cNvPr id="67599" name="Oval 13"/>
            <p:cNvSpPr>
              <a:spLocks noChangeArrowheads="1"/>
            </p:cNvSpPr>
            <p:nvPr/>
          </p:nvSpPr>
          <p:spPr bwMode="auto">
            <a:xfrm>
              <a:off x="1828800" y="2209800"/>
              <a:ext cx="1371600" cy="3962400"/>
            </a:xfrm>
            <a:prstGeom prst="ellipse">
              <a:avLst/>
            </a:prstGeom>
            <a:noFill/>
            <a:ln w="38100" algn="ctr">
              <a:solidFill>
                <a:schemeClr val="accent1"/>
              </a:solidFill>
              <a:round/>
              <a:headEnd/>
              <a:tailEnd/>
            </a:ln>
          </p:spPr>
          <p:txBody>
            <a:bodyPr/>
            <a:lstStyle/>
            <a:p>
              <a:pPr algn="ctr"/>
              <a:endParaRPr lang="en-US">
                <a:solidFill>
                  <a:schemeClr val="bg2"/>
                </a:solidFill>
              </a:endParaRPr>
            </a:p>
          </p:txBody>
        </p:sp>
        <p:sp>
          <p:nvSpPr>
            <p:cNvPr id="67600" name="Oval 14"/>
            <p:cNvSpPr>
              <a:spLocks noChangeArrowheads="1"/>
            </p:cNvSpPr>
            <p:nvPr/>
          </p:nvSpPr>
          <p:spPr bwMode="auto">
            <a:xfrm>
              <a:off x="4343400" y="2209800"/>
              <a:ext cx="1371600" cy="3962400"/>
            </a:xfrm>
            <a:prstGeom prst="ellipse">
              <a:avLst/>
            </a:prstGeom>
            <a:noFill/>
            <a:ln w="38100" algn="ctr">
              <a:solidFill>
                <a:schemeClr val="accent1"/>
              </a:solidFill>
              <a:round/>
              <a:headEnd/>
              <a:tailEnd/>
            </a:ln>
          </p:spPr>
          <p:txBody>
            <a:bodyPr/>
            <a:lstStyle/>
            <a:p>
              <a:pPr algn="ctr"/>
              <a:endParaRPr lang="en-US">
                <a:solidFill>
                  <a:schemeClr val="bg2"/>
                </a:solidFill>
              </a:endParaRPr>
            </a:p>
          </p:txBody>
        </p:sp>
      </p:grpSp>
      <p:grpSp>
        <p:nvGrpSpPr>
          <p:cNvPr id="3" name="Group 19"/>
          <p:cNvGrpSpPr>
            <a:grpSpLocks/>
          </p:cNvGrpSpPr>
          <p:nvPr/>
        </p:nvGrpSpPr>
        <p:grpSpPr bwMode="auto">
          <a:xfrm>
            <a:off x="1533525" y="457200"/>
            <a:ext cx="7608888" cy="4787900"/>
            <a:chOff x="1532965" y="457200"/>
            <a:chExt cx="7609798" cy="4787153"/>
          </a:xfrm>
        </p:grpSpPr>
        <p:sp>
          <p:nvSpPr>
            <p:cNvPr id="67595" name="Oval 20"/>
            <p:cNvSpPr>
              <a:spLocks noChangeArrowheads="1"/>
            </p:cNvSpPr>
            <p:nvPr/>
          </p:nvSpPr>
          <p:spPr bwMode="auto">
            <a:xfrm>
              <a:off x="1532965" y="2084294"/>
              <a:ext cx="5163670" cy="3160059"/>
            </a:xfrm>
            <a:prstGeom prst="ellipse">
              <a:avLst/>
            </a:prstGeom>
            <a:noFill/>
            <a:ln w="38100" algn="ctr">
              <a:solidFill>
                <a:schemeClr val="accent1"/>
              </a:solidFill>
              <a:round/>
              <a:headEnd/>
              <a:tailEnd/>
            </a:ln>
          </p:spPr>
          <p:txBody>
            <a:bodyPr/>
            <a:lstStyle/>
            <a:p>
              <a:pPr algn="ctr"/>
              <a:endParaRPr lang="en-US">
                <a:solidFill>
                  <a:schemeClr val="bg2"/>
                </a:solidFill>
              </a:endParaRPr>
            </a:p>
          </p:txBody>
        </p:sp>
        <p:grpSp>
          <p:nvGrpSpPr>
            <p:cNvPr id="67596" name="Group 6"/>
            <p:cNvGrpSpPr>
              <a:grpSpLocks/>
            </p:cNvGrpSpPr>
            <p:nvPr/>
          </p:nvGrpSpPr>
          <p:grpSpPr bwMode="auto">
            <a:xfrm>
              <a:off x="5562601" y="457200"/>
              <a:ext cx="3580162" cy="2154244"/>
              <a:chOff x="457200" y="4114800"/>
              <a:chExt cx="4086713" cy="2459044"/>
            </a:xfrm>
          </p:grpSpPr>
          <p:pic>
            <p:nvPicPr>
              <p:cNvPr id="67597" name="Picture 8" descr="Whole degree by type and region"/>
              <p:cNvPicPr>
                <a:picLocks noChangeAspect="1" noChangeArrowheads="1"/>
              </p:cNvPicPr>
              <p:nvPr/>
            </p:nvPicPr>
            <p:blipFill>
              <a:blip r:embed="rId5" cstate="print"/>
              <a:srcRect l="8214" r="1933"/>
              <a:stretch>
                <a:fillRect/>
              </a:stretch>
            </p:blipFill>
            <p:spPr bwMode="auto">
              <a:xfrm>
                <a:off x="457200" y="4114800"/>
                <a:ext cx="4086713" cy="2459044"/>
              </a:xfrm>
              <a:prstGeom prst="rect">
                <a:avLst/>
              </a:prstGeom>
              <a:noFill/>
              <a:ln w="12700">
                <a:solidFill>
                  <a:srgbClr val="000000"/>
                </a:solidFill>
                <a:miter lim="800000"/>
                <a:headEnd/>
                <a:tailEnd/>
              </a:ln>
            </p:spPr>
          </p:pic>
          <p:sp>
            <p:nvSpPr>
              <p:cNvPr id="67598" name="TextBox 9"/>
              <p:cNvSpPr txBox="1">
                <a:spLocks noChangeArrowheads="1"/>
              </p:cNvSpPr>
              <p:nvPr/>
            </p:nvSpPr>
            <p:spPr bwMode="auto">
              <a:xfrm flipH="1">
                <a:off x="457200" y="4114800"/>
                <a:ext cx="1219200" cy="369332"/>
              </a:xfrm>
              <a:prstGeom prst="rect">
                <a:avLst/>
              </a:prstGeom>
              <a:noFill/>
              <a:ln w="9525">
                <a:noFill/>
                <a:miter lim="800000"/>
                <a:headEnd/>
                <a:tailEnd/>
              </a:ln>
            </p:spPr>
            <p:txBody>
              <a:bodyPr>
                <a:spAutoFit/>
              </a:bodyPr>
              <a:lstStyle/>
              <a:p>
                <a:r>
                  <a:rPr lang="en-US"/>
                  <a:t>Whole</a:t>
                </a:r>
              </a:p>
            </p:txBody>
          </p:sp>
        </p:grpSp>
      </p:grpSp>
      <p:sp>
        <p:nvSpPr>
          <p:cNvPr id="12" name="Oval 11"/>
          <p:cNvSpPr>
            <a:spLocks noChangeArrowheads="1"/>
          </p:cNvSpPr>
          <p:nvPr/>
        </p:nvSpPr>
        <p:spPr bwMode="auto">
          <a:xfrm>
            <a:off x="1371600" y="1752600"/>
            <a:ext cx="5257800" cy="914400"/>
          </a:xfrm>
          <a:prstGeom prst="ellipse">
            <a:avLst/>
          </a:prstGeom>
          <a:noFill/>
          <a:ln w="38100" algn="ctr">
            <a:solidFill>
              <a:schemeClr val="accent1"/>
            </a:solidFill>
            <a:round/>
            <a:headEnd/>
            <a:tailEnd/>
          </a:ln>
        </p:spPr>
        <p:txBody>
          <a:bodyPr/>
          <a:lstStyle/>
          <a:p>
            <a:pPr algn="ctr"/>
            <a:endParaRPr lang="en-US">
              <a:solidFill>
                <a:schemeClr val="bg2"/>
              </a:solidFill>
            </a:endParaRPr>
          </a:p>
        </p:txBody>
      </p:sp>
      <p:grpSp>
        <p:nvGrpSpPr>
          <p:cNvPr id="5" name="Group 18"/>
          <p:cNvGrpSpPr>
            <a:grpSpLocks/>
          </p:cNvGrpSpPr>
          <p:nvPr/>
        </p:nvGrpSpPr>
        <p:grpSpPr bwMode="auto">
          <a:xfrm>
            <a:off x="1601788" y="3962400"/>
            <a:ext cx="7235825" cy="2971800"/>
            <a:chOff x="1601460" y="3962400"/>
            <a:chExt cx="7236657" cy="2971800"/>
          </a:xfrm>
        </p:grpSpPr>
        <p:sp>
          <p:nvSpPr>
            <p:cNvPr id="67593" name="Oval 5"/>
            <p:cNvSpPr>
              <a:spLocks noChangeArrowheads="1"/>
            </p:cNvSpPr>
            <p:nvPr/>
          </p:nvSpPr>
          <p:spPr bwMode="auto">
            <a:xfrm>
              <a:off x="1601460" y="4489595"/>
              <a:ext cx="4876800" cy="1301605"/>
            </a:xfrm>
            <a:prstGeom prst="ellipse">
              <a:avLst/>
            </a:prstGeom>
            <a:noFill/>
            <a:ln w="38100" algn="ctr">
              <a:solidFill>
                <a:schemeClr val="accent1"/>
              </a:solidFill>
              <a:round/>
              <a:headEnd/>
              <a:tailEnd/>
            </a:ln>
          </p:spPr>
          <p:txBody>
            <a:bodyPr/>
            <a:lstStyle/>
            <a:p>
              <a:pPr algn="ctr"/>
              <a:endParaRPr lang="en-US">
                <a:solidFill>
                  <a:schemeClr val="bg2"/>
                </a:solidFill>
              </a:endParaRPr>
            </a:p>
          </p:txBody>
        </p:sp>
        <p:pic>
          <p:nvPicPr>
            <p:cNvPr id="67594" name="Picture 3"/>
            <p:cNvPicPr>
              <a:picLocks noChangeAspect="1" noChangeArrowheads="1"/>
            </p:cNvPicPr>
            <p:nvPr/>
          </p:nvPicPr>
          <p:blipFill>
            <a:blip r:embed="rId6" cstate="print"/>
            <a:srcRect/>
            <a:stretch>
              <a:fillRect/>
            </a:stretch>
          </p:blipFill>
          <p:spPr bwMode="auto">
            <a:xfrm>
              <a:off x="6553200" y="3962400"/>
              <a:ext cx="2284917" cy="2971800"/>
            </a:xfrm>
            <a:prstGeom prst="rect">
              <a:avLst/>
            </a:prstGeom>
            <a:noFill/>
            <a:ln w="9525">
              <a:solidFill>
                <a:schemeClr val="accent1"/>
              </a:solidFill>
              <a:miter lim="800000"/>
              <a:headEnd/>
              <a:tailEnd/>
            </a:ln>
          </p:spPr>
        </p:pic>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 name="Oval 86"/>
          <p:cNvSpPr/>
          <p:nvPr/>
        </p:nvSpPr>
        <p:spPr bwMode="auto">
          <a:xfrm>
            <a:off x="7504" y="3610846"/>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07" name="Oval 106"/>
          <p:cNvSpPr/>
          <p:nvPr/>
        </p:nvSpPr>
        <p:spPr bwMode="auto">
          <a:xfrm>
            <a:off x="710237" y="3620371"/>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36" name="Oval 135"/>
          <p:cNvSpPr/>
          <p:nvPr/>
        </p:nvSpPr>
        <p:spPr bwMode="auto">
          <a:xfrm>
            <a:off x="1412970" y="3610846"/>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08" name="Oval 107"/>
          <p:cNvSpPr/>
          <p:nvPr/>
        </p:nvSpPr>
        <p:spPr bwMode="auto">
          <a:xfrm>
            <a:off x="2115703" y="3620371"/>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37" name="Oval 136"/>
          <p:cNvSpPr/>
          <p:nvPr/>
        </p:nvSpPr>
        <p:spPr bwMode="auto">
          <a:xfrm>
            <a:off x="2818436" y="3610846"/>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09" name="Oval 108"/>
          <p:cNvSpPr/>
          <p:nvPr/>
        </p:nvSpPr>
        <p:spPr bwMode="auto">
          <a:xfrm>
            <a:off x="3521169" y="3620371"/>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38" name="Oval 137"/>
          <p:cNvSpPr/>
          <p:nvPr/>
        </p:nvSpPr>
        <p:spPr bwMode="auto">
          <a:xfrm>
            <a:off x="4926635" y="3610846"/>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10" name="Oval 109"/>
          <p:cNvSpPr/>
          <p:nvPr/>
        </p:nvSpPr>
        <p:spPr bwMode="auto">
          <a:xfrm>
            <a:off x="6332101" y="3620371"/>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23" name="Oval 122"/>
          <p:cNvSpPr/>
          <p:nvPr/>
        </p:nvSpPr>
        <p:spPr bwMode="auto">
          <a:xfrm>
            <a:off x="3317155" y="990600"/>
            <a:ext cx="2474045" cy="1105176"/>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TextBox 2"/>
          <p:cNvSpPr txBox="1"/>
          <p:nvPr/>
        </p:nvSpPr>
        <p:spPr>
          <a:xfrm>
            <a:off x="3657600" y="1302815"/>
            <a:ext cx="1705467"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B5481">
                    <a:lumMod val="75000"/>
                  </a:srgbClr>
                </a:solidFill>
                <a:effectLst/>
                <a:uLnTx/>
                <a:uFillTx/>
                <a:latin typeface="Tahoma" pitchFamily="34" charset="0"/>
                <a:ea typeface="+mn-ea"/>
                <a:cs typeface="+mn-cs"/>
              </a:rPr>
              <a:t>GLOBAL LEVEL</a:t>
            </a:r>
          </a:p>
        </p:txBody>
      </p:sp>
      <p:sp>
        <p:nvSpPr>
          <p:cNvPr id="139" name="Oval 138"/>
          <p:cNvSpPr/>
          <p:nvPr/>
        </p:nvSpPr>
        <p:spPr bwMode="auto">
          <a:xfrm>
            <a:off x="7737567" y="3610846"/>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50" name="Oval 149"/>
          <p:cNvSpPr/>
          <p:nvPr/>
        </p:nvSpPr>
        <p:spPr bwMode="auto">
          <a:xfrm>
            <a:off x="8440304" y="3610846"/>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67" name="Rectangle 66"/>
          <p:cNvSpPr/>
          <p:nvPr/>
        </p:nvSpPr>
        <p:spPr bwMode="auto">
          <a:xfrm>
            <a:off x="0" y="-34476"/>
            <a:ext cx="9144000" cy="700853"/>
          </a:xfrm>
          <a:prstGeom prst="rect">
            <a:avLst/>
          </a:prstGeom>
          <a:noFill/>
          <a:ln w="25400">
            <a:noFill/>
            <a:miter lim="800000"/>
            <a:headEnd/>
            <a:tailEnd/>
          </a:ln>
        </p:spPr>
        <p:txBody>
          <a:bodyPr>
            <a:spAutoFit/>
          </a:bodyPr>
          <a:lstStyle/>
          <a:p>
            <a:pPr algn="ctr"/>
            <a:r>
              <a:rPr lang="en-US" sz="2800" b="1" dirty="0">
                <a:solidFill>
                  <a:schemeClr val="accent1"/>
                </a:solidFill>
                <a:cs typeface="Times New Roman" pitchFamily="18" charset="0"/>
              </a:rPr>
              <a:t>Global-regional-national ocean governance</a:t>
            </a:r>
          </a:p>
        </p:txBody>
      </p:sp>
      <p:sp>
        <p:nvSpPr>
          <p:cNvPr id="15" name="Rectangle 14"/>
          <p:cNvSpPr/>
          <p:nvPr/>
        </p:nvSpPr>
        <p:spPr bwMode="auto">
          <a:xfrm>
            <a:off x="7505" y="5410200"/>
            <a:ext cx="9111096" cy="382414"/>
          </a:xfrm>
          <a:prstGeom prst="rect">
            <a:avLst/>
          </a:prstGeom>
          <a:solidFill>
            <a:schemeClr val="tx2">
              <a:lumMod val="75000"/>
            </a:schemeClr>
          </a:solid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B5481">
                    <a:lumMod val="75000"/>
                  </a:srgbClr>
                </a:solidFill>
                <a:effectLst/>
                <a:uLnTx/>
                <a:uFillTx/>
                <a:latin typeface="Tahoma" pitchFamily="34" charset="0"/>
                <a:ea typeface="+mn-ea"/>
                <a:cs typeface="+mn-cs"/>
              </a:rPr>
              <a:t>NATIONAL LEVEL</a:t>
            </a:r>
          </a:p>
        </p:txBody>
      </p:sp>
      <p:cxnSp>
        <p:nvCxnSpPr>
          <p:cNvPr id="152" name="Straight Arrow Connector 151"/>
          <p:cNvCxnSpPr>
            <a:cxnSpLocks/>
            <a:stCxn id="123" idx="4"/>
            <a:endCxn id="87" idx="0"/>
          </p:cNvCxnSpPr>
          <p:nvPr/>
        </p:nvCxnSpPr>
        <p:spPr bwMode="auto">
          <a:xfrm flipH="1">
            <a:off x="346652" y="2095776"/>
            <a:ext cx="4207526" cy="1515070"/>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cxnSp>
        <p:nvCxnSpPr>
          <p:cNvPr id="155" name="Straight Arrow Connector 154"/>
          <p:cNvCxnSpPr>
            <a:cxnSpLocks/>
            <a:stCxn id="123" idx="4"/>
            <a:endCxn id="136" idx="0"/>
          </p:cNvCxnSpPr>
          <p:nvPr/>
        </p:nvCxnSpPr>
        <p:spPr bwMode="auto">
          <a:xfrm flipH="1">
            <a:off x="1752118" y="2095776"/>
            <a:ext cx="2802060" cy="1515070"/>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cxnSp>
        <p:nvCxnSpPr>
          <p:cNvPr id="156" name="Straight Arrow Connector 155"/>
          <p:cNvCxnSpPr>
            <a:cxnSpLocks/>
            <a:stCxn id="123" idx="4"/>
            <a:endCxn id="137" idx="0"/>
          </p:cNvCxnSpPr>
          <p:nvPr/>
        </p:nvCxnSpPr>
        <p:spPr bwMode="auto">
          <a:xfrm flipH="1">
            <a:off x="3157584" y="2095776"/>
            <a:ext cx="1396594" cy="1515070"/>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cxnSp>
        <p:nvCxnSpPr>
          <p:cNvPr id="157" name="Straight Arrow Connector 156"/>
          <p:cNvCxnSpPr>
            <a:cxnSpLocks/>
            <a:stCxn id="123" idx="4"/>
            <a:endCxn id="138" idx="0"/>
          </p:cNvCxnSpPr>
          <p:nvPr/>
        </p:nvCxnSpPr>
        <p:spPr bwMode="auto">
          <a:xfrm>
            <a:off x="4554178" y="2095776"/>
            <a:ext cx="711605" cy="1515070"/>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cxnSp>
        <p:nvCxnSpPr>
          <p:cNvPr id="158" name="Straight Arrow Connector 157"/>
          <p:cNvCxnSpPr>
            <a:cxnSpLocks/>
            <a:stCxn id="123" idx="4"/>
            <a:endCxn id="139" idx="0"/>
          </p:cNvCxnSpPr>
          <p:nvPr/>
        </p:nvCxnSpPr>
        <p:spPr bwMode="auto">
          <a:xfrm>
            <a:off x="4554178" y="2095776"/>
            <a:ext cx="3522537" cy="1515070"/>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cxnSp>
        <p:nvCxnSpPr>
          <p:cNvPr id="165" name="Straight Arrow Connector 164"/>
          <p:cNvCxnSpPr>
            <a:cxnSpLocks/>
            <a:stCxn id="123" idx="4"/>
            <a:endCxn id="110" idx="0"/>
          </p:cNvCxnSpPr>
          <p:nvPr/>
        </p:nvCxnSpPr>
        <p:spPr bwMode="auto">
          <a:xfrm>
            <a:off x="4554178" y="2095776"/>
            <a:ext cx="2117071" cy="1524595"/>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cxnSp>
        <p:nvCxnSpPr>
          <p:cNvPr id="169" name="Straight Arrow Connector 168"/>
          <p:cNvCxnSpPr>
            <a:cxnSpLocks/>
            <a:stCxn id="123" idx="4"/>
            <a:endCxn id="150" idx="0"/>
          </p:cNvCxnSpPr>
          <p:nvPr/>
        </p:nvCxnSpPr>
        <p:spPr bwMode="auto">
          <a:xfrm>
            <a:off x="4554178" y="2095776"/>
            <a:ext cx="4225274" cy="1515070"/>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cxnSp>
        <p:nvCxnSpPr>
          <p:cNvPr id="115" name="Straight Arrow Connector 114"/>
          <p:cNvCxnSpPr>
            <a:cxnSpLocks/>
            <a:stCxn id="123" idx="4"/>
            <a:endCxn id="107" idx="0"/>
          </p:cNvCxnSpPr>
          <p:nvPr/>
        </p:nvCxnSpPr>
        <p:spPr bwMode="auto">
          <a:xfrm flipH="1">
            <a:off x="1049385" y="2095776"/>
            <a:ext cx="3504793" cy="1524595"/>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cxnSp>
        <p:nvCxnSpPr>
          <p:cNvPr id="116" name="Straight Arrow Connector 115"/>
          <p:cNvCxnSpPr>
            <a:cxnSpLocks/>
            <a:stCxn id="123" idx="4"/>
            <a:endCxn id="108" idx="0"/>
          </p:cNvCxnSpPr>
          <p:nvPr/>
        </p:nvCxnSpPr>
        <p:spPr bwMode="auto">
          <a:xfrm flipH="1">
            <a:off x="2454851" y="2095776"/>
            <a:ext cx="2099327" cy="1524595"/>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cxnSp>
        <p:nvCxnSpPr>
          <p:cNvPr id="117" name="Straight Arrow Connector 116"/>
          <p:cNvCxnSpPr>
            <a:cxnSpLocks/>
            <a:stCxn id="123" idx="4"/>
            <a:endCxn id="109" idx="0"/>
          </p:cNvCxnSpPr>
          <p:nvPr/>
        </p:nvCxnSpPr>
        <p:spPr bwMode="auto">
          <a:xfrm flipH="1">
            <a:off x="3860317" y="2095776"/>
            <a:ext cx="693861" cy="1524595"/>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sp>
        <p:nvSpPr>
          <p:cNvPr id="248" name="Freeform: Shape 247">
            <a:extLst>
              <a:ext uri="{FF2B5EF4-FFF2-40B4-BE49-F238E27FC236}">
                <a16:creationId xmlns:a16="http://schemas.microsoft.com/office/drawing/2014/main" id="{F267E719-65E9-4B1C-BE8A-C4846C792C95}"/>
              </a:ext>
            </a:extLst>
          </p:cNvPr>
          <p:cNvSpPr/>
          <p:nvPr/>
        </p:nvSpPr>
        <p:spPr bwMode="auto">
          <a:xfrm>
            <a:off x="332509" y="4100945"/>
            <a:ext cx="4900448"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sp>
        <p:nvSpPr>
          <p:cNvPr id="151" name="Freeform: Shape 150">
            <a:extLst>
              <a:ext uri="{FF2B5EF4-FFF2-40B4-BE49-F238E27FC236}">
                <a16:creationId xmlns:a16="http://schemas.microsoft.com/office/drawing/2014/main" id="{4F8B019E-7948-4791-B5AD-ABB2C42C445E}"/>
              </a:ext>
            </a:extLst>
          </p:cNvPr>
          <p:cNvSpPr/>
          <p:nvPr/>
        </p:nvSpPr>
        <p:spPr bwMode="auto">
          <a:xfrm>
            <a:off x="2449395" y="4087067"/>
            <a:ext cx="5013883"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sp>
        <p:nvSpPr>
          <p:cNvPr id="153" name="Freeform: Shape 152">
            <a:extLst>
              <a:ext uri="{FF2B5EF4-FFF2-40B4-BE49-F238E27FC236}">
                <a16:creationId xmlns:a16="http://schemas.microsoft.com/office/drawing/2014/main" id="{AC78D737-0563-4CB3-9188-3E05B7981792}"/>
              </a:ext>
            </a:extLst>
          </p:cNvPr>
          <p:cNvSpPr/>
          <p:nvPr/>
        </p:nvSpPr>
        <p:spPr bwMode="auto">
          <a:xfrm>
            <a:off x="2477282" y="4114800"/>
            <a:ext cx="4252536"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sp>
        <p:nvSpPr>
          <p:cNvPr id="171" name="Freeform: Shape 170">
            <a:extLst>
              <a:ext uri="{FF2B5EF4-FFF2-40B4-BE49-F238E27FC236}">
                <a16:creationId xmlns:a16="http://schemas.microsoft.com/office/drawing/2014/main" id="{D53B8A91-97F2-42C3-823C-204D58774425}"/>
              </a:ext>
            </a:extLst>
          </p:cNvPr>
          <p:cNvSpPr/>
          <p:nvPr/>
        </p:nvSpPr>
        <p:spPr bwMode="auto">
          <a:xfrm>
            <a:off x="6757702" y="4163267"/>
            <a:ext cx="2005298"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sp>
        <p:nvSpPr>
          <p:cNvPr id="154" name="Freeform: Shape 153">
            <a:extLst>
              <a:ext uri="{FF2B5EF4-FFF2-40B4-BE49-F238E27FC236}">
                <a16:creationId xmlns:a16="http://schemas.microsoft.com/office/drawing/2014/main" id="{58BCB62A-4777-4BF5-9F9F-81CBAEF48791}"/>
              </a:ext>
            </a:extLst>
          </p:cNvPr>
          <p:cNvSpPr/>
          <p:nvPr/>
        </p:nvSpPr>
        <p:spPr bwMode="auto">
          <a:xfrm>
            <a:off x="3200400" y="4114800"/>
            <a:ext cx="2054628"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sp>
        <p:nvSpPr>
          <p:cNvPr id="170" name="Freeform: Shape 169">
            <a:extLst>
              <a:ext uri="{FF2B5EF4-FFF2-40B4-BE49-F238E27FC236}">
                <a16:creationId xmlns:a16="http://schemas.microsoft.com/office/drawing/2014/main" id="{639F822F-C8A4-4C14-AB5A-4052BA16AE78}"/>
              </a:ext>
            </a:extLst>
          </p:cNvPr>
          <p:cNvSpPr/>
          <p:nvPr/>
        </p:nvSpPr>
        <p:spPr bwMode="auto">
          <a:xfrm>
            <a:off x="1064633" y="4114800"/>
            <a:ext cx="2059567"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grpSp>
        <p:nvGrpSpPr>
          <p:cNvPr id="254" name="Group 253"/>
          <p:cNvGrpSpPr/>
          <p:nvPr/>
        </p:nvGrpSpPr>
        <p:grpSpPr>
          <a:xfrm>
            <a:off x="7142286" y="1755542"/>
            <a:ext cx="1699051" cy="1264907"/>
            <a:chOff x="159904" y="4916406"/>
            <a:chExt cx="2774644" cy="1924660"/>
          </a:xfrm>
        </p:grpSpPr>
        <p:sp>
          <p:nvSpPr>
            <p:cNvPr id="208" name="Oval 207"/>
            <p:cNvSpPr/>
            <p:nvPr/>
          </p:nvSpPr>
          <p:spPr bwMode="auto">
            <a:xfrm>
              <a:off x="159904" y="4916406"/>
              <a:ext cx="2774644" cy="1924660"/>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210" name="Oval 209"/>
            <p:cNvSpPr/>
            <p:nvPr/>
          </p:nvSpPr>
          <p:spPr bwMode="auto">
            <a:xfrm>
              <a:off x="382819" y="5470580"/>
              <a:ext cx="442252" cy="291161"/>
            </a:xfrm>
            <a:prstGeom prst="ellipse">
              <a:avLst/>
            </a:prstGeom>
            <a:solidFill>
              <a:schemeClr val="accent1">
                <a:lumMod val="20000"/>
                <a:lumOff val="8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25000"/>
                  </a:srgbClr>
                </a:solidFill>
                <a:effectLst/>
                <a:uLnTx/>
                <a:uFillTx/>
                <a:latin typeface="Tahoma" pitchFamily="34" charset="0"/>
                <a:ea typeface="+mn-ea"/>
                <a:cs typeface="+mn-cs"/>
              </a:endParaRPr>
            </a:p>
          </p:txBody>
        </p:sp>
        <p:sp>
          <p:nvSpPr>
            <p:cNvPr id="211" name="Oval 210"/>
            <p:cNvSpPr/>
            <p:nvPr/>
          </p:nvSpPr>
          <p:spPr bwMode="auto">
            <a:xfrm>
              <a:off x="934726" y="5043033"/>
              <a:ext cx="442252" cy="291161"/>
            </a:xfrm>
            <a:prstGeom prst="ellipse">
              <a:avLst/>
            </a:prstGeom>
            <a:solidFill>
              <a:schemeClr val="accent1">
                <a:lumMod val="20000"/>
                <a:lumOff val="8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25000"/>
                  </a:srgbClr>
                </a:solidFill>
                <a:effectLst/>
                <a:uLnTx/>
                <a:uFillTx/>
                <a:latin typeface="Tahoma" pitchFamily="34" charset="0"/>
                <a:ea typeface="+mn-ea"/>
                <a:cs typeface="+mn-cs"/>
              </a:endParaRPr>
            </a:p>
          </p:txBody>
        </p:sp>
        <p:sp>
          <p:nvSpPr>
            <p:cNvPr id="212" name="Oval 211"/>
            <p:cNvSpPr/>
            <p:nvPr/>
          </p:nvSpPr>
          <p:spPr bwMode="auto">
            <a:xfrm>
              <a:off x="2214181" y="5470580"/>
              <a:ext cx="442252" cy="291161"/>
            </a:xfrm>
            <a:prstGeom prst="ellipse">
              <a:avLst/>
            </a:prstGeom>
            <a:solidFill>
              <a:schemeClr val="accent1">
                <a:lumMod val="20000"/>
                <a:lumOff val="8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25000"/>
                  </a:srgbClr>
                </a:solidFill>
                <a:effectLst/>
                <a:uLnTx/>
                <a:uFillTx/>
                <a:latin typeface="Tahoma" pitchFamily="34" charset="0"/>
                <a:ea typeface="+mn-ea"/>
                <a:cs typeface="+mn-cs"/>
              </a:endParaRPr>
            </a:p>
          </p:txBody>
        </p:sp>
        <p:sp>
          <p:nvSpPr>
            <p:cNvPr id="213" name="Oval 212"/>
            <p:cNvSpPr/>
            <p:nvPr/>
          </p:nvSpPr>
          <p:spPr bwMode="auto">
            <a:xfrm>
              <a:off x="382819" y="5966561"/>
              <a:ext cx="442252" cy="291161"/>
            </a:xfrm>
            <a:prstGeom prst="ellipse">
              <a:avLst/>
            </a:prstGeom>
            <a:solidFill>
              <a:schemeClr val="accent1">
                <a:lumMod val="20000"/>
                <a:lumOff val="8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25000"/>
                  </a:srgbClr>
                </a:solidFill>
                <a:effectLst/>
                <a:uLnTx/>
                <a:uFillTx/>
                <a:latin typeface="Tahoma" pitchFamily="34" charset="0"/>
                <a:ea typeface="+mn-ea"/>
                <a:cs typeface="+mn-cs"/>
              </a:endParaRPr>
            </a:p>
          </p:txBody>
        </p:sp>
        <p:sp>
          <p:nvSpPr>
            <p:cNvPr id="214" name="Oval 213"/>
            <p:cNvSpPr/>
            <p:nvPr/>
          </p:nvSpPr>
          <p:spPr bwMode="auto">
            <a:xfrm>
              <a:off x="934726" y="6368120"/>
              <a:ext cx="442252" cy="291161"/>
            </a:xfrm>
            <a:prstGeom prst="ellipse">
              <a:avLst/>
            </a:prstGeom>
            <a:solidFill>
              <a:schemeClr val="accent1">
                <a:lumMod val="20000"/>
                <a:lumOff val="8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25000"/>
                  </a:srgbClr>
                </a:solidFill>
                <a:effectLst/>
                <a:uLnTx/>
                <a:uFillTx/>
                <a:latin typeface="Tahoma" pitchFamily="34" charset="0"/>
                <a:ea typeface="+mn-ea"/>
                <a:cs typeface="+mn-cs"/>
              </a:endParaRPr>
            </a:p>
          </p:txBody>
        </p:sp>
        <p:sp>
          <p:nvSpPr>
            <p:cNvPr id="215" name="Oval 214"/>
            <p:cNvSpPr/>
            <p:nvPr/>
          </p:nvSpPr>
          <p:spPr bwMode="auto">
            <a:xfrm>
              <a:off x="1726504" y="5043033"/>
              <a:ext cx="442252" cy="291161"/>
            </a:xfrm>
            <a:prstGeom prst="ellipse">
              <a:avLst/>
            </a:prstGeom>
            <a:solidFill>
              <a:schemeClr val="accent1">
                <a:lumMod val="20000"/>
                <a:lumOff val="8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25000"/>
                  </a:srgbClr>
                </a:solidFill>
                <a:effectLst/>
                <a:uLnTx/>
                <a:uFillTx/>
                <a:latin typeface="Tahoma" pitchFamily="34" charset="0"/>
                <a:ea typeface="+mn-ea"/>
                <a:cs typeface="+mn-cs"/>
              </a:endParaRPr>
            </a:p>
          </p:txBody>
        </p:sp>
        <p:sp>
          <p:nvSpPr>
            <p:cNvPr id="216" name="Oval 215"/>
            <p:cNvSpPr/>
            <p:nvPr/>
          </p:nvSpPr>
          <p:spPr bwMode="auto">
            <a:xfrm>
              <a:off x="2214181" y="5966561"/>
              <a:ext cx="442252" cy="291161"/>
            </a:xfrm>
            <a:prstGeom prst="ellipse">
              <a:avLst/>
            </a:prstGeom>
            <a:solidFill>
              <a:schemeClr val="accent1">
                <a:lumMod val="20000"/>
                <a:lumOff val="8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25000"/>
                  </a:srgbClr>
                </a:solidFill>
                <a:effectLst/>
                <a:uLnTx/>
                <a:uFillTx/>
                <a:latin typeface="Tahoma" pitchFamily="34" charset="0"/>
                <a:ea typeface="+mn-ea"/>
                <a:cs typeface="+mn-cs"/>
              </a:endParaRPr>
            </a:p>
          </p:txBody>
        </p:sp>
        <p:sp>
          <p:nvSpPr>
            <p:cNvPr id="217" name="Oval 216"/>
            <p:cNvSpPr/>
            <p:nvPr/>
          </p:nvSpPr>
          <p:spPr bwMode="auto">
            <a:xfrm>
              <a:off x="1726504" y="6368120"/>
              <a:ext cx="442252" cy="291161"/>
            </a:xfrm>
            <a:prstGeom prst="ellipse">
              <a:avLst/>
            </a:prstGeom>
            <a:solidFill>
              <a:schemeClr val="accent1">
                <a:lumMod val="20000"/>
                <a:lumOff val="8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25000"/>
                  </a:srgbClr>
                </a:solidFill>
                <a:effectLst/>
                <a:uLnTx/>
                <a:uFillTx/>
                <a:latin typeface="Tahoma" pitchFamily="34" charset="0"/>
                <a:ea typeface="+mn-ea"/>
                <a:cs typeface="+mn-cs"/>
              </a:endParaRPr>
            </a:p>
          </p:txBody>
        </p:sp>
        <p:cxnSp>
          <p:nvCxnSpPr>
            <p:cNvPr id="219" name="Straight Arrow Connector 218"/>
            <p:cNvCxnSpPr>
              <a:stCxn id="210" idx="7"/>
              <a:endCxn id="211" idx="3"/>
            </p:cNvCxnSpPr>
            <p:nvPr/>
          </p:nvCxnSpPr>
          <p:spPr bwMode="auto">
            <a:xfrm flipV="1">
              <a:off x="760305" y="5291554"/>
              <a:ext cx="239187" cy="22166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0" name="Straight Arrow Connector 219"/>
            <p:cNvCxnSpPr>
              <a:endCxn id="215" idx="3"/>
            </p:cNvCxnSpPr>
            <p:nvPr/>
          </p:nvCxnSpPr>
          <p:spPr bwMode="auto">
            <a:xfrm flipV="1">
              <a:off x="825071" y="5291554"/>
              <a:ext cx="966199" cy="32460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1" name="Straight Arrow Connector 220"/>
            <p:cNvCxnSpPr>
              <a:endCxn id="212" idx="2"/>
            </p:cNvCxnSpPr>
            <p:nvPr/>
          </p:nvCxnSpPr>
          <p:spPr bwMode="auto">
            <a:xfrm flipV="1">
              <a:off x="760305" y="5616161"/>
              <a:ext cx="1453876" cy="39304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2" name="Straight Arrow Connector 221"/>
            <p:cNvCxnSpPr>
              <a:stCxn id="216" idx="1"/>
              <a:endCxn id="215" idx="4"/>
            </p:cNvCxnSpPr>
            <p:nvPr/>
          </p:nvCxnSpPr>
          <p:spPr bwMode="auto">
            <a:xfrm flipH="1" flipV="1">
              <a:off x="1947630" y="5334194"/>
              <a:ext cx="331317" cy="675007"/>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3" name="Straight Arrow Connector 222"/>
            <p:cNvCxnSpPr>
              <a:stCxn id="216" idx="1"/>
              <a:endCxn id="211" idx="4"/>
            </p:cNvCxnSpPr>
            <p:nvPr/>
          </p:nvCxnSpPr>
          <p:spPr bwMode="auto">
            <a:xfrm flipH="1" flipV="1">
              <a:off x="1155852" y="5334194"/>
              <a:ext cx="1123095" cy="675007"/>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32" name="Straight Arrow Connector 231"/>
            <p:cNvCxnSpPr>
              <a:stCxn id="213" idx="6"/>
              <a:endCxn id="217" idx="1"/>
            </p:cNvCxnSpPr>
            <p:nvPr/>
          </p:nvCxnSpPr>
          <p:spPr bwMode="auto">
            <a:xfrm>
              <a:off x="825071" y="6112142"/>
              <a:ext cx="966199" cy="298618"/>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33" name="Straight Arrow Connector 232"/>
            <p:cNvCxnSpPr>
              <a:endCxn id="216" idx="2"/>
            </p:cNvCxnSpPr>
            <p:nvPr/>
          </p:nvCxnSpPr>
          <p:spPr bwMode="auto">
            <a:xfrm>
              <a:off x="828949" y="6106435"/>
              <a:ext cx="1385232" cy="5707"/>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34" name="Straight Arrow Connector 233"/>
            <p:cNvCxnSpPr>
              <a:stCxn id="216" idx="2"/>
              <a:endCxn id="210" idx="5"/>
            </p:cNvCxnSpPr>
            <p:nvPr/>
          </p:nvCxnSpPr>
          <p:spPr bwMode="auto">
            <a:xfrm flipH="1" flipV="1">
              <a:off x="760305" y="5719101"/>
              <a:ext cx="1453876" cy="393041"/>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35" name="Straight Arrow Connector 234"/>
            <p:cNvCxnSpPr>
              <a:stCxn id="214" idx="0"/>
              <a:endCxn id="215" idx="3"/>
            </p:cNvCxnSpPr>
            <p:nvPr/>
          </p:nvCxnSpPr>
          <p:spPr bwMode="auto">
            <a:xfrm flipV="1">
              <a:off x="1155852" y="5291554"/>
              <a:ext cx="635418" cy="107656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45" name="Straight Arrow Connector 244"/>
            <p:cNvCxnSpPr>
              <a:stCxn id="216" idx="3"/>
              <a:endCxn id="217" idx="7"/>
            </p:cNvCxnSpPr>
            <p:nvPr/>
          </p:nvCxnSpPr>
          <p:spPr bwMode="auto">
            <a:xfrm flipH="1">
              <a:off x="2103990" y="6215082"/>
              <a:ext cx="174957" cy="195678"/>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46" name="Straight Arrow Connector 245"/>
            <p:cNvCxnSpPr>
              <a:stCxn id="214" idx="2"/>
              <a:endCxn id="213" idx="4"/>
            </p:cNvCxnSpPr>
            <p:nvPr/>
          </p:nvCxnSpPr>
          <p:spPr bwMode="auto">
            <a:xfrm flipH="1" flipV="1">
              <a:off x="603945" y="6257722"/>
              <a:ext cx="330781" cy="255979"/>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pSp>
      <p:cxnSp>
        <p:nvCxnSpPr>
          <p:cNvPr id="252" name="Straight Connector 251"/>
          <p:cNvCxnSpPr>
            <a:cxnSpLocks/>
            <a:stCxn id="150" idx="2"/>
          </p:cNvCxnSpPr>
          <p:nvPr/>
        </p:nvCxnSpPr>
        <p:spPr bwMode="auto">
          <a:xfrm flipH="1" flipV="1">
            <a:off x="7333870" y="2802927"/>
            <a:ext cx="1106434" cy="1040817"/>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p:spPr>
      </p:cxnSp>
      <p:cxnSp>
        <p:nvCxnSpPr>
          <p:cNvPr id="257" name="Straight Connector 256"/>
          <p:cNvCxnSpPr>
            <a:cxnSpLocks/>
            <a:stCxn id="150" idx="6"/>
            <a:endCxn id="208" idx="6"/>
          </p:cNvCxnSpPr>
          <p:nvPr/>
        </p:nvCxnSpPr>
        <p:spPr bwMode="auto">
          <a:xfrm flipH="1" flipV="1">
            <a:off x="8841337" y="2387996"/>
            <a:ext cx="277263" cy="1455748"/>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p:spPr>
      </p:cxnSp>
      <p:sp>
        <p:nvSpPr>
          <p:cNvPr id="172" name="Freeform: Shape 171">
            <a:extLst>
              <a:ext uri="{FF2B5EF4-FFF2-40B4-BE49-F238E27FC236}">
                <a16:creationId xmlns:a16="http://schemas.microsoft.com/office/drawing/2014/main" id="{11AC3D4F-E02B-4004-9654-AD54DA63AD1E}"/>
              </a:ext>
            </a:extLst>
          </p:cNvPr>
          <p:cNvSpPr/>
          <p:nvPr/>
        </p:nvSpPr>
        <p:spPr bwMode="auto">
          <a:xfrm>
            <a:off x="335393" y="4114800"/>
            <a:ext cx="2802749"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sp>
        <p:nvSpPr>
          <p:cNvPr id="173" name="Freeform: Shape 172">
            <a:extLst>
              <a:ext uri="{FF2B5EF4-FFF2-40B4-BE49-F238E27FC236}">
                <a16:creationId xmlns:a16="http://schemas.microsoft.com/office/drawing/2014/main" id="{40BCE173-0A14-4B01-9C94-290F8B0179AE}"/>
              </a:ext>
            </a:extLst>
          </p:cNvPr>
          <p:cNvSpPr/>
          <p:nvPr/>
        </p:nvSpPr>
        <p:spPr bwMode="auto">
          <a:xfrm>
            <a:off x="5045851" y="4114800"/>
            <a:ext cx="2993855"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sp>
        <p:nvSpPr>
          <p:cNvPr id="174" name="Freeform: Shape 173">
            <a:extLst>
              <a:ext uri="{FF2B5EF4-FFF2-40B4-BE49-F238E27FC236}">
                <a16:creationId xmlns:a16="http://schemas.microsoft.com/office/drawing/2014/main" id="{B4CCA83B-8AEF-4FAE-9AC7-9751DA5F1591}"/>
              </a:ext>
            </a:extLst>
          </p:cNvPr>
          <p:cNvSpPr/>
          <p:nvPr/>
        </p:nvSpPr>
        <p:spPr bwMode="auto">
          <a:xfrm>
            <a:off x="3217051" y="4114800"/>
            <a:ext cx="2788127"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sp>
        <p:nvSpPr>
          <p:cNvPr id="71" name="Oval 70">
            <a:extLst>
              <a:ext uri="{FF2B5EF4-FFF2-40B4-BE49-F238E27FC236}">
                <a16:creationId xmlns:a16="http://schemas.microsoft.com/office/drawing/2014/main" id="{E2F2C4A8-8E35-49DE-BA66-DDCF1C4C72D8}"/>
              </a:ext>
            </a:extLst>
          </p:cNvPr>
          <p:cNvSpPr/>
          <p:nvPr/>
        </p:nvSpPr>
        <p:spPr bwMode="auto">
          <a:xfrm>
            <a:off x="4223902" y="3586683"/>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cxnSp>
        <p:nvCxnSpPr>
          <p:cNvPr id="72" name="Straight Arrow Connector 71">
            <a:extLst>
              <a:ext uri="{FF2B5EF4-FFF2-40B4-BE49-F238E27FC236}">
                <a16:creationId xmlns:a16="http://schemas.microsoft.com/office/drawing/2014/main" id="{182FACB0-2F3C-4DF6-8914-223B72A1ABD3}"/>
              </a:ext>
            </a:extLst>
          </p:cNvPr>
          <p:cNvCxnSpPr>
            <a:cxnSpLocks/>
            <a:stCxn id="123" idx="4"/>
            <a:endCxn id="71" idx="0"/>
          </p:cNvCxnSpPr>
          <p:nvPr/>
        </p:nvCxnSpPr>
        <p:spPr bwMode="auto">
          <a:xfrm>
            <a:off x="4554178" y="2095776"/>
            <a:ext cx="8872" cy="1490907"/>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sp>
        <p:nvSpPr>
          <p:cNvPr id="74" name="Oval 73">
            <a:extLst>
              <a:ext uri="{FF2B5EF4-FFF2-40B4-BE49-F238E27FC236}">
                <a16:creationId xmlns:a16="http://schemas.microsoft.com/office/drawing/2014/main" id="{0B8FE681-74B0-43F8-8795-B7C09DC6DABE}"/>
              </a:ext>
            </a:extLst>
          </p:cNvPr>
          <p:cNvSpPr/>
          <p:nvPr/>
        </p:nvSpPr>
        <p:spPr bwMode="auto">
          <a:xfrm>
            <a:off x="5629368" y="3610846"/>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cxnSp>
        <p:nvCxnSpPr>
          <p:cNvPr id="75" name="Straight Arrow Connector 74">
            <a:extLst>
              <a:ext uri="{FF2B5EF4-FFF2-40B4-BE49-F238E27FC236}">
                <a16:creationId xmlns:a16="http://schemas.microsoft.com/office/drawing/2014/main" id="{139567A3-B9EF-4235-989A-05A835CAE72E}"/>
              </a:ext>
            </a:extLst>
          </p:cNvPr>
          <p:cNvCxnSpPr>
            <a:cxnSpLocks/>
            <a:stCxn id="123" idx="4"/>
            <a:endCxn id="74" idx="0"/>
          </p:cNvCxnSpPr>
          <p:nvPr/>
        </p:nvCxnSpPr>
        <p:spPr bwMode="auto">
          <a:xfrm>
            <a:off x="4554178" y="2095776"/>
            <a:ext cx="1414338" cy="1515070"/>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grpSp>
        <p:nvGrpSpPr>
          <p:cNvPr id="23" name="Group 22">
            <a:extLst>
              <a:ext uri="{FF2B5EF4-FFF2-40B4-BE49-F238E27FC236}">
                <a16:creationId xmlns:a16="http://schemas.microsoft.com/office/drawing/2014/main" id="{BD2EC48A-4C31-4CB0-8780-1F532E5778E9}"/>
              </a:ext>
            </a:extLst>
          </p:cNvPr>
          <p:cNvGrpSpPr/>
          <p:nvPr/>
        </p:nvGrpSpPr>
        <p:grpSpPr>
          <a:xfrm>
            <a:off x="333111" y="4038600"/>
            <a:ext cx="8494534" cy="1340306"/>
            <a:chOff x="333111" y="4251405"/>
            <a:chExt cx="8494534" cy="2073195"/>
          </a:xfrm>
        </p:grpSpPr>
        <p:cxnSp>
          <p:nvCxnSpPr>
            <p:cNvPr id="20" name="Straight Arrow Connector 19"/>
            <p:cNvCxnSpPr>
              <a:cxnSpLocks/>
            </p:cNvCxnSpPr>
            <p:nvPr/>
          </p:nvCxnSpPr>
          <p:spPr bwMode="auto">
            <a:xfrm>
              <a:off x="333111"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88" name="Straight Arrow Connector 87"/>
            <p:cNvCxnSpPr>
              <a:cxnSpLocks/>
            </p:cNvCxnSpPr>
            <p:nvPr/>
          </p:nvCxnSpPr>
          <p:spPr bwMode="auto">
            <a:xfrm>
              <a:off x="3154827"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89" name="Straight Arrow Connector 88"/>
            <p:cNvCxnSpPr>
              <a:cxnSpLocks/>
            </p:cNvCxnSpPr>
            <p:nvPr/>
          </p:nvCxnSpPr>
          <p:spPr bwMode="auto">
            <a:xfrm>
              <a:off x="1038540"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90" name="Straight Arrow Connector 89"/>
            <p:cNvCxnSpPr>
              <a:cxnSpLocks/>
            </p:cNvCxnSpPr>
            <p:nvPr/>
          </p:nvCxnSpPr>
          <p:spPr bwMode="auto">
            <a:xfrm>
              <a:off x="1743969"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91" name="Straight Arrow Connector 90"/>
            <p:cNvCxnSpPr>
              <a:cxnSpLocks/>
            </p:cNvCxnSpPr>
            <p:nvPr/>
          </p:nvCxnSpPr>
          <p:spPr bwMode="auto">
            <a:xfrm>
              <a:off x="3860256"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92" name="Straight Arrow Connector 91"/>
            <p:cNvCxnSpPr>
              <a:cxnSpLocks/>
            </p:cNvCxnSpPr>
            <p:nvPr/>
          </p:nvCxnSpPr>
          <p:spPr bwMode="auto">
            <a:xfrm>
              <a:off x="5272616"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93" name="Straight Arrow Connector 92"/>
            <p:cNvCxnSpPr>
              <a:cxnSpLocks/>
            </p:cNvCxnSpPr>
            <p:nvPr/>
          </p:nvCxnSpPr>
          <p:spPr bwMode="auto">
            <a:xfrm>
              <a:off x="2449398"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94" name="Straight Arrow Connector 93"/>
            <p:cNvCxnSpPr>
              <a:cxnSpLocks/>
            </p:cNvCxnSpPr>
            <p:nvPr/>
          </p:nvCxnSpPr>
          <p:spPr bwMode="auto">
            <a:xfrm>
              <a:off x="6683474"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95" name="Straight Arrow Connector 94"/>
            <p:cNvCxnSpPr>
              <a:cxnSpLocks/>
            </p:cNvCxnSpPr>
            <p:nvPr/>
          </p:nvCxnSpPr>
          <p:spPr bwMode="auto">
            <a:xfrm>
              <a:off x="8094332"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106" name="Straight Arrow Connector 105"/>
            <p:cNvCxnSpPr>
              <a:cxnSpLocks/>
            </p:cNvCxnSpPr>
            <p:nvPr/>
          </p:nvCxnSpPr>
          <p:spPr bwMode="auto">
            <a:xfrm>
              <a:off x="8799758"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70" name="Straight Arrow Connector 69">
              <a:extLst>
                <a:ext uri="{FF2B5EF4-FFF2-40B4-BE49-F238E27FC236}">
                  <a16:creationId xmlns:a16="http://schemas.microsoft.com/office/drawing/2014/main" id="{DF1A7ADB-564B-4958-9BED-CE3F2C28E82F}"/>
                </a:ext>
              </a:extLst>
            </p:cNvPr>
            <p:cNvCxnSpPr>
              <a:cxnSpLocks/>
            </p:cNvCxnSpPr>
            <p:nvPr/>
          </p:nvCxnSpPr>
          <p:spPr bwMode="auto">
            <a:xfrm>
              <a:off x="7388903"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73" name="Straight Arrow Connector 72">
              <a:extLst>
                <a:ext uri="{FF2B5EF4-FFF2-40B4-BE49-F238E27FC236}">
                  <a16:creationId xmlns:a16="http://schemas.microsoft.com/office/drawing/2014/main" id="{B4E04A90-12C4-4B07-9AFE-6307AC0FE9B1}"/>
                </a:ext>
              </a:extLst>
            </p:cNvPr>
            <p:cNvCxnSpPr>
              <a:cxnSpLocks/>
            </p:cNvCxnSpPr>
            <p:nvPr/>
          </p:nvCxnSpPr>
          <p:spPr bwMode="auto">
            <a:xfrm>
              <a:off x="5978045" y="4251405"/>
              <a:ext cx="27887" cy="2073195"/>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cxnSp>
          <p:nvCxnSpPr>
            <p:cNvPr id="76" name="Straight Arrow Connector 75">
              <a:extLst>
                <a:ext uri="{FF2B5EF4-FFF2-40B4-BE49-F238E27FC236}">
                  <a16:creationId xmlns:a16="http://schemas.microsoft.com/office/drawing/2014/main" id="{58F74728-B78A-48EF-BB6E-12D88CA90E09}"/>
                </a:ext>
              </a:extLst>
            </p:cNvPr>
            <p:cNvCxnSpPr>
              <a:cxnSpLocks/>
            </p:cNvCxnSpPr>
            <p:nvPr/>
          </p:nvCxnSpPr>
          <p:spPr bwMode="auto">
            <a:xfrm>
              <a:off x="4565685" y="4251405"/>
              <a:ext cx="29389" cy="2059649"/>
            </a:xfrm>
            <a:prstGeom prst="straightConnector1">
              <a:avLst/>
            </a:prstGeom>
            <a:solidFill>
              <a:schemeClr val="accent1"/>
            </a:solidFill>
            <a:ln w="9525" cap="flat" cmpd="sng" algn="ctr">
              <a:solidFill>
                <a:schemeClr val="accent2">
                  <a:lumMod val="75000"/>
                </a:schemeClr>
              </a:solidFill>
              <a:prstDash val="solid"/>
              <a:round/>
              <a:headEnd type="stealth" w="med" len="med"/>
              <a:tailEnd type="stealth"/>
            </a:ln>
            <a:effectLst/>
          </p:spPr>
        </p:cxnSp>
      </p:grpSp>
      <p:sp>
        <p:nvSpPr>
          <p:cNvPr id="77" name="Oval 76">
            <a:extLst>
              <a:ext uri="{FF2B5EF4-FFF2-40B4-BE49-F238E27FC236}">
                <a16:creationId xmlns:a16="http://schemas.microsoft.com/office/drawing/2014/main" id="{02073437-207D-4A02-B018-A7B6C525E8AE}"/>
              </a:ext>
            </a:extLst>
          </p:cNvPr>
          <p:cNvSpPr/>
          <p:nvPr/>
        </p:nvSpPr>
        <p:spPr bwMode="auto">
          <a:xfrm>
            <a:off x="7034834" y="3662551"/>
            <a:ext cx="678296" cy="465795"/>
          </a:xfrm>
          <a:prstGeom prst="ellipse">
            <a:avLst/>
          </a:prstGeom>
          <a:solidFill>
            <a:schemeClr val="accent1">
              <a:lumMod val="40000"/>
              <a:lumOff val="6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cxnSp>
        <p:nvCxnSpPr>
          <p:cNvPr id="78" name="Straight Arrow Connector 77">
            <a:extLst>
              <a:ext uri="{FF2B5EF4-FFF2-40B4-BE49-F238E27FC236}">
                <a16:creationId xmlns:a16="http://schemas.microsoft.com/office/drawing/2014/main" id="{608FC878-CA6A-4C40-8BDA-F3D182757886}"/>
              </a:ext>
            </a:extLst>
          </p:cNvPr>
          <p:cNvCxnSpPr>
            <a:cxnSpLocks/>
            <a:stCxn id="123" idx="4"/>
            <a:endCxn id="77" idx="0"/>
          </p:cNvCxnSpPr>
          <p:nvPr/>
        </p:nvCxnSpPr>
        <p:spPr bwMode="auto">
          <a:xfrm>
            <a:off x="4554178" y="2095776"/>
            <a:ext cx="2819804" cy="1566775"/>
          </a:xfrm>
          <a:prstGeom prst="straightConnector1">
            <a:avLst/>
          </a:prstGeom>
          <a:solidFill>
            <a:schemeClr val="accent1"/>
          </a:solidFill>
          <a:ln w="9525" cap="flat" cmpd="sng" algn="ctr">
            <a:solidFill>
              <a:schemeClr val="accent2">
                <a:lumMod val="75000"/>
              </a:schemeClr>
            </a:solidFill>
            <a:prstDash val="solid"/>
            <a:round/>
            <a:headEnd type="arrow" w="med" len="med"/>
            <a:tailEnd type="arrow"/>
          </a:ln>
          <a:effectLst/>
        </p:spPr>
      </p:cxnSp>
      <p:sp>
        <p:nvSpPr>
          <p:cNvPr id="84" name="Freeform: Shape 83">
            <a:extLst>
              <a:ext uri="{FF2B5EF4-FFF2-40B4-BE49-F238E27FC236}">
                <a16:creationId xmlns:a16="http://schemas.microsoft.com/office/drawing/2014/main" id="{6D9ED549-BD37-4608-B730-0EF4E388C105}"/>
              </a:ext>
            </a:extLst>
          </p:cNvPr>
          <p:cNvSpPr/>
          <p:nvPr/>
        </p:nvSpPr>
        <p:spPr bwMode="auto">
          <a:xfrm>
            <a:off x="1743966" y="4114800"/>
            <a:ext cx="2098702"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sp>
        <p:nvSpPr>
          <p:cNvPr id="85" name="Freeform: Shape 84">
            <a:extLst>
              <a:ext uri="{FF2B5EF4-FFF2-40B4-BE49-F238E27FC236}">
                <a16:creationId xmlns:a16="http://schemas.microsoft.com/office/drawing/2014/main" id="{A04BF5C3-14B9-4740-88F1-4122BC747DF4}"/>
              </a:ext>
            </a:extLst>
          </p:cNvPr>
          <p:cNvSpPr/>
          <p:nvPr/>
        </p:nvSpPr>
        <p:spPr bwMode="auto">
          <a:xfrm>
            <a:off x="1743965" y="4114800"/>
            <a:ext cx="2790453"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sp>
        <p:nvSpPr>
          <p:cNvPr id="86" name="Freeform: Shape 85">
            <a:extLst>
              <a:ext uri="{FF2B5EF4-FFF2-40B4-BE49-F238E27FC236}">
                <a16:creationId xmlns:a16="http://schemas.microsoft.com/office/drawing/2014/main" id="{FC4E2046-B22E-40AC-B94D-7A8E7BA2CA49}"/>
              </a:ext>
            </a:extLst>
          </p:cNvPr>
          <p:cNvSpPr/>
          <p:nvPr/>
        </p:nvSpPr>
        <p:spPr bwMode="auto">
          <a:xfrm>
            <a:off x="5336772" y="4114800"/>
            <a:ext cx="2054628" cy="789733"/>
          </a:xfrm>
          <a:custGeom>
            <a:avLst/>
            <a:gdLst>
              <a:gd name="connsiteX0" fmla="*/ 0 w 4696691"/>
              <a:gd name="connsiteY0" fmla="*/ 0 h 789733"/>
              <a:gd name="connsiteX1" fmla="*/ 2286000 w 4696691"/>
              <a:gd name="connsiteY1" fmla="*/ 789710 h 789733"/>
              <a:gd name="connsiteX2" fmla="*/ 4696691 w 4696691"/>
              <a:gd name="connsiteY2" fmla="*/ 20782 h 789733"/>
            </a:gdLst>
            <a:ahLst/>
            <a:cxnLst>
              <a:cxn ang="0">
                <a:pos x="connsiteX0" y="connsiteY0"/>
              </a:cxn>
              <a:cxn ang="0">
                <a:pos x="connsiteX1" y="connsiteY1"/>
              </a:cxn>
              <a:cxn ang="0">
                <a:pos x="connsiteX2" y="connsiteY2"/>
              </a:cxn>
            </a:cxnLst>
            <a:rect l="l" t="t" r="r" b="b"/>
            <a:pathLst>
              <a:path w="4696691" h="789733">
                <a:moveTo>
                  <a:pt x="0" y="0"/>
                </a:moveTo>
                <a:cubicBezTo>
                  <a:pt x="751609" y="393123"/>
                  <a:pt x="1503218" y="786246"/>
                  <a:pt x="2286000" y="789710"/>
                </a:cubicBezTo>
                <a:cubicBezTo>
                  <a:pt x="3068782" y="793174"/>
                  <a:pt x="3882736" y="406978"/>
                  <a:pt x="4696691" y="20782"/>
                </a:cubicBezTo>
              </a:path>
            </a:pathLst>
          </a:custGeom>
          <a:noFill/>
          <a:ln w="9525" cap="flat" cmpd="sng" algn="ctr">
            <a:solidFill>
              <a:schemeClr val="bg2"/>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BB" sz="1800" b="0" i="0" u="none" strike="noStrike" cap="none" normalizeH="0" baseline="0">
              <a:ln>
                <a:noFill/>
              </a:ln>
              <a:solidFill>
                <a:schemeClr val="tx1"/>
              </a:solidFill>
              <a:effectLst/>
              <a:latin typeface="Tahoma" pitchFamily="34" charset="0"/>
            </a:endParaRPr>
          </a:p>
        </p:txBody>
      </p:sp>
      <p:sp>
        <p:nvSpPr>
          <p:cNvPr id="207" name="TextBox 206"/>
          <p:cNvSpPr txBox="1"/>
          <p:nvPr/>
        </p:nvSpPr>
        <p:spPr>
          <a:xfrm>
            <a:off x="4036381" y="3645309"/>
            <a:ext cx="114326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B5481">
                    <a:lumMod val="75000"/>
                  </a:srgbClr>
                </a:solidFill>
                <a:effectLst/>
                <a:uLnTx/>
                <a:uFillTx/>
                <a:latin typeface="Tahoma" pitchFamily="34" charset="0"/>
                <a:ea typeface="+mn-ea"/>
                <a:cs typeface="+mn-cs"/>
              </a:rPr>
              <a:t>REGIONS</a:t>
            </a:r>
          </a:p>
        </p:txBody>
      </p:sp>
    </p:spTree>
    <p:extLst>
      <p:ext uri="{BB962C8B-B14F-4D97-AF65-F5344CB8AC3E}">
        <p14:creationId xmlns:p14="http://schemas.microsoft.com/office/powerpoint/2010/main" val="44950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CBB882EA-C23C-4383-A803-B04E17920316}"/>
              </a:ext>
            </a:extLst>
          </p:cNvPr>
          <p:cNvSpPr>
            <a:spLocks noChangeArrowheads="1"/>
          </p:cNvSpPr>
          <p:nvPr/>
        </p:nvSpPr>
        <p:spPr bwMode="auto">
          <a:xfrm>
            <a:off x="12441" y="2828835"/>
            <a:ext cx="9144000" cy="646331"/>
          </a:xfrm>
          <a:prstGeom prst="rect">
            <a:avLst/>
          </a:prstGeom>
          <a:noFill/>
          <a:ln w="25400">
            <a:noFill/>
            <a:miter lim="800000"/>
            <a:headEnd/>
            <a:tailEnd/>
          </a:ln>
        </p:spPr>
        <p:txBody>
          <a:bodyPr wrap="square">
            <a:spAutoFit/>
          </a:bodyPr>
          <a:lstStyle/>
          <a:p>
            <a:pPr algn="ctr" eaLnBrk="0" fontAlgn="base" hangingPunct="0">
              <a:spcBef>
                <a:spcPct val="0"/>
              </a:spcBef>
              <a:spcAft>
                <a:spcPct val="0"/>
              </a:spcAft>
              <a:buFont typeface="Wingdings" pitchFamily="2" charset="2"/>
              <a:buNone/>
            </a:pPr>
            <a:r>
              <a:rPr lang="en-GB" sz="3600" b="1" dirty="0">
                <a:solidFill>
                  <a:srgbClr val="0070C0"/>
                </a:solidFill>
                <a:latin typeface="Calibri"/>
                <a:cs typeface="Times New Roman"/>
              </a:rPr>
              <a:t>Thanks</a:t>
            </a:r>
            <a:endParaRPr lang="de-DE" sz="3600" b="1" dirty="0">
              <a:solidFill>
                <a:srgbClr val="0070C0"/>
              </a:solidFill>
              <a:latin typeface="Calibri"/>
              <a:cs typeface="Times New Roman"/>
            </a:endParaRPr>
          </a:p>
        </p:txBody>
      </p:sp>
    </p:spTree>
    <p:extLst>
      <p:ext uri="{BB962C8B-B14F-4D97-AF65-F5344CB8AC3E}">
        <p14:creationId xmlns:p14="http://schemas.microsoft.com/office/powerpoint/2010/main" val="420266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128588"/>
            <a:ext cx="9144000" cy="1608133"/>
          </a:xfrm>
          <a:prstGeom prst="rect">
            <a:avLst/>
          </a:prstGeom>
          <a:noFill/>
          <a:ln w="25400">
            <a:noFill/>
            <a:miter lim="800000"/>
            <a:headEnd/>
            <a:tailEnd/>
          </a:ln>
        </p:spPr>
        <p:txBody>
          <a:bodyPr>
            <a:spAutoFit/>
          </a:bodyPr>
          <a:lstStyle/>
          <a:p>
            <a:pPr algn="ctr"/>
            <a:r>
              <a:rPr lang="en-029" sz="3600" b="1" dirty="0">
                <a:solidFill>
                  <a:schemeClr val="accent1"/>
                </a:solidFill>
                <a:cs typeface="Times New Roman" pitchFamily="18" charset="0"/>
              </a:rPr>
              <a:t>The WCR context</a:t>
            </a:r>
          </a:p>
          <a:p>
            <a:pPr algn="ctr"/>
            <a:endParaRPr lang="en-029" sz="1050" b="1" dirty="0">
              <a:solidFill>
                <a:srgbClr val="00FF00"/>
              </a:solidFill>
              <a:cs typeface="Times New Roman" pitchFamily="18" charset="0"/>
            </a:endParaRPr>
          </a:p>
          <a:p>
            <a:pPr algn="ctr"/>
            <a:r>
              <a:rPr lang="en-029" sz="2600" b="1" dirty="0">
                <a:solidFill>
                  <a:srgbClr val="00B0F0"/>
                </a:solidFill>
                <a:cs typeface="Times New Roman" pitchFamily="18" charset="0"/>
              </a:rPr>
              <a:t>The Wider Caribbean Region is geographically and politically highly diverse and complex</a:t>
            </a:r>
          </a:p>
        </p:txBody>
      </p:sp>
      <p:sp>
        <p:nvSpPr>
          <p:cNvPr id="53251" name="Text Box 3"/>
          <p:cNvSpPr txBox="1">
            <a:spLocks noChangeArrowheads="1"/>
          </p:cNvSpPr>
          <p:nvPr/>
        </p:nvSpPr>
        <p:spPr bwMode="auto">
          <a:xfrm>
            <a:off x="5029200" y="1752600"/>
            <a:ext cx="4114800" cy="4702826"/>
          </a:xfrm>
          <a:prstGeom prst="rect">
            <a:avLst/>
          </a:prstGeom>
          <a:noFill/>
          <a:ln w="9525">
            <a:noFill/>
            <a:miter lim="800000"/>
            <a:headEnd/>
            <a:tailEnd/>
          </a:ln>
        </p:spPr>
        <p:txBody>
          <a:bodyPr>
            <a:spAutoFit/>
          </a:bodyPr>
          <a:lstStyle/>
          <a:p>
            <a:pPr marL="400050" indent="-400050" eaLnBrk="1" hangingPunct="1">
              <a:spcBef>
                <a:spcPct val="30000"/>
              </a:spcBef>
              <a:buClr>
                <a:srgbClr val="FF3300"/>
              </a:buClr>
              <a:buFont typeface="Wingdings" pitchFamily="2" charset="2"/>
              <a:buChar char="§"/>
            </a:pPr>
            <a:r>
              <a:rPr lang="en-US" sz="2400" b="1" dirty="0">
                <a:solidFill>
                  <a:schemeClr val="bg1">
                    <a:lumMod val="60000"/>
                    <a:lumOff val="40000"/>
                  </a:schemeClr>
                </a:solidFill>
                <a:cs typeface="Times New Roman" pitchFamily="18" charset="0"/>
              </a:rPr>
              <a:t>Geopolitical</a:t>
            </a:r>
          </a:p>
          <a:p>
            <a:pPr marL="514350" lvl="1" eaLnBrk="1" hangingPunct="1">
              <a:spcBef>
                <a:spcPct val="30000"/>
              </a:spcBef>
              <a:buClr>
                <a:srgbClr val="FF3300"/>
              </a:buClr>
              <a:buFont typeface="Wingdings" pitchFamily="2" charset="2"/>
              <a:buNone/>
            </a:pPr>
            <a:r>
              <a:rPr lang="en-US" sz="2000" b="1" dirty="0">
                <a:solidFill>
                  <a:schemeClr val="bg1">
                    <a:lumMod val="60000"/>
                    <a:lumOff val="40000"/>
                  </a:schemeClr>
                </a:solidFill>
                <a:cs typeface="Times New Roman" pitchFamily="18" charset="0"/>
              </a:rPr>
              <a:t>– 29 countries</a:t>
            </a:r>
          </a:p>
          <a:p>
            <a:pPr marL="514350" lvl="1" eaLnBrk="1" hangingPunct="1">
              <a:spcBef>
                <a:spcPct val="30000"/>
              </a:spcBef>
              <a:buClr>
                <a:srgbClr val="FF3300"/>
              </a:buClr>
              <a:buFont typeface="Wingdings" pitchFamily="2" charset="2"/>
              <a:buNone/>
            </a:pPr>
            <a:r>
              <a:rPr lang="en-US" sz="2000" b="1" dirty="0">
                <a:solidFill>
                  <a:schemeClr val="bg1">
                    <a:lumMod val="60000"/>
                    <a:lumOff val="40000"/>
                  </a:schemeClr>
                </a:solidFill>
                <a:cs typeface="Times New Roman" pitchFamily="18" charset="0"/>
              </a:rPr>
              <a:t>– 45 state entities</a:t>
            </a:r>
          </a:p>
          <a:p>
            <a:pPr marL="400050" indent="-400050" eaLnBrk="1" hangingPunct="1">
              <a:spcBef>
                <a:spcPct val="30000"/>
              </a:spcBef>
              <a:buClr>
                <a:srgbClr val="FF3300"/>
              </a:buClr>
              <a:buFont typeface="Wingdings" pitchFamily="2" charset="2"/>
              <a:buChar char="§"/>
            </a:pPr>
            <a:r>
              <a:rPr lang="en-US" sz="2400" b="1" dirty="0">
                <a:solidFill>
                  <a:schemeClr val="bg1">
                    <a:lumMod val="60000"/>
                    <a:lumOff val="40000"/>
                  </a:schemeClr>
                </a:solidFill>
                <a:cs typeface="Times New Roman" pitchFamily="18" charset="0"/>
              </a:rPr>
              <a:t>Cultural</a:t>
            </a:r>
          </a:p>
          <a:p>
            <a:pPr marL="514350" lvl="1" eaLnBrk="1" hangingPunct="1">
              <a:spcBef>
                <a:spcPct val="30000"/>
              </a:spcBef>
              <a:buClr>
                <a:srgbClr val="FF3300"/>
              </a:buClr>
              <a:buFont typeface="Wingdings" pitchFamily="2" charset="2"/>
              <a:buNone/>
            </a:pPr>
            <a:r>
              <a:rPr lang="en-US" sz="2000" b="1" dirty="0">
                <a:solidFill>
                  <a:schemeClr val="bg1">
                    <a:lumMod val="60000"/>
                    <a:lumOff val="40000"/>
                  </a:schemeClr>
                </a:solidFill>
                <a:cs typeface="Times New Roman" pitchFamily="18" charset="0"/>
              </a:rPr>
              <a:t> – ethnicity, language</a:t>
            </a:r>
            <a:endParaRPr lang="en-US" sz="2000" b="1" dirty="0">
              <a:solidFill>
                <a:schemeClr val="bg1">
                  <a:lumMod val="60000"/>
                  <a:lumOff val="40000"/>
                </a:schemeClr>
              </a:solidFill>
              <a:latin typeface="Times New Roman" pitchFamily="18" charset="0"/>
              <a:cs typeface="Times New Roman" pitchFamily="18" charset="0"/>
            </a:endParaRPr>
          </a:p>
          <a:p>
            <a:pPr marL="400050" indent="-400050" eaLnBrk="1" hangingPunct="1">
              <a:spcBef>
                <a:spcPct val="30000"/>
              </a:spcBef>
              <a:buClr>
                <a:srgbClr val="FF3300"/>
              </a:buClr>
              <a:buFont typeface="Wingdings" pitchFamily="2" charset="2"/>
              <a:buChar char="§"/>
            </a:pPr>
            <a:r>
              <a:rPr lang="en-US" sz="2400" b="1" dirty="0">
                <a:solidFill>
                  <a:schemeClr val="bg1">
                    <a:lumMod val="60000"/>
                    <a:lumOff val="40000"/>
                  </a:schemeClr>
                </a:solidFill>
                <a:cs typeface="Times New Roman" pitchFamily="18" charset="0"/>
              </a:rPr>
              <a:t>Size</a:t>
            </a:r>
            <a:r>
              <a:rPr lang="en-US" sz="2000" b="1" dirty="0">
                <a:solidFill>
                  <a:schemeClr val="bg1">
                    <a:lumMod val="60000"/>
                    <a:lumOff val="40000"/>
                  </a:schemeClr>
                </a:solidFill>
                <a:cs typeface="Times New Roman" pitchFamily="18" charset="0"/>
              </a:rPr>
              <a:t> </a:t>
            </a:r>
          </a:p>
          <a:p>
            <a:pPr marL="400050" indent="-400050" eaLnBrk="1" hangingPunct="1">
              <a:spcBef>
                <a:spcPct val="30000"/>
              </a:spcBef>
              <a:buClr>
                <a:srgbClr val="FF3300"/>
              </a:buClr>
              <a:buFont typeface="Wingdings" pitchFamily="2" charset="2"/>
              <a:buNone/>
            </a:pPr>
            <a:r>
              <a:rPr lang="en-US" sz="2000" b="1" dirty="0">
                <a:solidFill>
                  <a:schemeClr val="bg1">
                    <a:lumMod val="60000"/>
                    <a:lumOff val="40000"/>
                  </a:schemeClr>
                </a:solidFill>
                <a:cs typeface="Times New Roman" pitchFamily="18" charset="0"/>
              </a:rPr>
              <a:t>	– smallest to largest</a:t>
            </a:r>
            <a:endParaRPr lang="en-US" sz="2000" b="1" dirty="0">
              <a:solidFill>
                <a:schemeClr val="bg1">
                  <a:lumMod val="60000"/>
                  <a:lumOff val="40000"/>
                </a:schemeClr>
              </a:solidFill>
              <a:latin typeface="Times New Roman" pitchFamily="18" charset="0"/>
              <a:cs typeface="Times New Roman" pitchFamily="18" charset="0"/>
            </a:endParaRPr>
          </a:p>
          <a:p>
            <a:pPr marL="400050" indent="-400050" eaLnBrk="1" hangingPunct="1">
              <a:spcBef>
                <a:spcPct val="30000"/>
              </a:spcBef>
              <a:buClr>
                <a:srgbClr val="FF3300"/>
              </a:buClr>
              <a:buFont typeface="Wingdings" pitchFamily="2" charset="2"/>
              <a:buChar char="§"/>
            </a:pPr>
            <a:r>
              <a:rPr lang="en-US" sz="2400" b="1" dirty="0">
                <a:solidFill>
                  <a:schemeClr val="bg1">
                    <a:lumMod val="60000"/>
                    <a:lumOff val="40000"/>
                  </a:schemeClr>
                </a:solidFill>
                <a:cs typeface="Times New Roman" pitchFamily="18" charset="0"/>
              </a:rPr>
              <a:t>Development</a:t>
            </a:r>
            <a:r>
              <a:rPr lang="en-US" sz="2400" b="1" dirty="0">
                <a:solidFill>
                  <a:schemeClr val="bg1">
                    <a:lumMod val="60000"/>
                    <a:lumOff val="40000"/>
                  </a:schemeClr>
                </a:solidFill>
                <a:latin typeface="Times New Roman" pitchFamily="18" charset="0"/>
              </a:rPr>
              <a:t> </a:t>
            </a:r>
          </a:p>
          <a:p>
            <a:pPr marL="400050" indent="-400050" eaLnBrk="1" hangingPunct="1">
              <a:spcBef>
                <a:spcPct val="30000"/>
              </a:spcBef>
              <a:buClr>
                <a:srgbClr val="FF3300"/>
              </a:buClr>
              <a:buFont typeface="Wingdings" pitchFamily="2" charset="2"/>
              <a:buNone/>
            </a:pPr>
            <a:r>
              <a:rPr lang="en-US" sz="2000" b="1" dirty="0">
                <a:solidFill>
                  <a:schemeClr val="bg1">
                    <a:lumMod val="60000"/>
                    <a:lumOff val="40000"/>
                  </a:schemeClr>
                </a:solidFill>
                <a:latin typeface="Times New Roman" pitchFamily="18" charset="0"/>
              </a:rPr>
              <a:t>	– </a:t>
            </a:r>
            <a:r>
              <a:rPr lang="en-US" sz="2000" b="1" dirty="0">
                <a:solidFill>
                  <a:schemeClr val="bg1">
                    <a:lumMod val="60000"/>
                    <a:lumOff val="40000"/>
                  </a:schemeClr>
                </a:solidFill>
                <a:cs typeface="Times New Roman" pitchFamily="18" charset="0"/>
              </a:rPr>
              <a:t>poorest to most wealthy</a:t>
            </a:r>
          </a:p>
          <a:p>
            <a:pPr marL="400050" indent="-400050" eaLnBrk="1" hangingPunct="1">
              <a:spcBef>
                <a:spcPct val="30000"/>
              </a:spcBef>
              <a:buClr>
                <a:srgbClr val="FF3300"/>
              </a:buClr>
              <a:buFont typeface="Wingdings" panose="05000000000000000000" pitchFamily="2" charset="2"/>
              <a:buChar char="§"/>
            </a:pPr>
            <a:r>
              <a:rPr lang="en-US" sz="2000" b="1" dirty="0">
                <a:solidFill>
                  <a:schemeClr val="bg1">
                    <a:lumMod val="60000"/>
                    <a:lumOff val="40000"/>
                  </a:schemeClr>
                </a:solidFill>
                <a:cs typeface="Times New Roman" pitchFamily="18" charset="0"/>
              </a:rPr>
              <a:t>Institutions</a:t>
            </a:r>
          </a:p>
          <a:p>
            <a:pPr eaLnBrk="1" hangingPunct="1">
              <a:spcBef>
                <a:spcPct val="30000"/>
              </a:spcBef>
              <a:buClr>
                <a:srgbClr val="FF3300"/>
              </a:buClr>
            </a:pPr>
            <a:r>
              <a:rPr lang="en-US" sz="2000" b="1" dirty="0">
                <a:solidFill>
                  <a:schemeClr val="bg1">
                    <a:lumMod val="60000"/>
                    <a:lumOff val="40000"/>
                  </a:schemeClr>
                </a:solidFill>
                <a:cs typeface="Times New Roman" pitchFamily="18" charset="0"/>
              </a:rPr>
              <a:t>      -- &gt; 25 </a:t>
            </a:r>
            <a:r>
              <a:rPr lang="en-US" sz="2000" b="1" dirty="0" err="1">
                <a:solidFill>
                  <a:schemeClr val="bg1">
                    <a:lumMod val="60000"/>
                    <a:lumOff val="40000"/>
                  </a:schemeClr>
                </a:solidFill>
                <a:cs typeface="Times New Roman" pitchFamily="18" charset="0"/>
              </a:rPr>
              <a:t>organisations</a:t>
            </a:r>
            <a:endParaRPr lang="en-US" sz="2000" b="1" dirty="0">
              <a:solidFill>
                <a:schemeClr val="bg1">
                  <a:lumMod val="60000"/>
                  <a:lumOff val="40000"/>
                </a:schemeClr>
              </a:solidFill>
              <a:cs typeface="Times New Roman" pitchFamily="18" charset="0"/>
            </a:endParaRPr>
          </a:p>
        </p:txBody>
      </p:sp>
      <p:pic>
        <p:nvPicPr>
          <p:cNvPr id="53252" name="Picture 4"/>
          <p:cNvPicPr>
            <a:picLocks noChangeAspect="1" noChangeArrowheads="1"/>
          </p:cNvPicPr>
          <p:nvPr/>
        </p:nvPicPr>
        <p:blipFill>
          <a:blip r:embed="rId4" cstate="print"/>
          <a:srcRect b="2702"/>
          <a:stretch>
            <a:fillRect/>
          </a:stretch>
        </p:blipFill>
        <p:spPr bwMode="auto">
          <a:xfrm>
            <a:off x="0" y="3098800"/>
            <a:ext cx="4953000" cy="3128963"/>
          </a:xfrm>
          <a:prstGeom prst="rect">
            <a:avLst/>
          </a:prstGeom>
          <a:noFill/>
          <a:ln w="9525">
            <a:noFill/>
            <a:miter lim="800000"/>
            <a:headEnd/>
            <a:tailEnd/>
          </a:ln>
        </p:spPr>
      </p:pic>
      <p:sp>
        <p:nvSpPr>
          <p:cNvPr id="53253" name="Text Box 5"/>
          <p:cNvSpPr txBox="1">
            <a:spLocks noChangeArrowheads="1"/>
          </p:cNvSpPr>
          <p:nvPr/>
        </p:nvSpPr>
        <p:spPr bwMode="auto">
          <a:xfrm>
            <a:off x="2844800" y="3254375"/>
            <a:ext cx="2057400" cy="336550"/>
          </a:xfrm>
          <a:prstGeom prst="rect">
            <a:avLst/>
          </a:prstGeom>
          <a:noFill/>
          <a:ln w="9525">
            <a:noFill/>
            <a:miter lim="800000"/>
            <a:headEnd/>
            <a:tailEnd/>
          </a:ln>
        </p:spPr>
        <p:txBody>
          <a:bodyPr>
            <a:spAutoFit/>
          </a:bodyPr>
          <a:lstStyle/>
          <a:p>
            <a:pPr>
              <a:spcBef>
                <a:spcPct val="50000"/>
              </a:spcBef>
            </a:pPr>
            <a:r>
              <a:rPr lang="en-US" sz="1600">
                <a:solidFill>
                  <a:srgbClr val="FF0000"/>
                </a:solidFill>
              </a:rPr>
              <a:t>Hypothetical EEZs</a:t>
            </a:r>
          </a:p>
        </p:txBody>
      </p:sp>
    </p:spTree>
  </p:cSld>
  <p:clrMapOvr>
    <a:overrideClrMapping bg1="dk2" tx1="lt1" bg2="dk1"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162152"/>
            <a:ext cx="9206746" cy="783397"/>
          </a:xfrm>
        </p:spPr>
        <p:txBody>
          <a:bodyPr/>
          <a:lstStyle/>
          <a:p>
            <a:pPr>
              <a:spcBef>
                <a:spcPts val="0"/>
              </a:spcBef>
            </a:pPr>
            <a:r>
              <a:rPr lang="en-US" sz="3600" b="1" dirty="0">
                <a:solidFill>
                  <a:srgbClr val="0070C0"/>
                </a:solidFill>
                <a:effectLst/>
                <a:latin typeface="Calibri"/>
                <a:ea typeface="Calibri"/>
                <a:cs typeface="Times New Roman"/>
              </a:rPr>
              <a:t>What was done – in a nutshell</a:t>
            </a:r>
            <a:endParaRPr lang="en-US" sz="3600" b="1" dirty="0">
              <a:solidFill>
                <a:srgbClr val="0070C0"/>
              </a:solidFill>
              <a:effectLst/>
            </a:endParaRPr>
          </a:p>
        </p:txBody>
      </p:sp>
      <p:sp>
        <p:nvSpPr>
          <p:cNvPr id="2" name="Rectangle 1">
            <a:extLst>
              <a:ext uri="{FF2B5EF4-FFF2-40B4-BE49-F238E27FC236}">
                <a16:creationId xmlns:a16="http://schemas.microsoft.com/office/drawing/2014/main" id="{5880D3E8-7856-41E0-A6D7-4DD53CBA9CA6}"/>
              </a:ext>
            </a:extLst>
          </p:cNvPr>
          <p:cNvSpPr/>
          <p:nvPr/>
        </p:nvSpPr>
        <p:spPr>
          <a:xfrm>
            <a:off x="355838" y="762000"/>
            <a:ext cx="8495069" cy="6186309"/>
          </a:xfrm>
          <a:prstGeom prst="rect">
            <a:avLst/>
          </a:prstGeom>
        </p:spPr>
        <p:txBody>
          <a:bodyPr wrap="square">
            <a:spAutoFit/>
          </a:bodyPr>
          <a:lstStyle/>
          <a:p>
            <a:pPr marL="342900" lvl="0" indent="-342900">
              <a:spcAft>
                <a:spcPts val="1200"/>
              </a:spcAft>
              <a:buClr>
                <a:srgbClr val="FF0000"/>
              </a:buClr>
              <a:buFont typeface="Wingdings" panose="05000000000000000000" pitchFamily="2" charset="2"/>
              <a:buChar char="Ø"/>
            </a:pPr>
            <a:r>
              <a:rPr lang="en-US" sz="2800" dirty="0" err="1">
                <a:solidFill>
                  <a:srgbClr val="002060"/>
                </a:solidFill>
                <a:latin typeface="Tahoma" pitchFamily="34" charset="0"/>
              </a:rPr>
              <a:t>Recognised</a:t>
            </a:r>
            <a:r>
              <a:rPr lang="en-US" sz="2800" dirty="0">
                <a:solidFill>
                  <a:srgbClr val="002060"/>
                </a:solidFill>
                <a:latin typeface="Tahoma" pitchFamily="34" charset="0"/>
              </a:rPr>
              <a:t> system was polycentric and weak  transboundary governance was a root cause of unsustainable use</a:t>
            </a:r>
          </a:p>
          <a:p>
            <a:pPr marL="457200" indent="-457200">
              <a:spcAft>
                <a:spcPts val="1200"/>
              </a:spcAft>
              <a:buClr>
                <a:srgbClr val="FF0000"/>
              </a:buClr>
              <a:buFont typeface="Wingdings" panose="05000000000000000000" pitchFamily="2" charset="2"/>
              <a:buChar char="Ø"/>
            </a:pPr>
            <a:r>
              <a:rPr lang="en-US" sz="2800" dirty="0">
                <a:solidFill>
                  <a:srgbClr val="002060"/>
                </a:solidFill>
                <a:latin typeface="Tahoma" pitchFamily="34" charset="0"/>
              </a:rPr>
              <a:t>Developed a conceptual model of the polycentric system</a:t>
            </a:r>
          </a:p>
          <a:p>
            <a:pPr marL="914400" lvl="1" indent="-457200">
              <a:spcAft>
                <a:spcPts val="1200"/>
              </a:spcAft>
              <a:buClr>
                <a:srgbClr val="FF0000"/>
              </a:buClr>
              <a:buFont typeface="Courier New" panose="02070309020205020404" pitchFamily="49" charset="0"/>
              <a:buChar char="o"/>
            </a:pPr>
            <a:r>
              <a:rPr lang="en-US" sz="2800" dirty="0">
                <a:solidFill>
                  <a:srgbClr val="002060"/>
                </a:solidFill>
                <a:latin typeface="Tahoma" pitchFamily="34" charset="0"/>
              </a:rPr>
              <a:t>Oversimplification, but</a:t>
            </a:r>
          </a:p>
          <a:p>
            <a:pPr marL="914400" lvl="1" indent="-457200">
              <a:spcAft>
                <a:spcPts val="1200"/>
              </a:spcAft>
              <a:buClr>
                <a:srgbClr val="FF0000"/>
              </a:buClr>
              <a:buFont typeface="Courier New" panose="02070309020205020404" pitchFamily="49" charset="0"/>
              <a:buChar char="o"/>
            </a:pPr>
            <a:r>
              <a:rPr lang="en-US" sz="2800" dirty="0">
                <a:solidFill>
                  <a:srgbClr val="002060"/>
                </a:solidFill>
                <a:latin typeface="Tahoma" pitchFamily="34" charset="0"/>
              </a:rPr>
              <a:t>Facilitated structured discussion</a:t>
            </a:r>
          </a:p>
          <a:p>
            <a:pPr marL="457200" indent="-457200">
              <a:spcAft>
                <a:spcPts val="1200"/>
              </a:spcAft>
              <a:buClr>
                <a:srgbClr val="FF0000"/>
              </a:buClr>
              <a:buFont typeface="Wingdings" panose="05000000000000000000" pitchFamily="2" charset="2"/>
              <a:buChar char="Ø"/>
            </a:pPr>
            <a:r>
              <a:rPr lang="en-US" sz="2800" dirty="0">
                <a:solidFill>
                  <a:srgbClr val="002060"/>
                </a:solidFill>
                <a:latin typeface="Tahoma" pitchFamily="34" charset="0"/>
              </a:rPr>
              <a:t>Used model to break system into manageable parts, when appropriate</a:t>
            </a:r>
          </a:p>
          <a:p>
            <a:pPr marL="457200" indent="-457200">
              <a:spcAft>
                <a:spcPts val="1200"/>
              </a:spcAft>
              <a:buClr>
                <a:srgbClr val="FF0000"/>
              </a:buClr>
              <a:buFont typeface="Wingdings" panose="05000000000000000000" pitchFamily="2" charset="2"/>
              <a:buChar char="Ø"/>
            </a:pPr>
            <a:r>
              <a:rPr lang="en-US" sz="2800" dirty="0" err="1">
                <a:solidFill>
                  <a:srgbClr val="002060"/>
                </a:solidFill>
                <a:latin typeface="Tahoma" pitchFamily="34" charset="0"/>
              </a:rPr>
              <a:t>Analysed</a:t>
            </a:r>
            <a:r>
              <a:rPr lang="en-US" sz="2800" dirty="0">
                <a:solidFill>
                  <a:srgbClr val="002060"/>
                </a:solidFill>
                <a:latin typeface="Tahoma" pitchFamily="34" charset="0"/>
              </a:rPr>
              <a:t> parts or whole to determine what was needed </a:t>
            </a:r>
          </a:p>
          <a:p>
            <a:pPr marL="457200" indent="-457200">
              <a:spcAft>
                <a:spcPts val="1200"/>
              </a:spcAft>
              <a:buClr>
                <a:srgbClr val="FF0000"/>
              </a:buClr>
              <a:buFont typeface="Wingdings" panose="05000000000000000000" pitchFamily="2" charset="2"/>
              <a:buChar char="Ø"/>
            </a:pPr>
            <a:r>
              <a:rPr lang="en-US" sz="2800" dirty="0">
                <a:solidFill>
                  <a:srgbClr val="002060"/>
                </a:solidFill>
                <a:latin typeface="Tahoma" pitchFamily="34" charset="0"/>
              </a:rPr>
              <a:t>Developed activities to address needs</a:t>
            </a:r>
            <a:endParaRPr kumimoji="0" lang="en-US" sz="2800" b="0" i="0" u="none" strike="noStrike" kern="1200" cap="none" spc="0" normalizeH="0" baseline="0" noProof="0" dirty="0">
              <a:ln>
                <a:noFill/>
              </a:ln>
              <a:solidFill>
                <a:srgbClr val="002060"/>
              </a:solidFill>
              <a:effectLst/>
              <a:uLnTx/>
              <a:uFillTx/>
              <a:latin typeface="Tahoma" pitchFamily="34" charset="0"/>
              <a:ea typeface="+mn-ea"/>
              <a:cs typeface="+mn-cs"/>
            </a:endParaRPr>
          </a:p>
        </p:txBody>
      </p:sp>
    </p:spTree>
    <p:extLst>
      <p:ext uri="{BB962C8B-B14F-4D97-AF65-F5344CB8AC3E}">
        <p14:creationId xmlns:p14="http://schemas.microsoft.com/office/powerpoint/2010/main" val="156328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2"/>
          <p:cNvGrpSpPr/>
          <p:nvPr/>
        </p:nvGrpSpPr>
        <p:grpSpPr>
          <a:xfrm>
            <a:off x="152400" y="762000"/>
            <a:ext cx="3278188" cy="2133600"/>
            <a:chOff x="152400" y="762000"/>
            <a:chExt cx="3278188" cy="2133600"/>
          </a:xfrm>
        </p:grpSpPr>
        <p:pic>
          <p:nvPicPr>
            <p:cNvPr id="63494" name="Picture 2"/>
            <p:cNvPicPr>
              <a:picLocks noChangeAspect="1" noChangeArrowheads="1"/>
            </p:cNvPicPr>
            <p:nvPr/>
          </p:nvPicPr>
          <p:blipFill>
            <a:blip r:embed="rId2" cstate="print"/>
            <a:srcRect/>
            <a:stretch>
              <a:fillRect/>
            </a:stretch>
          </p:blipFill>
          <p:spPr bwMode="auto">
            <a:xfrm>
              <a:off x="2009775" y="762000"/>
              <a:ext cx="1420813" cy="2133600"/>
            </a:xfrm>
            <a:prstGeom prst="rect">
              <a:avLst/>
            </a:prstGeom>
            <a:noFill/>
            <a:ln w="9525">
              <a:noFill/>
              <a:miter lim="800000"/>
              <a:headEnd/>
              <a:tailEnd/>
            </a:ln>
          </p:spPr>
        </p:pic>
        <p:pic>
          <p:nvPicPr>
            <p:cNvPr id="63495" name="Picture 3"/>
            <p:cNvPicPr>
              <a:picLocks noChangeAspect="1" noChangeArrowheads="1"/>
            </p:cNvPicPr>
            <p:nvPr/>
          </p:nvPicPr>
          <p:blipFill>
            <a:blip r:embed="rId3" cstate="print"/>
            <a:srcRect/>
            <a:stretch>
              <a:fillRect/>
            </a:stretch>
          </p:blipFill>
          <p:spPr bwMode="auto">
            <a:xfrm>
              <a:off x="152400" y="1143000"/>
              <a:ext cx="2046288" cy="1081088"/>
            </a:xfrm>
            <a:prstGeom prst="rect">
              <a:avLst/>
            </a:prstGeom>
            <a:noFill/>
            <a:ln w="9525">
              <a:noFill/>
              <a:miter lim="800000"/>
              <a:headEnd/>
              <a:tailEnd/>
            </a:ln>
          </p:spPr>
        </p:pic>
      </p:grpSp>
      <p:grpSp>
        <p:nvGrpSpPr>
          <p:cNvPr id="3" name="Group 21"/>
          <p:cNvGrpSpPr/>
          <p:nvPr/>
        </p:nvGrpSpPr>
        <p:grpSpPr>
          <a:xfrm>
            <a:off x="6067425" y="4171950"/>
            <a:ext cx="2924175" cy="2533650"/>
            <a:chOff x="6067425" y="4171950"/>
            <a:chExt cx="2924175" cy="2533650"/>
          </a:xfrm>
        </p:grpSpPr>
        <p:pic>
          <p:nvPicPr>
            <p:cNvPr id="63490" name="Picture 6" descr="File0001"/>
            <p:cNvPicPr>
              <a:picLocks noChangeAspect="1" noChangeArrowheads="1"/>
            </p:cNvPicPr>
            <p:nvPr/>
          </p:nvPicPr>
          <p:blipFill>
            <a:blip r:embed="rId4" cstate="print"/>
            <a:srcRect/>
            <a:stretch>
              <a:fillRect/>
            </a:stretch>
          </p:blipFill>
          <p:spPr bwMode="auto">
            <a:xfrm>
              <a:off x="7467600" y="4171950"/>
              <a:ext cx="1524000" cy="2363788"/>
            </a:xfrm>
            <a:prstGeom prst="rect">
              <a:avLst/>
            </a:prstGeom>
            <a:noFill/>
            <a:ln w="9525">
              <a:noFill/>
              <a:miter lim="800000"/>
              <a:headEnd/>
              <a:tailEnd/>
            </a:ln>
          </p:spPr>
        </p:pic>
        <p:pic>
          <p:nvPicPr>
            <p:cNvPr id="63496" name="Picture 4"/>
            <p:cNvPicPr>
              <a:picLocks noChangeAspect="1" noChangeArrowheads="1"/>
            </p:cNvPicPr>
            <p:nvPr/>
          </p:nvPicPr>
          <p:blipFill>
            <a:blip r:embed="rId5" cstate="print"/>
            <a:srcRect/>
            <a:stretch>
              <a:fillRect/>
            </a:stretch>
          </p:blipFill>
          <p:spPr bwMode="auto">
            <a:xfrm>
              <a:off x="6067425" y="5427663"/>
              <a:ext cx="2266950" cy="1277937"/>
            </a:xfrm>
            <a:prstGeom prst="rect">
              <a:avLst/>
            </a:prstGeom>
            <a:noFill/>
            <a:ln w="9525">
              <a:noFill/>
              <a:miter lim="800000"/>
              <a:headEnd/>
              <a:tailEnd/>
            </a:ln>
          </p:spPr>
        </p:pic>
      </p:grpSp>
      <p:grpSp>
        <p:nvGrpSpPr>
          <p:cNvPr id="4" name="Group 23"/>
          <p:cNvGrpSpPr/>
          <p:nvPr/>
        </p:nvGrpSpPr>
        <p:grpSpPr>
          <a:xfrm>
            <a:off x="228600" y="4087813"/>
            <a:ext cx="2971800" cy="2770187"/>
            <a:chOff x="228600" y="4087813"/>
            <a:chExt cx="2971800" cy="2770187"/>
          </a:xfrm>
        </p:grpSpPr>
        <p:grpSp>
          <p:nvGrpSpPr>
            <p:cNvPr id="5" name="Group 16"/>
            <p:cNvGrpSpPr/>
            <p:nvPr/>
          </p:nvGrpSpPr>
          <p:grpSpPr>
            <a:xfrm>
              <a:off x="228600" y="4087813"/>
              <a:ext cx="2438400" cy="2549525"/>
              <a:chOff x="228600" y="4087813"/>
              <a:chExt cx="2438400" cy="2549525"/>
            </a:xfrm>
          </p:grpSpPr>
          <p:pic>
            <p:nvPicPr>
              <p:cNvPr id="63491" name="Picture 4" descr="Book cover intercative governance"/>
              <p:cNvPicPr>
                <a:picLocks noChangeAspect="1" noChangeArrowheads="1"/>
              </p:cNvPicPr>
              <p:nvPr/>
            </p:nvPicPr>
            <p:blipFill>
              <a:blip r:embed="rId6" cstate="print"/>
              <a:srcRect/>
              <a:stretch>
                <a:fillRect/>
              </a:stretch>
            </p:blipFill>
            <p:spPr bwMode="auto">
              <a:xfrm>
                <a:off x="1219200" y="4087813"/>
                <a:ext cx="1447800" cy="1935162"/>
              </a:xfrm>
              <a:prstGeom prst="rect">
                <a:avLst/>
              </a:prstGeom>
              <a:noFill/>
              <a:ln w="9525">
                <a:noFill/>
                <a:miter lim="800000"/>
                <a:headEnd/>
                <a:tailEnd/>
              </a:ln>
            </p:spPr>
          </p:pic>
          <p:pic>
            <p:nvPicPr>
              <p:cNvPr id="63492" name="Picture 6" descr="C:\My Documents\My Pictures\Flags, logos, book covers\Cover - Fish for life.JPG"/>
              <p:cNvPicPr>
                <a:picLocks noChangeAspect="1" noChangeArrowheads="1"/>
              </p:cNvPicPr>
              <p:nvPr/>
            </p:nvPicPr>
            <p:blipFill>
              <a:blip r:embed="rId7" cstate="print"/>
              <a:srcRect/>
              <a:stretch>
                <a:fillRect/>
              </a:stretch>
            </p:blipFill>
            <p:spPr bwMode="auto">
              <a:xfrm>
                <a:off x="228600" y="4406900"/>
                <a:ext cx="1447800" cy="2230438"/>
              </a:xfrm>
              <a:prstGeom prst="rect">
                <a:avLst/>
              </a:prstGeom>
              <a:noFill/>
              <a:ln w="9525">
                <a:noFill/>
                <a:miter lim="800000"/>
                <a:headEnd/>
                <a:tailEnd/>
              </a:ln>
            </p:spPr>
          </p:pic>
        </p:grpSp>
        <p:sp>
          <p:nvSpPr>
            <p:cNvPr id="18" name="TextBox 17"/>
            <p:cNvSpPr txBox="1"/>
            <p:nvPr/>
          </p:nvSpPr>
          <p:spPr>
            <a:xfrm>
              <a:off x="1295400" y="5934670"/>
              <a:ext cx="1905000" cy="923330"/>
            </a:xfrm>
            <a:prstGeom prst="rect">
              <a:avLst/>
            </a:prstGeom>
            <a:noFill/>
          </p:spPr>
          <p:txBody>
            <a:bodyPr wrap="square" rtlCol="0">
              <a:spAutoFit/>
            </a:bodyPr>
            <a:lstStyle/>
            <a:p>
              <a:pPr algn="ctr"/>
              <a:r>
                <a:rPr lang="en-US" dirty="0">
                  <a:solidFill>
                    <a:schemeClr val="bg1"/>
                  </a:solidFill>
                </a:rPr>
                <a:t>Interactive Approach to Governance</a:t>
              </a:r>
            </a:p>
          </p:txBody>
        </p:sp>
      </p:grpSp>
      <p:grpSp>
        <p:nvGrpSpPr>
          <p:cNvPr id="6" name="Group 20"/>
          <p:cNvGrpSpPr/>
          <p:nvPr/>
        </p:nvGrpSpPr>
        <p:grpSpPr>
          <a:xfrm>
            <a:off x="5867400" y="576263"/>
            <a:ext cx="2743200" cy="2871787"/>
            <a:chOff x="5867400" y="576263"/>
            <a:chExt cx="2743200" cy="2871787"/>
          </a:xfrm>
        </p:grpSpPr>
        <p:pic>
          <p:nvPicPr>
            <p:cNvPr id="63493" name="Picture 9"/>
            <p:cNvPicPr>
              <a:picLocks noChangeAspect="1" noChangeArrowheads="1"/>
            </p:cNvPicPr>
            <p:nvPr/>
          </p:nvPicPr>
          <p:blipFill>
            <a:blip r:embed="rId8" cstate="print">
              <a:lum contrast="30000"/>
            </a:blip>
            <a:srcRect/>
            <a:stretch>
              <a:fillRect/>
            </a:stretch>
          </p:blipFill>
          <p:spPr bwMode="auto">
            <a:xfrm>
              <a:off x="6705600" y="576263"/>
              <a:ext cx="1905000" cy="2871787"/>
            </a:xfrm>
            <a:prstGeom prst="rect">
              <a:avLst/>
            </a:prstGeom>
            <a:noFill/>
            <a:ln w="9525">
              <a:noFill/>
              <a:miter lim="800000"/>
              <a:headEnd/>
              <a:tailEnd/>
            </a:ln>
          </p:spPr>
        </p:pic>
        <p:sp>
          <p:nvSpPr>
            <p:cNvPr id="20" name="TextBox 19"/>
            <p:cNvSpPr txBox="1"/>
            <p:nvPr/>
          </p:nvSpPr>
          <p:spPr>
            <a:xfrm>
              <a:off x="5867400" y="2057400"/>
              <a:ext cx="1905000" cy="923330"/>
            </a:xfrm>
            <a:prstGeom prst="rect">
              <a:avLst/>
            </a:prstGeom>
            <a:solidFill>
              <a:schemeClr val="accent5">
                <a:lumMod val="20000"/>
                <a:lumOff val="80000"/>
              </a:schemeClr>
            </a:solidFill>
          </p:spPr>
          <p:txBody>
            <a:bodyPr wrap="square" rtlCol="0">
              <a:spAutoFit/>
            </a:bodyPr>
            <a:lstStyle/>
            <a:p>
              <a:pPr algn="ctr"/>
              <a:r>
                <a:rPr lang="en-US" dirty="0">
                  <a:solidFill>
                    <a:schemeClr val="bg1"/>
                  </a:solidFill>
                </a:rPr>
                <a:t>Institutional Analysis Framework</a:t>
              </a:r>
            </a:p>
          </p:txBody>
        </p:sp>
      </p:grpSp>
      <p:grpSp>
        <p:nvGrpSpPr>
          <p:cNvPr id="7" name="Group 27"/>
          <p:cNvGrpSpPr/>
          <p:nvPr/>
        </p:nvGrpSpPr>
        <p:grpSpPr>
          <a:xfrm>
            <a:off x="1349233" y="668338"/>
            <a:ext cx="6003766" cy="5521325"/>
            <a:chOff x="1349233" y="668338"/>
            <a:chExt cx="6003766" cy="5521325"/>
          </a:xfrm>
        </p:grpSpPr>
        <p:grpSp>
          <p:nvGrpSpPr>
            <p:cNvPr id="8" name="Group 24"/>
            <p:cNvGrpSpPr/>
            <p:nvPr/>
          </p:nvGrpSpPr>
          <p:grpSpPr>
            <a:xfrm>
              <a:off x="1349233" y="668338"/>
              <a:ext cx="6003766" cy="5521325"/>
              <a:chOff x="1349233" y="668338"/>
              <a:chExt cx="6003766" cy="5521325"/>
            </a:xfrm>
          </p:grpSpPr>
          <p:sp>
            <p:nvSpPr>
              <p:cNvPr id="63498" name="Freeform 39"/>
              <p:cNvSpPr>
                <a:spLocks/>
              </p:cNvSpPr>
              <p:nvPr/>
            </p:nvSpPr>
            <p:spPr bwMode="auto">
              <a:xfrm rot="890127">
                <a:off x="1349233" y="2495016"/>
                <a:ext cx="2330450" cy="723900"/>
              </a:xfrm>
              <a:custGeom>
                <a:avLst/>
                <a:gdLst>
                  <a:gd name="T0" fmla="*/ 0 w 2191407"/>
                  <a:gd name="T1" fmla="*/ 0 h 725214"/>
                  <a:gd name="T2" fmla="*/ 644731 w 2191407"/>
                  <a:gd name="T3" fmla="*/ 596922 h 725214"/>
                  <a:gd name="T4" fmla="*/ 2635811 w 2191407"/>
                  <a:gd name="T5" fmla="*/ 722588 h 725214"/>
                  <a:gd name="T6" fmla="*/ 0 60000 65536"/>
                  <a:gd name="T7" fmla="*/ 0 60000 65536"/>
                  <a:gd name="T8" fmla="*/ 0 60000 65536"/>
                  <a:gd name="T9" fmla="*/ 0 w 2191407"/>
                  <a:gd name="T10" fmla="*/ 0 h 725214"/>
                  <a:gd name="T11" fmla="*/ 2191407 w 2191407"/>
                  <a:gd name="T12" fmla="*/ 725214 h 725214"/>
                </a:gdLst>
                <a:ahLst/>
                <a:cxnLst>
                  <a:cxn ang="T6">
                    <a:pos x="T0" y="T1"/>
                  </a:cxn>
                  <a:cxn ang="T7">
                    <a:pos x="T2" y="T3"/>
                  </a:cxn>
                  <a:cxn ang="T8">
                    <a:pos x="T4" y="T5"/>
                  </a:cxn>
                </a:cxnLst>
                <a:rect l="T9" t="T10" r="T11" b="T12"/>
                <a:pathLst>
                  <a:path w="2191407" h="725214">
                    <a:moveTo>
                      <a:pt x="0" y="0"/>
                    </a:moveTo>
                    <a:cubicBezTo>
                      <a:pt x="85397" y="239110"/>
                      <a:pt x="170794" y="478221"/>
                      <a:pt x="536028" y="599090"/>
                    </a:cubicBezTo>
                    <a:cubicBezTo>
                      <a:pt x="901262" y="719959"/>
                      <a:pt x="1546334" y="722586"/>
                      <a:pt x="2191407" y="725214"/>
                    </a:cubicBezTo>
                  </a:path>
                </a:pathLst>
              </a:custGeom>
              <a:noFill/>
              <a:ln w="101600" cap="flat" cmpd="sng" algn="ctr">
                <a:solidFill>
                  <a:srgbClr val="FF0000"/>
                </a:solidFill>
                <a:prstDash val="solid"/>
                <a:round/>
                <a:headEnd type="none" w="med" len="med"/>
                <a:tailEnd type="stealth" w="lg" len="lg"/>
              </a:ln>
            </p:spPr>
            <p:txBody>
              <a:bodyPr/>
              <a:lstStyle/>
              <a:p>
                <a:endParaRPr lang="en-US"/>
              </a:p>
            </p:txBody>
          </p:sp>
          <p:sp>
            <p:nvSpPr>
              <p:cNvPr id="63499" name="Freeform 40"/>
              <p:cNvSpPr>
                <a:spLocks/>
              </p:cNvSpPr>
              <p:nvPr/>
            </p:nvSpPr>
            <p:spPr bwMode="auto">
              <a:xfrm rot="-3350298">
                <a:off x="2094706" y="4945857"/>
                <a:ext cx="1762125" cy="725488"/>
              </a:xfrm>
              <a:custGeom>
                <a:avLst/>
                <a:gdLst>
                  <a:gd name="T0" fmla="*/ 0 w 2191407"/>
                  <a:gd name="T1" fmla="*/ 0 h 725214"/>
                  <a:gd name="T2" fmla="*/ 278774 w 2191407"/>
                  <a:gd name="T3" fmla="*/ 599542 h 725214"/>
                  <a:gd name="T4" fmla="*/ 1139695 w 2191407"/>
                  <a:gd name="T5" fmla="*/ 725762 h 725214"/>
                  <a:gd name="T6" fmla="*/ 0 60000 65536"/>
                  <a:gd name="T7" fmla="*/ 0 60000 65536"/>
                  <a:gd name="T8" fmla="*/ 0 60000 65536"/>
                  <a:gd name="T9" fmla="*/ 0 w 2191407"/>
                  <a:gd name="T10" fmla="*/ 0 h 725214"/>
                  <a:gd name="T11" fmla="*/ 2191407 w 2191407"/>
                  <a:gd name="T12" fmla="*/ 725214 h 725214"/>
                </a:gdLst>
                <a:ahLst/>
                <a:cxnLst>
                  <a:cxn ang="T6">
                    <a:pos x="T0" y="T1"/>
                  </a:cxn>
                  <a:cxn ang="T7">
                    <a:pos x="T2" y="T3"/>
                  </a:cxn>
                  <a:cxn ang="T8">
                    <a:pos x="T4" y="T5"/>
                  </a:cxn>
                </a:cxnLst>
                <a:rect l="T9" t="T10" r="T11" b="T12"/>
                <a:pathLst>
                  <a:path w="2191407" h="725214">
                    <a:moveTo>
                      <a:pt x="0" y="0"/>
                    </a:moveTo>
                    <a:cubicBezTo>
                      <a:pt x="85397" y="239110"/>
                      <a:pt x="170794" y="478221"/>
                      <a:pt x="536028" y="599090"/>
                    </a:cubicBezTo>
                    <a:cubicBezTo>
                      <a:pt x="901262" y="719959"/>
                      <a:pt x="1546334" y="722586"/>
                      <a:pt x="2191407" y="725214"/>
                    </a:cubicBezTo>
                  </a:path>
                </a:pathLst>
              </a:custGeom>
              <a:noFill/>
              <a:ln w="101600" cap="flat" cmpd="sng" algn="ctr">
                <a:solidFill>
                  <a:srgbClr val="FF0000"/>
                </a:solidFill>
                <a:prstDash val="solid"/>
                <a:round/>
                <a:headEnd type="none" w="med" len="med"/>
                <a:tailEnd type="stealth" w="lg" len="lg"/>
              </a:ln>
            </p:spPr>
            <p:txBody>
              <a:bodyPr/>
              <a:lstStyle/>
              <a:p>
                <a:endParaRPr lang="en-US"/>
              </a:p>
            </p:txBody>
          </p:sp>
          <p:sp>
            <p:nvSpPr>
              <p:cNvPr id="63500" name="Freeform 41"/>
              <p:cNvSpPr>
                <a:spLocks/>
              </p:cNvSpPr>
              <p:nvPr/>
            </p:nvSpPr>
            <p:spPr bwMode="auto">
              <a:xfrm rot="6844644">
                <a:off x="4793457" y="1470819"/>
                <a:ext cx="2330450" cy="725487"/>
              </a:xfrm>
              <a:custGeom>
                <a:avLst/>
                <a:gdLst>
                  <a:gd name="T0" fmla="*/ 0 w 2191407"/>
                  <a:gd name="T1" fmla="*/ 0 h 725214"/>
                  <a:gd name="T2" fmla="*/ 644731 w 2191407"/>
                  <a:gd name="T3" fmla="*/ 599542 h 725214"/>
                  <a:gd name="T4" fmla="*/ 2635811 w 2191407"/>
                  <a:gd name="T5" fmla="*/ 725760 h 725214"/>
                  <a:gd name="T6" fmla="*/ 0 60000 65536"/>
                  <a:gd name="T7" fmla="*/ 0 60000 65536"/>
                  <a:gd name="T8" fmla="*/ 0 60000 65536"/>
                  <a:gd name="T9" fmla="*/ 0 w 2191407"/>
                  <a:gd name="T10" fmla="*/ 0 h 725214"/>
                  <a:gd name="T11" fmla="*/ 2191407 w 2191407"/>
                  <a:gd name="T12" fmla="*/ 725214 h 725214"/>
                </a:gdLst>
                <a:ahLst/>
                <a:cxnLst>
                  <a:cxn ang="T6">
                    <a:pos x="T0" y="T1"/>
                  </a:cxn>
                  <a:cxn ang="T7">
                    <a:pos x="T2" y="T3"/>
                  </a:cxn>
                  <a:cxn ang="T8">
                    <a:pos x="T4" y="T5"/>
                  </a:cxn>
                </a:cxnLst>
                <a:rect l="T9" t="T10" r="T11" b="T12"/>
                <a:pathLst>
                  <a:path w="2191407" h="725214">
                    <a:moveTo>
                      <a:pt x="0" y="0"/>
                    </a:moveTo>
                    <a:cubicBezTo>
                      <a:pt x="85397" y="239110"/>
                      <a:pt x="170794" y="478221"/>
                      <a:pt x="536028" y="599090"/>
                    </a:cubicBezTo>
                    <a:cubicBezTo>
                      <a:pt x="901262" y="719959"/>
                      <a:pt x="1546334" y="722586"/>
                      <a:pt x="2191407" y="725214"/>
                    </a:cubicBezTo>
                  </a:path>
                </a:pathLst>
              </a:custGeom>
              <a:noFill/>
              <a:ln w="101600" cap="flat" cmpd="sng" algn="ctr">
                <a:solidFill>
                  <a:srgbClr val="FF0000"/>
                </a:solidFill>
                <a:prstDash val="solid"/>
                <a:round/>
                <a:headEnd type="none" w="med" len="med"/>
                <a:tailEnd type="stealth" w="lg" len="lg"/>
              </a:ln>
            </p:spPr>
            <p:txBody>
              <a:bodyPr/>
              <a:lstStyle/>
              <a:p>
                <a:endParaRPr lang="en-US"/>
              </a:p>
            </p:txBody>
          </p:sp>
          <p:sp>
            <p:nvSpPr>
              <p:cNvPr id="63501" name="Freeform 42"/>
              <p:cNvSpPr>
                <a:spLocks/>
              </p:cNvSpPr>
              <p:nvPr/>
            </p:nvSpPr>
            <p:spPr bwMode="auto">
              <a:xfrm rot="10407085">
                <a:off x="6286199" y="4630470"/>
                <a:ext cx="1066800" cy="723900"/>
              </a:xfrm>
              <a:custGeom>
                <a:avLst/>
                <a:gdLst>
                  <a:gd name="T0" fmla="*/ 0 w 2191407"/>
                  <a:gd name="T1" fmla="*/ 0 h 725214"/>
                  <a:gd name="T2" fmla="*/ 61840 w 2191407"/>
                  <a:gd name="T3" fmla="*/ 596922 h 725214"/>
                  <a:gd name="T4" fmla="*/ 252815 w 2191407"/>
                  <a:gd name="T5" fmla="*/ 722588 h 725214"/>
                  <a:gd name="T6" fmla="*/ 0 60000 65536"/>
                  <a:gd name="T7" fmla="*/ 0 60000 65536"/>
                  <a:gd name="T8" fmla="*/ 0 60000 65536"/>
                  <a:gd name="T9" fmla="*/ 0 w 2191407"/>
                  <a:gd name="T10" fmla="*/ 0 h 725214"/>
                  <a:gd name="T11" fmla="*/ 2191407 w 2191407"/>
                  <a:gd name="T12" fmla="*/ 725214 h 725214"/>
                </a:gdLst>
                <a:ahLst/>
                <a:cxnLst>
                  <a:cxn ang="T6">
                    <a:pos x="T0" y="T1"/>
                  </a:cxn>
                  <a:cxn ang="T7">
                    <a:pos x="T2" y="T3"/>
                  </a:cxn>
                  <a:cxn ang="T8">
                    <a:pos x="T4" y="T5"/>
                  </a:cxn>
                </a:cxnLst>
                <a:rect l="T9" t="T10" r="T11" b="T12"/>
                <a:pathLst>
                  <a:path w="2191407" h="725214">
                    <a:moveTo>
                      <a:pt x="0" y="0"/>
                    </a:moveTo>
                    <a:cubicBezTo>
                      <a:pt x="85397" y="239110"/>
                      <a:pt x="170794" y="478221"/>
                      <a:pt x="536028" y="599090"/>
                    </a:cubicBezTo>
                    <a:cubicBezTo>
                      <a:pt x="901262" y="719959"/>
                      <a:pt x="1546334" y="722586"/>
                      <a:pt x="2191407" y="725214"/>
                    </a:cubicBezTo>
                  </a:path>
                </a:pathLst>
              </a:custGeom>
              <a:noFill/>
              <a:ln w="101600" cap="flat" cmpd="sng" algn="ctr">
                <a:solidFill>
                  <a:srgbClr val="FF0000"/>
                </a:solidFill>
                <a:prstDash val="solid"/>
                <a:round/>
                <a:headEnd type="none" w="med" len="med"/>
                <a:tailEnd type="stealth" w="lg" len="lg"/>
              </a:ln>
            </p:spPr>
            <p:txBody>
              <a:bodyPr/>
              <a:lstStyle/>
              <a:p>
                <a:endParaRPr lang="en-US"/>
              </a:p>
            </p:txBody>
          </p:sp>
        </p:grpSp>
        <p:pic>
          <p:nvPicPr>
            <p:cNvPr id="27" name="Picture 26"/>
            <p:cNvPicPr/>
            <p:nvPr/>
          </p:nvPicPr>
          <p:blipFill>
            <a:blip r:embed="rId9" cstate="print"/>
            <a:srcRect/>
            <a:stretch>
              <a:fillRect/>
            </a:stretch>
          </p:blipFill>
          <p:spPr bwMode="auto">
            <a:xfrm>
              <a:off x="3657600" y="3048000"/>
              <a:ext cx="2508462" cy="1583635"/>
            </a:xfrm>
            <a:prstGeom prst="rect">
              <a:avLst/>
            </a:prstGeom>
            <a:noFill/>
            <a:ln w="9525">
              <a:noFill/>
              <a:miter lim="800000"/>
              <a:headEnd/>
              <a:tailEnd/>
            </a:ln>
          </p:spPr>
        </p:pic>
      </p:grpSp>
      <p:sp>
        <p:nvSpPr>
          <p:cNvPr id="24" name="Title 1"/>
          <p:cNvSpPr txBox="1">
            <a:spLocks/>
          </p:cNvSpPr>
          <p:nvPr/>
        </p:nvSpPr>
        <p:spPr>
          <a:xfrm>
            <a:off x="0" y="117765"/>
            <a:ext cx="89154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mj-lt"/>
                <a:ea typeface="+mj-ea"/>
                <a:cs typeface="+mj-cs"/>
              </a:rPr>
              <a:t>Developing the conceptual framework </a:t>
            </a:r>
          </a:p>
        </p:txBody>
      </p:sp>
    </p:spTree>
    <p:extLst>
      <p:ext uri="{BB962C8B-B14F-4D97-AF65-F5344CB8AC3E}">
        <p14:creationId xmlns:p14="http://schemas.microsoft.com/office/powerpoint/2010/main" val="58496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2038693" y="1752600"/>
            <a:ext cx="5066614" cy="4018845"/>
            <a:chOff x="3256843" y="1275643"/>
            <a:chExt cx="3984977" cy="3160889"/>
          </a:xfrm>
        </p:grpSpPr>
        <p:sp>
          <p:nvSpPr>
            <p:cNvPr id="16399" name="Freeform 15"/>
            <p:cNvSpPr>
              <a:spLocks/>
            </p:cNvSpPr>
            <p:nvPr/>
          </p:nvSpPr>
          <p:spPr bwMode="auto">
            <a:xfrm>
              <a:off x="5879557" y="1804890"/>
              <a:ext cx="367930" cy="401597"/>
            </a:xfrm>
            <a:custGeom>
              <a:avLst/>
              <a:gdLst/>
              <a:ahLst/>
              <a:cxnLst>
                <a:cxn ang="0">
                  <a:pos x="305" y="157"/>
                </a:cxn>
                <a:cxn ang="0">
                  <a:pos x="263" y="203"/>
                </a:cxn>
                <a:cxn ang="0">
                  <a:pos x="81" y="0"/>
                </a:cxn>
                <a:cxn ang="0">
                  <a:pos x="0" y="89"/>
                </a:cxn>
                <a:cxn ang="0">
                  <a:pos x="184" y="292"/>
                </a:cxn>
                <a:cxn ang="0">
                  <a:pos x="141" y="336"/>
                </a:cxn>
                <a:cxn ang="0">
                  <a:pos x="282" y="314"/>
                </a:cxn>
                <a:cxn ang="0">
                  <a:pos x="305" y="157"/>
                </a:cxn>
              </a:cxnLst>
              <a:rect l="0" t="0" r="r" b="b"/>
              <a:pathLst>
                <a:path w="305" h="336">
                  <a:moveTo>
                    <a:pt x="305" y="157"/>
                  </a:moveTo>
                  <a:lnTo>
                    <a:pt x="263" y="203"/>
                  </a:lnTo>
                  <a:lnTo>
                    <a:pt x="81" y="0"/>
                  </a:lnTo>
                  <a:lnTo>
                    <a:pt x="0" y="89"/>
                  </a:lnTo>
                  <a:lnTo>
                    <a:pt x="184" y="292"/>
                  </a:lnTo>
                  <a:lnTo>
                    <a:pt x="141" y="336"/>
                  </a:lnTo>
                  <a:lnTo>
                    <a:pt x="282" y="314"/>
                  </a:lnTo>
                  <a:lnTo>
                    <a:pt x="305" y="157"/>
                  </a:lnTo>
                  <a:close/>
                </a:path>
              </a:pathLst>
            </a:custGeom>
            <a:solidFill>
              <a:srgbClr val="FF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00" name="Freeform 16"/>
            <p:cNvSpPr>
              <a:spLocks/>
            </p:cNvSpPr>
            <p:nvPr/>
          </p:nvSpPr>
          <p:spPr bwMode="auto">
            <a:xfrm>
              <a:off x="4145716" y="1820521"/>
              <a:ext cx="399192" cy="370335"/>
            </a:xfrm>
            <a:custGeom>
              <a:avLst/>
              <a:gdLst/>
              <a:ahLst/>
              <a:cxnLst>
                <a:cxn ang="0">
                  <a:pos x="311" y="215"/>
                </a:cxn>
                <a:cxn ang="0">
                  <a:pos x="284" y="162"/>
                </a:cxn>
                <a:cxn ang="0">
                  <a:pos x="54" y="306"/>
                </a:cxn>
                <a:cxn ang="0">
                  <a:pos x="0" y="198"/>
                </a:cxn>
                <a:cxn ang="0">
                  <a:pos x="229" y="54"/>
                </a:cxn>
                <a:cxn ang="0">
                  <a:pos x="200" y="0"/>
                </a:cxn>
                <a:cxn ang="0">
                  <a:pos x="332" y="58"/>
                </a:cxn>
                <a:cxn ang="0">
                  <a:pos x="311" y="215"/>
                </a:cxn>
              </a:cxnLst>
              <a:rect l="0" t="0" r="r" b="b"/>
              <a:pathLst>
                <a:path w="332" h="306">
                  <a:moveTo>
                    <a:pt x="311" y="215"/>
                  </a:moveTo>
                  <a:lnTo>
                    <a:pt x="284" y="162"/>
                  </a:lnTo>
                  <a:lnTo>
                    <a:pt x="54" y="306"/>
                  </a:lnTo>
                  <a:lnTo>
                    <a:pt x="0" y="198"/>
                  </a:lnTo>
                  <a:lnTo>
                    <a:pt x="229" y="54"/>
                  </a:lnTo>
                  <a:lnTo>
                    <a:pt x="200" y="0"/>
                  </a:lnTo>
                  <a:lnTo>
                    <a:pt x="332" y="58"/>
                  </a:lnTo>
                  <a:lnTo>
                    <a:pt x="311" y="215"/>
                  </a:lnTo>
                  <a:close/>
                </a:path>
              </a:pathLst>
            </a:custGeom>
            <a:solidFill>
              <a:srgbClr val="FF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01" name="Freeform 17"/>
            <p:cNvSpPr>
              <a:spLocks/>
            </p:cNvSpPr>
            <p:nvPr/>
          </p:nvSpPr>
          <p:spPr bwMode="auto">
            <a:xfrm>
              <a:off x="4960934" y="3869697"/>
              <a:ext cx="432859" cy="281358"/>
            </a:xfrm>
            <a:custGeom>
              <a:avLst/>
              <a:gdLst/>
              <a:ahLst/>
              <a:cxnLst>
                <a:cxn ang="0">
                  <a:pos x="100" y="234"/>
                </a:cxn>
                <a:cxn ang="0">
                  <a:pos x="96" y="173"/>
                </a:cxn>
                <a:cxn ang="0">
                  <a:pos x="359" y="175"/>
                </a:cxn>
                <a:cxn ang="0">
                  <a:pos x="349" y="62"/>
                </a:cxn>
                <a:cxn ang="0">
                  <a:pos x="83" y="61"/>
                </a:cxn>
                <a:cxn ang="0">
                  <a:pos x="78" y="0"/>
                </a:cxn>
                <a:cxn ang="0">
                  <a:pos x="0" y="116"/>
                </a:cxn>
                <a:cxn ang="0">
                  <a:pos x="100" y="234"/>
                </a:cxn>
              </a:cxnLst>
              <a:rect l="0" t="0" r="r" b="b"/>
              <a:pathLst>
                <a:path w="359" h="234">
                  <a:moveTo>
                    <a:pt x="100" y="234"/>
                  </a:moveTo>
                  <a:lnTo>
                    <a:pt x="96" y="173"/>
                  </a:lnTo>
                  <a:lnTo>
                    <a:pt x="359" y="175"/>
                  </a:lnTo>
                  <a:lnTo>
                    <a:pt x="349" y="62"/>
                  </a:lnTo>
                  <a:lnTo>
                    <a:pt x="83" y="61"/>
                  </a:lnTo>
                  <a:lnTo>
                    <a:pt x="78" y="0"/>
                  </a:lnTo>
                  <a:lnTo>
                    <a:pt x="0" y="116"/>
                  </a:lnTo>
                  <a:lnTo>
                    <a:pt x="100" y="234"/>
                  </a:lnTo>
                  <a:close/>
                </a:path>
              </a:pathLst>
            </a:custGeom>
            <a:solidFill>
              <a:srgbClr val="FF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02" name="Freeform 18"/>
            <p:cNvSpPr>
              <a:spLocks/>
            </p:cNvSpPr>
            <p:nvPr/>
          </p:nvSpPr>
          <p:spPr bwMode="auto">
            <a:xfrm>
              <a:off x="4018263" y="3064990"/>
              <a:ext cx="286168" cy="447288"/>
            </a:xfrm>
            <a:custGeom>
              <a:avLst/>
              <a:gdLst/>
              <a:ahLst/>
              <a:cxnLst>
                <a:cxn ang="0">
                  <a:pos x="0" y="112"/>
                </a:cxn>
                <a:cxn ang="0">
                  <a:pos x="61" y="101"/>
                </a:cxn>
                <a:cxn ang="0">
                  <a:pos x="83" y="371"/>
                </a:cxn>
                <a:cxn ang="0">
                  <a:pos x="204" y="347"/>
                </a:cxn>
                <a:cxn ang="0">
                  <a:pos x="176" y="77"/>
                </a:cxn>
                <a:cxn ang="0">
                  <a:pos x="237" y="67"/>
                </a:cxn>
                <a:cxn ang="0">
                  <a:pos x="111" y="0"/>
                </a:cxn>
                <a:cxn ang="0">
                  <a:pos x="0" y="112"/>
                </a:cxn>
              </a:cxnLst>
              <a:rect l="0" t="0" r="r" b="b"/>
              <a:pathLst>
                <a:path w="237" h="371">
                  <a:moveTo>
                    <a:pt x="0" y="112"/>
                  </a:moveTo>
                  <a:lnTo>
                    <a:pt x="61" y="101"/>
                  </a:lnTo>
                  <a:lnTo>
                    <a:pt x="83" y="371"/>
                  </a:lnTo>
                  <a:lnTo>
                    <a:pt x="204" y="347"/>
                  </a:lnTo>
                  <a:lnTo>
                    <a:pt x="176" y="77"/>
                  </a:lnTo>
                  <a:lnTo>
                    <a:pt x="237" y="67"/>
                  </a:lnTo>
                  <a:lnTo>
                    <a:pt x="111" y="0"/>
                  </a:lnTo>
                  <a:lnTo>
                    <a:pt x="0" y="112"/>
                  </a:lnTo>
                  <a:close/>
                </a:path>
              </a:pathLst>
            </a:custGeom>
            <a:solidFill>
              <a:srgbClr val="FF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03" name="Freeform 19"/>
            <p:cNvSpPr>
              <a:spLocks/>
            </p:cNvSpPr>
            <p:nvPr/>
          </p:nvSpPr>
          <p:spPr bwMode="auto">
            <a:xfrm>
              <a:off x="6144082" y="3066193"/>
              <a:ext cx="286168" cy="444883"/>
            </a:xfrm>
            <a:custGeom>
              <a:avLst/>
              <a:gdLst/>
              <a:ahLst/>
              <a:cxnLst>
                <a:cxn ang="0">
                  <a:pos x="0" y="258"/>
                </a:cxn>
                <a:cxn ang="0">
                  <a:pos x="61" y="269"/>
                </a:cxn>
                <a:cxn ang="0">
                  <a:pos x="85" y="0"/>
                </a:cxn>
                <a:cxn ang="0">
                  <a:pos x="204" y="22"/>
                </a:cxn>
                <a:cxn ang="0">
                  <a:pos x="178" y="293"/>
                </a:cxn>
                <a:cxn ang="0">
                  <a:pos x="237" y="304"/>
                </a:cxn>
                <a:cxn ang="0">
                  <a:pos x="112" y="371"/>
                </a:cxn>
                <a:cxn ang="0">
                  <a:pos x="0" y="258"/>
                </a:cxn>
              </a:cxnLst>
              <a:rect l="0" t="0" r="r" b="b"/>
              <a:pathLst>
                <a:path w="237" h="371">
                  <a:moveTo>
                    <a:pt x="0" y="258"/>
                  </a:moveTo>
                  <a:lnTo>
                    <a:pt x="61" y="269"/>
                  </a:lnTo>
                  <a:lnTo>
                    <a:pt x="85" y="0"/>
                  </a:lnTo>
                  <a:lnTo>
                    <a:pt x="204" y="22"/>
                  </a:lnTo>
                  <a:lnTo>
                    <a:pt x="178" y="293"/>
                  </a:lnTo>
                  <a:lnTo>
                    <a:pt x="237" y="304"/>
                  </a:lnTo>
                  <a:lnTo>
                    <a:pt x="112" y="371"/>
                  </a:lnTo>
                  <a:lnTo>
                    <a:pt x="0" y="258"/>
                  </a:lnTo>
                  <a:close/>
                </a:path>
              </a:pathLst>
            </a:custGeom>
            <a:solidFill>
              <a:srgbClr val="FF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Oval 31"/>
            <p:cNvSpPr/>
            <p:nvPr/>
          </p:nvSpPr>
          <p:spPr>
            <a:xfrm>
              <a:off x="3510843" y="3584221"/>
              <a:ext cx="1360311" cy="852311"/>
            </a:xfrm>
            <a:prstGeom prst="ellipse">
              <a:avLst/>
            </a:prstGeom>
            <a:solidFill>
              <a:schemeClr val="accent1">
                <a:lumMod val="20000"/>
                <a:lumOff val="8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prstClr val="black"/>
                  </a:solidFill>
                </a:rPr>
                <a:t>REVIEW AND EVALUATION</a:t>
              </a:r>
            </a:p>
          </p:txBody>
        </p:sp>
        <p:sp>
          <p:nvSpPr>
            <p:cNvPr id="34" name="Oval 33"/>
            <p:cNvSpPr/>
            <p:nvPr/>
          </p:nvSpPr>
          <p:spPr>
            <a:xfrm>
              <a:off x="3256843" y="2192865"/>
              <a:ext cx="1360311" cy="852311"/>
            </a:xfrm>
            <a:prstGeom prst="ellipse">
              <a:avLst/>
            </a:prstGeom>
            <a:solidFill>
              <a:schemeClr val="accent1">
                <a:lumMod val="20000"/>
                <a:lumOff val="8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prstClr val="black"/>
                  </a:solidFill>
                </a:rPr>
                <a:t>DATA AND INFORMAT-ION</a:t>
              </a:r>
            </a:p>
          </p:txBody>
        </p:sp>
        <p:sp>
          <p:nvSpPr>
            <p:cNvPr id="35" name="Oval 34"/>
            <p:cNvSpPr/>
            <p:nvPr/>
          </p:nvSpPr>
          <p:spPr>
            <a:xfrm>
              <a:off x="5520266" y="3584221"/>
              <a:ext cx="1360311" cy="852311"/>
            </a:xfrm>
            <a:prstGeom prst="ellipse">
              <a:avLst/>
            </a:prstGeom>
            <a:solidFill>
              <a:schemeClr val="accent1">
                <a:lumMod val="20000"/>
                <a:lumOff val="8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prstClr val="black"/>
                  </a:solidFill>
                </a:rPr>
                <a:t>IMPLEMENT-ATION</a:t>
              </a:r>
            </a:p>
          </p:txBody>
        </p:sp>
        <p:sp>
          <p:nvSpPr>
            <p:cNvPr id="36" name="Oval 35"/>
            <p:cNvSpPr/>
            <p:nvPr/>
          </p:nvSpPr>
          <p:spPr>
            <a:xfrm>
              <a:off x="4532077" y="1275643"/>
              <a:ext cx="1360311" cy="852311"/>
            </a:xfrm>
            <a:prstGeom prst="ellipse">
              <a:avLst/>
            </a:prstGeom>
            <a:solidFill>
              <a:schemeClr val="accent1">
                <a:lumMod val="20000"/>
                <a:lumOff val="8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prstClr val="black"/>
                  </a:solidFill>
                </a:rPr>
                <a:t>ANALYSIS AND ADVICE</a:t>
              </a:r>
            </a:p>
          </p:txBody>
        </p:sp>
        <p:sp>
          <p:nvSpPr>
            <p:cNvPr id="37" name="Oval 36"/>
            <p:cNvSpPr/>
            <p:nvPr/>
          </p:nvSpPr>
          <p:spPr>
            <a:xfrm>
              <a:off x="5881509" y="2192865"/>
              <a:ext cx="1360311" cy="852311"/>
            </a:xfrm>
            <a:prstGeom prst="ellipse">
              <a:avLst/>
            </a:prstGeom>
            <a:solidFill>
              <a:schemeClr val="accent1">
                <a:lumMod val="20000"/>
                <a:lumOff val="8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prstClr val="black"/>
                  </a:solidFill>
                </a:rPr>
                <a:t>DECISION- MAKING</a:t>
              </a:r>
            </a:p>
          </p:txBody>
        </p:sp>
      </p:grpSp>
      <p:sp>
        <p:nvSpPr>
          <p:cNvPr id="13" name="Rectangle 3">
            <a:extLst>
              <a:ext uri="{FF2B5EF4-FFF2-40B4-BE49-F238E27FC236}">
                <a16:creationId xmlns:a16="http://schemas.microsoft.com/office/drawing/2014/main" id="{CBB882EA-C23C-4383-A803-B04E17920316}"/>
              </a:ext>
            </a:extLst>
          </p:cNvPr>
          <p:cNvSpPr>
            <a:spLocks noChangeArrowheads="1"/>
          </p:cNvSpPr>
          <p:nvPr/>
        </p:nvSpPr>
        <p:spPr bwMode="auto">
          <a:xfrm>
            <a:off x="0" y="114696"/>
            <a:ext cx="9144000" cy="1200329"/>
          </a:xfrm>
          <a:prstGeom prst="rect">
            <a:avLst/>
          </a:prstGeom>
          <a:noFill/>
          <a:ln w="25400">
            <a:noFill/>
            <a:miter lim="800000"/>
            <a:headEnd/>
            <a:tailEnd/>
          </a:ln>
        </p:spPr>
        <p:txBody>
          <a:bodyPr wrap="square">
            <a:spAutoFit/>
          </a:bodyPr>
          <a:lstStyle/>
          <a:p>
            <a:pPr algn="ctr" eaLnBrk="0" fontAlgn="base" hangingPunct="0">
              <a:spcBef>
                <a:spcPct val="0"/>
              </a:spcBef>
              <a:spcAft>
                <a:spcPct val="0"/>
              </a:spcAft>
              <a:buFont typeface="Wingdings" pitchFamily="2" charset="2"/>
              <a:buNone/>
            </a:pPr>
            <a:r>
              <a:rPr lang="en-GB" sz="3600" b="1" dirty="0">
                <a:solidFill>
                  <a:srgbClr val="0070C0"/>
                </a:solidFill>
                <a:latin typeface="Calibri"/>
                <a:cs typeface="Times New Roman"/>
              </a:rPr>
              <a:t>A multi-level policy-cycle based governance framework</a:t>
            </a:r>
            <a:endParaRPr lang="de-DE" sz="3600" b="1" dirty="0">
              <a:solidFill>
                <a:srgbClr val="0070C0"/>
              </a:solidFill>
              <a:latin typeface="Calibri"/>
              <a:cs typeface="Times New Roman"/>
            </a:endParaRPr>
          </a:p>
        </p:txBody>
      </p:sp>
    </p:spTree>
    <p:extLst>
      <p:ext uri="{BB962C8B-B14F-4D97-AF65-F5344CB8AC3E}">
        <p14:creationId xmlns:p14="http://schemas.microsoft.com/office/powerpoint/2010/main" val="62018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screen"/>
          <a:srcRect/>
          <a:stretch>
            <a:fillRect/>
          </a:stretch>
        </p:blipFill>
        <p:spPr bwMode="auto">
          <a:xfrm>
            <a:off x="152400" y="1828800"/>
            <a:ext cx="7551632" cy="5029200"/>
          </a:xfrm>
          <a:prstGeom prst="rect">
            <a:avLst/>
          </a:prstGeom>
          <a:noFill/>
          <a:ln w="9525">
            <a:noFill/>
            <a:miter lim="800000"/>
            <a:headEnd/>
            <a:tailEnd/>
          </a:ln>
          <a:effectLst/>
        </p:spPr>
      </p:pic>
      <p:sp>
        <p:nvSpPr>
          <p:cNvPr id="62467" name="Rectangle 3"/>
          <p:cNvSpPr>
            <a:spLocks noChangeArrowheads="1"/>
          </p:cNvSpPr>
          <p:nvPr/>
        </p:nvSpPr>
        <p:spPr bwMode="auto">
          <a:xfrm>
            <a:off x="25213" y="762000"/>
            <a:ext cx="6985187" cy="830997"/>
          </a:xfrm>
          <a:prstGeom prst="rect">
            <a:avLst/>
          </a:prstGeom>
          <a:noFill/>
          <a:ln w="25400">
            <a:noFill/>
            <a:miter lim="800000"/>
            <a:headEnd/>
            <a:tailEnd/>
          </a:ln>
        </p:spPr>
        <p:txBody>
          <a:bodyPr wrap="square">
            <a:spAutoFit/>
          </a:bodyPr>
          <a:lstStyle/>
          <a:p>
            <a:pPr algn="ctr" eaLnBrk="0" fontAlgn="base" hangingPunct="0">
              <a:spcBef>
                <a:spcPct val="0"/>
              </a:spcBef>
              <a:spcAft>
                <a:spcPct val="0"/>
              </a:spcAft>
              <a:buFont typeface="Wingdings" pitchFamily="2" charset="2"/>
              <a:buNone/>
            </a:pPr>
            <a:r>
              <a:rPr lang="en-GB" sz="2400" dirty="0">
                <a:solidFill>
                  <a:srgbClr val="000099"/>
                </a:solidFill>
                <a:cs typeface="Times New Roman" pitchFamily="18" charset="0"/>
              </a:rPr>
              <a:t>A multi-level policy-cycle based governance framework</a:t>
            </a:r>
            <a:endParaRPr lang="de-DE" sz="2400" dirty="0">
              <a:solidFill>
                <a:srgbClr val="000099"/>
              </a:solidFill>
              <a:cs typeface="Times New Roman" pitchFamily="18" charset="0"/>
            </a:endParaRPr>
          </a:p>
        </p:txBody>
      </p:sp>
      <p:grpSp>
        <p:nvGrpSpPr>
          <p:cNvPr id="2" name="Group 4"/>
          <p:cNvGrpSpPr>
            <a:grpSpLocks/>
          </p:cNvGrpSpPr>
          <p:nvPr/>
        </p:nvGrpSpPr>
        <p:grpSpPr bwMode="auto">
          <a:xfrm>
            <a:off x="5867400" y="3429000"/>
            <a:ext cx="3124200" cy="3381375"/>
            <a:chOff x="3840" y="1664"/>
            <a:chExt cx="1793" cy="2130"/>
          </a:xfrm>
        </p:grpSpPr>
        <p:sp>
          <p:nvSpPr>
            <p:cNvPr id="62514" name="Text Box 5"/>
            <p:cNvSpPr txBox="1">
              <a:spLocks noChangeArrowheads="1"/>
            </p:cNvSpPr>
            <p:nvPr/>
          </p:nvSpPr>
          <p:spPr bwMode="auto">
            <a:xfrm>
              <a:off x="4860" y="2960"/>
              <a:ext cx="773" cy="834"/>
            </a:xfrm>
            <a:prstGeom prst="rect">
              <a:avLst/>
            </a:prstGeom>
            <a:noFill/>
            <a:ln w="38100" algn="ctr">
              <a:noFill/>
              <a:miter lim="800000"/>
              <a:headEnd/>
              <a:tailEnd/>
            </a:ln>
          </p:spPr>
          <p:txBody>
            <a:bodyPr>
              <a:spAutoFit/>
            </a:bodyPr>
            <a:lstStyle/>
            <a:p>
              <a:pPr algn="ctr" eaLnBrk="0" fontAlgn="base" hangingPunct="0">
                <a:spcBef>
                  <a:spcPct val="50000"/>
                </a:spcBef>
                <a:spcAft>
                  <a:spcPct val="0"/>
                </a:spcAft>
              </a:pPr>
              <a:r>
                <a:rPr lang="en-US" sz="1600" dirty="0">
                  <a:solidFill>
                    <a:srgbClr val="000080"/>
                  </a:solidFill>
                </a:rPr>
                <a:t>Diversity of policy processes as appropriate</a:t>
              </a:r>
            </a:p>
          </p:txBody>
        </p:sp>
        <p:sp>
          <p:nvSpPr>
            <p:cNvPr id="62515" name="Line 6"/>
            <p:cNvSpPr>
              <a:spLocks noChangeShapeType="1"/>
            </p:cNvSpPr>
            <p:nvPr/>
          </p:nvSpPr>
          <p:spPr bwMode="auto">
            <a:xfrm flipH="1" flipV="1">
              <a:off x="3840" y="1664"/>
              <a:ext cx="1115" cy="1509"/>
            </a:xfrm>
            <a:prstGeom prst="line">
              <a:avLst/>
            </a:prstGeom>
            <a:noFill/>
            <a:ln w="38100">
              <a:solidFill>
                <a:schemeClr val="folHlink"/>
              </a:solidFill>
              <a:round/>
              <a:headEnd/>
              <a:tailEnd type="triangle" w="med" len="med"/>
            </a:ln>
          </p:spPr>
          <p:txBody>
            <a:bodyPr>
              <a:spAutoFit/>
            </a:bodyPr>
            <a:lstStyle/>
            <a:p>
              <a:pPr eaLnBrk="0" fontAlgn="base" hangingPunct="0">
                <a:spcBef>
                  <a:spcPct val="0"/>
                </a:spcBef>
                <a:spcAft>
                  <a:spcPct val="0"/>
                </a:spcAft>
              </a:pPr>
              <a:endParaRPr lang="en-US">
                <a:solidFill>
                  <a:srgbClr val="FFFFFF"/>
                </a:solidFill>
              </a:endParaRPr>
            </a:p>
          </p:txBody>
        </p:sp>
        <p:sp>
          <p:nvSpPr>
            <p:cNvPr id="62516" name="Line 7"/>
            <p:cNvSpPr>
              <a:spLocks noChangeShapeType="1"/>
            </p:cNvSpPr>
            <p:nvPr/>
          </p:nvSpPr>
          <p:spPr bwMode="auto">
            <a:xfrm flipH="1">
              <a:off x="4176" y="3236"/>
              <a:ext cx="779" cy="12"/>
            </a:xfrm>
            <a:prstGeom prst="line">
              <a:avLst/>
            </a:prstGeom>
            <a:noFill/>
            <a:ln w="38100">
              <a:solidFill>
                <a:schemeClr val="folHlink"/>
              </a:solidFill>
              <a:round/>
              <a:headEnd/>
              <a:tailEnd type="triangle" w="med" len="med"/>
            </a:ln>
          </p:spPr>
          <p:txBody>
            <a:bodyPr>
              <a:spAutoFit/>
            </a:bodyPr>
            <a:lstStyle/>
            <a:p>
              <a:pPr eaLnBrk="0" fontAlgn="base" hangingPunct="0">
                <a:spcBef>
                  <a:spcPct val="0"/>
                </a:spcBef>
                <a:spcAft>
                  <a:spcPct val="0"/>
                </a:spcAft>
              </a:pPr>
              <a:endParaRPr lang="en-US">
                <a:solidFill>
                  <a:srgbClr val="FFFFFF"/>
                </a:solidFill>
              </a:endParaRPr>
            </a:p>
          </p:txBody>
        </p:sp>
        <p:sp>
          <p:nvSpPr>
            <p:cNvPr id="62517" name="Line 8"/>
            <p:cNvSpPr>
              <a:spLocks noChangeShapeType="1"/>
            </p:cNvSpPr>
            <p:nvPr/>
          </p:nvSpPr>
          <p:spPr bwMode="auto">
            <a:xfrm flipH="1" flipV="1">
              <a:off x="3936" y="2816"/>
              <a:ext cx="964" cy="388"/>
            </a:xfrm>
            <a:prstGeom prst="line">
              <a:avLst/>
            </a:prstGeom>
            <a:noFill/>
            <a:ln w="38100">
              <a:solidFill>
                <a:schemeClr val="folHlink"/>
              </a:solidFill>
              <a:round/>
              <a:headEnd/>
              <a:tailEnd type="triangle" w="med" len="med"/>
            </a:ln>
          </p:spPr>
          <p:txBody>
            <a:bodyPr>
              <a:spAutoFit/>
            </a:bodyPr>
            <a:lstStyle/>
            <a:p>
              <a:pPr eaLnBrk="0" fontAlgn="base" hangingPunct="0">
                <a:spcBef>
                  <a:spcPct val="0"/>
                </a:spcBef>
                <a:spcAft>
                  <a:spcPct val="0"/>
                </a:spcAft>
              </a:pPr>
              <a:endParaRPr lang="en-US">
                <a:solidFill>
                  <a:srgbClr val="FFFFFF"/>
                </a:solidFill>
              </a:endParaRPr>
            </a:p>
          </p:txBody>
        </p:sp>
      </p:grpSp>
      <p:sp>
        <p:nvSpPr>
          <p:cNvPr id="62469" name="Text Box 9"/>
          <p:cNvSpPr txBox="1">
            <a:spLocks noChangeArrowheads="1"/>
          </p:cNvSpPr>
          <p:nvPr/>
        </p:nvSpPr>
        <p:spPr bwMode="auto">
          <a:xfrm>
            <a:off x="7467600" y="2667000"/>
            <a:ext cx="1676400" cy="1062038"/>
          </a:xfrm>
          <a:prstGeom prst="rect">
            <a:avLst/>
          </a:prstGeom>
          <a:noFill/>
          <a:ln w="38100" algn="ctr">
            <a:noFill/>
            <a:miter lim="800000"/>
            <a:headEnd/>
            <a:tailEnd/>
          </a:ln>
        </p:spPr>
        <p:txBody>
          <a:bodyPr>
            <a:spAutoFit/>
          </a:bodyPr>
          <a:lstStyle/>
          <a:p>
            <a:pPr eaLnBrk="0" fontAlgn="base" hangingPunct="0">
              <a:spcBef>
                <a:spcPct val="50000"/>
              </a:spcBef>
              <a:spcAft>
                <a:spcPct val="0"/>
              </a:spcAft>
            </a:pPr>
            <a:r>
              <a:rPr lang="en-US" b="1" dirty="0">
                <a:solidFill>
                  <a:srgbClr val="000080"/>
                </a:solidFill>
              </a:rPr>
              <a:t>Policy cycles must be:</a:t>
            </a:r>
          </a:p>
          <a:p>
            <a:pPr algn="ctr" eaLnBrk="0" fontAlgn="base" hangingPunct="0">
              <a:spcBef>
                <a:spcPct val="50000"/>
              </a:spcBef>
              <a:spcAft>
                <a:spcPct val="0"/>
              </a:spcAft>
            </a:pPr>
            <a:r>
              <a:rPr lang="en-US" dirty="0">
                <a:solidFill>
                  <a:srgbClr val="000080"/>
                </a:solidFill>
              </a:rPr>
              <a:t>Complete</a:t>
            </a:r>
          </a:p>
        </p:txBody>
      </p:sp>
      <p:sp>
        <p:nvSpPr>
          <p:cNvPr id="62499" name="Text Box 26"/>
          <p:cNvSpPr txBox="1">
            <a:spLocks noChangeArrowheads="1"/>
          </p:cNvSpPr>
          <p:nvPr/>
        </p:nvSpPr>
        <p:spPr bwMode="auto">
          <a:xfrm>
            <a:off x="7627938" y="4616450"/>
            <a:ext cx="1339850" cy="641350"/>
          </a:xfrm>
          <a:prstGeom prst="rect">
            <a:avLst/>
          </a:prstGeom>
          <a:noFill/>
          <a:ln w="38100" algn="ctr">
            <a:noFill/>
            <a:miter lim="800000"/>
            <a:headEnd/>
            <a:tailEnd/>
          </a:ln>
        </p:spPr>
        <p:txBody>
          <a:bodyPr>
            <a:spAutoFit/>
          </a:bodyPr>
          <a:lstStyle/>
          <a:p>
            <a:pPr algn="ctr" eaLnBrk="0" fontAlgn="base" hangingPunct="0">
              <a:spcBef>
                <a:spcPct val="50000"/>
              </a:spcBef>
              <a:spcAft>
                <a:spcPct val="0"/>
              </a:spcAft>
            </a:pPr>
            <a:r>
              <a:rPr lang="en-US" dirty="0">
                <a:solidFill>
                  <a:srgbClr val="000080"/>
                </a:solidFill>
              </a:rPr>
              <a:t>Linked laterally</a:t>
            </a:r>
          </a:p>
        </p:txBody>
      </p:sp>
      <p:sp>
        <p:nvSpPr>
          <p:cNvPr id="62497" name="Text Box 29"/>
          <p:cNvSpPr txBox="1">
            <a:spLocks noChangeArrowheads="1"/>
          </p:cNvSpPr>
          <p:nvPr/>
        </p:nvSpPr>
        <p:spPr bwMode="auto">
          <a:xfrm>
            <a:off x="7451725" y="3810000"/>
            <a:ext cx="1692275" cy="641350"/>
          </a:xfrm>
          <a:prstGeom prst="rect">
            <a:avLst/>
          </a:prstGeom>
          <a:noFill/>
          <a:ln w="38100" algn="ctr">
            <a:noFill/>
            <a:miter lim="800000"/>
            <a:headEnd/>
            <a:tailEnd/>
          </a:ln>
        </p:spPr>
        <p:txBody>
          <a:bodyPr>
            <a:spAutoFit/>
          </a:bodyPr>
          <a:lstStyle/>
          <a:p>
            <a:pPr algn="ctr" eaLnBrk="0" fontAlgn="base" hangingPunct="0">
              <a:spcBef>
                <a:spcPct val="50000"/>
              </a:spcBef>
              <a:spcAft>
                <a:spcPct val="0"/>
              </a:spcAft>
            </a:pPr>
            <a:r>
              <a:rPr lang="en-US" dirty="0">
                <a:solidFill>
                  <a:srgbClr val="000080"/>
                </a:solidFill>
              </a:rPr>
              <a:t>Linked vertically</a:t>
            </a:r>
          </a:p>
        </p:txBody>
      </p:sp>
      <p:sp>
        <p:nvSpPr>
          <p:cNvPr id="62473" name="Rectangle 30"/>
          <p:cNvSpPr>
            <a:spLocks noChangeArrowheads="1"/>
          </p:cNvSpPr>
          <p:nvPr/>
        </p:nvSpPr>
        <p:spPr bwMode="auto">
          <a:xfrm>
            <a:off x="110616" y="76200"/>
            <a:ext cx="6629397" cy="579438"/>
          </a:xfrm>
          <a:prstGeom prst="rect">
            <a:avLst/>
          </a:prstGeom>
          <a:noFill/>
          <a:ln w="25400">
            <a:noFill/>
            <a:miter lim="800000"/>
            <a:headEnd/>
            <a:tailEnd/>
          </a:ln>
        </p:spPr>
        <p:txBody>
          <a:bodyPr wrap="square">
            <a:spAutoFit/>
          </a:bodyPr>
          <a:lstStyle/>
          <a:p>
            <a:pPr algn="ctr" eaLnBrk="0" fontAlgn="base" hangingPunct="0">
              <a:spcBef>
                <a:spcPct val="0"/>
              </a:spcBef>
              <a:spcAft>
                <a:spcPct val="0"/>
              </a:spcAft>
            </a:pPr>
            <a:r>
              <a:rPr lang="en-029" sz="3200" b="1" dirty="0">
                <a:solidFill>
                  <a:schemeClr val="accent1"/>
                </a:solidFill>
                <a:cs typeface="Times New Roman" pitchFamily="18" charset="0"/>
              </a:rPr>
              <a:t>The governance framework</a:t>
            </a:r>
            <a:endParaRPr lang="de-DE" sz="3200" b="1" dirty="0">
              <a:solidFill>
                <a:schemeClr val="accent1"/>
              </a:solidFill>
              <a:cs typeface="Times New Roman" pitchFamily="18" charset="0"/>
            </a:endParaRPr>
          </a:p>
        </p:txBody>
      </p:sp>
      <p:pic>
        <p:nvPicPr>
          <p:cNvPr id="3" name="Picture 2">
            <a:extLst>
              <a:ext uri="{FF2B5EF4-FFF2-40B4-BE49-F238E27FC236}">
                <a16:creationId xmlns:a16="http://schemas.microsoft.com/office/drawing/2014/main" id="{19DB5B93-F45F-40C1-9BB7-55CB62347403}"/>
              </a:ext>
            </a:extLst>
          </p:cNvPr>
          <p:cNvPicPr>
            <a:picLocks noChangeAspect="1"/>
          </p:cNvPicPr>
          <p:nvPr/>
        </p:nvPicPr>
        <p:blipFill>
          <a:blip r:embed="rId4"/>
          <a:stretch>
            <a:fillRect/>
          </a:stretch>
        </p:blipFill>
        <p:spPr>
          <a:xfrm>
            <a:off x="7010400" y="106964"/>
            <a:ext cx="2108387" cy="1671036"/>
          </a:xfrm>
          <a:prstGeom prst="rect">
            <a:avLst/>
          </a:prstGeom>
        </p:spPr>
      </p:pic>
    </p:spTree>
    <p:extLst>
      <p:ext uri="{BB962C8B-B14F-4D97-AF65-F5344CB8AC3E}">
        <p14:creationId xmlns:p14="http://schemas.microsoft.com/office/powerpoint/2010/main" val="214855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04800" y="838200"/>
            <a:ext cx="8258175" cy="4832092"/>
          </a:xfrm>
          <a:prstGeom prst="rect">
            <a:avLst/>
          </a:prstGeom>
          <a:noFill/>
          <a:ln w="28575" algn="ctr">
            <a:noFill/>
            <a:miter lim="800000"/>
            <a:headEnd/>
            <a:tailEnd/>
          </a:ln>
        </p:spPr>
        <p:txBody>
          <a:bodyPr>
            <a:spAutoFit/>
          </a:bodyPr>
          <a:lstStyle/>
          <a:p>
            <a:pPr marL="520700" indent="-463550">
              <a:spcBef>
                <a:spcPct val="50000"/>
              </a:spcBef>
              <a:spcAft>
                <a:spcPct val="50000"/>
              </a:spcAft>
              <a:buClr>
                <a:srgbClr val="FF0000"/>
              </a:buClr>
              <a:buSzPct val="150000"/>
              <a:buFont typeface="Wingdings" panose="05000000000000000000" pitchFamily="2" charset="2"/>
              <a:buChar char="Ø"/>
            </a:pPr>
            <a:r>
              <a:rPr lang="en-US" sz="2800" dirty="0">
                <a:solidFill>
                  <a:srgbClr val="002060"/>
                </a:solidFill>
                <a:latin typeface="Tahoma" pitchFamily="34" charset="0"/>
              </a:rPr>
              <a:t>Long-term goal of interventions </a:t>
            </a:r>
            <a:r>
              <a:rPr lang="en-US" sz="2800" b="1" i="1" dirty="0">
                <a:solidFill>
                  <a:srgbClr val="002060"/>
                </a:solidFill>
                <a:latin typeface="Tahoma" pitchFamily="34" charset="0"/>
              </a:rPr>
              <a:t>is ‘fully-functional policy cycles at all appropriate levels with the appropriate vertical and lateral linkages’</a:t>
            </a:r>
          </a:p>
          <a:p>
            <a:pPr marL="520700" indent="-463550">
              <a:spcBef>
                <a:spcPct val="50000"/>
              </a:spcBef>
              <a:spcAft>
                <a:spcPct val="50000"/>
              </a:spcAft>
              <a:buClr>
                <a:srgbClr val="FF0000"/>
              </a:buClr>
              <a:buSzPct val="150000"/>
              <a:buFont typeface="Wingdings" panose="05000000000000000000" pitchFamily="2" charset="2"/>
              <a:buChar char="Ø"/>
            </a:pPr>
            <a:r>
              <a:rPr lang="en-US" sz="2800" dirty="0">
                <a:solidFill>
                  <a:srgbClr val="002060"/>
                </a:solidFill>
                <a:latin typeface="Tahoma" pitchFamily="34" charset="0"/>
              </a:rPr>
              <a:t>Interventions can be specifically targeted at various parts of the system to:</a:t>
            </a:r>
          </a:p>
          <a:p>
            <a:pPr marL="1252538" lvl="1" indent="-617538">
              <a:spcBef>
                <a:spcPct val="50000"/>
              </a:spcBef>
              <a:spcAft>
                <a:spcPct val="50000"/>
              </a:spcAft>
              <a:buClr>
                <a:srgbClr val="FF0000"/>
              </a:buClr>
              <a:buFont typeface="Courier New" panose="02070309020205020404" pitchFamily="49" charset="0"/>
              <a:buChar char="o"/>
            </a:pPr>
            <a:r>
              <a:rPr lang="en-US" sz="2800" dirty="0">
                <a:solidFill>
                  <a:srgbClr val="002060"/>
                </a:solidFill>
                <a:latin typeface="Tahoma" pitchFamily="34" charset="0"/>
              </a:rPr>
              <a:t>Establish or strengthen policy cycles</a:t>
            </a:r>
          </a:p>
          <a:p>
            <a:pPr marL="1252538" lvl="1" indent="-617538">
              <a:spcBef>
                <a:spcPct val="50000"/>
              </a:spcBef>
              <a:spcAft>
                <a:spcPct val="50000"/>
              </a:spcAft>
              <a:buClr>
                <a:srgbClr val="FF0000"/>
              </a:buClr>
              <a:buFont typeface="Courier New" panose="02070309020205020404" pitchFamily="49" charset="0"/>
              <a:buChar char="o"/>
            </a:pPr>
            <a:r>
              <a:rPr lang="en-US" sz="2800" dirty="0">
                <a:solidFill>
                  <a:srgbClr val="002060"/>
                </a:solidFill>
                <a:latin typeface="Tahoma" pitchFamily="34" charset="0"/>
              </a:rPr>
              <a:t>Build or enhance linkages</a:t>
            </a:r>
          </a:p>
        </p:txBody>
      </p:sp>
      <p:sp>
        <p:nvSpPr>
          <p:cNvPr id="64515" name="Rectangle 3"/>
          <p:cNvSpPr>
            <a:spLocks noChangeArrowheads="1"/>
          </p:cNvSpPr>
          <p:nvPr/>
        </p:nvSpPr>
        <p:spPr bwMode="auto">
          <a:xfrm>
            <a:off x="228600" y="76200"/>
            <a:ext cx="8763000" cy="646331"/>
          </a:xfrm>
          <a:prstGeom prst="rect">
            <a:avLst/>
          </a:prstGeom>
          <a:noFill/>
          <a:ln w="25400">
            <a:noFill/>
            <a:miter lim="800000"/>
            <a:headEnd/>
            <a:tailEnd/>
          </a:ln>
        </p:spPr>
        <p:txBody>
          <a:bodyPr>
            <a:spAutoFit/>
          </a:bodyPr>
          <a:lstStyle/>
          <a:p>
            <a:pPr algn="ctr"/>
            <a:r>
              <a:rPr lang="en-029" sz="3600" b="1" dirty="0">
                <a:solidFill>
                  <a:srgbClr val="0070C0"/>
                </a:solidFill>
                <a:latin typeface="Calibri"/>
                <a:cs typeface="Times New Roman"/>
              </a:rPr>
              <a:t>Framework building interventions</a:t>
            </a:r>
            <a:endParaRPr lang="de-DE" sz="3600" b="1" dirty="0">
              <a:solidFill>
                <a:srgbClr val="0070C0"/>
              </a:solidFill>
              <a:latin typeface="Calibri"/>
              <a:cs typeface="Times New Roman"/>
            </a:endParaRPr>
          </a:p>
        </p:txBody>
      </p:sp>
    </p:spTree>
  </p:cSld>
  <p:clrMapOvr>
    <a:overrideClrMapping bg1="dk2" tx1="lt1" bg2="dk1"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162152"/>
            <a:ext cx="9206746" cy="599848"/>
          </a:xfrm>
        </p:spPr>
        <p:txBody>
          <a:bodyPr/>
          <a:lstStyle/>
          <a:p>
            <a:pPr>
              <a:spcBef>
                <a:spcPts val="0"/>
              </a:spcBef>
            </a:pPr>
            <a:r>
              <a:rPr lang="en-US" sz="3600" b="1" dirty="0">
                <a:solidFill>
                  <a:srgbClr val="0070C0"/>
                </a:solidFill>
                <a:effectLst/>
              </a:rPr>
              <a:t>Applying the framework</a:t>
            </a:r>
          </a:p>
        </p:txBody>
      </p:sp>
      <p:sp>
        <p:nvSpPr>
          <p:cNvPr id="2" name="Rectangle 1">
            <a:extLst>
              <a:ext uri="{FF2B5EF4-FFF2-40B4-BE49-F238E27FC236}">
                <a16:creationId xmlns:a16="http://schemas.microsoft.com/office/drawing/2014/main" id="{5880D3E8-7856-41E0-A6D7-4DD53CBA9CA6}"/>
              </a:ext>
            </a:extLst>
          </p:cNvPr>
          <p:cNvSpPr/>
          <p:nvPr/>
        </p:nvSpPr>
        <p:spPr>
          <a:xfrm>
            <a:off x="355838" y="1020648"/>
            <a:ext cx="8495069" cy="4816703"/>
          </a:xfrm>
          <a:prstGeom prst="rect">
            <a:avLst/>
          </a:prstGeom>
        </p:spPr>
        <p:txBody>
          <a:bodyPr wrap="square">
            <a:spAutoFit/>
          </a:bodyPr>
          <a:lstStyle/>
          <a:p>
            <a:pPr>
              <a:spcAft>
                <a:spcPts val="1800"/>
              </a:spcAft>
              <a:buClr>
                <a:srgbClr val="FF0000"/>
              </a:buClr>
            </a:pPr>
            <a:r>
              <a:rPr lang="en-US" sz="2800" dirty="0">
                <a:solidFill>
                  <a:srgbClr val="002060"/>
                </a:solidFill>
                <a:latin typeface="Tahoma" pitchFamily="34" charset="0"/>
              </a:rPr>
              <a:t>Framework allows for specific questions about different parts of the system</a:t>
            </a:r>
          </a:p>
          <a:p>
            <a:pPr marL="342900" lvl="0" indent="-342900">
              <a:spcAft>
                <a:spcPts val="1200"/>
              </a:spcAft>
              <a:buClr>
                <a:srgbClr val="FF0000"/>
              </a:buClr>
              <a:buFont typeface="Wingdings" panose="05000000000000000000" pitchFamily="2" charset="2"/>
              <a:buChar char="Ø"/>
            </a:pPr>
            <a:r>
              <a:rPr lang="en-US" sz="2800" dirty="0">
                <a:solidFill>
                  <a:srgbClr val="002060"/>
                </a:solidFill>
                <a:latin typeface="Tahoma" pitchFamily="34" charset="0"/>
              </a:rPr>
              <a:t>Policy cycles, e. g.</a:t>
            </a:r>
          </a:p>
          <a:p>
            <a:pPr marL="914400" lvl="1" indent="-457200">
              <a:spcAft>
                <a:spcPts val="1200"/>
              </a:spcAft>
              <a:buClr>
                <a:srgbClr val="FF0000"/>
              </a:buClr>
              <a:buFont typeface="Courier New" panose="02070309020205020404" pitchFamily="49" charset="0"/>
              <a:buChar char="o"/>
            </a:pPr>
            <a:r>
              <a:rPr lang="en-US" sz="2800" dirty="0">
                <a:solidFill>
                  <a:srgbClr val="002060"/>
                </a:solidFill>
                <a:latin typeface="Tahoma" pitchFamily="34" charset="0"/>
              </a:rPr>
              <a:t>What are the policy cycles at various levels?</a:t>
            </a:r>
          </a:p>
          <a:p>
            <a:pPr marL="914400" lvl="1" indent="-457200">
              <a:spcAft>
                <a:spcPts val="1200"/>
              </a:spcAft>
              <a:buClr>
                <a:srgbClr val="FF0000"/>
              </a:buClr>
              <a:buFont typeface="Courier New" panose="02070309020205020404" pitchFamily="49" charset="0"/>
              <a:buChar char="o"/>
            </a:pPr>
            <a:r>
              <a:rPr lang="en-US" sz="2800" dirty="0">
                <a:solidFill>
                  <a:srgbClr val="002060"/>
                </a:solidFill>
                <a:latin typeface="Tahoma" pitchFamily="34" charset="0"/>
              </a:rPr>
              <a:t>Is there a typology of policy cycles?</a:t>
            </a:r>
          </a:p>
          <a:p>
            <a:pPr marL="914400" lvl="1" indent="-457200">
              <a:spcAft>
                <a:spcPts val="1200"/>
              </a:spcAft>
              <a:buClr>
                <a:srgbClr val="FF0000"/>
              </a:buClr>
              <a:buFont typeface="Courier New" panose="02070309020205020404" pitchFamily="49" charset="0"/>
              <a:buChar char="o"/>
            </a:pPr>
            <a:r>
              <a:rPr lang="en-US" sz="2800" dirty="0">
                <a:solidFill>
                  <a:srgbClr val="002060"/>
                </a:solidFill>
                <a:latin typeface="Tahoma" pitchFamily="34" charset="0"/>
              </a:rPr>
              <a:t>What are desired characteristics for various types?</a:t>
            </a:r>
          </a:p>
          <a:p>
            <a:pPr marL="914400" lvl="1" indent="-457200">
              <a:spcAft>
                <a:spcPts val="1200"/>
              </a:spcAft>
              <a:buClr>
                <a:srgbClr val="FF0000"/>
              </a:buClr>
              <a:buFont typeface="Courier New" panose="02070309020205020404" pitchFamily="49" charset="0"/>
              <a:buChar char="o"/>
            </a:pPr>
            <a:r>
              <a:rPr lang="en-US" sz="2800" dirty="0">
                <a:solidFill>
                  <a:srgbClr val="002060"/>
                </a:solidFill>
                <a:latin typeface="Tahoma" pitchFamily="34" charset="0"/>
              </a:rPr>
              <a:t>What is needed to build capacity towards those characteristics?</a:t>
            </a:r>
          </a:p>
        </p:txBody>
      </p:sp>
    </p:spTree>
    <p:extLst>
      <p:ext uri="{BB962C8B-B14F-4D97-AF65-F5344CB8AC3E}">
        <p14:creationId xmlns:p14="http://schemas.microsoft.com/office/powerpoint/2010/main" val="343793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80D3E8-7856-41E0-A6D7-4DD53CBA9CA6}"/>
              </a:ext>
            </a:extLst>
          </p:cNvPr>
          <p:cNvSpPr/>
          <p:nvPr/>
        </p:nvSpPr>
        <p:spPr>
          <a:xfrm>
            <a:off x="124691" y="838200"/>
            <a:ext cx="8991600" cy="5816977"/>
          </a:xfrm>
          <a:prstGeom prst="rect">
            <a:avLst/>
          </a:prstGeom>
        </p:spPr>
        <p:txBody>
          <a:bodyPr wrap="square">
            <a:spAutoFit/>
          </a:bodyPr>
          <a:lstStyle/>
          <a:p>
            <a:pPr marL="342900" lvl="0" indent="-342900">
              <a:spcAft>
                <a:spcPts val="1200"/>
              </a:spcAft>
              <a:buClr>
                <a:srgbClr val="FF0000"/>
              </a:buClr>
              <a:buFont typeface="Wingdings" panose="05000000000000000000" pitchFamily="2" charset="2"/>
              <a:buChar char="Ø"/>
            </a:pPr>
            <a:r>
              <a:rPr lang="en-US" sz="2800" dirty="0">
                <a:solidFill>
                  <a:srgbClr val="002060"/>
                </a:solidFill>
                <a:latin typeface="Tahoma" pitchFamily="34" charset="0"/>
              </a:rPr>
              <a:t>Interactions, e. g.</a:t>
            </a:r>
          </a:p>
          <a:p>
            <a:pPr marL="914400" lvl="1" indent="-457200">
              <a:spcAft>
                <a:spcPts val="1200"/>
              </a:spcAft>
              <a:buClr>
                <a:srgbClr val="FF0000"/>
              </a:buClr>
              <a:buFont typeface="Courier New" panose="02070309020205020404" pitchFamily="49" charset="0"/>
              <a:buChar char="o"/>
            </a:pPr>
            <a:r>
              <a:rPr lang="en-US" sz="2800" dirty="0">
                <a:solidFill>
                  <a:srgbClr val="002060"/>
                </a:solidFill>
                <a:latin typeface="Tahoma" pitchFamily="34" charset="0"/>
              </a:rPr>
              <a:t>Where are interactions needed?</a:t>
            </a:r>
          </a:p>
          <a:p>
            <a:pPr marL="914400" lvl="1" indent="-457200">
              <a:spcAft>
                <a:spcPts val="1200"/>
              </a:spcAft>
              <a:buClr>
                <a:srgbClr val="FF0000"/>
              </a:buClr>
              <a:buFont typeface="Courier New" panose="02070309020205020404" pitchFamily="49" charset="0"/>
              <a:buChar char="o"/>
            </a:pPr>
            <a:r>
              <a:rPr lang="en-US" sz="2800" dirty="0">
                <a:solidFill>
                  <a:srgbClr val="002060"/>
                </a:solidFill>
                <a:latin typeface="Tahoma" pitchFamily="34" charset="0"/>
              </a:rPr>
              <a:t>What types of interactions?</a:t>
            </a:r>
          </a:p>
          <a:p>
            <a:pPr marL="1371600" lvl="2" indent="-457200">
              <a:spcAft>
                <a:spcPts val="1200"/>
              </a:spcAft>
              <a:buClr>
                <a:srgbClr val="FF0000"/>
              </a:buClr>
              <a:buFont typeface="Arial" panose="020B0604020202020204" pitchFamily="34" charset="0"/>
              <a:buChar char="•"/>
            </a:pPr>
            <a:r>
              <a:rPr lang="en-US" sz="2400" dirty="0">
                <a:solidFill>
                  <a:srgbClr val="002060"/>
                </a:solidFill>
                <a:latin typeface="Tahoma" pitchFamily="34" charset="0"/>
              </a:rPr>
              <a:t>Sharing information</a:t>
            </a:r>
          </a:p>
          <a:p>
            <a:pPr marL="1371600" lvl="2" indent="-457200">
              <a:spcAft>
                <a:spcPts val="1200"/>
              </a:spcAft>
              <a:buClr>
                <a:srgbClr val="FF0000"/>
              </a:buClr>
              <a:buFont typeface="Arial" panose="020B0604020202020204" pitchFamily="34" charset="0"/>
              <a:buChar char="•"/>
            </a:pPr>
            <a:r>
              <a:rPr lang="en-US" sz="2400" dirty="0">
                <a:solidFill>
                  <a:srgbClr val="002060"/>
                </a:solidFill>
                <a:latin typeface="Tahoma" pitchFamily="34" charset="0"/>
              </a:rPr>
              <a:t>Coproduction of outputs</a:t>
            </a:r>
          </a:p>
          <a:p>
            <a:pPr marL="1371600" lvl="2" indent="-457200">
              <a:spcAft>
                <a:spcPts val="1200"/>
              </a:spcAft>
              <a:buClr>
                <a:srgbClr val="FF0000"/>
              </a:buClr>
              <a:buFont typeface="Arial" panose="020B0604020202020204" pitchFamily="34" charset="0"/>
              <a:buChar char="•"/>
            </a:pPr>
            <a:r>
              <a:rPr lang="en-US" sz="2400" dirty="0">
                <a:solidFill>
                  <a:srgbClr val="002060"/>
                </a:solidFill>
                <a:latin typeface="Tahoma" pitchFamily="34" charset="0"/>
              </a:rPr>
              <a:t>Planning and strategizing together</a:t>
            </a:r>
          </a:p>
          <a:p>
            <a:pPr marL="1371600" lvl="2" indent="-457200">
              <a:spcAft>
                <a:spcPts val="1200"/>
              </a:spcAft>
              <a:buClr>
                <a:srgbClr val="FF0000"/>
              </a:buClr>
              <a:buFont typeface="Arial" panose="020B0604020202020204" pitchFamily="34" charset="0"/>
              <a:buChar char="•"/>
            </a:pPr>
            <a:r>
              <a:rPr lang="en-US" sz="2400" dirty="0">
                <a:solidFill>
                  <a:srgbClr val="002060"/>
                </a:solidFill>
                <a:latin typeface="Tahoma" pitchFamily="34" charset="0"/>
              </a:rPr>
              <a:t>Making joint decisions</a:t>
            </a:r>
          </a:p>
          <a:p>
            <a:pPr marL="914400" lvl="1" indent="-457200">
              <a:spcAft>
                <a:spcPts val="1200"/>
              </a:spcAft>
              <a:buClr>
                <a:srgbClr val="FF0000"/>
              </a:buClr>
              <a:buFont typeface="Courier New" panose="02070309020205020404" pitchFamily="49" charset="0"/>
              <a:buChar char="o"/>
            </a:pPr>
            <a:r>
              <a:rPr lang="en-US" sz="2800" dirty="0">
                <a:solidFill>
                  <a:srgbClr val="002060"/>
                </a:solidFill>
                <a:latin typeface="Tahoma" pitchFamily="34" charset="0"/>
              </a:rPr>
              <a:t>Do modes of interaction at national, regional, global levels differ?</a:t>
            </a:r>
          </a:p>
          <a:p>
            <a:pPr marL="914400" lvl="1" indent="-457200">
              <a:spcAft>
                <a:spcPts val="1200"/>
              </a:spcAft>
              <a:buClr>
                <a:srgbClr val="FF0000"/>
              </a:buClr>
              <a:buFont typeface="Courier New" panose="02070309020205020404" pitchFamily="49" charset="0"/>
              <a:buChar char="o"/>
            </a:pPr>
            <a:r>
              <a:rPr lang="en-US" sz="2800" dirty="0">
                <a:solidFill>
                  <a:srgbClr val="002060"/>
                </a:solidFill>
                <a:latin typeface="Tahoma" pitchFamily="34" charset="0"/>
              </a:rPr>
              <a:t>What is needed to build capacity towards effective interactions?</a:t>
            </a:r>
          </a:p>
        </p:txBody>
      </p:sp>
      <p:sp>
        <p:nvSpPr>
          <p:cNvPr id="6" name="Rectangle 3">
            <a:extLst>
              <a:ext uri="{FF2B5EF4-FFF2-40B4-BE49-F238E27FC236}">
                <a16:creationId xmlns:a16="http://schemas.microsoft.com/office/drawing/2014/main" id="{683F9564-5C84-4F83-BEFC-FF64C7ADE038}"/>
              </a:ext>
            </a:extLst>
          </p:cNvPr>
          <p:cNvSpPr txBox="1">
            <a:spLocks noChangeArrowheads="1"/>
          </p:cNvSpPr>
          <p:nvPr/>
        </p:nvSpPr>
        <p:spPr bwMode="auto">
          <a:xfrm>
            <a:off x="0" y="150928"/>
            <a:ext cx="9206746" cy="5998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hlink"/>
              </a:buClr>
              <a:buSzPct val="65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spcBef>
                <a:spcPts val="0"/>
              </a:spcBef>
            </a:pPr>
            <a:r>
              <a:rPr lang="en-US" sz="3600" b="1" kern="0" dirty="0">
                <a:solidFill>
                  <a:srgbClr val="0070C0"/>
                </a:solidFill>
                <a:effectLst/>
              </a:rPr>
              <a:t>Applying the framework</a:t>
            </a:r>
          </a:p>
        </p:txBody>
      </p:sp>
    </p:spTree>
    <p:extLst>
      <p:ext uri="{BB962C8B-B14F-4D97-AF65-F5344CB8AC3E}">
        <p14:creationId xmlns:p14="http://schemas.microsoft.com/office/powerpoint/2010/main" val="3711747849"/>
      </p:ext>
    </p:extLst>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themeOverride>
</file>

<file path=ppt/theme/themeOverride2.xml><?xml version="1.0" encoding="utf-8"?>
<a:themeOverride xmlns:a="http://schemas.openxmlformats.org/drawingml/2006/main">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themeOverride>
</file>

<file path=ppt/theme/themeOverride3.xml><?xml version="1.0" encoding="utf-8"?>
<a:themeOverride xmlns:a="http://schemas.openxmlformats.org/drawingml/2006/main">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themeOverride>
</file>

<file path=ppt/theme/themeOverride4.xml><?xml version="1.0" encoding="utf-8"?>
<a:themeOverride xmlns:a="http://schemas.openxmlformats.org/drawingml/2006/main">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themeOverride>
</file>

<file path=ppt/theme/themeOverride5.xml><?xml version="1.0" encoding="utf-8"?>
<a:themeOverride xmlns:a="http://schemas.openxmlformats.org/drawingml/2006/main">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themeOverride>
</file>

<file path=docProps/app.xml><?xml version="1.0" encoding="utf-8"?>
<Properties xmlns="http://schemas.openxmlformats.org/officeDocument/2006/extended-properties" xmlns:vt="http://schemas.openxmlformats.org/officeDocument/2006/docPropsVTypes">
  <Template>Beam</Template>
  <TotalTime>3524</TotalTime>
  <Words>981</Words>
  <Application>Microsoft Office PowerPoint</Application>
  <PresentationFormat>On-screen Show (4:3)</PresentationFormat>
  <Paragraphs>143</Paragraphs>
  <Slides>16</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Calibri</vt:lpstr>
      <vt:lpstr>Courier New</vt:lpstr>
      <vt:lpstr>Tahoma</vt:lpstr>
      <vt:lpstr>Times New Roman</vt:lpstr>
      <vt:lpstr>Wingdings</vt:lpstr>
      <vt:lpstr>Beam</vt:lpstr>
      <vt:lpstr>1_Beam</vt:lpstr>
      <vt:lpstr>Textured</vt:lpstr>
      <vt:lpstr>1_Textured</vt:lpstr>
      <vt:lpstr>Addressing polycentric ocean governance in the Wider Caribbean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POLICY &amp; LEGAL FRAMEWORKS</dc:title>
  <dc:creator>Charmaine</dc:creator>
  <cp:lastModifiedBy>Robin Mahon</cp:lastModifiedBy>
  <cp:revision>200</cp:revision>
  <dcterms:created xsi:type="dcterms:W3CDTF">2003-01-14T20:03:55Z</dcterms:created>
  <dcterms:modified xsi:type="dcterms:W3CDTF">2019-04-29T16:26:51Z</dcterms:modified>
</cp:coreProperties>
</file>