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14" r:id="rId2"/>
  </p:sldMasterIdLst>
  <p:notesMasterIdLst>
    <p:notesMasterId r:id="rId17"/>
  </p:notesMasterIdLst>
  <p:handoutMasterIdLst>
    <p:handoutMasterId r:id="rId18"/>
  </p:handoutMasterIdLst>
  <p:sldIdLst>
    <p:sldId id="256" r:id="rId3"/>
    <p:sldId id="555" r:id="rId4"/>
    <p:sldId id="559" r:id="rId5"/>
    <p:sldId id="561" r:id="rId6"/>
    <p:sldId id="562" r:id="rId7"/>
    <p:sldId id="570" r:id="rId8"/>
    <p:sldId id="571" r:id="rId9"/>
    <p:sldId id="564" r:id="rId10"/>
    <p:sldId id="563" r:id="rId11"/>
    <p:sldId id="569" r:id="rId12"/>
    <p:sldId id="568" r:id="rId13"/>
    <p:sldId id="257" r:id="rId14"/>
    <p:sldId id="566" r:id="rId15"/>
    <p:sldId id="545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CCFFFF"/>
    <a:srgbClr val="FF33CC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9944" autoAdjust="0"/>
  </p:normalViewPr>
  <p:slideViewPr>
    <p:cSldViewPr snapToGrid="0">
      <p:cViewPr varScale="1">
        <p:scale>
          <a:sx n="47" d="100"/>
          <a:sy n="47" d="100"/>
        </p:scale>
        <p:origin x="195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F66D996E-C127-4857-9839-50C065B38068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5852D98A-B62E-4FAE-979B-86435DE8D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4F6D916-96E9-4751-A01F-48365ECB2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11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self organizes – police example</a:t>
            </a:r>
          </a:p>
          <a:p>
            <a:r>
              <a:rPr lang="en-US" dirty="0"/>
              <a:t>May not be an option anyway, we can seldom wipe the slate clean and start fresh.</a:t>
            </a:r>
          </a:p>
        </p:txBody>
      </p:sp>
    </p:spTree>
    <p:extLst>
      <p:ext uri="{BB962C8B-B14F-4D97-AF65-F5344CB8AC3E}">
        <p14:creationId xmlns:p14="http://schemas.microsoft.com/office/powerpoint/2010/main" val="30686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13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3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situation of multiple </a:t>
            </a:r>
            <a:r>
              <a:rPr lang="en-US" dirty="0" err="1"/>
              <a:t>centres</a:t>
            </a:r>
            <a:r>
              <a:rPr lang="en-US" dirty="0"/>
              <a:t> of responsibility for GOOS components and the lack of an entity or mechanisms with responsibility for overall for coordination of the system described by </a:t>
            </a:r>
            <a:r>
              <a:rPr lang="en-US" dirty="0" err="1"/>
              <a:t>Tanhua</a:t>
            </a:r>
            <a:r>
              <a:rPr lang="en-US" dirty="0"/>
              <a:t> et al. (2018) is not uncommon in the world of natural resources governance. </a:t>
            </a:r>
          </a:p>
          <a:p>
            <a:r>
              <a:rPr lang="en-US" dirty="0"/>
              <a:t>There has been a significant amount of work on the characteristics of such systems and how to make them effective, that may be useful in understanding and developing appropriate arrangements for governance of GOOS.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0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Governance researchers had been noting than many systems had multiple centers of </a:t>
            </a:r>
            <a:r>
              <a:rPr lang="en-US" dirty="0" err="1"/>
              <a:t>decisionmaking</a:t>
            </a:r>
            <a:r>
              <a:rPr lang="en-US" dirty="0"/>
              <a:t> little coordination and appeared to be totally chaotic In 1961 Elinor Ostrom and colleagues termed such systems as polycentric, defined by the existence of multiple centers of influence or decision-making that address a particular problem area. </a:t>
            </a:r>
          </a:p>
          <a:p>
            <a:r>
              <a:rPr lang="en-US" dirty="0"/>
              <a:t>Polycentric systems should have:</a:t>
            </a:r>
          </a:p>
          <a:p>
            <a:r>
              <a:rPr lang="en-US" dirty="0"/>
              <a:t>•	overarching rules, </a:t>
            </a:r>
          </a:p>
          <a:p>
            <a:r>
              <a:rPr lang="en-US" dirty="0"/>
              <a:t>•	mutual adjustment of activities to foster collaboration and avoid conflict, </a:t>
            </a:r>
          </a:p>
          <a:p>
            <a:r>
              <a:rPr lang="en-US" dirty="0"/>
              <a:t>•	willingness for experimentation, </a:t>
            </a:r>
          </a:p>
          <a:p>
            <a:r>
              <a:rPr lang="en-US" dirty="0"/>
              <a:t>•	trust, </a:t>
            </a:r>
          </a:p>
          <a:p>
            <a:r>
              <a:rPr lang="en-US" dirty="0"/>
              <a:t>•	local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6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come to this later when we look at the example of what was done in the Wider Caribbean to promote effective governance in the face of polycentricity</a:t>
            </a:r>
          </a:p>
        </p:txBody>
      </p:sp>
    </p:spTree>
    <p:extLst>
      <p:ext uri="{BB962C8B-B14F-4D97-AF65-F5344CB8AC3E}">
        <p14:creationId xmlns:p14="http://schemas.microsoft.com/office/powerpoint/2010/main" val="161463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3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RFBs, Regional Seas, indigenous bodies, many Regional Multipurpose that include oceans</a:t>
            </a:r>
            <a:r>
              <a:rPr lang="en-US"/>
              <a:t>. This </a:t>
            </a:r>
            <a:r>
              <a:rPr lang="en-US" dirty="0"/>
              <a:t>is the governance environment in which GOOS is situated.</a:t>
            </a:r>
          </a:p>
          <a:p>
            <a:r>
              <a:rPr lang="en-US" dirty="0"/>
              <a:t>Arrangement is generic for agreement plus the secretariat, rules of procedure, etc. to make it work</a:t>
            </a:r>
          </a:p>
        </p:txBody>
      </p:sp>
    </p:spTree>
    <p:extLst>
      <p:ext uri="{BB962C8B-B14F-4D97-AF65-F5344CB8AC3E}">
        <p14:creationId xmlns:p14="http://schemas.microsoft.com/office/powerpoint/2010/main" val="148973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8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9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she may have brought the term into common usage, Ostrom is by no means the only person to have observed that governance systems are often polycentric. </a:t>
            </a:r>
          </a:p>
          <a:p>
            <a:r>
              <a:rPr lang="en-US" dirty="0"/>
              <a:t>Not a nice clean neat package of thinking</a:t>
            </a:r>
          </a:p>
          <a:p>
            <a:r>
              <a:rPr lang="en-US" dirty="0"/>
              <a:t>Several terms and concepts have sprung up in relation to ideas of multilevel polycentricity.</a:t>
            </a:r>
          </a:p>
          <a:p>
            <a:r>
              <a:rPr lang="en-US" dirty="0"/>
              <a:t>These systems have been variously referred to as: </a:t>
            </a:r>
          </a:p>
          <a:p>
            <a:r>
              <a:rPr lang="en-US" dirty="0"/>
              <a:t>•	Chaotic systems</a:t>
            </a:r>
          </a:p>
          <a:p>
            <a:r>
              <a:rPr lang="en-US" dirty="0"/>
              <a:t>•	Fragmented systems, when there is little interaction among their parts; </a:t>
            </a:r>
          </a:p>
          <a:p>
            <a:r>
              <a:rPr lang="en-US" dirty="0"/>
              <a:t>•	bricolages, when there are attempts to coordinate and facilitate interaction of what is there; </a:t>
            </a:r>
          </a:p>
          <a:p>
            <a:r>
              <a:rPr lang="en-US" dirty="0"/>
              <a:t>•	complex self-organizing systems, based on the fact that some level of organizing can often occur from inside the system; </a:t>
            </a:r>
          </a:p>
          <a:p>
            <a:r>
              <a:rPr lang="en-US" dirty="0"/>
              <a:t>•	Network systems, when there are linkages that may have evolved or been facilitated. </a:t>
            </a:r>
          </a:p>
          <a:p>
            <a:r>
              <a:rPr lang="en-US" dirty="0"/>
              <a:t>These are not mutually exclusive categories, they are different ways of looking at multilevel polycentric systems; and there may be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72C280-65D8-4E52-BFA7-FC56A644C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9484-02E0-41FE-B507-B1547BD45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4DAB-4447-44FC-9184-B9253A332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CBAFAD-358E-4E5F-BAA7-A7E9235B5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94732-019A-4B65-B99B-78028EF33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679F3E-6757-4B27-9D50-610F8E923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3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8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4698-80AB-4C46-BEA3-A8863B945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6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8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3545A-3074-4A95-ABCB-99FA1A031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D8160-20B2-4AFE-A0DB-DC6841CBC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86039-CB06-4491-8BBA-E1B19753F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4342-E1A6-4208-BFFE-87BF7C741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C071-47B4-48F4-A1BC-5F253AA0D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929C-9B8A-4E54-A933-B26795B87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17EC-26D3-43DF-AAC4-032A71C61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15FA-090A-42A6-B85C-0F3438822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0D50C4B-5DD7-4354-8323-234A0E5BBA8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94D5-33C6-4C30-8F03-4040BCE3703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15A4-BA00-4B52-9E36-B7B66375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B798AC-5683-49CA-804B-FD268801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3" y="1261684"/>
            <a:ext cx="8650974" cy="433463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1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 governance systems: the global ocean observing system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3434" y="5609189"/>
            <a:ext cx="3884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2"/>
                </a:solidFill>
              </a:rPr>
              <a:t>Robin Mahon</a:t>
            </a:r>
            <a:r>
              <a:rPr lang="en-CA" sz="1600" dirty="0">
                <a:solidFill>
                  <a:schemeClr val="bg2"/>
                </a:solidFill>
              </a:rPr>
              <a:t>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Centre for Resource Management and Environmental Studies (CERMES)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University of the West Indies, </a:t>
            </a:r>
            <a:r>
              <a:rPr lang="en-CA" sz="1600" dirty="0">
                <a:solidFill>
                  <a:schemeClr val="bg2"/>
                </a:solidFill>
              </a:rPr>
              <a:t>Barbados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0482" y="5555752"/>
            <a:ext cx="343583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2"/>
                </a:solidFill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b="0" dirty="0"/>
              <a:t>IOC UNESCO Workshop on governance of the ocean observing system</a:t>
            </a:r>
          </a:p>
          <a:p>
            <a:r>
              <a:rPr lang="en-US" b="0" dirty="0"/>
              <a:t>30 April 2019, GEOMAR, Kiel, Germany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5B17B-7716-408A-935B-35AB9D4A11D0}"/>
              </a:ext>
            </a:extLst>
          </p:cNvPr>
          <p:cNvSpPr txBox="1"/>
          <p:nvPr/>
        </p:nvSpPr>
        <p:spPr>
          <a:xfrm>
            <a:off x="1147426" y="4266363"/>
            <a:ext cx="135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</a:rPr>
              <a:t>Centralised</a:t>
            </a:r>
            <a:r>
              <a:rPr lang="en-US" sz="1400" dirty="0">
                <a:solidFill>
                  <a:srgbClr val="002060"/>
                </a:solidFill>
              </a:rPr>
              <a:t> authority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C555-44AB-416D-AB03-DC1CDCFC40CE}"/>
              </a:ext>
            </a:extLst>
          </p:cNvPr>
          <p:cNvSpPr txBox="1"/>
          <p:nvPr/>
        </p:nvSpPr>
        <p:spPr>
          <a:xfrm>
            <a:off x="6718370" y="4022123"/>
            <a:ext cx="1353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Fully functional polycentric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4C4EE-D83B-4A4A-8C14-5C8503C4C3C3}"/>
              </a:ext>
            </a:extLst>
          </p:cNvPr>
          <p:cNvSpPr txBox="1"/>
          <p:nvPr/>
        </p:nvSpPr>
        <p:spPr>
          <a:xfrm>
            <a:off x="2576579" y="4022123"/>
            <a:ext cx="124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fragmented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FB184-C269-4889-8255-D69B8450F24F}"/>
              </a:ext>
            </a:extLst>
          </p:cNvPr>
          <p:cNvSpPr txBox="1"/>
          <p:nvPr/>
        </p:nvSpPr>
        <p:spPr>
          <a:xfrm>
            <a:off x="3994131" y="4022123"/>
            <a:ext cx="107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bricolage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FF10F-4523-4285-B790-4C0C34303392}"/>
              </a:ext>
            </a:extLst>
          </p:cNvPr>
          <p:cNvSpPr txBox="1"/>
          <p:nvPr/>
        </p:nvSpPr>
        <p:spPr>
          <a:xfrm>
            <a:off x="5314304" y="4022123"/>
            <a:ext cx="115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codesigned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82840-F65E-4BF6-B912-1BA7B5139D16}"/>
              </a:ext>
            </a:extLst>
          </p:cNvPr>
          <p:cNvSpPr/>
          <p:nvPr/>
        </p:nvSpPr>
        <p:spPr>
          <a:xfrm>
            <a:off x="1318275" y="4751110"/>
            <a:ext cx="6668087" cy="276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Governance modality spectrum</a:t>
            </a:r>
            <a:endParaRPr lang="en-BB" dirty="0">
              <a:solidFill>
                <a:srgbClr val="00206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D52EAE1-A1C0-438D-8E35-8182E3A6B7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68630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BCD86B-B134-4FE7-AC33-D6622FF12608}"/>
              </a:ext>
            </a:extLst>
          </p:cNvPr>
          <p:cNvSpPr/>
          <p:nvPr/>
        </p:nvSpPr>
        <p:spPr>
          <a:xfrm>
            <a:off x="2843549" y="2507232"/>
            <a:ext cx="5142812" cy="121968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Or that?</a:t>
            </a:r>
            <a:endParaRPr lang="en-BB" sz="3200" dirty="0">
              <a:solidFill>
                <a:srgbClr val="002060"/>
              </a:solidFill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693F5992-8C82-4245-8B21-6861378F8BEC}"/>
              </a:ext>
            </a:extLst>
          </p:cNvPr>
          <p:cNvSpPr/>
          <p:nvPr/>
        </p:nvSpPr>
        <p:spPr>
          <a:xfrm>
            <a:off x="1347218" y="1739120"/>
            <a:ext cx="3967087" cy="1250067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This way?</a:t>
            </a:r>
            <a:endParaRPr lang="en-BB" sz="32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5CDF9B-EF67-48B4-9A9F-3111224F10E7}"/>
              </a:ext>
            </a:extLst>
          </p:cNvPr>
          <p:cNvSpPr/>
          <p:nvPr/>
        </p:nvSpPr>
        <p:spPr>
          <a:xfrm>
            <a:off x="353164" y="5771959"/>
            <a:ext cx="859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002060"/>
                </a:solidFill>
              </a:rPr>
              <a:t>‘An important lesson is that simply recommending a single governance unit to solve global collective-action problems—because of global impacts—needs to be seriously rethought’ (Ostrom, 2010)</a:t>
            </a:r>
          </a:p>
        </p:txBody>
      </p:sp>
    </p:spTree>
    <p:extLst>
      <p:ext uri="{BB962C8B-B14F-4D97-AF65-F5344CB8AC3E}">
        <p14:creationId xmlns:p14="http://schemas.microsoft.com/office/powerpoint/2010/main" val="26626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Should we be aiming to eradicate it? What are its disadvantages and what are its benefits if any?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Cons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Inefficiency (duplication of effort)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Gaps in coverage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Unpredictable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Pros (may be more ordered than they initially appear)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Multiple mechanisms for mutual monitoring, learning, and adaptation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Subsidiarity, in which problems can be addressed at the most relevant and capable scale;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2060"/>
                </a:solidFill>
              </a:rPr>
              <a:t>Decentralised</a:t>
            </a:r>
            <a:r>
              <a:rPr lang="en-US" sz="2000" dirty="0">
                <a:solidFill>
                  <a:srgbClr val="002060"/>
                </a:solidFill>
              </a:rPr>
              <a:t> decision-making facilitates the input from relevant stakeholders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Resilience due to redundancy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Is polycentricity all bad?</a:t>
            </a:r>
          </a:p>
        </p:txBody>
      </p:sp>
    </p:spTree>
    <p:extLst>
      <p:ext uri="{BB962C8B-B14F-4D97-AF65-F5344CB8AC3E}">
        <p14:creationId xmlns:p14="http://schemas.microsoft.com/office/powerpoint/2010/main" val="56784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5B17B-7716-408A-935B-35AB9D4A11D0}"/>
              </a:ext>
            </a:extLst>
          </p:cNvPr>
          <p:cNvSpPr txBox="1"/>
          <p:nvPr/>
        </p:nvSpPr>
        <p:spPr>
          <a:xfrm>
            <a:off x="1147426" y="5643076"/>
            <a:ext cx="135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</a:rPr>
              <a:t>Centralised</a:t>
            </a:r>
            <a:r>
              <a:rPr lang="en-US" sz="1400" dirty="0">
                <a:solidFill>
                  <a:srgbClr val="002060"/>
                </a:solidFill>
              </a:rPr>
              <a:t> authority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C555-44AB-416D-AB03-DC1CDCFC40CE}"/>
              </a:ext>
            </a:extLst>
          </p:cNvPr>
          <p:cNvSpPr txBox="1"/>
          <p:nvPr/>
        </p:nvSpPr>
        <p:spPr>
          <a:xfrm>
            <a:off x="6707443" y="5643076"/>
            <a:ext cx="1353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Fully functional polycentric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4C4EE-D83B-4A4A-8C14-5C8503C4C3C3}"/>
              </a:ext>
            </a:extLst>
          </p:cNvPr>
          <p:cNvSpPr txBox="1"/>
          <p:nvPr/>
        </p:nvSpPr>
        <p:spPr>
          <a:xfrm>
            <a:off x="2576579" y="5643076"/>
            <a:ext cx="124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fragmented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FB184-C269-4889-8255-D69B8450F24F}"/>
              </a:ext>
            </a:extLst>
          </p:cNvPr>
          <p:cNvSpPr txBox="1"/>
          <p:nvPr/>
        </p:nvSpPr>
        <p:spPr>
          <a:xfrm>
            <a:off x="3994131" y="5643076"/>
            <a:ext cx="107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bricolage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FF10F-4523-4285-B790-4C0C34303392}"/>
              </a:ext>
            </a:extLst>
          </p:cNvPr>
          <p:cNvSpPr txBox="1"/>
          <p:nvPr/>
        </p:nvSpPr>
        <p:spPr>
          <a:xfrm>
            <a:off x="5314304" y="5643076"/>
            <a:ext cx="115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codesigned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7A191A-DDD8-4618-B2D2-A52246A6ACA6}"/>
              </a:ext>
            </a:extLst>
          </p:cNvPr>
          <p:cNvSpPr/>
          <p:nvPr/>
        </p:nvSpPr>
        <p:spPr>
          <a:xfrm>
            <a:off x="2917663" y="1907628"/>
            <a:ext cx="5142812" cy="3775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Attending to overall architecture and interactions. Harmonizing principles rules and mandates. </a:t>
            </a:r>
            <a:r>
              <a:rPr lang="en-US" sz="1600" dirty="0" err="1">
                <a:solidFill>
                  <a:srgbClr val="002060"/>
                </a:solidFill>
              </a:rPr>
              <a:t>Analysing</a:t>
            </a:r>
            <a:r>
              <a:rPr lang="en-US" sz="1600" dirty="0">
                <a:solidFill>
                  <a:srgbClr val="002060"/>
                </a:solidFill>
              </a:rPr>
              <a:t> gaps, overlaps. Establishing cooperation/conflict management mechanisms. Network development, Applying subsidiarity. Strengthening learning and sharing mechanisms.</a:t>
            </a:r>
            <a:endParaRPr lang="en-BB" sz="1600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82840-F65E-4BF6-B912-1BA7B5139D16}"/>
              </a:ext>
            </a:extLst>
          </p:cNvPr>
          <p:cNvSpPr/>
          <p:nvPr/>
        </p:nvSpPr>
        <p:spPr>
          <a:xfrm>
            <a:off x="1318275" y="6395845"/>
            <a:ext cx="6668087" cy="276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Governance modality spectrum</a:t>
            </a:r>
            <a:endParaRPr lang="en-BB" dirty="0">
              <a:solidFill>
                <a:srgbClr val="002060"/>
              </a:solidFill>
            </a:endParaRP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F1E0B643-A47B-4854-8B6C-B11C2CF67BA8}"/>
              </a:ext>
            </a:extLst>
          </p:cNvPr>
          <p:cNvSpPr/>
          <p:nvPr/>
        </p:nvSpPr>
        <p:spPr>
          <a:xfrm>
            <a:off x="1347218" y="1041666"/>
            <a:ext cx="3967087" cy="1979054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Consolidation of multiple arrangements into a single arrangement or a hierarchy of arrangements</a:t>
            </a:r>
            <a:endParaRPr lang="en-BB" sz="1600" dirty="0">
              <a:solidFill>
                <a:srgbClr val="00206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D52EAE1-A1C0-438D-8E35-8182E3A6B7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68630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228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Knowing that others have recognized and tackled these problems before may help the GOOS community to reflect on the current situation.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GOOS is different to other polycentric governance systems as it is mainly about governing its own activities so that it can produce the best possible set of outputs </a:t>
            </a:r>
            <a:r>
              <a:rPr lang="en-US" sz="2400">
                <a:solidFill>
                  <a:srgbClr val="002060"/>
                </a:solidFill>
              </a:rPr>
              <a:t>for other </a:t>
            </a:r>
            <a:r>
              <a:rPr lang="en-US" sz="2400" dirty="0">
                <a:solidFill>
                  <a:srgbClr val="002060"/>
                </a:solidFill>
              </a:rPr>
              <a:t>issue oriented </a:t>
            </a:r>
            <a:r>
              <a:rPr lang="en-US" sz="2400">
                <a:solidFill>
                  <a:srgbClr val="002060"/>
                </a:solidFill>
              </a:rPr>
              <a:t>governance systems to use.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 thought to reflect on, do the characteristics of those other governance systems that use GOOS outputs have any bearing on how the GOOS governance systems should be structured?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To conclude</a:t>
            </a:r>
          </a:p>
        </p:txBody>
      </p:sp>
    </p:spTree>
    <p:extLst>
      <p:ext uri="{BB962C8B-B14F-4D97-AF65-F5344CB8AC3E}">
        <p14:creationId xmlns:p14="http://schemas.microsoft.com/office/powerpoint/2010/main" val="15978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9798" y="0"/>
            <a:ext cx="7255933" cy="69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39064" y="323647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2743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GOOS- FOO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situation described in the white paper by </a:t>
            </a:r>
            <a:r>
              <a:rPr lang="en-US" sz="2000" dirty="0" err="1">
                <a:solidFill>
                  <a:srgbClr val="002060"/>
                </a:solidFill>
              </a:rPr>
              <a:t>Tanhua</a:t>
            </a:r>
            <a:r>
              <a:rPr lang="en-US" sz="2000" dirty="0">
                <a:solidFill>
                  <a:srgbClr val="002060"/>
                </a:solidFill>
              </a:rPr>
              <a:t> et al. 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Multiple </a:t>
            </a:r>
            <a:r>
              <a:rPr lang="en-US" sz="2000" dirty="0" err="1">
                <a:solidFill>
                  <a:srgbClr val="002060"/>
                </a:solidFill>
              </a:rPr>
              <a:t>centres</a:t>
            </a:r>
            <a:r>
              <a:rPr lang="en-US" sz="2000" dirty="0">
                <a:solidFill>
                  <a:srgbClr val="002060"/>
                </a:solidFill>
              </a:rPr>
              <a:t> of responsibility for GOOS components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Lack of an entity or mechanisms with responsibility for overall for coordination of the system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Not an uncommon situation in governance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Significant work has been done on: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Characteristics of such systems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How to make them effective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This may help with understanding and developing appropriate arrangements for governance of GOOS. </a:t>
            </a:r>
          </a:p>
        </p:txBody>
      </p:sp>
    </p:spTree>
    <p:extLst>
      <p:ext uri="{BB962C8B-B14F-4D97-AF65-F5344CB8AC3E}">
        <p14:creationId xmlns:p14="http://schemas.microsoft.com/office/powerpoint/2010/main" val="9783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355838" y="1139890"/>
            <a:ext cx="84950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Early researchers of governance systems noted they were often multicentered, uncoordinated and chaotic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1961 Elinor Ostrom and colleagues, look closer, there is structure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Introduced the term polycentric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Multiple centers of influence or decision-making that address a particular issue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Polycentric systems should have: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Overarching rules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Mutual adjustment of activities (collaborate and avoid conflict)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Willingness to experiment 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Trust among members (domains)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Local action by members</a:t>
            </a:r>
          </a:p>
        </p:txBody>
      </p:sp>
    </p:spTree>
    <p:extLst>
      <p:ext uri="{BB962C8B-B14F-4D97-AF65-F5344CB8AC3E}">
        <p14:creationId xmlns:p14="http://schemas.microsoft.com/office/powerpoint/2010/main" val="156328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960714"/>
            <a:ext cx="85983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No off-the-shelf solution (that I know of) to apply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It will take some careful analysis and planning to see what can be done.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Caveats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408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298562"/>
            <a:ext cx="85983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Most work at subnational level: cities, water management systems, local irrigation systems, forest resources, protected areas. 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More recently: </a:t>
            </a:r>
          </a:p>
          <a:p>
            <a:pPr marL="800100" lvl="1" indent="-342900"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Global systems for governing climate change or ocean ecosystems, and</a:t>
            </a:r>
          </a:p>
          <a:p>
            <a:pPr marL="800100" lvl="1" indent="-342900"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Regional systems, such as Large Marine Ecosystems, or ocean regions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Finding that most have multiple </a:t>
            </a:r>
            <a:r>
              <a:rPr lang="en-US" sz="2000" dirty="0" err="1">
                <a:solidFill>
                  <a:srgbClr val="002060"/>
                </a:solidFill>
              </a:rPr>
              <a:t>centres</a:t>
            </a:r>
            <a:r>
              <a:rPr lang="en-US" sz="2000" dirty="0">
                <a:solidFill>
                  <a:srgbClr val="002060"/>
                </a:solidFill>
              </a:rPr>
              <a:t> of responsibility and meet (or almost) criteria for polycentricity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Research on polycentric systems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13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global oceans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367D3-907E-49D2-AA9D-4D84BF02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52" y="945549"/>
            <a:ext cx="8048096" cy="4036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E240CA-8AD5-440C-87CF-B7D5CB838D0A}"/>
              </a:ext>
            </a:extLst>
          </p:cNvPr>
          <p:cNvSpPr/>
          <p:nvPr/>
        </p:nvSpPr>
        <p:spPr>
          <a:xfrm>
            <a:off x="430501" y="5372885"/>
            <a:ext cx="85983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Global level – 25+ arrangements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Twenty regions</a:t>
            </a:r>
          </a:p>
        </p:txBody>
      </p:sp>
    </p:spTree>
    <p:extLst>
      <p:ext uri="{BB962C8B-B14F-4D97-AF65-F5344CB8AC3E}">
        <p14:creationId xmlns:p14="http://schemas.microsoft.com/office/powerpoint/2010/main" val="122120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global oceans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BDE5E-9A33-4EE0-A9D3-D44574A1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13" y="945549"/>
            <a:ext cx="6826554" cy="4143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BD8D55-05D7-4E53-B63B-FCACE4001FF4}"/>
              </a:ext>
            </a:extLst>
          </p:cNvPr>
          <p:cNvSpPr/>
          <p:nvPr/>
        </p:nvSpPr>
        <p:spPr>
          <a:xfrm>
            <a:off x="430501" y="5372885"/>
            <a:ext cx="8598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Many intergovernmental arrangements in each region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EBM only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Not including NGOs,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394948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Most of these systems include multiple levels: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Global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Regional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2060"/>
                </a:solidFill>
              </a:rPr>
              <a:t>Subregional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National 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National regions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Local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Vertical connectivity is an issue</a:t>
            </a:r>
          </a:p>
          <a:p>
            <a:pPr lvl="1" algn="ctr">
              <a:spcAft>
                <a:spcPts val="600"/>
              </a:spcAft>
              <a:buClr>
                <a:srgbClr val="FF0000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lvl="1" algn="ctr">
              <a:spcAft>
                <a:spcPts val="600"/>
              </a:spcAft>
              <a:buClr>
                <a:srgbClr val="FF0000"/>
              </a:buClr>
            </a:pPr>
            <a:endParaRPr lang="en-US" sz="2000" b="1" i="1" dirty="0">
              <a:solidFill>
                <a:srgbClr val="002060"/>
              </a:solidFill>
            </a:endParaRPr>
          </a:p>
          <a:p>
            <a:pPr marL="0" lvl="1" algn="ctr">
              <a:spcAft>
                <a:spcPts val="600"/>
              </a:spcAft>
              <a:buClr>
                <a:srgbClr val="FF0000"/>
              </a:buClr>
            </a:pPr>
            <a:r>
              <a:rPr lang="en-US" sz="2000" b="1" i="1" dirty="0">
                <a:solidFill>
                  <a:srgbClr val="002060"/>
                </a:solidFill>
              </a:rPr>
              <a:t>Clearly GOOS is polycentric and multilevel with global, regional, </a:t>
            </a:r>
            <a:r>
              <a:rPr lang="en-US" sz="2000" b="1" i="1" dirty="0" err="1">
                <a:solidFill>
                  <a:srgbClr val="002060"/>
                </a:solidFill>
              </a:rPr>
              <a:t>subregional</a:t>
            </a:r>
            <a:r>
              <a:rPr lang="en-US" sz="2000" b="1" i="1" dirty="0">
                <a:solidFill>
                  <a:srgbClr val="002060"/>
                </a:solidFill>
              </a:rPr>
              <a:t>, national, and subnational levels.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Multilevel polycentricity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32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304219" y="667941"/>
            <a:ext cx="85983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Others have observed that governance systems are often polycentric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Developed other terms and concepts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Chaotic systems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Fragmented systems, when there is little interaction among their parts; 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Bricolages, when there are attempts to coordinate and facilitate interaction of what is there; 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Complex self-organizing systems, when some level of organizing emerges organically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Network systems, when there are linkages that may have evolved or been facilitated.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Not mutually exclusive categories, just different ways of looking at multilevel polycentric systems 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  <a:buClr>
                <a:srgbClr val="FF0000"/>
              </a:buClr>
            </a:pPr>
            <a:r>
              <a:rPr lang="en-US" sz="2000" b="1" i="1" dirty="0">
                <a:solidFill>
                  <a:srgbClr val="002060"/>
                </a:solidFill>
              </a:rPr>
              <a:t>Not a nice clean neat package of thinking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Other perspectives on polycentricity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8536568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9294</TotalTime>
  <Words>1073</Words>
  <Application>Microsoft Office PowerPoint</Application>
  <PresentationFormat>On-screen Show (4:3)</PresentationFormat>
  <Paragraphs>139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Tahoma</vt:lpstr>
      <vt:lpstr>Wingdings</vt:lpstr>
      <vt:lpstr>Textured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Robin Mahon</cp:lastModifiedBy>
  <cp:revision>392</cp:revision>
  <cp:lastPrinted>2015-04-03T16:06:04Z</cp:lastPrinted>
  <dcterms:created xsi:type="dcterms:W3CDTF">2008-05-30T13:50:40Z</dcterms:created>
  <dcterms:modified xsi:type="dcterms:W3CDTF">2019-04-28T19:40:48Z</dcterms:modified>
</cp:coreProperties>
</file>