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0"/>
  </p:notesMasterIdLst>
  <p:sldIdLst>
    <p:sldId id="313" r:id="rId2"/>
    <p:sldId id="305" r:id="rId3"/>
    <p:sldId id="328" r:id="rId4"/>
    <p:sldId id="326" r:id="rId5"/>
    <p:sldId id="327" r:id="rId6"/>
    <p:sldId id="325" r:id="rId7"/>
    <p:sldId id="329" r:id="rId8"/>
    <p:sldId id="32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orient="horz" pos="20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6394"/>
    <a:srgbClr val="5CB0D2"/>
    <a:srgbClr val="3494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55" autoAdjust="0"/>
    <p:restoredTop sz="89722" autoAdjust="0"/>
  </p:normalViewPr>
  <p:slideViewPr>
    <p:cSldViewPr snapToGrid="0">
      <p:cViewPr varScale="1">
        <p:scale>
          <a:sx n="100" d="100"/>
          <a:sy n="100" d="100"/>
        </p:scale>
        <p:origin x="944" y="160"/>
      </p:cViewPr>
      <p:guideLst>
        <p:guide orient="horz" pos="2160"/>
        <p:guide pos="3840"/>
        <p:guide orient="horz" pos="2080"/>
      </p:guideLst>
    </p:cSldViewPr>
  </p:slideViewPr>
  <p:notesTextViewPr>
    <p:cViewPr>
      <p:scale>
        <a:sx n="1" d="1"/>
        <a:sy n="1" d="1"/>
      </p:scale>
      <p:origin x="0" y="0"/>
    </p:cViewPr>
  </p:notesTextViewPr>
  <p:sorterViewPr>
    <p:cViewPr varScale="1">
      <p:scale>
        <a:sx n="100" d="100"/>
        <a:sy n="100" d="100"/>
      </p:scale>
      <p:origin x="0" y="283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23D28A-03A3-431D-8E58-34C39EA078DF}" type="datetimeFigureOut">
              <a:rPr lang="de-DE" smtClean="0"/>
              <a:t>30.04.19</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3CBE21-DF77-442B-BF45-2D5566D08534}" type="slidenum">
              <a:rPr lang="de-DE" smtClean="0"/>
              <a:t>‹#›</a:t>
            </a:fld>
            <a:endParaRPr lang="de-DE"/>
          </a:p>
        </p:txBody>
      </p:sp>
    </p:spTree>
    <p:extLst>
      <p:ext uri="{BB962C8B-B14F-4D97-AF65-F5344CB8AC3E}">
        <p14:creationId xmlns:p14="http://schemas.microsoft.com/office/powerpoint/2010/main" val="3586227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9CB025CB-788A-4EC8-8BE5-EC7D4F0509A0}" type="datetimeFigureOut">
              <a:rPr lang="de-DE" smtClean="0"/>
              <a:t>30.04.19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5C9FE2-5120-4DB0-87F6-105ECA9D8193}" type="slidenum">
              <a:rPr lang="de-DE" smtClean="0"/>
              <a:t>‹#›</a:t>
            </a:fld>
            <a:endParaRPr lang="de-DE"/>
          </a:p>
        </p:txBody>
      </p:sp>
    </p:spTree>
    <p:extLst>
      <p:ext uri="{BB962C8B-B14F-4D97-AF65-F5344CB8AC3E}">
        <p14:creationId xmlns:p14="http://schemas.microsoft.com/office/powerpoint/2010/main" val="1983226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9CB025CB-788A-4EC8-8BE5-EC7D4F0509A0}" type="datetimeFigureOut">
              <a:rPr lang="de-DE" smtClean="0"/>
              <a:t>30.04.19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5C9FE2-5120-4DB0-87F6-105ECA9D8193}" type="slidenum">
              <a:rPr lang="de-DE" smtClean="0"/>
              <a:t>‹#›</a:t>
            </a:fld>
            <a:endParaRPr lang="de-DE"/>
          </a:p>
        </p:txBody>
      </p:sp>
    </p:spTree>
    <p:extLst>
      <p:ext uri="{BB962C8B-B14F-4D97-AF65-F5344CB8AC3E}">
        <p14:creationId xmlns:p14="http://schemas.microsoft.com/office/powerpoint/2010/main" val="4192802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9CB025CB-788A-4EC8-8BE5-EC7D4F0509A0}" type="datetimeFigureOut">
              <a:rPr lang="de-DE" smtClean="0"/>
              <a:t>30.04.19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5C9FE2-5120-4DB0-87F6-105ECA9D8193}" type="slidenum">
              <a:rPr lang="de-DE" smtClean="0"/>
              <a:t>‹#›</a:t>
            </a:fld>
            <a:endParaRPr lang="de-DE"/>
          </a:p>
        </p:txBody>
      </p:sp>
    </p:spTree>
    <p:extLst>
      <p:ext uri="{BB962C8B-B14F-4D97-AF65-F5344CB8AC3E}">
        <p14:creationId xmlns:p14="http://schemas.microsoft.com/office/powerpoint/2010/main" val="36839726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9CB025CB-788A-4EC8-8BE5-EC7D4F0509A0}" type="datetimeFigureOut">
              <a:rPr lang="de-DE" smtClean="0"/>
              <a:t>30.04.19</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895C9FE2-5120-4DB0-87F6-105ECA9D8193}" type="slidenum">
              <a:rPr lang="de-DE" smtClean="0"/>
              <a:t>‹#›</a:t>
            </a:fld>
            <a:endParaRPr lang="de-DE"/>
          </a:p>
        </p:txBody>
      </p:sp>
    </p:spTree>
    <p:extLst>
      <p:ext uri="{BB962C8B-B14F-4D97-AF65-F5344CB8AC3E}">
        <p14:creationId xmlns:p14="http://schemas.microsoft.com/office/powerpoint/2010/main" val="1285611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t>Titelmasterformat durch Klicken bearbeiten</a:t>
            </a:r>
            <a:endParaRPr lang="en-US" dirty="0"/>
          </a:p>
        </p:txBody>
      </p:sp>
      <p:sp>
        <p:nvSpPr>
          <p:cNvPr id="3" name="Content Placehold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9CB025CB-788A-4EC8-8BE5-EC7D4F0509A0}" type="datetimeFigureOut">
              <a:rPr lang="de-DE" smtClean="0"/>
              <a:t>30.04.19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5C9FE2-5120-4DB0-87F6-105ECA9D8193}" type="slidenum">
              <a:rPr lang="de-DE" smtClean="0"/>
              <a:t>‹#›</a:t>
            </a:fld>
            <a:endParaRPr lang="de-DE"/>
          </a:p>
        </p:txBody>
      </p:sp>
    </p:spTree>
    <p:extLst>
      <p:ext uri="{BB962C8B-B14F-4D97-AF65-F5344CB8AC3E}">
        <p14:creationId xmlns:p14="http://schemas.microsoft.com/office/powerpoint/2010/main" val="1320615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9CB025CB-788A-4EC8-8BE5-EC7D4F0509A0}" type="datetimeFigureOut">
              <a:rPr lang="de-DE" smtClean="0"/>
              <a:t>30.04.19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5C9FE2-5120-4DB0-87F6-105ECA9D8193}" type="slidenum">
              <a:rPr lang="de-DE" smtClean="0"/>
              <a:t>‹#›</a:t>
            </a:fld>
            <a:endParaRPr lang="de-DE"/>
          </a:p>
        </p:txBody>
      </p:sp>
    </p:spTree>
    <p:extLst>
      <p:ext uri="{BB962C8B-B14F-4D97-AF65-F5344CB8AC3E}">
        <p14:creationId xmlns:p14="http://schemas.microsoft.com/office/powerpoint/2010/main" val="2813831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9CB025CB-788A-4EC8-8BE5-EC7D4F0509A0}" type="datetimeFigureOut">
              <a:rPr lang="de-DE" smtClean="0"/>
              <a:t>30.04.19</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95C9FE2-5120-4DB0-87F6-105ECA9D8193}" type="slidenum">
              <a:rPr lang="de-DE" smtClean="0"/>
              <a:t>‹#›</a:t>
            </a:fld>
            <a:endParaRPr lang="de-DE"/>
          </a:p>
        </p:txBody>
      </p:sp>
    </p:spTree>
    <p:extLst>
      <p:ext uri="{BB962C8B-B14F-4D97-AF65-F5344CB8AC3E}">
        <p14:creationId xmlns:p14="http://schemas.microsoft.com/office/powerpoint/2010/main" val="1481293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Content Placehold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Content Placehold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9CB025CB-788A-4EC8-8BE5-EC7D4F0509A0}" type="datetimeFigureOut">
              <a:rPr lang="de-DE" smtClean="0"/>
              <a:t>30.04.19</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895C9FE2-5120-4DB0-87F6-105ECA9D8193}" type="slidenum">
              <a:rPr lang="de-DE" smtClean="0"/>
              <a:t>‹#›</a:t>
            </a:fld>
            <a:endParaRPr lang="de-DE"/>
          </a:p>
        </p:txBody>
      </p:sp>
    </p:spTree>
    <p:extLst>
      <p:ext uri="{BB962C8B-B14F-4D97-AF65-F5344CB8AC3E}">
        <p14:creationId xmlns:p14="http://schemas.microsoft.com/office/powerpoint/2010/main" val="3655834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9CB025CB-788A-4EC8-8BE5-EC7D4F0509A0}" type="datetimeFigureOut">
              <a:rPr lang="de-DE" smtClean="0"/>
              <a:t>30.04.19</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895C9FE2-5120-4DB0-87F6-105ECA9D8193}" type="slidenum">
              <a:rPr lang="de-DE" smtClean="0"/>
              <a:t>‹#›</a:t>
            </a:fld>
            <a:endParaRPr lang="de-DE"/>
          </a:p>
        </p:txBody>
      </p:sp>
    </p:spTree>
    <p:extLst>
      <p:ext uri="{BB962C8B-B14F-4D97-AF65-F5344CB8AC3E}">
        <p14:creationId xmlns:p14="http://schemas.microsoft.com/office/powerpoint/2010/main" val="3383029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B025CB-788A-4EC8-8BE5-EC7D4F0509A0}" type="datetimeFigureOut">
              <a:rPr lang="de-DE" smtClean="0"/>
              <a:t>30.04.19</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895C9FE2-5120-4DB0-87F6-105ECA9D8193}" type="slidenum">
              <a:rPr lang="de-DE" smtClean="0"/>
              <a:t>‹#›</a:t>
            </a:fld>
            <a:endParaRPr lang="de-DE"/>
          </a:p>
        </p:txBody>
      </p:sp>
    </p:spTree>
    <p:extLst>
      <p:ext uri="{BB962C8B-B14F-4D97-AF65-F5344CB8AC3E}">
        <p14:creationId xmlns:p14="http://schemas.microsoft.com/office/powerpoint/2010/main" val="2284346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9CB025CB-788A-4EC8-8BE5-EC7D4F0509A0}" type="datetimeFigureOut">
              <a:rPr lang="de-DE" smtClean="0"/>
              <a:t>30.04.19</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95C9FE2-5120-4DB0-87F6-105ECA9D8193}" type="slidenum">
              <a:rPr lang="de-DE" smtClean="0"/>
              <a:t>‹#›</a:t>
            </a:fld>
            <a:endParaRPr lang="de-DE"/>
          </a:p>
        </p:txBody>
      </p:sp>
    </p:spTree>
    <p:extLst>
      <p:ext uri="{BB962C8B-B14F-4D97-AF65-F5344CB8AC3E}">
        <p14:creationId xmlns:p14="http://schemas.microsoft.com/office/powerpoint/2010/main" val="2933101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9CB025CB-788A-4EC8-8BE5-EC7D4F0509A0}" type="datetimeFigureOut">
              <a:rPr lang="de-DE" smtClean="0"/>
              <a:t>30.04.19</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95C9FE2-5120-4DB0-87F6-105ECA9D8193}" type="slidenum">
              <a:rPr lang="de-DE" smtClean="0"/>
              <a:t>‹#›</a:t>
            </a:fld>
            <a:endParaRPr lang="de-DE"/>
          </a:p>
        </p:txBody>
      </p:sp>
    </p:spTree>
    <p:extLst>
      <p:ext uri="{BB962C8B-B14F-4D97-AF65-F5344CB8AC3E}">
        <p14:creationId xmlns:p14="http://schemas.microsoft.com/office/powerpoint/2010/main" val="3553228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B025CB-788A-4EC8-8BE5-EC7D4F0509A0}" type="datetimeFigureOut">
              <a:rPr lang="de-DE" smtClean="0"/>
              <a:t>30.04.19</a:t>
            </a:fld>
            <a:endParaRPr lang="de-D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5C9FE2-5120-4DB0-87F6-105ECA9D8193}" type="slidenum">
              <a:rPr lang="de-DE" smtClean="0"/>
              <a:t>‹#›</a:t>
            </a:fld>
            <a:endParaRPr lang="de-DE"/>
          </a:p>
        </p:txBody>
      </p:sp>
    </p:spTree>
    <p:extLst>
      <p:ext uri="{BB962C8B-B14F-4D97-AF65-F5344CB8AC3E}">
        <p14:creationId xmlns:p14="http://schemas.microsoft.com/office/powerpoint/2010/main" val="383795367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file:////var/folders/s8/pmsczjnj7tzcfyqfrjdzpgch0000gn/T/com.microsoft.Powerpoint/converted_emf.emf"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file:////var/folders/s8/pmsczjnj7tzcfyqfrjdzpgch0000gn/T/com.microsoft.Powerpoint/converted_emf.em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file:////var/folders/s8/pmsczjnj7tzcfyqfrjdzpgch0000gn/T/com.microsoft.Powerpoint/converted_emf.em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file:////var/folders/s8/pmsczjnj7tzcfyqfrjdzpgch0000gn/T/com.microsoft.Powerpoint/converted_emf.em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file:////var/folders/s8/pmsczjnj7tzcfyqfrjdzpgch0000gn/T/com.microsoft.Powerpoint/converted_emf.em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new_mun_clear">
            <a:extLst>
              <a:ext uri="{FF2B5EF4-FFF2-40B4-BE49-F238E27FC236}">
                <a16:creationId xmlns:a16="http://schemas.microsoft.com/office/drawing/2014/main" id="{9C56C2A2-5B1B-D14D-99AB-A5FA9A5ADB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54866" y="5806050"/>
            <a:ext cx="1820507" cy="827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81D89A5A-223D-2447-9A1A-0AB0422B7F99}"/>
              </a:ext>
            </a:extLst>
          </p:cNvPr>
          <p:cNvPicPr>
            <a:picLocks noChangeAspect="1"/>
          </p:cNvPicPr>
          <p:nvPr/>
        </p:nvPicPr>
        <p:blipFill>
          <a:blip r:link="rId3"/>
          <a:stretch>
            <a:fillRect/>
          </a:stretch>
        </p:blipFill>
        <p:spPr>
          <a:xfrm>
            <a:off x="1270000" y="1270000"/>
            <a:ext cx="63500" cy="76200"/>
          </a:xfrm>
          <a:prstGeom prst="rect">
            <a:avLst/>
          </a:prstGeom>
        </p:spPr>
      </p:pic>
      <p:pic>
        <p:nvPicPr>
          <p:cNvPr id="6" name="Picture 5">
            <a:extLst>
              <a:ext uri="{FF2B5EF4-FFF2-40B4-BE49-F238E27FC236}">
                <a16:creationId xmlns:a16="http://schemas.microsoft.com/office/drawing/2014/main" id="{7CC2A9C0-7827-894D-B422-1B067BA907DF}"/>
              </a:ext>
            </a:extLst>
          </p:cNvPr>
          <p:cNvPicPr>
            <a:picLocks noChangeAspect="1"/>
          </p:cNvPicPr>
          <p:nvPr/>
        </p:nvPicPr>
        <p:blipFill>
          <a:blip r:link="rId3"/>
          <a:stretch>
            <a:fillRect/>
          </a:stretch>
        </p:blipFill>
        <p:spPr>
          <a:xfrm>
            <a:off x="1270000" y="1270000"/>
            <a:ext cx="63500" cy="76200"/>
          </a:xfrm>
          <a:prstGeom prst="rect">
            <a:avLst/>
          </a:prstGeom>
        </p:spPr>
      </p:pic>
      <p:pic>
        <p:nvPicPr>
          <p:cNvPr id="9" name="Picture 8">
            <a:extLst>
              <a:ext uri="{FF2B5EF4-FFF2-40B4-BE49-F238E27FC236}">
                <a16:creationId xmlns:a16="http://schemas.microsoft.com/office/drawing/2014/main" id="{75631CBE-18D0-D74D-A7FA-5F8B332965FE}"/>
              </a:ext>
            </a:extLst>
          </p:cNvPr>
          <p:cNvPicPr>
            <a:picLocks noChangeAspect="1"/>
          </p:cNvPicPr>
          <p:nvPr/>
        </p:nvPicPr>
        <p:blipFill>
          <a:blip r:link="rId3"/>
          <a:stretch>
            <a:fillRect/>
          </a:stretch>
        </p:blipFill>
        <p:spPr>
          <a:xfrm>
            <a:off x="1270000" y="1270000"/>
            <a:ext cx="63500" cy="76200"/>
          </a:xfrm>
          <a:prstGeom prst="rect">
            <a:avLst/>
          </a:prstGeom>
        </p:spPr>
      </p:pic>
      <p:pic>
        <p:nvPicPr>
          <p:cNvPr id="10" name="Picture 9">
            <a:extLst>
              <a:ext uri="{FF2B5EF4-FFF2-40B4-BE49-F238E27FC236}">
                <a16:creationId xmlns:a16="http://schemas.microsoft.com/office/drawing/2014/main" id="{E2BF36DE-F372-454B-8564-8E0376B8D983}"/>
              </a:ext>
            </a:extLst>
          </p:cNvPr>
          <p:cNvPicPr>
            <a:picLocks noChangeAspect="1"/>
          </p:cNvPicPr>
          <p:nvPr/>
        </p:nvPicPr>
        <p:blipFill>
          <a:blip r:link="rId3"/>
          <a:stretch>
            <a:fillRect/>
          </a:stretch>
        </p:blipFill>
        <p:spPr>
          <a:xfrm>
            <a:off x="1270000" y="1270000"/>
            <a:ext cx="63500" cy="76200"/>
          </a:xfrm>
          <a:prstGeom prst="rect">
            <a:avLst/>
          </a:prstGeom>
        </p:spPr>
      </p:pic>
      <p:sp>
        <p:nvSpPr>
          <p:cNvPr id="11" name="Textfeld 6">
            <a:extLst>
              <a:ext uri="{FF2B5EF4-FFF2-40B4-BE49-F238E27FC236}">
                <a16:creationId xmlns:a16="http://schemas.microsoft.com/office/drawing/2014/main" id="{68B3C7A4-4760-0F47-87C4-DFD97243A2DE}"/>
              </a:ext>
            </a:extLst>
          </p:cNvPr>
          <p:cNvSpPr txBox="1"/>
          <p:nvPr/>
        </p:nvSpPr>
        <p:spPr>
          <a:xfrm>
            <a:off x="1677817" y="638314"/>
            <a:ext cx="8836366" cy="707886"/>
          </a:xfrm>
          <a:prstGeom prst="rect">
            <a:avLst/>
          </a:prstGeom>
          <a:solidFill>
            <a:schemeClr val="accent2">
              <a:lumMod val="60000"/>
              <a:lumOff val="40000"/>
              <a:alpha val="69000"/>
            </a:schemeClr>
          </a:solidFill>
        </p:spPr>
        <p:txBody>
          <a:bodyPr wrap="square" rtlCol="0">
            <a:spAutoFit/>
          </a:bodyPr>
          <a:lstStyle/>
          <a:p>
            <a:pPr algn="ctr"/>
            <a:r>
              <a:rPr lang="de-DE" sz="4000" dirty="0" err="1"/>
              <a:t>Principles</a:t>
            </a:r>
            <a:r>
              <a:rPr lang="de-DE" sz="4000" dirty="0"/>
              <a:t> </a:t>
            </a:r>
            <a:r>
              <a:rPr lang="de-DE" sz="4000" dirty="0" err="1"/>
              <a:t>Underlying</a:t>
            </a:r>
            <a:r>
              <a:rPr lang="de-DE" sz="4000" dirty="0"/>
              <a:t> </a:t>
            </a:r>
            <a:r>
              <a:rPr lang="de-DE" sz="4000" dirty="0" err="1"/>
              <a:t>Good</a:t>
            </a:r>
            <a:r>
              <a:rPr lang="de-DE" sz="4000" dirty="0"/>
              <a:t> </a:t>
            </a:r>
            <a:r>
              <a:rPr lang="de-DE" sz="4000" dirty="0" err="1"/>
              <a:t>Governance</a:t>
            </a:r>
            <a:endParaRPr lang="de-DE" sz="4000" dirty="0"/>
          </a:p>
        </p:txBody>
      </p:sp>
      <p:sp>
        <p:nvSpPr>
          <p:cNvPr id="3" name="TextBox 2">
            <a:extLst>
              <a:ext uri="{FF2B5EF4-FFF2-40B4-BE49-F238E27FC236}">
                <a16:creationId xmlns:a16="http://schemas.microsoft.com/office/drawing/2014/main" id="{51C2304A-84B7-B74B-8106-4D6C35D208EF}"/>
              </a:ext>
            </a:extLst>
          </p:cNvPr>
          <p:cNvSpPr txBox="1"/>
          <p:nvPr/>
        </p:nvSpPr>
        <p:spPr>
          <a:xfrm>
            <a:off x="1168400" y="2082800"/>
            <a:ext cx="9486900" cy="4431983"/>
          </a:xfrm>
          <a:prstGeom prst="rect">
            <a:avLst/>
          </a:prstGeom>
          <a:noFill/>
        </p:spPr>
        <p:txBody>
          <a:bodyPr wrap="square" rtlCol="0">
            <a:spAutoFit/>
          </a:bodyPr>
          <a:lstStyle/>
          <a:p>
            <a:pPr marL="285750" indent="-285750">
              <a:buFont typeface="Arial" panose="020B0604020202020204" pitchFamily="34" charset="0"/>
              <a:buChar char="•"/>
            </a:pPr>
            <a:r>
              <a:rPr lang="en-US" dirty="0"/>
              <a:t> </a:t>
            </a:r>
            <a:r>
              <a:rPr lang="en-US" sz="2400" dirty="0"/>
              <a:t>Our present governance models are not working (fully)</a:t>
            </a:r>
          </a:p>
          <a:p>
            <a:pPr marL="285750" indent="-285750">
              <a:buFont typeface="Arial" panose="020B0604020202020204" pitchFamily="34" charset="0"/>
              <a:buChar char="•"/>
            </a:pPr>
            <a:r>
              <a:rPr lang="en-US" sz="2400" dirty="0"/>
              <a:t>We do not all agree why our present governance is not working (where, why, …)</a:t>
            </a:r>
          </a:p>
          <a:p>
            <a:pPr marL="285750" indent="-285750">
              <a:buFont typeface="Arial" panose="020B0604020202020204" pitchFamily="34" charset="0"/>
              <a:buChar char="•"/>
            </a:pPr>
            <a:r>
              <a:rPr lang="en-US" sz="2400" dirty="0"/>
              <a:t>We have set ambitions to achieve much more than we presently have, but how?</a:t>
            </a:r>
          </a:p>
          <a:p>
            <a:pPr marL="285750" indent="-285750">
              <a:buFont typeface="Arial" panose="020B0604020202020204" pitchFamily="34" charset="0"/>
              <a:buChar char="•"/>
            </a:pPr>
            <a:r>
              <a:rPr lang="en-US" sz="2400" dirty="0"/>
              <a:t>Ocean Observing brings together ‘actors’ with differing perspectives, levels of engagement, expectations, social histories</a:t>
            </a:r>
          </a:p>
          <a:p>
            <a:pPr marL="285750" indent="-285750">
              <a:buFont typeface="Arial" panose="020B0604020202020204" pitchFamily="34" charset="0"/>
              <a:buChar char="•"/>
            </a:pPr>
            <a:r>
              <a:rPr lang="en-US" sz="2400" dirty="0"/>
              <a:t>Layered governance, or polycentric forms, requires clear underlying, well defined characteristics to be sustainable</a:t>
            </a:r>
          </a:p>
          <a:p>
            <a:pPr marL="285750" indent="-285750">
              <a:buFont typeface="Arial" panose="020B0604020202020204" pitchFamily="34" charset="0"/>
              <a:buChar char="•"/>
            </a:pPr>
            <a:r>
              <a:rPr lang="en-US" sz="2400" dirty="0"/>
              <a:t>Discussion of governance reveals many of the pragmatic issues related to operations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425367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B0442BE-BD4B-3649-B943-E05F1A51248E}"/>
              </a:ext>
            </a:extLst>
          </p:cNvPr>
          <p:cNvSpPr txBox="1"/>
          <p:nvPr/>
        </p:nvSpPr>
        <p:spPr>
          <a:xfrm>
            <a:off x="776796" y="1773375"/>
            <a:ext cx="6107723" cy="4893647"/>
          </a:xfrm>
          <a:prstGeom prst="rect">
            <a:avLst/>
          </a:prstGeom>
          <a:noFill/>
        </p:spPr>
        <p:txBody>
          <a:bodyPr wrap="square" rtlCol="0">
            <a:spAutoFit/>
          </a:bodyPr>
          <a:lstStyle/>
          <a:p>
            <a:pPr marL="285750" indent="-285750">
              <a:buFont typeface="Arial" panose="020B0604020202020204" pitchFamily="34" charset="0"/>
              <a:buChar char="•"/>
            </a:pPr>
            <a:r>
              <a:rPr lang="en-CA" sz="2400" dirty="0"/>
              <a:t>All </a:t>
            </a:r>
            <a:r>
              <a:rPr lang="en-CA" sz="2400" dirty="0" err="1"/>
              <a:t>AtlantOS</a:t>
            </a:r>
            <a:r>
              <a:rPr lang="en-CA" sz="2400" dirty="0"/>
              <a:t> services are available and functioning at the desired level</a:t>
            </a:r>
          </a:p>
          <a:p>
            <a:pPr marL="285750" lvl="0" indent="-285750">
              <a:buFont typeface="Arial" panose="020B0604020202020204" pitchFamily="34" charset="0"/>
              <a:buChar char="•"/>
            </a:pPr>
            <a:r>
              <a:rPr lang="en-CA" sz="2400" dirty="0"/>
              <a:t>Designated </a:t>
            </a:r>
            <a:r>
              <a:rPr lang="en-CA" sz="2400" dirty="0" err="1"/>
              <a:t>AtlantOS</a:t>
            </a:r>
            <a:r>
              <a:rPr lang="en-CA" sz="2400" dirty="0"/>
              <a:t> data providers are integrated and making accessible essential ocean observing variables as part of the Global Ocean Observing System</a:t>
            </a:r>
          </a:p>
          <a:p>
            <a:pPr marL="285750" lvl="0" indent="-285750">
              <a:buFont typeface="Arial" panose="020B0604020202020204" pitchFamily="34" charset="0"/>
              <a:buChar char="•"/>
            </a:pPr>
            <a:r>
              <a:rPr lang="en-CA" sz="2400" dirty="0"/>
              <a:t>A fully functioning governance framework is in place and provides a forum for coordination, resource mobilization, review and decision making</a:t>
            </a:r>
          </a:p>
          <a:p>
            <a:pPr marL="285750" indent="-285750">
              <a:buFont typeface="Arial" panose="020B0604020202020204" pitchFamily="34" charset="0"/>
              <a:buChar char="•"/>
            </a:pPr>
            <a:r>
              <a:rPr lang="en-CA" sz="2400" dirty="0"/>
              <a:t>Long-term sustainability has been achieved through voluntary national and multi-stakeholder contributions</a:t>
            </a:r>
            <a:endParaRPr lang="en-US" sz="2400" dirty="0"/>
          </a:p>
        </p:txBody>
      </p:sp>
      <p:pic>
        <p:nvPicPr>
          <p:cNvPr id="6" name="Picture 5">
            <a:extLst>
              <a:ext uri="{FF2B5EF4-FFF2-40B4-BE49-F238E27FC236}">
                <a16:creationId xmlns:a16="http://schemas.microsoft.com/office/drawing/2014/main" id="{DFEB3433-1FB3-3F47-A638-E4E1A2907D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34298" y="1763630"/>
            <a:ext cx="5157702" cy="4319670"/>
          </a:xfrm>
          <a:prstGeom prst="rect">
            <a:avLst/>
          </a:prstGeom>
        </p:spPr>
      </p:pic>
      <p:grpSp>
        <p:nvGrpSpPr>
          <p:cNvPr id="7" name="Group 6">
            <a:extLst>
              <a:ext uri="{FF2B5EF4-FFF2-40B4-BE49-F238E27FC236}">
                <a16:creationId xmlns:a16="http://schemas.microsoft.com/office/drawing/2014/main" id="{002881F9-D847-8742-8B95-8E2B9E6D7B1B}"/>
              </a:ext>
            </a:extLst>
          </p:cNvPr>
          <p:cNvGrpSpPr/>
          <p:nvPr/>
        </p:nvGrpSpPr>
        <p:grpSpPr>
          <a:xfrm>
            <a:off x="3124200" y="76200"/>
            <a:ext cx="4596649" cy="1474082"/>
            <a:chOff x="2761337" y="1735293"/>
            <a:chExt cx="5700048" cy="2527562"/>
          </a:xfrm>
        </p:grpSpPr>
        <p:pic>
          <p:nvPicPr>
            <p:cNvPr id="8" name="Picture 7">
              <a:extLst>
                <a:ext uri="{FF2B5EF4-FFF2-40B4-BE49-F238E27FC236}">
                  <a16:creationId xmlns:a16="http://schemas.microsoft.com/office/drawing/2014/main" id="{0A40C9BC-F83B-6F44-BBD7-A989F2D2DD1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61337" y="1735293"/>
              <a:ext cx="5700048" cy="2078988"/>
            </a:xfrm>
            <a:prstGeom prst="rect">
              <a:avLst/>
            </a:prstGeom>
          </p:spPr>
        </p:pic>
        <p:sp>
          <p:nvSpPr>
            <p:cNvPr id="9" name="TextBox 8">
              <a:extLst>
                <a:ext uri="{FF2B5EF4-FFF2-40B4-BE49-F238E27FC236}">
                  <a16:creationId xmlns:a16="http://schemas.microsoft.com/office/drawing/2014/main" id="{54139636-F4C3-EA4D-8AD0-5D042493F1A7}"/>
                </a:ext>
              </a:extLst>
            </p:cNvPr>
            <p:cNvSpPr txBox="1"/>
            <p:nvPr/>
          </p:nvSpPr>
          <p:spPr>
            <a:xfrm>
              <a:off x="2975610" y="3365706"/>
              <a:ext cx="3596641" cy="897149"/>
            </a:xfrm>
            <a:prstGeom prst="rect">
              <a:avLst/>
            </a:prstGeom>
            <a:noFill/>
          </p:spPr>
          <p:txBody>
            <a:bodyPr wrap="square" rtlCol="0">
              <a:spAutoFit/>
            </a:bodyPr>
            <a:lstStyle/>
            <a:p>
              <a:r>
                <a:rPr lang="en-US" sz="2800" b="1" dirty="0"/>
                <a:t>Program</a:t>
              </a:r>
            </a:p>
          </p:txBody>
        </p:sp>
      </p:grpSp>
    </p:spTree>
    <p:extLst>
      <p:ext uri="{BB962C8B-B14F-4D97-AF65-F5344CB8AC3E}">
        <p14:creationId xmlns:p14="http://schemas.microsoft.com/office/powerpoint/2010/main" val="1532484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002881F9-D847-8742-8B95-8E2B9E6D7B1B}"/>
              </a:ext>
            </a:extLst>
          </p:cNvPr>
          <p:cNvGrpSpPr/>
          <p:nvPr/>
        </p:nvGrpSpPr>
        <p:grpSpPr>
          <a:xfrm>
            <a:off x="3124200" y="76200"/>
            <a:ext cx="4596649" cy="1474082"/>
            <a:chOff x="2761337" y="1735293"/>
            <a:chExt cx="5700048" cy="2527562"/>
          </a:xfrm>
        </p:grpSpPr>
        <p:pic>
          <p:nvPicPr>
            <p:cNvPr id="8" name="Picture 7">
              <a:extLst>
                <a:ext uri="{FF2B5EF4-FFF2-40B4-BE49-F238E27FC236}">
                  <a16:creationId xmlns:a16="http://schemas.microsoft.com/office/drawing/2014/main" id="{0A40C9BC-F83B-6F44-BBD7-A989F2D2DD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61337" y="1735293"/>
              <a:ext cx="5700048" cy="2078988"/>
            </a:xfrm>
            <a:prstGeom prst="rect">
              <a:avLst/>
            </a:prstGeom>
          </p:spPr>
        </p:pic>
        <p:sp>
          <p:nvSpPr>
            <p:cNvPr id="9" name="TextBox 8">
              <a:extLst>
                <a:ext uri="{FF2B5EF4-FFF2-40B4-BE49-F238E27FC236}">
                  <a16:creationId xmlns:a16="http://schemas.microsoft.com/office/drawing/2014/main" id="{54139636-F4C3-EA4D-8AD0-5D042493F1A7}"/>
                </a:ext>
              </a:extLst>
            </p:cNvPr>
            <p:cNvSpPr txBox="1"/>
            <p:nvPr/>
          </p:nvSpPr>
          <p:spPr>
            <a:xfrm>
              <a:off x="2975610" y="3365706"/>
              <a:ext cx="3596641" cy="897149"/>
            </a:xfrm>
            <a:prstGeom prst="rect">
              <a:avLst/>
            </a:prstGeom>
            <a:noFill/>
          </p:spPr>
          <p:txBody>
            <a:bodyPr wrap="square" rtlCol="0">
              <a:spAutoFit/>
            </a:bodyPr>
            <a:lstStyle/>
            <a:p>
              <a:r>
                <a:rPr lang="en-US" sz="2800" b="1" dirty="0"/>
                <a:t>Program</a:t>
              </a:r>
            </a:p>
          </p:txBody>
        </p:sp>
      </p:grpSp>
      <p:sp>
        <p:nvSpPr>
          <p:cNvPr id="3" name="TextBox 2">
            <a:extLst>
              <a:ext uri="{FF2B5EF4-FFF2-40B4-BE49-F238E27FC236}">
                <a16:creationId xmlns:a16="http://schemas.microsoft.com/office/drawing/2014/main" id="{5108E381-5E6E-864D-843A-E8A1782955D9}"/>
              </a:ext>
            </a:extLst>
          </p:cNvPr>
          <p:cNvSpPr txBox="1"/>
          <p:nvPr/>
        </p:nvSpPr>
        <p:spPr>
          <a:xfrm>
            <a:off x="241300" y="1550282"/>
            <a:ext cx="11798300" cy="5355312"/>
          </a:xfrm>
          <a:prstGeom prst="rect">
            <a:avLst/>
          </a:prstGeom>
          <a:noFill/>
        </p:spPr>
        <p:txBody>
          <a:bodyPr wrap="square" rtlCol="0">
            <a:spAutoFit/>
          </a:bodyPr>
          <a:lstStyle/>
          <a:p>
            <a:r>
              <a:rPr lang="en-CA" i="1" dirty="0"/>
              <a:t>Engaging Stakeholders</a:t>
            </a:r>
            <a:r>
              <a:rPr lang="en-CA" dirty="0"/>
              <a:t> The diverse range of stakeholders must be identified, to address</a:t>
            </a:r>
          </a:p>
          <a:p>
            <a:r>
              <a:rPr lang="en-CA" dirty="0"/>
              <a:t>user needs for ocean information products.</a:t>
            </a:r>
          </a:p>
          <a:p>
            <a:endParaRPr lang="en-CA" dirty="0"/>
          </a:p>
          <a:p>
            <a:r>
              <a:rPr lang="en-CA" i="1" dirty="0"/>
              <a:t>Collaborative and coordinated</a:t>
            </a:r>
            <a:r>
              <a:rPr lang="en-CA" dirty="0"/>
              <a:t>: The stakeholder groups should form partnerships to define the roles and responsibilities of the partners and to extend and enhance the observational capability of the network or system.</a:t>
            </a:r>
          </a:p>
          <a:p>
            <a:endParaRPr lang="en-CA" dirty="0"/>
          </a:p>
          <a:p>
            <a:r>
              <a:rPr lang="en-CA" i="1" dirty="0"/>
              <a:t>Integrated and transparent</a:t>
            </a:r>
            <a:r>
              <a:rPr lang="en-CA" dirty="0"/>
              <a:t>: The network or system should bring together all the observing components, partners and users to ensure that all of their interests are best met and that the maximum value is derived from each component. All partners must recognize and agree to their participation, and understand their expected contributions to and benefits from the observing network or system.</a:t>
            </a:r>
          </a:p>
          <a:p>
            <a:endParaRPr lang="en-CA" dirty="0"/>
          </a:p>
          <a:p>
            <a:r>
              <a:rPr lang="en-CA" i="1" dirty="0"/>
              <a:t>Flexible and responsive</a:t>
            </a:r>
            <a:r>
              <a:rPr lang="en-CA" dirty="0"/>
              <a:t>: The observation network or system should be adaptive and responsive and have the ability to change in response to a shifting ocean environment and to changes in societal needs and structures.</a:t>
            </a:r>
          </a:p>
          <a:p>
            <a:endParaRPr lang="en-CA" dirty="0"/>
          </a:p>
          <a:p>
            <a:r>
              <a:rPr lang="en-CA" i="1" dirty="0"/>
              <a:t>Open with free data and information access</a:t>
            </a:r>
            <a:r>
              <a:rPr lang="en-CA" dirty="0"/>
              <a:t>: The ocean observation network or system should support and promote the open exchange of data to ensure that the maximum benefit is derived from the data collected.</a:t>
            </a:r>
          </a:p>
          <a:p>
            <a:endParaRPr lang="en-CA" dirty="0"/>
          </a:p>
          <a:p>
            <a:r>
              <a:rPr lang="en-CA" i="1" dirty="0"/>
              <a:t>Reliably resourced</a:t>
            </a:r>
            <a:r>
              <a:rPr lang="en-CA" dirty="0"/>
              <a:t>: An effective ocean observation network or system requires reliable funding to ensure that it is sustainable.</a:t>
            </a:r>
          </a:p>
        </p:txBody>
      </p:sp>
    </p:spTree>
    <p:extLst>
      <p:ext uri="{BB962C8B-B14F-4D97-AF65-F5344CB8AC3E}">
        <p14:creationId xmlns:p14="http://schemas.microsoft.com/office/powerpoint/2010/main" val="1636692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1D89A5A-223D-2447-9A1A-0AB0422B7F99}"/>
              </a:ext>
            </a:extLst>
          </p:cNvPr>
          <p:cNvPicPr>
            <a:picLocks noChangeAspect="1"/>
          </p:cNvPicPr>
          <p:nvPr/>
        </p:nvPicPr>
        <p:blipFill>
          <a:blip r:link="rId2"/>
          <a:stretch>
            <a:fillRect/>
          </a:stretch>
        </p:blipFill>
        <p:spPr>
          <a:xfrm>
            <a:off x="1270000" y="1270000"/>
            <a:ext cx="63500" cy="76200"/>
          </a:xfrm>
          <a:prstGeom prst="rect">
            <a:avLst/>
          </a:prstGeom>
        </p:spPr>
      </p:pic>
      <p:pic>
        <p:nvPicPr>
          <p:cNvPr id="6" name="Picture 5">
            <a:extLst>
              <a:ext uri="{FF2B5EF4-FFF2-40B4-BE49-F238E27FC236}">
                <a16:creationId xmlns:a16="http://schemas.microsoft.com/office/drawing/2014/main" id="{7CC2A9C0-7827-894D-B422-1B067BA907DF}"/>
              </a:ext>
            </a:extLst>
          </p:cNvPr>
          <p:cNvPicPr>
            <a:picLocks noChangeAspect="1"/>
          </p:cNvPicPr>
          <p:nvPr/>
        </p:nvPicPr>
        <p:blipFill>
          <a:blip r:link="rId2"/>
          <a:stretch>
            <a:fillRect/>
          </a:stretch>
        </p:blipFill>
        <p:spPr>
          <a:xfrm>
            <a:off x="1270000" y="1270000"/>
            <a:ext cx="63500" cy="76200"/>
          </a:xfrm>
          <a:prstGeom prst="rect">
            <a:avLst/>
          </a:prstGeom>
        </p:spPr>
      </p:pic>
      <p:pic>
        <p:nvPicPr>
          <p:cNvPr id="9" name="Picture 8">
            <a:extLst>
              <a:ext uri="{FF2B5EF4-FFF2-40B4-BE49-F238E27FC236}">
                <a16:creationId xmlns:a16="http://schemas.microsoft.com/office/drawing/2014/main" id="{75631CBE-18D0-D74D-A7FA-5F8B332965FE}"/>
              </a:ext>
            </a:extLst>
          </p:cNvPr>
          <p:cNvPicPr>
            <a:picLocks noChangeAspect="1"/>
          </p:cNvPicPr>
          <p:nvPr/>
        </p:nvPicPr>
        <p:blipFill>
          <a:blip r:link="rId2"/>
          <a:stretch>
            <a:fillRect/>
          </a:stretch>
        </p:blipFill>
        <p:spPr>
          <a:xfrm>
            <a:off x="1270000" y="1270000"/>
            <a:ext cx="63500" cy="76200"/>
          </a:xfrm>
          <a:prstGeom prst="rect">
            <a:avLst/>
          </a:prstGeom>
        </p:spPr>
      </p:pic>
      <p:pic>
        <p:nvPicPr>
          <p:cNvPr id="10" name="Picture 9">
            <a:extLst>
              <a:ext uri="{FF2B5EF4-FFF2-40B4-BE49-F238E27FC236}">
                <a16:creationId xmlns:a16="http://schemas.microsoft.com/office/drawing/2014/main" id="{E2BF36DE-F372-454B-8564-8E0376B8D983}"/>
              </a:ext>
            </a:extLst>
          </p:cNvPr>
          <p:cNvPicPr>
            <a:picLocks noChangeAspect="1"/>
          </p:cNvPicPr>
          <p:nvPr/>
        </p:nvPicPr>
        <p:blipFill>
          <a:blip r:link="rId2"/>
          <a:stretch>
            <a:fillRect/>
          </a:stretch>
        </p:blipFill>
        <p:spPr>
          <a:xfrm>
            <a:off x="1270000" y="1270000"/>
            <a:ext cx="63500" cy="76200"/>
          </a:xfrm>
          <a:prstGeom prst="rect">
            <a:avLst/>
          </a:prstGeom>
        </p:spPr>
      </p:pic>
      <p:sp>
        <p:nvSpPr>
          <p:cNvPr id="11" name="Textfeld 6">
            <a:extLst>
              <a:ext uri="{FF2B5EF4-FFF2-40B4-BE49-F238E27FC236}">
                <a16:creationId xmlns:a16="http://schemas.microsoft.com/office/drawing/2014/main" id="{68B3C7A4-4760-0F47-87C4-DFD97243A2DE}"/>
              </a:ext>
            </a:extLst>
          </p:cNvPr>
          <p:cNvSpPr txBox="1"/>
          <p:nvPr/>
        </p:nvSpPr>
        <p:spPr>
          <a:xfrm>
            <a:off x="1677817" y="638314"/>
            <a:ext cx="8836366" cy="1323439"/>
          </a:xfrm>
          <a:prstGeom prst="rect">
            <a:avLst/>
          </a:prstGeom>
          <a:solidFill>
            <a:schemeClr val="accent2">
              <a:lumMod val="60000"/>
              <a:lumOff val="40000"/>
              <a:alpha val="69000"/>
            </a:schemeClr>
          </a:solidFill>
        </p:spPr>
        <p:txBody>
          <a:bodyPr wrap="square" rtlCol="0">
            <a:spAutoFit/>
          </a:bodyPr>
          <a:lstStyle/>
          <a:p>
            <a:pPr algn="ctr"/>
            <a:r>
              <a:rPr lang="de-DE" sz="4000" dirty="0" err="1"/>
              <a:t>Principles</a:t>
            </a:r>
            <a:r>
              <a:rPr lang="de-DE" sz="4000" dirty="0"/>
              <a:t> </a:t>
            </a:r>
            <a:r>
              <a:rPr lang="de-DE" sz="4000" dirty="0" err="1"/>
              <a:t>of</a:t>
            </a:r>
            <a:r>
              <a:rPr lang="de-DE" sz="4000" dirty="0"/>
              <a:t> </a:t>
            </a:r>
            <a:r>
              <a:rPr lang="de-DE" sz="4000" dirty="0" err="1"/>
              <a:t>Sustainable</a:t>
            </a:r>
            <a:r>
              <a:rPr lang="de-DE" sz="4000" dirty="0"/>
              <a:t> </a:t>
            </a:r>
            <a:r>
              <a:rPr lang="de-DE" sz="4000" dirty="0" err="1"/>
              <a:t>Governance</a:t>
            </a:r>
            <a:r>
              <a:rPr lang="de-DE" sz="4000" dirty="0"/>
              <a:t> (</a:t>
            </a:r>
            <a:r>
              <a:rPr lang="de-DE" sz="3200" dirty="0"/>
              <a:t>Costanza 1999</a:t>
            </a:r>
            <a:r>
              <a:rPr lang="de-DE" sz="4000" dirty="0"/>
              <a:t>)</a:t>
            </a:r>
          </a:p>
        </p:txBody>
      </p:sp>
      <p:sp>
        <p:nvSpPr>
          <p:cNvPr id="3" name="TextBox 2">
            <a:extLst>
              <a:ext uri="{FF2B5EF4-FFF2-40B4-BE49-F238E27FC236}">
                <a16:creationId xmlns:a16="http://schemas.microsoft.com/office/drawing/2014/main" id="{51C2304A-84B7-B74B-8106-4D6C35D208EF}"/>
              </a:ext>
            </a:extLst>
          </p:cNvPr>
          <p:cNvSpPr txBox="1"/>
          <p:nvPr/>
        </p:nvSpPr>
        <p:spPr>
          <a:xfrm>
            <a:off x="1270000" y="2601079"/>
            <a:ext cx="9486900" cy="3139321"/>
          </a:xfrm>
          <a:prstGeom prst="rect">
            <a:avLst/>
          </a:prstGeom>
          <a:noFill/>
        </p:spPr>
        <p:txBody>
          <a:bodyPr wrap="square" rtlCol="0">
            <a:spAutoFit/>
          </a:bodyPr>
          <a:lstStyle/>
          <a:p>
            <a:pPr marL="285750" indent="-285750">
              <a:buFont typeface="Arial" panose="020B0604020202020204" pitchFamily="34" charset="0"/>
              <a:buChar char="•"/>
            </a:pPr>
            <a:r>
              <a:rPr lang="en-US" dirty="0"/>
              <a:t> Responsibility – The responsibilities of all actors (governmental, academic, private sector, et al. ) should be aligned</a:t>
            </a:r>
          </a:p>
          <a:p>
            <a:pPr marL="285750" indent="-285750">
              <a:buFont typeface="Arial" panose="020B0604020202020204" pitchFamily="34" charset="0"/>
              <a:buChar char="•"/>
            </a:pPr>
            <a:r>
              <a:rPr lang="en-US" dirty="0"/>
              <a:t>Structures should be matched to the scales of action, both for input and output, and should be able to integrated across scale boundaries</a:t>
            </a:r>
          </a:p>
          <a:p>
            <a:pPr marL="285750" indent="-285750">
              <a:buFont typeface="Arial" panose="020B0604020202020204" pitchFamily="34" charset="0"/>
              <a:buChar char="•"/>
            </a:pPr>
            <a:r>
              <a:rPr lang="en-US" dirty="0"/>
              <a:t>Precautionary approach – in the face of uncertainty action should be apply the precautionary approach</a:t>
            </a:r>
          </a:p>
          <a:p>
            <a:pPr marL="285750" indent="-285750">
              <a:buFont typeface="Arial" panose="020B0604020202020204" pitchFamily="34" charset="0"/>
              <a:buChar char="•"/>
            </a:pPr>
            <a:r>
              <a:rPr lang="en-US" dirty="0"/>
              <a:t>Adaptive management – given the complexity of the systems and shifting requirements and expectations it should be expected that structures will need to change</a:t>
            </a:r>
          </a:p>
          <a:p>
            <a:pPr marL="285750" indent="-285750">
              <a:buFont typeface="Arial" panose="020B0604020202020204" pitchFamily="34" charset="0"/>
              <a:buChar char="•"/>
            </a:pPr>
            <a:r>
              <a:rPr lang="en-US" dirty="0"/>
              <a:t>All of the internal and external costs should be accounted for</a:t>
            </a:r>
          </a:p>
          <a:p>
            <a:pPr marL="285750" indent="-285750">
              <a:buFont typeface="Arial" panose="020B0604020202020204" pitchFamily="34" charset="0"/>
              <a:buChar char="•"/>
            </a:pPr>
            <a:r>
              <a:rPr lang="en-US" dirty="0"/>
              <a:t>All stakeholders should be involved in the formulation and implementation of decisions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427380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1D89A5A-223D-2447-9A1A-0AB0422B7F99}"/>
              </a:ext>
            </a:extLst>
          </p:cNvPr>
          <p:cNvPicPr>
            <a:picLocks noChangeAspect="1"/>
          </p:cNvPicPr>
          <p:nvPr/>
        </p:nvPicPr>
        <p:blipFill>
          <a:blip r:link="rId2"/>
          <a:stretch>
            <a:fillRect/>
          </a:stretch>
        </p:blipFill>
        <p:spPr>
          <a:xfrm>
            <a:off x="1270000" y="1270000"/>
            <a:ext cx="63500" cy="76200"/>
          </a:xfrm>
          <a:prstGeom prst="rect">
            <a:avLst/>
          </a:prstGeom>
        </p:spPr>
      </p:pic>
      <p:pic>
        <p:nvPicPr>
          <p:cNvPr id="6" name="Picture 5">
            <a:extLst>
              <a:ext uri="{FF2B5EF4-FFF2-40B4-BE49-F238E27FC236}">
                <a16:creationId xmlns:a16="http://schemas.microsoft.com/office/drawing/2014/main" id="{7CC2A9C0-7827-894D-B422-1B067BA907DF}"/>
              </a:ext>
            </a:extLst>
          </p:cNvPr>
          <p:cNvPicPr>
            <a:picLocks noChangeAspect="1"/>
          </p:cNvPicPr>
          <p:nvPr/>
        </p:nvPicPr>
        <p:blipFill>
          <a:blip r:link="rId2"/>
          <a:stretch>
            <a:fillRect/>
          </a:stretch>
        </p:blipFill>
        <p:spPr>
          <a:xfrm>
            <a:off x="1270000" y="1270000"/>
            <a:ext cx="63500" cy="76200"/>
          </a:xfrm>
          <a:prstGeom prst="rect">
            <a:avLst/>
          </a:prstGeom>
        </p:spPr>
      </p:pic>
      <p:pic>
        <p:nvPicPr>
          <p:cNvPr id="9" name="Picture 8">
            <a:extLst>
              <a:ext uri="{FF2B5EF4-FFF2-40B4-BE49-F238E27FC236}">
                <a16:creationId xmlns:a16="http://schemas.microsoft.com/office/drawing/2014/main" id="{75631CBE-18D0-D74D-A7FA-5F8B332965FE}"/>
              </a:ext>
            </a:extLst>
          </p:cNvPr>
          <p:cNvPicPr>
            <a:picLocks noChangeAspect="1"/>
          </p:cNvPicPr>
          <p:nvPr/>
        </p:nvPicPr>
        <p:blipFill>
          <a:blip r:link="rId2"/>
          <a:stretch>
            <a:fillRect/>
          </a:stretch>
        </p:blipFill>
        <p:spPr>
          <a:xfrm>
            <a:off x="1270000" y="1270000"/>
            <a:ext cx="63500" cy="76200"/>
          </a:xfrm>
          <a:prstGeom prst="rect">
            <a:avLst/>
          </a:prstGeom>
        </p:spPr>
      </p:pic>
      <p:pic>
        <p:nvPicPr>
          <p:cNvPr id="10" name="Picture 9">
            <a:extLst>
              <a:ext uri="{FF2B5EF4-FFF2-40B4-BE49-F238E27FC236}">
                <a16:creationId xmlns:a16="http://schemas.microsoft.com/office/drawing/2014/main" id="{E2BF36DE-F372-454B-8564-8E0376B8D983}"/>
              </a:ext>
            </a:extLst>
          </p:cNvPr>
          <p:cNvPicPr>
            <a:picLocks noChangeAspect="1"/>
          </p:cNvPicPr>
          <p:nvPr/>
        </p:nvPicPr>
        <p:blipFill>
          <a:blip r:link="rId2"/>
          <a:stretch>
            <a:fillRect/>
          </a:stretch>
        </p:blipFill>
        <p:spPr>
          <a:xfrm>
            <a:off x="1270000" y="1270000"/>
            <a:ext cx="63500" cy="76200"/>
          </a:xfrm>
          <a:prstGeom prst="rect">
            <a:avLst/>
          </a:prstGeom>
        </p:spPr>
      </p:pic>
      <p:sp>
        <p:nvSpPr>
          <p:cNvPr id="11" name="Textfeld 6">
            <a:extLst>
              <a:ext uri="{FF2B5EF4-FFF2-40B4-BE49-F238E27FC236}">
                <a16:creationId xmlns:a16="http://schemas.microsoft.com/office/drawing/2014/main" id="{68B3C7A4-4760-0F47-87C4-DFD97243A2DE}"/>
              </a:ext>
            </a:extLst>
          </p:cNvPr>
          <p:cNvSpPr txBox="1"/>
          <p:nvPr/>
        </p:nvSpPr>
        <p:spPr>
          <a:xfrm>
            <a:off x="1677817" y="638314"/>
            <a:ext cx="8836366" cy="707886"/>
          </a:xfrm>
          <a:prstGeom prst="rect">
            <a:avLst/>
          </a:prstGeom>
          <a:solidFill>
            <a:schemeClr val="accent2">
              <a:lumMod val="60000"/>
              <a:lumOff val="40000"/>
              <a:alpha val="69000"/>
            </a:schemeClr>
          </a:solidFill>
        </p:spPr>
        <p:txBody>
          <a:bodyPr wrap="square" rtlCol="0">
            <a:spAutoFit/>
          </a:bodyPr>
          <a:lstStyle/>
          <a:p>
            <a:pPr algn="ctr"/>
            <a:r>
              <a:rPr lang="de-DE" sz="4000" dirty="0" err="1"/>
              <a:t>Principles</a:t>
            </a:r>
            <a:r>
              <a:rPr lang="de-DE" sz="4000" dirty="0"/>
              <a:t> </a:t>
            </a:r>
            <a:r>
              <a:rPr lang="de-DE" sz="2800" dirty="0"/>
              <a:t>(</a:t>
            </a:r>
            <a:r>
              <a:rPr lang="de-DE" sz="2800" dirty="0" err="1"/>
              <a:t>Tanuha</a:t>
            </a:r>
            <a:r>
              <a:rPr lang="de-DE" sz="2800" dirty="0"/>
              <a:t> et al. 2019)</a:t>
            </a:r>
            <a:endParaRPr lang="de-DE" sz="4000" dirty="0"/>
          </a:p>
        </p:txBody>
      </p:sp>
      <p:sp>
        <p:nvSpPr>
          <p:cNvPr id="3" name="TextBox 2">
            <a:extLst>
              <a:ext uri="{FF2B5EF4-FFF2-40B4-BE49-F238E27FC236}">
                <a16:creationId xmlns:a16="http://schemas.microsoft.com/office/drawing/2014/main" id="{51C2304A-84B7-B74B-8106-4D6C35D208EF}"/>
              </a:ext>
            </a:extLst>
          </p:cNvPr>
          <p:cNvSpPr txBox="1"/>
          <p:nvPr/>
        </p:nvSpPr>
        <p:spPr>
          <a:xfrm>
            <a:off x="711200" y="2056686"/>
            <a:ext cx="11214100" cy="4801314"/>
          </a:xfrm>
          <a:prstGeom prst="rect">
            <a:avLst/>
          </a:prstGeom>
          <a:noFill/>
        </p:spPr>
        <p:txBody>
          <a:bodyPr wrap="square" rtlCol="0">
            <a:spAutoFit/>
          </a:bodyPr>
          <a:lstStyle/>
          <a:p>
            <a:r>
              <a:rPr lang="en-CA" u="sng" dirty="0"/>
              <a:t>Responsiveness. </a:t>
            </a:r>
            <a:r>
              <a:rPr lang="en-CA" dirty="0"/>
              <a:t>Governance must respond to the needs of stakeholders and participants, from</a:t>
            </a:r>
          </a:p>
          <a:p>
            <a:r>
              <a:rPr lang="en-CA" dirty="0"/>
              <a:t> local, regional to global, across all relevant sectors, and include governmental and non-governmental aspects.</a:t>
            </a:r>
          </a:p>
          <a:p>
            <a:r>
              <a:rPr lang="en-CA" u="sng" dirty="0"/>
              <a:t>Purposeful. </a:t>
            </a:r>
            <a:r>
              <a:rPr lang="en-CA" dirty="0"/>
              <a:t>Governance must be purposeful for, and on behalf of the community.</a:t>
            </a:r>
          </a:p>
          <a:p>
            <a:r>
              <a:rPr lang="en-CA" dirty="0"/>
              <a:t>Clear objectives. </a:t>
            </a:r>
          </a:p>
          <a:p>
            <a:r>
              <a:rPr lang="en-CA" u="sng" dirty="0"/>
              <a:t>Transparency</a:t>
            </a:r>
            <a:r>
              <a:rPr lang="en-CA" dirty="0"/>
              <a:t>. Transparency and openness must be a priority, to ensure public access to and</a:t>
            </a:r>
          </a:p>
          <a:p>
            <a:r>
              <a:rPr lang="en-CA" dirty="0"/>
              <a:t>benefit from the system. </a:t>
            </a:r>
          </a:p>
          <a:p>
            <a:r>
              <a:rPr lang="en-CA" u="sng" dirty="0"/>
              <a:t>Efficiency and Effectiveness</a:t>
            </a:r>
            <a:r>
              <a:rPr lang="en-CA" dirty="0"/>
              <a:t>. Governance must ensure that maximum value is derived from invested resources and must have enough flexibility and nimbleness to ensure guidance/decisions are provided in a timely way.</a:t>
            </a:r>
          </a:p>
          <a:p>
            <a:r>
              <a:rPr lang="en-CA" u="sng" dirty="0"/>
              <a:t>Adaptive</a:t>
            </a:r>
            <a:r>
              <a:rPr lang="en-CA" dirty="0"/>
              <a:t>. Governance must support innovation and openness to change, to ensure that benefits accrue for new solutions and improved practices.</a:t>
            </a:r>
          </a:p>
          <a:p>
            <a:r>
              <a:rPr lang="en-CA" u="sng" dirty="0"/>
              <a:t>Sustainability</a:t>
            </a:r>
            <a:r>
              <a:rPr lang="en-CA" dirty="0"/>
              <a:t>. Governance must have a long-term orientation, taking account of the broad- range of existing and likely future drivers, and the need for dependability and robustness.</a:t>
            </a:r>
          </a:p>
          <a:p>
            <a:r>
              <a:rPr lang="en-CA" u="sng" dirty="0"/>
              <a:t>Authoritative</a:t>
            </a:r>
            <a:r>
              <a:rPr lang="en-CA" dirty="0"/>
              <a:t>. The individuals and teams contributing to governance must have the appropriate capability, skills, and respect of the community to act on their behalf.</a:t>
            </a:r>
          </a:p>
          <a:p>
            <a:r>
              <a:rPr lang="en-CA" u="sng" dirty="0"/>
              <a:t>Performance and accountability</a:t>
            </a:r>
            <a:r>
              <a:rPr lang="en-CA" dirty="0"/>
              <a:t>. The governance must include monitoring and measures of success and performance.</a:t>
            </a:r>
          </a:p>
          <a:p>
            <a:endParaRPr lang="en-CA" dirty="0"/>
          </a:p>
          <a:p>
            <a:endParaRPr lang="en-US" dirty="0"/>
          </a:p>
        </p:txBody>
      </p:sp>
    </p:spTree>
    <p:extLst>
      <p:ext uri="{BB962C8B-B14F-4D97-AF65-F5344CB8AC3E}">
        <p14:creationId xmlns:p14="http://schemas.microsoft.com/office/powerpoint/2010/main" val="4176455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1D89A5A-223D-2447-9A1A-0AB0422B7F99}"/>
              </a:ext>
            </a:extLst>
          </p:cNvPr>
          <p:cNvPicPr>
            <a:picLocks noChangeAspect="1"/>
          </p:cNvPicPr>
          <p:nvPr/>
        </p:nvPicPr>
        <p:blipFill>
          <a:blip r:link="rId2"/>
          <a:stretch>
            <a:fillRect/>
          </a:stretch>
        </p:blipFill>
        <p:spPr>
          <a:xfrm>
            <a:off x="1270000" y="1270000"/>
            <a:ext cx="63500" cy="76200"/>
          </a:xfrm>
          <a:prstGeom prst="rect">
            <a:avLst/>
          </a:prstGeom>
        </p:spPr>
      </p:pic>
      <p:pic>
        <p:nvPicPr>
          <p:cNvPr id="6" name="Picture 5">
            <a:extLst>
              <a:ext uri="{FF2B5EF4-FFF2-40B4-BE49-F238E27FC236}">
                <a16:creationId xmlns:a16="http://schemas.microsoft.com/office/drawing/2014/main" id="{7CC2A9C0-7827-894D-B422-1B067BA907DF}"/>
              </a:ext>
            </a:extLst>
          </p:cNvPr>
          <p:cNvPicPr>
            <a:picLocks noChangeAspect="1"/>
          </p:cNvPicPr>
          <p:nvPr/>
        </p:nvPicPr>
        <p:blipFill>
          <a:blip r:link="rId2"/>
          <a:stretch>
            <a:fillRect/>
          </a:stretch>
        </p:blipFill>
        <p:spPr>
          <a:xfrm>
            <a:off x="1270000" y="1270000"/>
            <a:ext cx="63500" cy="76200"/>
          </a:xfrm>
          <a:prstGeom prst="rect">
            <a:avLst/>
          </a:prstGeom>
        </p:spPr>
      </p:pic>
      <p:pic>
        <p:nvPicPr>
          <p:cNvPr id="9" name="Picture 8">
            <a:extLst>
              <a:ext uri="{FF2B5EF4-FFF2-40B4-BE49-F238E27FC236}">
                <a16:creationId xmlns:a16="http://schemas.microsoft.com/office/drawing/2014/main" id="{75631CBE-18D0-D74D-A7FA-5F8B332965FE}"/>
              </a:ext>
            </a:extLst>
          </p:cNvPr>
          <p:cNvPicPr>
            <a:picLocks noChangeAspect="1"/>
          </p:cNvPicPr>
          <p:nvPr/>
        </p:nvPicPr>
        <p:blipFill>
          <a:blip r:link="rId2"/>
          <a:stretch>
            <a:fillRect/>
          </a:stretch>
        </p:blipFill>
        <p:spPr>
          <a:xfrm>
            <a:off x="1270000" y="1270000"/>
            <a:ext cx="63500" cy="76200"/>
          </a:xfrm>
          <a:prstGeom prst="rect">
            <a:avLst/>
          </a:prstGeom>
        </p:spPr>
      </p:pic>
      <p:pic>
        <p:nvPicPr>
          <p:cNvPr id="10" name="Picture 9">
            <a:extLst>
              <a:ext uri="{FF2B5EF4-FFF2-40B4-BE49-F238E27FC236}">
                <a16:creationId xmlns:a16="http://schemas.microsoft.com/office/drawing/2014/main" id="{E2BF36DE-F372-454B-8564-8E0376B8D983}"/>
              </a:ext>
            </a:extLst>
          </p:cNvPr>
          <p:cNvPicPr>
            <a:picLocks noChangeAspect="1"/>
          </p:cNvPicPr>
          <p:nvPr/>
        </p:nvPicPr>
        <p:blipFill>
          <a:blip r:link="rId2"/>
          <a:stretch>
            <a:fillRect/>
          </a:stretch>
        </p:blipFill>
        <p:spPr>
          <a:xfrm>
            <a:off x="1270000" y="1270000"/>
            <a:ext cx="63500" cy="76200"/>
          </a:xfrm>
          <a:prstGeom prst="rect">
            <a:avLst/>
          </a:prstGeom>
        </p:spPr>
      </p:pic>
      <p:sp>
        <p:nvSpPr>
          <p:cNvPr id="11" name="Textfeld 6">
            <a:extLst>
              <a:ext uri="{FF2B5EF4-FFF2-40B4-BE49-F238E27FC236}">
                <a16:creationId xmlns:a16="http://schemas.microsoft.com/office/drawing/2014/main" id="{68B3C7A4-4760-0F47-87C4-DFD97243A2DE}"/>
              </a:ext>
            </a:extLst>
          </p:cNvPr>
          <p:cNvSpPr txBox="1"/>
          <p:nvPr/>
        </p:nvSpPr>
        <p:spPr>
          <a:xfrm>
            <a:off x="1677817" y="638314"/>
            <a:ext cx="8836366" cy="707886"/>
          </a:xfrm>
          <a:prstGeom prst="rect">
            <a:avLst/>
          </a:prstGeom>
          <a:solidFill>
            <a:schemeClr val="accent2">
              <a:lumMod val="60000"/>
              <a:lumOff val="40000"/>
              <a:alpha val="69000"/>
            </a:schemeClr>
          </a:solidFill>
        </p:spPr>
        <p:txBody>
          <a:bodyPr wrap="square" rtlCol="0">
            <a:spAutoFit/>
          </a:bodyPr>
          <a:lstStyle/>
          <a:p>
            <a:pPr algn="ctr"/>
            <a:r>
              <a:rPr lang="de-DE" sz="4000" dirty="0"/>
              <a:t>Other </a:t>
            </a:r>
            <a:r>
              <a:rPr lang="de-DE" sz="4000" dirty="0" err="1"/>
              <a:t>Perspectives</a:t>
            </a:r>
            <a:r>
              <a:rPr lang="de-DE" sz="4000" dirty="0"/>
              <a:t> (Meeting Notes)</a:t>
            </a:r>
          </a:p>
        </p:txBody>
      </p:sp>
      <p:sp>
        <p:nvSpPr>
          <p:cNvPr id="3" name="TextBox 2">
            <a:extLst>
              <a:ext uri="{FF2B5EF4-FFF2-40B4-BE49-F238E27FC236}">
                <a16:creationId xmlns:a16="http://schemas.microsoft.com/office/drawing/2014/main" id="{51C2304A-84B7-B74B-8106-4D6C35D208EF}"/>
              </a:ext>
            </a:extLst>
          </p:cNvPr>
          <p:cNvSpPr txBox="1"/>
          <p:nvPr/>
        </p:nvSpPr>
        <p:spPr>
          <a:xfrm>
            <a:off x="1130300" y="1841500"/>
            <a:ext cx="9486900" cy="4524315"/>
          </a:xfrm>
          <a:prstGeom prst="rect">
            <a:avLst/>
          </a:prstGeom>
          <a:noFill/>
        </p:spPr>
        <p:txBody>
          <a:bodyPr wrap="square" rtlCol="0">
            <a:spAutoFit/>
          </a:bodyPr>
          <a:lstStyle/>
          <a:p>
            <a:pPr lvl="0"/>
            <a:r>
              <a:rPr lang="en-CA" b="1" dirty="0"/>
              <a:t>Responsiveness. </a:t>
            </a:r>
            <a:r>
              <a:rPr lang="en-CA" dirty="0"/>
              <a:t>Governance must respond to the needs of stakeholders and participants, from local, regional to global, across all relevant sectors, and include governmental and non- governmental aspects.</a:t>
            </a:r>
          </a:p>
          <a:p>
            <a:pPr lvl="0"/>
            <a:endParaRPr lang="en-CA" dirty="0"/>
          </a:p>
          <a:p>
            <a:pPr lvl="0"/>
            <a:r>
              <a:rPr lang="en-CA" b="1" dirty="0"/>
              <a:t>Purposeful</a:t>
            </a:r>
            <a:r>
              <a:rPr lang="en-CA" dirty="0"/>
              <a:t>. Governance must be purposeful for, and on behalf of the community.</a:t>
            </a:r>
          </a:p>
          <a:p>
            <a:pPr lvl="0"/>
            <a:r>
              <a:rPr lang="en-CA" dirty="0"/>
              <a:t>Clear objectives. Good governance relies on clear and purposeful (relevant) objectives and strategy.</a:t>
            </a:r>
          </a:p>
          <a:p>
            <a:pPr lvl="0"/>
            <a:endParaRPr lang="en-CA" dirty="0"/>
          </a:p>
          <a:p>
            <a:pPr lvl="0"/>
            <a:r>
              <a:rPr lang="en-CA" b="1" dirty="0"/>
              <a:t>Transparency. </a:t>
            </a:r>
            <a:r>
              <a:rPr lang="en-CA" dirty="0"/>
              <a:t>Transparency and openness must be a priority, to ensure public access to and benefit from the system. While private networks may be warranted on the grounds of security or because of the narrowness of the target audience, in general information should be public and governance arranged accordingly.</a:t>
            </a:r>
          </a:p>
          <a:p>
            <a:pPr lvl="0"/>
            <a:endParaRPr lang="en-CA" dirty="0"/>
          </a:p>
          <a:p>
            <a:pPr lvl="0"/>
            <a:r>
              <a:rPr lang="en-CA" b="1" dirty="0"/>
              <a:t>Efficiency and Effectiveness. </a:t>
            </a:r>
            <a:r>
              <a:rPr lang="en-CA" dirty="0"/>
              <a:t>Governance must ensure that maximum value is derived from invested resources and must have enough flexibility and nimbleness to ensure guidance/decisions are provided in a timely way.</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435964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1D89A5A-223D-2447-9A1A-0AB0422B7F99}"/>
              </a:ext>
            </a:extLst>
          </p:cNvPr>
          <p:cNvPicPr>
            <a:picLocks noChangeAspect="1"/>
          </p:cNvPicPr>
          <p:nvPr/>
        </p:nvPicPr>
        <p:blipFill>
          <a:blip r:link="rId2"/>
          <a:stretch>
            <a:fillRect/>
          </a:stretch>
        </p:blipFill>
        <p:spPr>
          <a:xfrm>
            <a:off x="1270000" y="1270000"/>
            <a:ext cx="63500" cy="76200"/>
          </a:xfrm>
          <a:prstGeom prst="rect">
            <a:avLst/>
          </a:prstGeom>
        </p:spPr>
      </p:pic>
      <p:pic>
        <p:nvPicPr>
          <p:cNvPr id="6" name="Picture 5">
            <a:extLst>
              <a:ext uri="{FF2B5EF4-FFF2-40B4-BE49-F238E27FC236}">
                <a16:creationId xmlns:a16="http://schemas.microsoft.com/office/drawing/2014/main" id="{7CC2A9C0-7827-894D-B422-1B067BA907DF}"/>
              </a:ext>
            </a:extLst>
          </p:cNvPr>
          <p:cNvPicPr>
            <a:picLocks noChangeAspect="1"/>
          </p:cNvPicPr>
          <p:nvPr/>
        </p:nvPicPr>
        <p:blipFill>
          <a:blip r:link="rId2"/>
          <a:stretch>
            <a:fillRect/>
          </a:stretch>
        </p:blipFill>
        <p:spPr>
          <a:xfrm>
            <a:off x="1270000" y="1270000"/>
            <a:ext cx="63500" cy="76200"/>
          </a:xfrm>
          <a:prstGeom prst="rect">
            <a:avLst/>
          </a:prstGeom>
        </p:spPr>
      </p:pic>
      <p:pic>
        <p:nvPicPr>
          <p:cNvPr id="9" name="Picture 8">
            <a:extLst>
              <a:ext uri="{FF2B5EF4-FFF2-40B4-BE49-F238E27FC236}">
                <a16:creationId xmlns:a16="http://schemas.microsoft.com/office/drawing/2014/main" id="{75631CBE-18D0-D74D-A7FA-5F8B332965FE}"/>
              </a:ext>
            </a:extLst>
          </p:cNvPr>
          <p:cNvPicPr>
            <a:picLocks noChangeAspect="1"/>
          </p:cNvPicPr>
          <p:nvPr/>
        </p:nvPicPr>
        <p:blipFill>
          <a:blip r:link="rId2"/>
          <a:stretch>
            <a:fillRect/>
          </a:stretch>
        </p:blipFill>
        <p:spPr>
          <a:xfrm>
            <a:off x="1270000" y="1270000"/>
            <a:ext cx="63500" cy="76200"/>
          </a:xfrm>
          <a:prstGeom prst="rect">
            <a:avLst/>
          </a:prstGeom>
        </p:spPr>
      </p:pic>
      <p:pic>
        <p:nvPicPr>
          <p:cNvPr id="10" name="Picture 9">
            <a:extLst>
              <a:ext uri="{FF2B5EF4-FFF2-40B4-BE49-F238E27FC236}">
                <a16:creationId xmlns:a16="http://schemas.microsoft.com/office/drawing/2014/main" id="{E2BF36DE-F372-454B-8564-8E0376B8D983}"/>
              </a:ext>
            </a:extLst>
          </p:cNvPr>
          <p:cNvPicPr>
            <a:picLocks noChangeAspect="1"/>
          </p:cNvPicPr>
          <p:nvPr/>
        </p:nvPicPr>
        <p:blipFill>
          <a:blip r:link="rId2"/>
          <a:stretch>
            <a:fillRect/>
          </a:stretch>
        </p:blipFill>
        <p:spPr>
          <a:xfrm>
            <a:off x="1270000" y="1270000"/>
            <a:ext cx="63500" cy="76200"/>
          </a:xfrm>
          <a:prstGeom prst="rect">
            <a:avLst/>
          </a:prstGeom>
        </p:spPr>
      </p:pic>
      <p:sp>
        <p:nvSpPr>
          <p:cNvPr id="11" name="Textfeld 6">
            <a:extLst>
              <a:ext uri="{FF2B5EF4-FFF2-40B4-BE49-F238E27FC236}">
                <a16:creationId xmlns:a16="http://schemas.microsoft.com/office/drawing/2014/main" id="{68B3C7A4-4760-0F47-87C4-DFD97243A2DE}"/>
              </a:ext>
            </a:extLst>
          </p:cNvPr>
          <p:cNvSpPr txBox="1"/>
          <p:nvPr/>
        </p:nvSpPr>
        <p:spPr>
          <a:xfrm>
            <a:off x="1677817" y="638314"/>
            <a:ext cx="8836366" cy="707886"/>
          </a:xfrm>
          <a:prstGeom prst="rect">
            <a:avLst/>
          </a:prstGeom>
          <a:solidFill>
            <a:schemeClr val="accent2">
              <a:lumMod val="60000"/>
              <a:lumOff val="40000"/>
              <a:alpha val="69000"/>
            </a:schemeClr>
          </a:solidFill>
        </p:spPr>
        <p:txBody>
          <a:bodyPr wrap="square" rtlCol="0">
            <a:spAutoFit/>
          </a:bodyPr>
          <a:lstStyle/>
          <a:p>
            <a:pPr algn="ctr"/>
            <a:r>
              <a:rPr lang="de-DE" sz="4000" dirty="0" err="1"/>
              <a:t>Missing</a:t>
            </a:r>
            <a:r>
              <a:rPr lang="de-DE" sz="4000" dirty="0"/>
              <a:t> </a:t>
            </a:r>
            <a:r>
              <a:rPr lang="de-DE" sz="4000" dirty="0" err="1"/>
              <a:t>Principles</a:t>
            </a:r>
            <a:endParaRPr lang="de-DE" sz="4000" dirty="0"/>
          </a:p>
        </p:txBody>
      </p:sp>
      <p:sp>
        <p:nvSpPr>
          <p:cNvPr id="8" name="TextBox 7">
            <a:extLst>
              <a:ext uri="{FF2B5EF4-FFF2-40B4-BE49-F238E27FC236}">
                <a16:creationId xmlns:a16="http://schemas.microsoft.com/office/drawing/2014/main" id="{2579916A-6B80-8B43-BC89-2E5897BF3200}"/>
              </a:ext>
            </a:extLst>
          </p:cNvPr>
          <p:cNvSpPr txBox="1"/>
          <p:nvPr/>
        </p:nvSpPr>
        <p:spPr>
          <a:xfrm>
            <a:off x="1168400" y="2082800"/>
            <a:ext cx="9486900" cy="1754326"/>
          </a:xfrm>
          <a:prstGeom prst="rect">
            <a:avLst/>
          </a:prstGeom>
          <a:noFill/>
        </p:spPr>
        <p:txBody>
          <a:bodyPr wrap="square" rtlCol="0">
            <a:spAutoFit/>
          </a:bodyPr>
          <a:lstStyle/>
          <a:p>
            <a:pPr marL="285750" indent="-285750">
              <a:buFont typeface="Arial" panose="020B0604020202020204" pitchFamily="34" charset="0"/>
              <a:buChar char="•"/>
            </a:pPr>
            <a:r>
              <a:rPr lang="en-US" dirty="0"/>
              <a:t>Equity – of different types</a:t>
            </a:r>
          </a:p>
          <a:p>
            <a:pPr marL="285750" indent="-285750">
              <a:buFont typeface="Arial" panose="020B0604020202020204" pitchFamily="34" charset="0"/>
              <a:buChar char="•"/>
            </a:pPr>
            <a:r>
              <a:rPr lang="en-US" dirty="0"/>
              <a:t>Stewardship responsibilities</a:t>
            </a:r>
          </a:p>
          <a:p>
            <a:pPr marL="285750" indent="-285750">
              <a:buFont typeface="Arial" panose="020B0604020202020204" pitchFamily="34" charset="0"/>
              <a:buChar char="•"/>
            </a:pPr>
            <a:r>
              <a:rPr lang="en-US" dirty="0"/>
              <a:t>Distinction between different types of principles: e.g. procedural, fundamental, pragmatic, form, function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37392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C3DD20BA-6D66-F942-A8AA-C01B499472F4}"/>
              </a:ext>
            </a:extLst>
          </p:cNvPr>
          <p:cNvGrpSpPr/>
          <p:nvPr/>
        </p:nvGrpSpPr>
        <p:grpSpPr>
          <a:xfrm>
            <a:off x="1842770" y="1826240"/>
            <a:ext cx="8445500" cy="3205520"/>
            <a:chOff x="1873250" y="2000250"/>
            <a:chExt cx="8445500" cy="3205520"/>
          </a:xfrm>
        </p:grpSpPr>
        <p:pic>
          <p:nvPicPr>
            <p:cNvPr id="5" name="Picture 4" descr="A picture containing object&#10;&#10;Description automatically generated">
              <a:extLst>
                <a:ext uri="{FF2B5EF4-FFF2-40B4-BE49-F238E27FC236}">
                  <a16:creationId xmlns:a16="http://schemas.microsoft.com/office/drawing/2014/main" id="{8B1D096D-EF4A-7742-8404-1907D9C08D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3250" y="2000250"/>
              <a:ext cx="8445500" cy="2857500"/>
            </a:xfrm>
            <a:prstGeom prst="rect">
              <a:avLst/>
            </a:prstGeom>
          </p:spPr>
        </p:pic>
        <p:sp>
          <p:nvSpPr>
            <p:cNvPr id="2" name="TextBox 1">
              <a:extLst>
                <a:ext uri="{FF2B5EF4-FFF2-40B4-BE49-F238E27FC236}">
                  <a16:creationId xmlns:a16="http://schemas.microsoft.com/office/drawing/2014/main" id="{754AAA6E-21E9-554A-A207-5E39224DA917}"/>
                </a:ext>
              </a:extLst>
            </p:cNvPr>
            <p:cNvSpPr txBox="1"/>
            <p:nvPr/>
          </p:nvSpPr>
          <p:spPr>
            <a:xfrm>
              <a:off x="2026920" y="4282440"/>
              <a:ext cx="3596640" cy="923330"/>
            </a:xfrm>
            <a:prstGeom prst="rect">
              <a:avLst/>
            </a:prstGeom>
            <a:noFill/>
          </p:spPr>
          <p:txBody>
            <a:bodyPr wrap="square" rtlCol="0">
              <a:spAutoFit/>
            </a:bodyPr>
            <a:lstStyle/>
            <a:p>
              <a:r>
                <a:rPr lang="en-US" sz="5400" b="1" dirty="0"/>
                <a:t>Project</a:t>
              </a:r>
            </a:p>
          </p:txBody>
        </p:sp>
      </p:grpSp>
      <p:grpSp>
        <p:nvGrpSpPr>
          <p:cNvPr id="4" name="Group 3">
            <a:extLst>
              <a:ext uri="{FF2B5EF4-FFF2-40B4-BE49-F238E27FC236}">
                <a16:creationId xmlns:a16="http://schemas.microsoft.com/office/drawing/2014/main" id="{2DB15E2A-9A3F-7F4C-9B4A-FCEFCAA965F1}"/>
              </a:ext>
            </a:extLst>
          </p:cNvPr>
          <p:cNvGrpSpPr/>
          <p:nvPr/>
        </p:nvGrpSpPr>
        <p:grpSpPr>
          <a:xfrm>
            <a:off x="1532934" y="1826240"/>
            <a:ext cx="9490842" cy="3461609"/>
            <a:chOff x="1548699" y="1932101"/>
            <a:chExt cx="9490842" cy="3461609"/>
          </a:xfrm>
        </p:grpSpPr>
        <p:pic>
          <p:nvPicPr>
            <p:cNvPr id="7" name="Picture 6">
              <a:extLst>
                <a:ext uri="{FF2B5EF4-FFF2-40B4-BE49-F238E27FC236}">
                  <a16:creationId xmlns:a16="http://schemas.microsoft.com/office/drawing/2014/main" id="{2F29E8FB-FE13-B043-B98A-C2F61DC491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8699" y="1932101"/>
              <a:ext cx="9490842" cy="3461609"/>
            </a:xfrm>
            <a:prstGeom prst="rect">
              <a:avLst/>
            </a:prstGeom>
          </p:spPr>
        </p:pic>
        <p:sp>
          <p:nvSpPr>
            <p:cNvPr id="6" name="TextBox 5">
              <a:extLst>
                <a:ext uri="{FF2B5EF4-FFF2-40B4-BE49-F238E27FC236}">
                  <a16:creationId xmlns:a16="http://schemas.microsoft.com/office/drawing/2014/main" id="{7F54AFB8-939A-FC44-A71C-633000DADCA0}"/>
                </a:ext>
              </a:extLst>
            </p:cNvPr>
            <p:cNvSpPr txBox="1"/>
            <p:nvPr/>
          </p:nvSpPr>
          <p:spPr>
            <a:xfrm>
              <a:off x="2026920" y="4309110"/>
              <a:ext cx="3596640" cy="923330"/>
            </a:xfrm>
            <a:prstGeom prst="rect">
              <a:avLst/>
            </a:prstGeom>
            <a:noFill/>
          </p:spPr>
          <p:txBody>
            <a:bodyPr wrap="square" rtlCol="0">
              <a:spAutoFit/>
            </a:bodyPr>
            <a:lstStyle/>
            <a:p>
              <a:r>
                <a:rPr lang="en-US" sz="5400" b="1" dirty="0"/>
                <a:t>Program</a:t>
              </a:r>
            </a:p>
          </p:txBody>
        </p:sp>
      </p:grpSp>
    </p:spTree>
    <p:extLst>
      <p:ext uri="{BB962C8B-B14F-4D97-AF65-F5344CB8AC3E}">
        <p14:creationId xmlns:p14="http://schemas.microsoft.com/office/powerpoint/2010/main" val="3614461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a:themeElements>
    <a:clrScheme name="Blaugrü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1604</TotalTime>
  <Words>892</Words>
  <Application>Microsoft Macintosh PowerPoint</Application>
  <PresentationFormat>Widescreen</PresentationFormat>
  <Paragraphs>59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Brad</dc:creator>
  <cp:keywords/>
  <dc:description/>
  <cp:lastModifiedBy>DeYoung, Brad</cp:lastModifiedBy>
  <cp:revision>155</cp:revision>
  <dcterms:created xsi:type="dcterms:W3CDTF">2018-03-19T11:33:55Z</dcterms:created>
  <dcterms:modified xsi:type="dcterms:W3CDTF">2019-04-30T06:11:07Z</dcterms:modified>
  <cp:category/>
</cp:coreProperties>
</file>