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97" r:id="rId2"/>
    <p:sldId id="772" r:id="rId3"/>
    <p:sldId id="884" r:id="rId4"/>
    <p:sldId id="885" r:id="rId5"/>
    <p:sldId id="779" r:id="rId6"/>
    <p:sldId id="780" r:id="rId7"/>
    <p:sldId id="367" r:id="rId8"/>
    <p:sldId id="371" r:id="rId9"/>
    <p:sldId id="372" r:id="rId10"/>
    <p:sldId id="340" r:id="rId11"/>
    <p:sldId id="588" r:id="rId12"/>
    <p:sldId id="782" r:id="rId13"/>
    <p:sldId id="783" r:id="rId14"/>
    <p:sldId id="784" r:id="rId15"/>
    <p:sldId id="788" r:id="rId16"/>
    <p:sldId id="786" r:id="rId17"/>
    <p:sldId id="359" r:id="rId18"/>
    <p:sldId id="383" r:id="rId19"/>
    <p:sldId id="576" r:id="rId20"/>
    <p:sldId id="851" r:id="rId21"/>
    <p:sldId id="883" r:id="rId22"/>
    <p:sldId id="810" r:id="rId23"/>
    <p:sldId id="374" r:id="rId24"/>
    <p:sldId id="378" r:id="rId25"/>
    <p:sldId id="886" r:id="rId26"/>
    <p:sldId id="887" r:id="rId27"/>
    <p:sldId id="376" r:id="rId28"/>
  </p:sldIdLst>
  <p:sldSz cx="12192000" cy="6858000"/>
  <p:notesSz cx="9926638" cy="67976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oso, Vinicius" initials="LV" lastIdx="1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1D0B"/>
    <a:srgbClr val="925C20"/>
    <a:srgbClr val="6B72B1"/>
    <a:srgbClr val="921508"/>
    <a:srgbClr val="A91809"/>
    <a:srgbClr val="346AB1"/>
    <a:srgbClr val="0068B1"/>
    <a:srgbClr val="0069B1"/>
    <a:srgbClr val="3967A4"/>
    <a:srgbClr val="3C8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25" autoAdjust="0"/>
    <p:restoredTop sz="95470" autoAdjust="0"/>
  </p:normalViewPr>
  <p:slideViewPr>
    <p:cSldViewPr snapToGrid="0">
      <p:cViewPr>
        <p:scale>
          <a:sx n="79" d="100"/>
          <a:sy n="79" d="100"/>
        </p:scale>
        <p:origin x="696" y="704"/>
      </p:cViewPr>
      <p:guideLst>
        <p:guide orient="horz" pos="2160"/>
        <p:guide pos="3840"/>
      </p:guideLst>
    </p:cSldViewPr>
  </p:slideViewPr>
  <p:notesTextViewPr>
    <p:cViewPr>
      <p:scale>
        <a:sx n="150" d="100"/>
        <a:sy n="15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4E727D67-0FBF-45C5-9401-BCD8396915FE}" type="datetimeFigureOut">
              <a:rPr lang="fr-FR" smtClean="0"/>
              <a:t>09/11/2018</a:t>
            </a:fld>
            <a:endParaRPr lang="fr-FR"/>
          </a:p>
        </p:txBody>
      </p:sp>
      <p:sp>
        <p:nvSpPr>
          <p:cNvPr id="4" name="Footer Placeholder 3"/>
          <p:cNvSpPr>
            <a:spLocks noGrp="1"/>
          </p:cNvSpPr>
          <p:nvPr>
            <p:ph type="ftr" sz="quarter" idx="2"/>
          </p:nvPr>
        </p:nvSpPr>
        <p:spPr>
          <a:xfrm>
            <a:off x="0" y="6457410"/>
            <a:ext cx="4302625" cy="340265"/>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5621696" y="6457410"/>
            <a:ext cx="4302625" cy="340265"/>
          </a:xfrm>
          <a:prstGeom prst="rect">
            <a:avLst/>
          </a:prstGeom>
        </p:spPr>
        <p:txBody>
          <a:bodyPr vert="horz" lIns="91440" tIns="45720" rIns="91440" bIns="45720" rtlCol="0" anchor="b"/>
          <a:lstStyle>
            <a:lvl1pPr algn="r">
              <a:defRPr sz="1200"/>
            </a:lvl1pPr>
          </a:lstStyle>
          <a:p>
            <a:fld id="{74BB76F1-2250-4002-8D96-CD4D38E6B639}" type="slidenum">
              <a:rPr lang="fr-FR" smtClean="0"/>
              <a:t>‹#›</a:t>
            </a:fld>
            <a:endParaRPr lang="fr-FR"/>
          </a:p>
        </p:txBody>
      </p:sp>
    </p:spTree>
    <p:extLst>
      <p:ext uri="{BB962C8B-B14F-4D97-AF65-F5344CB8AC3E}">
        <p14:creationId xmlns:p14="http://schemas.microsoft.com/office/powerpoint/2010/main" val="4030009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fld id="{70F451E3-B06B-0C4B-BB09-A45218609DC7}" type="datetimeFigureOut">
              <a:rPr lang="fr-FR" smtClean="0"/>
              <a:t>09/11/2018</a:t>
            </a:fld>
            <a:endParaRPr lang="fr-FR"/>
          </a:p>
        </p:txBody>
      </p:sp>
      <p:sp>
        <p:nvSpPr>
          <p:cNvPr id="4" name="Espace réservé de l'image des diapositives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DF764320-C8CE-3D44-918B-6A6D8B336FE5}" type="slidenum">
              <a:rPr lang="fr-FR" smtClean="0"/>
              <a:t>‹#›</a:t>
            </a:fld>
            <a:endParaRPr lang="fr-FR"/>
          </a:p>
        </p:txBody>
      </p:sp>
    </p:spTree>
    <p:extLst>
      <p:ext uri="{BB962C8B-B14F-4D97-AF65-F5344CB8AC3E}">
        <p14:creationId xmlns:p14="http://schemas.microsoft.com/office/powerpoint/2010/main" val="29607198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endParaRPr lang="fr-FR" b="0" dirty="0">
              <a:effectLst/>
            </a:endParaRPr>
          </a:p>
        </p:txBody>
      </p:sp>
      <p:sp>
        <p:nvSpPr>
          <p:cNvPr id="4" name="Espace réservé du numéro de diapositive 3"/>
          <p:cNvSpPr>
            <a:spLocks noGrp="1"/>
          </p:cNvSpPr>
          <p:nvPr>
            <p:ph type="sldNum" sz="quarter" idx="10"/>
          </p:nvPr>
        </p:nvSpPr>
        <p:spPr/>
        <p:txBody>
          <a:bodyPr/>
          <a:lstStyle/>
          <a:p>
            <a:fld id="{DF764320-C8CE-3D44-918B-6A6D8B336FE5}" type="slidenum">
              <a:rPr lang="fr-FR" smtClean="0"/>
              <a:t>1</a:t>
            </a:fld>
            <a:endParaRPr lang="fr-FR"/>
          </a:p>
        </p:txBody>
      </p:sp>
    </p:spTree>
    <p:extLst>
      <p:ext uri="{BB962C8B-B14F-4D97-AF65-F5344CB8AC3E}">
        <p14:creationId xmlns:p14="http://schemas.microsoft.com/office/powerpoint/2010/main" val="2227131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14</a:t>
            </a:fld>
            <a:endParaRPr lang="fr-FR"/>
          </a:p>
        </p:txBody>
      </p:sp>
    </p:spTree>
    <p:extLst>
      <p:ext uri="{BB962C8B-B14F-4D97-AF65-F5344CB8AC3E}">
        <p14:creationId xmlns:p14="http://schemas.microsoft.com/office/powerpoint/2010/main" val="120338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15</a:t>
            </a:fld>
            <a:endParaRPr lang="fr-FR"/>
          </a:p>
        </p:txBody>
      </p:sp>
    </p:spTree>
    <p:extLst>
      <p:ext uri="{BB962C8B-B14F-4D97-AF65-F5344CB8AC3E}">
        <p14:creationId xmlns:p14="http://schemas.microsoft.com/office/powerpoint/2010/main" val="3471421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16</a:t>
            </a:fld>
            <a:endParaRPr lang="fr-FR"/>
          </a:p>
        </p:txBody>
      </p:sp>
    </p:spTree>
    <p:extLst>
      <p:ext uri="{BB962C8B-B14F-4D97-AF65-F5344CB8AC3E}">
        <p14:creationId xmlns:p14="http://schemas.microsoft.com/office/powerpoint/2010/main" val="1467654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17</a:t>
            </a:fld>
            <a:endParaRPr lang="fr-FR"/>
          </a:p>
        </p:txBody>
      </p:sp>
    </p:spTree>
    <p:extLst>
      <p:ext uri="{BB962C8B-B14F-4D97-AF65-F5344CB8AC3E}">
        <p14:creationId xmlns:p14="http://schemas.microsoft.com/office/powerpoint/2010/main" val="2498996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5 </a:t>
            </a:r>
            <a:r>
              <a:rPr lang="fr-FR" dirty="0" err="1"/>
              <a:t>regional</a:t>
            </a:r>
            <a:r>
              <a:rPr lang="fr-FR" dirty="0"/>
              <a:t> workshops </a:t>
            </a:r>
            <a:r>
              <a:rPr lang="fr-FR" dirty="0" err="1"/>
              <a:t>will</a:t>
            </a:r>
            <a:r>
              <a:rPr lang="fr-FR" dirty="0"/>
              <a:t> </a:t>
            </a:r>
            <a:r>
              <a:rPr lang="fr-FR" dirty="0" err="1"/>
              <a:t>take</a:t>
            </a:r>
            <a:r>
              <a:rPr lang="fr-FR" dirty="0"/>
              <a:t> place in 2019 to </a:t>
            </a:r>
            <a:r>
              <a:rPr lang="fr-FR" dirty="0" err="1"/>
              <a:t>cover</a:t>
            </a:r>
            <a:r>
              <a:rPr lang="fr-FR" dirty="0"/>
              <a:t> the main Ocean basin</a:t>
            </a:r>
            <a:r>
              <a:rPr lang="fr-FR" baseline="0" dirty="0"/>
              <a:t> and </a:t>
            </a:r>
            <a:r>
              <a:rPr lang="fr-FR" baseline="0" dirty="0" err="1"/>
              <a:t>will</a:t>
            </a:r>
            <a:r>
              <a:rPr lang="fr-FR" baseline="0" dirty="0"/>
              <a:t> </a:t>
            </a:r>
            <a:r>
              <a:rPr lang="fr-FR" baseline="0" dirty="0" err="1"/>
              <a:t>contribute</a:t>
            </a:r>
            <a:r>
              <a:rPr lang="fr-FR" baseline="0" dirty="0"/>
              <a:t> to the Regular </a:t>
            </a:r>
            <a:r>
              <a:rPr lang="fr-FR" baseline="0" dirty="0" err="1"/>
              <a:t>Process</a:t>
            </a:r>
            <a:r>
              <a:rPr lang="fr-FR" baseline="0" dirty="0"/>
              <a:t> (</a:t>
            </a:r>
            <a:r>
              <a:rPr lang="fr-FR" dirty="0" err="1"/>
              <a:t>corresponding</a:t>
            </a:r>
            <a:r>
              <a:rPr lang="fr-FR" dirty="0"/>
              <a:t> to the workshops </a:t>
            </a:r>
            <a:r>
              <a:rPr lang="fr-FR" dirty="0" err="1"/>
              <a:t>organized</a:t>
            </a:r>
            <a:r>
              <a:rPr lang="fr-FR" dirty="0"/>
              <a:t> to </a:t>
            </a:r>
            <a:r>
              <a:rPr lang="fr-FR" dirty="0" err="1"/>
              <a:t>assist</a:t>
            </a:r>
            <a:r>
              <a:rPr lang="fr-FR" dirty="0"/>
              <a:t> the Regular </a:t>
            </a:r>
            <a:r>
              <a:rPr lang="fr-FR" dirty="0" err="1"/>
              <a:t>Process</a:t>
            </a:r>
            <a:r>
              <a:rPr lang="fr-FR" dirty="0"/>
              <a:t> for global </a:t>
            </a:r>
            <a:r>
              <a:rPr lang="fr-FR" dirty="0" err="1"/>
              <a:t>reporting</a:t>
            </a:r>
            <a:r>
              <a:rPr lang="fr-FR" dirty="0"/>
              <a:t> and </a:t>
            </a:r>
            <a:r>
              <a:rPr lang="fr-FR" dirty="0" err="1"/>
              <a:t>assessment</a:t>
            </a:r>
            <a:r>
              <a:rPr lang="fr-FR" dirty="0"/>
              <a:t> of the state of the marine </a:t>
            </a:r>
            <a:r>
              <a:rPr lang="fr-FR" dirty="0" err="1"/>
              <a:t>environment</a:t>
            </a:r>
            <a:r>
              <a:rPr lang="fr-FR" dirty="0"/>
              <a:t>, </a:t>
            </a:r>
            <a:r>
              <a:rPr lang="fr-FR" dirty="0" err="1"/>
              <a:t>including</a:t>
            </a:r>
            <a:r>
              <a:rPr lang="fr-FR" dirty="0"/>
              <a:t> </a:t>
            </a:r>
            <a:r>
              <a:rPr lang="fr-FR" dirty="0" err="1"/>
              <a:t>socioeconomic</a:t>
            </a:r>
            <a:r>
              <a:rPr lang="fr-FR" dirty="0"/>
              <a:t> aspects):</a:t>
            </a:r>
          </a:p>
          <a:p>
            <a:pPr marL="228600" indent="-228600">
              <a:buAutoNum type="alphaLcParenBoth"/>
            </a:pPr>
            <a:r>
              <a:rPr lang="fr-FR" dirty="0"/>
              <a:t>The </a:t>
            </a:r>
            <a:r>
              <a:rPr lang="fr-FR" dirty="0" err="1"/>
              <a:t>North</a:t>
            </a:r>
            <a:r>
              <a:rPr lang="fr-FR" dirty="0"/>
              <a:t> Pacific;</a:t>
            </a:r>
          </a:p>
          <a:p>
            <a:pPr marL="228600" indent="-228600">
              <a:buAutoNum type="alphaLcParenBoth"/>
            </a:pPr>
            <a:r>
              <a:rPr lang="fr-FR" dirty="0"/>
              <a:t>The South Pacific; </a:t>
            </a:r>
          </a:p>
          <a:p>
            <a:pPr marL="228600" indent="-228600">
              <a:buAutoNum type="alphaLcParenBoth"/>
            </a:pPr>
            <a:r>
              <a:rPr lang="fr-FR" dirty="0"/>
              <a:t>The </a:t>
            </a:r>
            <a:r>
              <a:rPr lang="fr-FR" dirty="0" err="1"/>
              <a:t>Indian</a:t>
            </a:r>
            <a:r>
              <a:rPr lang="fr-FR" dirty="0"/>
              <a:t> </a:t>
            </a:r>
            <a:r>
              <a:rPr lang="fr-FR" dirty="0" err="1"/>
              <a:t>Ocean</a:t>
            </a:r>
            <a:r>
              <a:rPr lang="fr-FR" dirty="0"/>
              <a:t> (</a:t>
            </a:r>
            <a:r>
              <a:rPr lang="fr-FR" dirty="0" err="1"/>
              <a:t>including</a:t>
            </a:r>
            <a:r>
              <a:rPr lang="fr-FR" dirty="0"/>
              <a:t> the </a:t>
            </a:r>
            <a:r>
              <a:rPr lang="fr-FR" dirty="0" err="1"/>
              <a:t>Arabian</a:t>
            </a:r>
            <a:r>
              <a:rPr lang="fr-FR" dirty="0"/>
              <a:t> </a:t>
            </a:r>
            <a:r>
              <a:rPr lang="fr-FR" dirty="0" err="1"/>
              <a:t>Sea</a:t>
            </a:r>
            <a:r>
              <a:rPr lang="fr-FR" dirty="0"/>
              <a:t> and the </a:t>
            </a:r>
            <a:r>
              <a:rPr lang="fr-FR" dirty="0" err="1"/>
              <a:t>Bay</a:t>
            </a:r>
            <a:r>
              <a:rPr lang="fr-FR" dirty="0"/>
              <a:t> of </a:t>
            </a:r>
            <a:r>
              <a:rPr lang="fr-FR" dirty="0" err="1"/>
              <a:t>Bengal</a:t>
            </a:r>
            <a:r>
              <a:rPr lang="fr-FR" dirty="0"/>
              <a:t>), the </a:t>
            </a:r>
            <a:r>
              <a:rPr lang="fr-FR" dirty="0" err="1"/>
              <a:t>Red</a:t>
            </a:r>
            <a:r>
              <a:rPr lang="fr-FR" dirty="0"/>
              <a:t> </a:t>
            </a:r>
            <a:r>
              <a:rPr lang="fr-FR" dirty="0" err="1"/>
              <a:t>Sea</a:t>
            </a:r>
            <a:r>
              <a:rPr lang="fr-FR" dirty="0"/>
              <a:t> and Gulf of Aden and the ROPME/RECOFI area; 5 </a:t>
            </a:r>
          </a:p>
          <a:p>
            <a:pPr marL="228600" indent="-228600">
              <a:buAutoNum type="alphaLcParenBoth"/>
            </a:pPr>
            <a:r>
              <a:rPr lang="fr-FR" dirty="0"/>
              <a:t>The </a:t>
            </a:r>
            <a:r>
              <a:rPr lang="fr-FR" dirty="0" err="1"/>
              <a:t>North</a:t>
            </a:r>
            <a:r>
              <a:rPr lang="fr-FR" dirty="0"/>
              <a:t> Atlantic, the </a:t>
            </a:r>
            <a:r>
              <a:rPr lang="fr-FR" dirty="0" err="1"/>
              <a:t>Baltic</a:t>
            </a:r>
            <a:r>
              <a:rPr lang="fr-FR" dirty="0"/>
              <a:t> </a:t>
            </a:r>
            <a:r>
              <a:rPr lang="fr-FR" dirty="0" err="1"/>
              <a:t>Sea</a:t>
            </a:r>
            <a:r>
              <a:rPr lang="fr-FR" dirty="0"/>
              <a:t>, the </a:t>
            </a:r>
            <a:r>
              <a:rPr lang="fr-FR" dirty="0" err="1"/>
              <a:t>Mediterranean</a:t>
            </a:r>
            <a:r>
              <a:rPr lang="fr-FR" dirty="0"/>
              <a:t> </a:t>
            </a:r>
            <a:r>
              <a:rPr lang="fr-FR" dirty="0" err="1"/>
              <a:t>Sea</a:t>
            </a:r>
            <a:r>
              <a:rPr lang="fr-FR" dirty="0"/>
              <a:t> and the Black </a:t>
            </a:r>
            <a:r>
              <a:rPr lang="fr-FR" dirty="0" err="1"/>
              <a:t>Sea</a:t>
            </a:r>
            <a:r>
              <a:rPr lang="fr-FR" dirty="0"/>
              <a:t>; </a:t>
            </a:r>
          </a:p>
          <a:p>
            <a:pPr marL="228600" indent="-228600">
              <a:buAutoNum type="alphaLcParenBoth"/>
            </a:pPr>
            <a:r>
              <a:rPr lang="fr-FR" dirty="0"/>
              <a:t>and The South Atlantic (</a:t>
            </a:r>
            <a:r>
              <a:rPr lang="fr-FR" dirty="0" err="1"/>
              <a:t>between</a:t>
            </a:r>
            <a:r>
              <a:rPr lang="fr-FR" dirty="0"/>
              <a:t> the </a:t>
            </a:r>
            <a:r>
              <a:rPr lang="fr-FR" dirty="0" err="1"/>
              <a:t>African</a:t>
            </a:r>
            <a:r>
              <a:rPr lang="fr-FR" dirty="0"/>
              <a:t> and American </a:t>
            </a:r>
            <a:r>
              <a:rPr lang="fr-FR" dirty="0" err="1"/>
              <a:t>coasts</a:t>
            </a:r>
            <a:r>
              <a:rPr lang="fr-FR" dirty="0"/>
              <a:t>) and the </a:t>
            </a:r>
            <a:r>
              <a:rPr lang="fr-FR" dirty="0" err="1"/>
              <a:t>wider</a:t>
            </a:r>
            <a:r>
              <a:rPr lang="fr-FR" dirty="0"/>
              <a:t> Caribbean.</a:t>
            </a:r>
          </a:p>
        </p:txBody>
      </p:sp>
      <p:sp>
        <p:nvSpPr>
          <p:cNvPr id="4" name="Espace réservé du numéro de diapositive 3"/>
          <p:cNvSpPr>
            <a:spLocks noGrp="1"/>
          </p:cNvSpPr>
          <p:nvPr>
            <p:ph type="sldNum" sz="quarter" idx="10"/>
          </p:nvPr>
        </p:nvSpPr>
        <p:spPr/>
        <p:txBody>
          <a:bodyPr/>
          <a:lstStyle/>
          <a:p>
            <a:fld id="{2E54148F-39F6-634B-AEE9-D6C6C0EF12DB}" type="slidenum">
              <a:rPr lang="fr-FR" smtClean="0"/>
              <a:t>18</a:t>
            </a:fld>
            <a:endParaRPr lang="fr-FR"/>
          </a:p>
        </p:txBody>
      </p:sp>
    </p:spTree>
    <p:extLst>
      <p:ext uri="{BB962C8B-B14F-4D97-AF65-F5344CB8AC3E}">
        <p14:creationId xmlns:p14="http://schemas.microsoft.com/office/powerpoint/2010/main" val="4055296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41363"/>
            <a:ext cx="6578600" cy="3700462"/>
          </a:xfrm>
        </p:spPr>
      </p:sp>
      <p:sp>
        <p:nvSpPr>
          <p:cNvPr id="3" name="Notes Placeholder 2"/>
          <p:cNvSpPr>
            <a:spLocks noGrp="1"/>
          </p:cNvSpPr>
          <p:nvPr>
            <p:ph type="body" idx="1"/>
          </p:nvPr>
        </p:nvSpPr>
        <p:spPr/>
        <p:txBody>
          <a:bodyPr/>
          <a:lstStyle/>
          <a:p>
            <a:pPr defTabSz="915772">
              <a:defRPr/>
            </a:pPr>
            <a:r>
              <a:rPr lang="en-US" b="1" i="1" dirty="0"/>
              <a:t>Message:  Value of the ocean economy – </a:t>
            </a:r>
          </a:p>
          <a:p>
            <a:pPr defTabSz="915772">
              <a:defRPr/>
            </a:pPr>
            <a:endParaRPr lang="en-US" b="1" i="1" dirty="0"/>
          </a:p>
          <a:p>
            <a:pPr marL="171450" indent="-171450" defTabSz="915772">
              <a:buFont typeface="Arial" panose="020B0604020202020204" pitchFamily="34" charset="0"/>
              <a:buChar char="•"/>
              <a:defRPr/>
            </a:pPr>
            <a:r>
              <a:rPr lang="en-US" b="1" i="1" dirty="0"/>
              <a:t>If the ocean were ranked among nations’ GDPs, the ocean economy would be the 7</a:t>
            </a:r>
            <a:r>
              <a:rPr lang="en-US" b="1" i="1" baseline="30000" dirty="0"/>
              <a:t>th</a:t>
            </a:r>
            <a:r>
              <a:rPr lang="en-US" b="1" i="1" dirty="0"/>
              <a:t> largest economy in the world. (World Wildlife Fund Ocean Economy report, 2015).</a:t>
            </a:r>
          </a:p>
          <a:p>
            <a:endParaRPr lang="en-US" dirty="0"/>
          </a:p>
          <a:p>
            <a:pPr marL="171450" indent="-171450">
              <a:buFont typeface="Arial" panose="020B0604020202020204" pitchFamily="34" charset="0"/>
              <a:buChar char="•"/>
            </a:pPr>
            <a:r>
              <a:rPr lang="en-US" dirty="0"/>
              <a:t>AND</a:t>
            </a:r>
            <a:r>
              <a:rPr lang="en-US" baseline="0" dirty="0"/>
              <a:t> even as we  use the ocean as a source of resources, we must also acknowledge that over 40% of the World’s oceans are heavily affected by human activities.</a:t>
            </a:r>
          </a:p>
          <a:p>
            <a:pPr marL="171450" indent="-171450">
              <a:buFont typeface="Arial" panose="020B0604020202020204" pitchFamily="34" charset="0"/>
              <a:buChar char="•"/>
            </a:pPr>
            <a:r>
              <a:rPr lang="en-US" baseline="0" dirty="0"/>
              <a:t>The ocean’s role in earth systems and as a provider of ecosystem services must be safeguarded if we are to maximize  our scientific understanding to be applied to societal benefit, protecting and feeding human communities, and supporting their sustainable development.</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1" baseline="0" dirty="0"/>
              <a:t>IF NEEDED</a:t>
            </a:r>
          </a:p>
          <a:p>
            <a:pPr>
              <a:defRPr/>
            </a:pPr>
            <a:r>
              <a:rPr lang="en-US" altLang="en-US" sz="1200" b="1" dirty="0">
                <a:latin typeface="Arial" charset="0"/>
                <a:cs typeface="Arial" charset="0"/>
              </a:rPr>
              <a:t>There are large extents of heavily impacted ocean in the North Sea, the South and East China Seas, and the Bering Sea. Much of the coastal area of Europe, North America, the Caribbean, China and Southeast Asia are also heavily impacted.</a:t>
            </a:r>
          </a:p>
          <a:p>
            <a:pPr>
              <a:defRPr/>
            </a:pPr>
            <a:r>
              <a:rPr lang="en-US" altLang="en-US" sz="1200" dirty="0">
                <a:latin typeface="Arial" charset="0"/>
                <a:cs typeface="Arial" charset="0"/>
              </a:rPr>
              <a:t>The least impacted areas are largely near the poles, but also appear along the north coast of Australia, and small, scattered locations along the coasts of South America, Africa </a:t>
            </a:r>
            <a:r>
              <a:rPr lang="en-US" altLang="en-US" sz="1200" dirty="0" err="1">
                <a:latin typeface="Arial" charset="0"/>
                <a:cs typeface="Arial" charset="0"/>
              </a:rPr>
              <a:t>etc</a:t>
            </a:r>
            <a:endParaRPr lang="en-US" altLang="en-US" sz="1200" dirty="0">
              <a:latin typeface="Arial" charset="0"/>
              <a:cs typeface="Arial" charset="0"/>
            </a:endParaRPr>
          </a:p>
          <a:p>
            <a:pPr>
              <a:defRPr/>
            </a:pPr>
            <a:endParaRPr lang="en-US" altLang="en-US" sz="1200" dirty="0">
              <a:latin typeface="Arial" charset="0"/>
              <a:cs typeface="Arial" charset="0"/>
            </a:endParaRPr>
          </a:p>
          <a:p>
            <a:pPr>
              <a:defRPr/>
            </a:pPr>
            <a:r>
              <a:rPr lang="en-US" sz="1200" dirty="0"/>
              <a:t> #OceansAt40 </a:t>
            </a:r>
            <a:r>
              <a:rPr lang="en-US" sz="1200" u="sng" dirty="0"/>
              <a:t>90% of people who derive livelihoods from fishing live in developing countries. </a:t>
            </a:r>
          </a:p>
          <a:p>
            <a:pPr>
              <a:defRPr/>
            </a:pPr>
            <a:r>
              <a:rPr lang="en-US" sz="1200" dirty="0"/>
              <a:t>#OceansAt40  About 46,000 pieces of plastic are </a:t>
            </a:r>
            <a:r>
              <a:rPr lang="en-US" sz="1200" dirty="0" err="1"/>
              <a:t>est</a:t>
            </a:r>
            <a:r>
              <a:rPr lang="en-US" sz="1200" dirty="0"/>
              <a:t> to be afloat on every square mile of ocean. </a:t>
            </a:r>
          </a:p>
          <a:p>
            <a:pPr>
              <a:defRPr/>
            </a:pPr>
            <a:r>
              <a:rPr lang="en-US" sz="1200" dirty="0"/>
              <a:t>#OceansAt40 </a:t>
            </a:r>
            <a:r>
              <a:rPr lang="en-US" sz="1200" u="sng" dirty="0"/>
              <a:t>1bn people in developing countries depend on fish for their primary source of protein. </a:t>
            </a:r>
          </a:p>
          <a:p>
            <a:pPr>
              <a:defRPr/>
            </a:pPr>
            <a:r>
              <a:rPr lang="en-US" sz="1200" dirty="0"/>
              <a:t>#OceansAt40  85 nations &amp; an </a:t>
            </a:r>
            <a:r>
              <a:rPr lang="en-US" sz="1200" dirty="0" err="1"/>
              <a:t>est</a:t>
            </a:r>
            <a:r>
              <a:rPr lang="en-US" sz="1200" dirty="0"/>
              <a:t> US$102bn per year are involved in the international trade in fish and fish products.</a:t>
            </a:r>
          </a:p>
          <a:p>
            <a:pPr>
              <a:defRPr/>
            </a:pPr>
            <a:r>
              <a:rPr lang="en-US" sz="1200" dirty="0"/>
              <a:t> #OceansAt40 The annual value of the fish trade for dev countries is about US$25bn -2x the value of the coffee trade. </a:t>
            </a:r>
          </a:p>
          <a:p>
            <a:pPr>
              <a:defRPr/>
            </a:pPr>
            <a:r>
              <a:rPr lang="en-US" sz="1200" dirty="0"/>
              <a:t>#OceansAt40 In 2008, nearly 80 million </a:t>
            </a:r>
            <a:r>
              <a:rPr lang="en-US" sz="1200" dirty="0" err="1"/>
              <a:t>tonnes</a:t>
            </a:r>
            <a:r>
              <a:rPr lang="en-US" sz="1200" dirty="0"/>
              <a:t> of fish were captured - that's an </a:t>
            </a:r>
            <a:r>
              <a:rPr lang="en-US" sz="1200" dirty="0" err="1"/>
              <a:t>est</a:t>
            </a:r>
            <a:r>
              <a:rPr lang="en-US" sz="1200" dirty="0"/>
              <a:t> US$80bn &amp; 35m jobs. </a:t>
            </a:r>
          </a:p>
          <a:p>
            <a:pPr>
              <a:defRPr/>
            </a:pPr>
            <a:r>
              <a:rPr lang="en-US" sz="1200" dirty="0"/>
              <a:t>#OceansAt40 Today &gt; 30% of the world's fish stocks are overexploited, depleted or recovering from depletion. </a:t>
            </a:r>
          </a:p>
          <a:p>
            <a:pPr>
              <a:defRPr/>
            </a:pPr>
            <a:r>
              <a:rPr lang="en-US" sz="1200" dirty="0"/>
              <a:t>#OceansAt40 #</a:t>
            </a:r>
            <a:r>
              <a:rPr lang="en-US" sz="1200" dirty="0" err="1"/>
              <a:t>didyouknow</a:t>
            </a:r>
            <a:r>
              <a:rPr lang="en-US" sz="1200" dirty="0"/>
              <a:t> </a:t>
            </a:r>
            <a:r>
              <a:rPr lang="en-US" sz="1200" u="sng" dirty="0"/>
              <a:t>Over 400 dead zones-where nothing can live-exist in today's oceans, covering 95,000 </a:t>
            </a:r>
            <a:r>
              <a:rPr lang="en-US" sz="1200" u="sng" dirty="0" err="1"/>
              <a:t>sq</a:t>
            </a:r>
            <a:r>
              <a:rPr lang="en-US" sz="1200" u="sng" dirty="0"/>
              <a:t> miles. </a:t>
            </a:r>
          </a:p>
          <a:p>
            <a:pPr>
              <a:defRPr/>
            </a:pPr>
            <a:endParaRPr lang="en-US" altLang="en-US" sz="1200" dirty="0">
              <a:latin typeface="Arial" charset="0"/>
              <a:cs typeface="Arial" charset="0"/>
            </a:endParaRPr>
          </a:p>
          <a:p>
            <a:pPr>
              <a:defRPr/>
            </a:pPr>
            <a:endParaRPr lang="en-US" altLang="en-US" sz="1200" dirty="0">
              <a:latin typeface="Arial" charset="0"/>
              <a:cs typeface="Arial" charset="0"/>
            </a:endParaRPr>
          </a:p>
          <a:p>
            <a:pPr>
              <a:defRPr/>
            </a:pPr>
            <a:endParaRPr lang="en-US" altLang="en-US" sz="1200" dirty="0">
              <a:latin typeface="Arial" charset="0"/>
              <a:cs typeface="Arial" charset="0"/>
            </a:endParaRPr>
          </a:p>
        </p:txBody>
      </p:sp>
      <p:sp>
        <p:nvSpPr>
          <p:cNvPr id="4" name="Slide Number Placeholder 3"/>
          <p:cNvSpPr>
            <a:spLocks noGrp="1"/>
          </p:cNvSpPr>
          <p:nvPr>
            <p:ph type="sldNum" sz="quarter" idx="10"/>
          </p:nvPr>
        </p:nvSpPr>
        <p:spPr/>
        <p:txBody>
          <a:bodyPr/>
          <a:lstStyle/>
          <a:p>
            <a:fld id="{AE011EC6-4754-4825-9671-F8CDA226542F}" type="slidenum">
              <a:rPr lang="en-US" smtClean="0"/>
              <a:t>19</a:t>
            </a:fld>
            <a:endParaRPr lang="en-US"/>
          </a:p>
        </p:txBody>
      </p:sp>
    </p:spTree>
    <p:extLst>
      <p:ext uri="{BB962C8B-B14F-4D97-AF65-F5344CB8AC3E}">
        <p14:creationId xmlns:p14="http://schemas.microsoft.com/office/powerpoint/2010/main" val="3712667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bwMode="auto">
          <a:xfrm>
            <a:off x="381000" y="322263"/>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882" name="Notes Placeholder 2"/>
          <p:cNvSpPr>
            <a:spLocks noGrp="1"/>
          </p:cNvSpPr>
          <p:nvPr>
            <p:ph type="body" idx="1"/>
          </p:nvPr>
        </p:nvSpPr>
        <p:spPr bwMode="auto">
          <a:xfrm>
            <a:off x="371742" y="3801718"/>
            <a:ext cx="6292376" cy="411450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500" dirty="0">
              <a:latin typeface="Calibri" charset="0"/>
            </a:endParaRPr>
          </a:p>
        </p:txBody>
      </p:sp>
      <p:sp>
        <p:nvSpPr>
          <p:cNvPr id="122883" name="Slide Number Placeholder 3"/>
          <p:cNvSpPr>
            <a:spLocks noGrp="1"/>
          </p:cNvSpPr>
          <p:nvPr>
            <p:ph type="sldNum" sz="quarter" idx="5"/>
          </p:nvPr>
        </p:nvSpPr>
        <p:spPr bwMode="auto">
          <a:xfrm>
            <a:off x="3884064" y="8685046"/>
            <a:ext cx="2972335" cy="45749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582613" eaLnBrk="0" hangingPunct="0">
              <a:defRPr sz="2400">
                <a:solidFill>
                  <a:schemeClr val="tx1"/>
                </a:solidFill>
                <a:latin typeface="Arial" charset="0"/>
                <a:ea typeface="ＭＳ Ｐゴシック" charset="0"/>
                <a:cs typeface="ＭＳ Ｐゴシック" charset="0"/>
              </a:defRPr>
            </a:lvl1pPr>
            <a:lvl2pPr marL="742950" indent="-285750" defTabSz="582613" eaLnBrk="0" hangingPunct="0">
              <a:defRPr sz="2400">
                <a:solidFill>
                  <a:schemeClr val="tx1"/>
                </a:solidFill>
                <a:latin typeface="Arial" charset="0"/>
                <a:ea typeface="ＭＳ Ｐゴシック" charset="0"/>
              </a:defRPr>
            </a:lvl2pPr>
            <a:lvl3pPr marL="1143000" indent="-228600" defTabSz="582613" eaLnBrk="0" hangingPunct="0">
              <a:defRPr sz="2400">
                <a:solidFill>
                  <a:schemeClr val="tx1"/>
                </a:solidFill>
                <a:latin typeface="Arial" charset="0"/>
                <a:ea typeface="ＭＳ Ｐゴシック" charset="0"/>
              </a:defRPr>
            </a:lvl3pPr>
            <a:lvl4pPr marL="1600200" indent="-228600" defTabSz="582613" eaLnBrk="0" hangingPunct="0">
              <a:defRPr sz="2400">
                <a:solidFill>
                  <a:schemeClr val="tx1"/>
                </a:solidFill>
                <a:latin typeface="Arial" charset="0"/>
                <a:ea typeface="ＭＳ Ｐゴシック" charset="0"/>
              </a:defRPr>
            </a:lvl4pPr>
            <a:lvl5pPr marL="2057400" indent="-228600" defTabSz="582613" eaLnBrk="0" hangingPunct="0">
              <a:defRPr sz="2400">
                <a:solidFill>
                  <a:schemeClr val="tx1"/>
                </a:solidFill>
                <a:latin typeface="Arial" charset="0"/>
                <a:ea typeface="ＭＳ Ｐゴシック" charset="0"/>
              </a:defRPr>
            </a:lvl5pPr>
            <a:lvl6pPr marL="2514600" indent="-228600" defTabSz="582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582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582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582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1F8B8B-86E1-9C43-97D0-A86F7B6EE4BF}" type="slidenum">
              <a:rPr lang="fr-FR" sz="1200">
                <a:solidFill>
                  <a:srgbClr val="000000"/>
                </a:solidFill>
                <a:latin typeface="Calibri" charset="0"/>
                <a:cs typeface="MS PGothic" charset="0"/>
              </a:rPr>
              <a:pPr eaLnBrk="1" hangingPunct="1"/>
              <a:t>20</a:t>
            </a:fld>
            <a:endParaRPr lang="fr-FR" sz="1200">
              <a:solidFill>
                <a:srgbClr val="000000"/>
              </a:solidFill>
              <a:latin typeface="Calibri" charset="0"/>
              <a:cs typeface="MS PGothic" charset="0"/>
            </a:endParaRPr>
          </a:p>
        </p:txBody>
      </p:sp>
    </p:spTree>
    <p:extLst>
      <p:ext uri="{BB962C8B-B14F-4D97-AF65-F5344CB8AC3E}">
        <p14:creationId xmlns:p14="http://schemas.microsoft.com/office/powerpoint/2010/main" val="954594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bwMode="auto">
          <a:xfrm>
            <a:off x="381000" y="322263"/>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882" name="Notes Placeholder 2"/>
          <p:cNvSpPr>
            <a:spLocks noGrp="1"/>
          </p:cNvSpPr>
          <p:nvPr>
            <p:ph type="body" idx="1"/>
          </p:nvPr>
        </p:nvSpPr>
        <p:spPr bwMode="auto">
          <a:xfrm>
            <a:off x="371742" y="3801718"/>
            <a:ext cx="6292376" cy="411450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500" dirty="0">
              <a:latin typeface="Calibri" charset="0"/>
            </a:endParaRPr>
          </a:p>
        </p:txBody>
      </p:sp>
      <p:sp>
        <p:nvSpPr>
          <p:cNvPr id="122883" name="Slide Number Placeholder 3"/>
          <p:cNvSpPr>
            <a:spLocks noGrp="1"/>
          </p:cNvSpPr>
          <p:nvPr>
            <p:ph type="sldNum" sz="quarter" idx="5"/>
          </p:nvPr>
        </p:nvSpPr>
        <p:spPr bwMode="auto">
          <a:xfrm>
            <a:off x="3884064" y="8685046"/>
            <a:ext cx="2972335" cy="45749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582613" eaLnBrk="0" hangingPunct="0">
              <a:defRPr sz="2400">
                <a:solidFill>
                  <a:schemeClr val="tx1"/>
                </a:solidFill>
                <a:latin typeface="Arial" charset="0"/>
                <a:ea typeface="ＭＳ Ｐゴシック" charset="0"/>
                <a:cs typeface="ＭＳ Ｐゴシック" charset="0"/>
              </a:defRPr>
            </a:lvl1pPr>
            <a:lvl2pPr marL="742950" indent="-285750" defTabSz="582613" eaLnBrk="0" hangingPunct="0">
              <a:defRPr sz="2400">
                <a:solidFill>
                  <a:schemeClr val="tx1"/>
                </a:solidFill>
                <a:latin typeface="Arial" charset="0"/>
                <a:ea typeface="ＭＳ Ｐゴシック" charset="0"/>
              </a:defRPr>
            </a:lvl2pPr>
            <a:lvl3pPr marL="1143000" indent="-228600" defTabSz="582613" eaLnBrk="0" hangingPunct="0">
              <a:defRPr sz="2400">
                <a:solidFill>
                  <a:schemeClr val="tx1"/>
                </a:solidFill>
                <a:latin typeface="Arial" charset="0"/>
                <a:ea typeface="ＭＳ Ｐゴシック" charset="0"/>
              </a:defRPr>
            </a:lvl3pPr>
            <a:lvl4pPr marL="1600200" indent="-228600" defTabSz="582613" eaLnBrk="0" hangingPunct="0">
              <a:defRPr sz="2400">
                <a:solidFill>
                  <a:schemeClr val="tx1"/>
                </a:solidFill>
                <a:latin typeface="Arial" charset="0"/>
                <a:ea typeface="ＭＳ Ｐゴシック" charset="0"/>
              </a:defRPr>
            </a:lvl4pPr>
            <a:lvl5pPr marL="2057400" indent="-228600" defTabSz="582613" eaLnBrk="0" hangingPunct="0">
              <a:defRPr sz="2400">
                <a:solidFill>
                  <a:schemeClr val="tx1"/>
                </a:solidFill>
                <a:latin typeface="Arial" charset="0"/>
                <a:ea typeface="ＭＳ Ｐゴシック" charset="0"/>
              </a:defRPr>
            </a:lvl5pPr>
            <a:lvl6pPr marL="2514600" indent="-228600" defTabSz="582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582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582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582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1F8B8B-86E1-9C43-97D0-A86F7B6EE4BF}" type="slidenum">
              <a:rPr lang="fr-FR" sz="1200">
                <a:solidFill>
                  <a:srgbClr val="000000"/>
                </a:solidFill>
                <a:latin typeface="Calibri" charset="0"/>
                <a:cs typeface="MS PGothic" charset="0"/>
              </a:rPr>
              <a:pPr eaLnBrk="1" hangingPunct="1"/>
              <a:t>21</a:t>
            </a:fld>
            <a:endParaRPr lang="fr-FR" sz="1200">
              <a:solidFill>
                <a:srgbClr val="000000"/>
              </a:solidFill>
              <a:latin typeface="Calibri" charset="0"/>
              <a:cs typeface="MS PGothic" charset="0"/>
            </a:endParaRPr>
          </a:p>
        </p:txBody>
      </p:sp>
    </p:spTree>
    <p:extLst>
      <p:ext uri="{BB962C8B-B14F-4D97-AF65-F5344CB8AC3E}">
        <p14:creationId xmlns:p14="http://schemas.microsoft.com/office/powerpoint/2010/main" val="2870433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Directorate General for Maritime Affairs and Fisheries of the European Commission, (DG MARE) and the Intergovernmental Oceanographic Commission of UNESCO (IOC-UNESCO) are committed to support the implementation of the Agenda 2030 for Sustainable Development, and in particular the dedicated goal SDG 14, in a comprehensive, consistent and holistic way.</a:t>
            </a:r>
            <a:r>
              <a:rPr lang="en-GB" baseline="0" dirty="0"/>
              <a:t> </a:t>
            </a:r>
          </a:p>
          <a:p>
            <a:endParaRPr lang="en-GB" dirty="0"/>
          </a:p>
          <a:p>
            <a:r>
              <a:rPr lang="en-GB" dirty="0"/>
              <a:t>In the interest of both institutions to move forward the global agenda on the oceans - in particular promoting maritime spatial planning at global level – we launched last year </a:t>
            </a:r>
            <a:r>
              <a:rPr lang="en-GB" baseline="0" dirty="0"/>
              <a:t>the</a:t>
            </a:r>
            <a:r>
              <a:rPr lang="en-GB" dirty="0"/>
              <a:t> Joint Roadmap to accelerate marine spatial planning processes worldwide that also defines priority areas and strategic objectives for mutual cooperation.  We</a:t>
            </a:r>
            <a:r>
              <a:rPr lang="en-GB" baseline="0" dirty="0"/>
              <a:t> have already started the work on transboundary MSP with pilot projects in the Western Mediterranean and the Southeast Pacific, the MSP for Blue Growth Conference last year and the launching last month of the International MSP Forum of experts which next session will take place in Reunion Island (France) </a:t>
            </a:r>
            <a:r>
              <a:rPr lang="en-GB" baseline="0"/>
              <a:t>in December.</a:t>
            </a:r>
            <a:endParaRPr lang="en-GB" dirty="0"/>
          </a:p>
          <a:p>
            <a:endParaRPr lang="en-GB" dirty="0"/>
          </a:p>
          <a:p>
            <a:r>
              <a:rPr lang="en-GB" dirty="0"/>
              <a:t>In line with these priority actions, the European Commission invited last year IOC-UNESCO to apply for an EU Grant under the European Maritime and Fisheries Fund to support internationally accepted Maritime Spatial Planning guidance</a:t>
            </a:r>
            <a:r>
              <a:rPr lang="en-GB" baseline="0" dirty="0"/>
              <a:t> (</a:t>
            </a:r>
            <a:r>
              <a:rPr lang="en-GB" baseline="0" dirty="0" err="1"/>
              <a:t>MSPglobal</a:t>
            </a:r>
            <a:r>
              <a:rPr lang="en-GB" baseline="0" dirty="0"/>
              <a:t>)</a:t>
            </a:r>
            <a:endParaRPr lang="en-GB" dirty="0"/>
          </a:p>
          <a:p>
            <a:endParaRPr lang="en-GB" dirty="0"/>
          </a:p>
          <a:p>
            <a:pPr algn="just">
              <a:spcAft>
                <a:spcPts val="0"/>
              </a:spcAft>
            </a:pPr>
            <a:r>
              <a:rPr lang="en-GB" sz="800" kern="1200" dirty="0">
                <a:solidFill>
                  <a:schemeClr val="bg1"/>
                </a:solidFill>
                <a:latin typeface="Arial" pitchFamily="-1" charset="0"/>
                <a:ea typeface="Calibri" panose="020F0502020204030204" pitchFamily="34" charset="0"/>
                <a:cs typeface="TimesNewRoman"/>
              </a:rPr>
              <a:t>1) to develop a </a:t>
            </a:r>
            <a:r>
              <a:rPr lang="en-GB" sz="800" b="1" kern="1200" dirty="0">
                <a:solidFill>
                  <a:schemeClr val="bg1"/>
                </a:solidFill>
                <a:latin typeface="Arial" pitchFamily="-1" charset="0"/>
                <a:ea typeface="Calibri" panose="020F0502020204030204" pitchFamily="34" charset="0"/>
                <a:cs typeface="TimesNewRoman"/>
              </a:rPr>
              <a:t>guidance document on international cross-border maritime spatial planning </a:t>
            </a:r>
            <a:endParaRPr lang="en-GB" sz="800" kern="1200" dirty="0">
              <a:solidFill>
                <a:schemeClr val="bg1"/>
              </a:solidFill>
              <a:latin typeface="Arial" pitchFamily="-1" charset="0"/>
              <a:ea typeface="Calibri" panose="020F0502020204030204" pitchFamily="34" charset="0"/>
              <a:cs typeface="ＭＳ Ｐゴシック" pitchFamily="-1" charset="-128"/>
            </a:endParaRPr>
          </a:p>
          <a:p>
            <a:pPr algn="just">
              <a:spcAft>
                <a:spcPts val="0"/>
              </a:spcAft>
            </a:pPr>
            <a:r>
              <a:rPr lang="en-GB" sz="800" kern="1200" dirty="0">
                <a:solidFill>
                  <a:schemeClr val="bg1"/>
                </a:solidFill>
                <a:latin typeface="Arial" pitchFamily="-1" charset="0"/>
                <a:ea typeface="Calibri" panose="020F0502020204030204" pitchFamily="34" charset="0"/>
                <a:cs typeface="TimesNewRoman"/>
              </a:rPr>
              <a:t>2) to support</a:t>
            </a:r>
            <a:r>
              <a:rPr lang="en-GB" sz="800" b="1" kern="1200" dirty="0">
                <a:solidFill>
                  <a:schemeClr val="bg1"/>
                </a:solidFill>
                <a:latin typeface="Arial" pitchFamily="-1" charset="0"/>
                <a:ea typeface="Calibri" panose="020F0502020204030204" pitchFamily="34" charset="0"/>
                <a:cs typeface="TimesNewRoman"/>
              </a:rPr>
              <a:t> concrete actions in the selected sea-basins </a:t>
            </a:r>
            <a:r>
              <a:rPr lang="en-GB" sz="800" kern="1200" dirty="0">
                <a:solidFill>
                  <a:schemeClr val="bg1"/>
                </a:solidFill>
                <a:latin typeface="Arial" pitchFamily="-1" charset="0"/>
                <a:ea typeface="Calibri" panose="020F0502020204030204" pitchFamily="34" charset="0"/>
                <a:cs typeface="ＭＳ Ｐゴシック" pitchFamily="-1" charset="-128"/>
              </a:rPr>
              <a:t>helping to build capacity for maritime spatial planning; </a:t>
            </a:r>
          </a:p>
          <a:p>
            <a:pPr algn="just">
              <a:spcAft>
                <a:spcPts val="0"/>
              </a:spcAft>
            </a:pPr>
            <a:r>
              <a:rPr lang="en-GB" sz="800" kern="1200" dirty="0">
                <a:solidFill>
                  <a:schemeClr val="bg1"/>
                </a:solidFill>
                <a:latin typeface="Arial" pitchFamily="-1" charset="0"/>
                <a:ea typeface="Calibri" panose="020F0502020204030204" pitchFamily="34" charset="0"/>
                <a:cs typeface="ＭＳ Ｐゴシック" pitchFamily="-1" charset="-128"/>
              </a:rPr>
              <a:t>3) to support the </a:t>
            </a:r>
            <a:r>
              <a:rPr lang="en-GB" sz="800" b="1" kern="1200" dirty="0">
                <a:solidFill>
                  <a:schemeClr val="bg1"/>
                </a:solidFill>
                <a:latin typeface="Arial" pitchFamily="-1" charset="0"/>
                <a:ea typeface="Calibri" panose="020F0502020204030204" pitchFamily="34" charset="0"/>
                <a:cs typeface="ＭＳ Ｐゴシック" pitchFamily="-1" charset="-128"/>
              </a:rPr>
              <a:t>establishment of lasting mechanisms for cross-border cooperation</a:t>
            </a:r>
            <a:r>
              <a:rPr lang="en-GB" sz="800" kern="1200" dirty="0">
                <a:solidFill>
                  <a:schemeClr val="bg1"/>
                </a:solidFill>
                <a:latin typeface="Arial" pitchFamily="-1" charset="0"/>
                <a:ea typeface="Calibri" panose="020F0502020204030204" pitchFamily="34" charset="0"/>
                <a:cs typeface="ＭＳ Ｐゴシック" pitchFamily="-1" charset="-128"/>
              </a:rPr>
              <a:t>. </a:t>
            </a:r>
          </a:p>
          <a:p>
            <a:pPr algn="just">
              <a:spcAft>
                <a:spcPts val="0"/>
              </a:spcAft>
            </a:pPr>
            <a:r>
              <a:rPr lang="en-GB" sz="800" kern="1200" dirty="0">
                <a:solidFill>
                  <a:schemeClr val="bg1"/>
                </a:solidFill>
                <a:latin typeface="Arial" pitchFamily="-1" charset="0"/>
                <a:ea typeface="Times New Roman" panose="02020603050405020304" pitchFamily="18" charset="0"/>
                <a:cs typeface="ＭＳ Ｐゴシック" pitchFamily="-1" charset="-128"/>
              </a:rPr>
              <a:t> </a:t>
            </a:r>
          </a:p>
          <a:p>
            <a:pPr algn="just">
              <a:spcAft>
                <a:spcPts val="1200"/>
              </a:spcAft>
            </a:pPr>
            <a:r>
              <a:rPr lang="en-GB" sz="800" kern="1200" dirty="0">
                <a:solidFill>
                  <a:schemeClr val="bg1"/>
                </a:solidFill>
                <a:latin typeface="Arial" pitchFamily="-1" charset="0"/>
                <a:ea typeface="Times New Roman" panose="02020603050405020304" pitchFamily="18" charset="0"/>
                <a:cs typeface="ＭＳ Ｐゴシック" pitchFamily="-1" charset="-128"/>
              </a:rPr>
              <a:t>IOC-UNESCO will establish the necessary complementarities and synergies with our member states,</a:t>
            </a:r>
            <a:r>
              <a:rPr lang="en-GB" sz="800" kern="1200" baseline="0" dirty="0">
                <a:solidFill>
                  <a:schemeClr val="bg1"/>
                </a:solidFill>
                <a:latin typeface="Arial" pitchFamily="-1" charset="0"/>
                <a:ea typeface="Times New Roman" panose="02020603050405020304" pitchFamily="18" charset="0"/>
                <a:cs typeface="ＭＳ Ｐゴシック" pitchFamily="-1" charset="-128"/>
              </a:rPr>
              <a:t> </a:t>
            </a:r>
            <a:r>
              <a:rPr lang="en-GB" sz="800" kern="1200" dirty="0">
                <a:solidFill>
                  <a:schemeClr val="bg1"/>
                </a:solidFill>
                <a:latin typeface="Arial" pitchFamily="-1" charset="0"/>
                <a:ea typeface="Times New Roman" panose="02020603050405020304" pitchFamily="18" charset="0"/>
                <a:cs typeface="ＭＳ Ｐゴシック" pitchFamily="-1" charset="-128"/>
              </a:rPr>
              <a:t>existing actions and relevant initiatives. </a:t>
            </a:r>
          </a:p>
          <a:p>
            <a:endParaRPr lang="en-GB" dirty="0"/>
          </a:p>
        </p:txBody>
      </p:sp>
      <p:sp>
        <p:nvSpPr>
          <p:cNvPr id="4" name="Slide Number Placeholder 3"/>
          <p:cNvSpPr>
            <a:spLocks noGrp="1"/>
          </p:cNvSpPr>
          <p:nvPr>
            <p:ph type="sldNum" sz="quarter" idx="10"/>
          </p:nvPr>
        </p:nvSpPr>
        <p:spPr/>
        <p:txBody>
          <a:bodyPr/>
          <a:lstStyle/>
          <a:p>
            <a:fld id="{F72BF0C5-51B3-C044-8363-27C70EC59748}" type="slidenum">
              <a:rPr lang="en-US" altLang="x-none" smtClean="0"/>
              <a:pPr/>
              <a:t>22</a:t>
            </a:fld>
            <a:endParaRPr lang="en-US" altLang="x-none"/>
          </a:p>
        </p:txBody>
      </p:sp>
    </p:spTree>
    <p:extLst>
      <p:ext uri="{BB962C8B-B14F-4D97-AF65-F5344CB8AC3E}">
        <p14:creationId xmlns:p14="http://schemas.microsoft.com/office/powerpoint/2010/main" val="1548835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IOC Executive</a:t>
            </a:r>
            <a:r>
              <a:rPr lang="en-US" b="1" baseline="0" dirty="0"/>
              <a:t> Council</a:t>
            </a:r>
            <a:r>
              <a:rPr lang="en-US" baseline="0" dirty="0"/>
              <a:t> formally established the Planning Group at its 51</a:t>
            </a:r>
            <a:r>
              <a:rPr lang="en-US" baseline="30000" dirty="0"/>
              <a:t>st</a:t>
            </a:r>
            <a:r>
              <a:rPr lang="en-US" baseline="0" dirty="0"/>
              <a:t> in July 2018. A call for nominations for experts was issued (deadline is 5</a:t>
            </a:r>
            <a:r>
              <a:rPr lang="en-US" baseline="30000" dirty="0"/>
              <a:t>th</a:t>
            </a:r>
            <a:r>
              <a:rPr lang="en-US" baseline="0" dirty="0"/>
              <a:t> September) and widely disseminated to IOC MS, UN agencies and the Decade institutional partners (academics, international </a:t>
            </a:r>
            <a:r>
              <a:rPr lang="en-US" baseline="0" dirty="0" err="1"/>
              <a:t>organisations</a:t>
            </a:r>
            <a:r>
              <a:rPr lang="en-US" baseline="0" dirty="0"/>
              <a:t>, NGOs, foundations, etc…).</a:t>
            </a:r>
            <a:endParaRPr lang="en-US" dirty="0"/>
          </a:p>
          <a:p>
            <a:endParaRPr lang="en-US" dirty="0"/>
          </a:p>
          <a:p>
            <a:r>
              <a:rPr lang="en-US" dirty="0"/>
              <a:t>The</a:t>
            </a:r>
            <a:r>
              <a:rPr lang="en-US" baseline="0" dirty="0"/>
              <a:t> </a:t>
            </a:r>
            <a:r>
              <a:rPr lang="en-US" b="1" baseline="0" dirty="0"/>
              <a:t>Planning Group </a:t>
            </a:r>
            <a:r>
              <a:rPr lang="en-US" baseline="0" dirty="0"/>
              <a:t>will meet at least twice during its term, once during each of the IOC intersessional </a:t>
            </a:r>
            <a:r>
              <a:rPr lang="en-US" baseline="0" dirty="0" err="1"/>
              <a:t>periodes</a:t>
            </a:r>
            <a:r>
              <a:rPr lang="en-US" baseline="0" dirty="0"/>
              <a:t> 2018-2019. Representatives of the Planning Group will be invited to share information, inter-act and receive inputs on the elements of the IP. </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Two physical meetings of the </a:t>
            </a:r>
            <a:r>
              <a:rPr lang="en-US" b="1" baseline="0" dirty="0"/>
              <a:t>Stakeholder Forum </a:t>
            </a:r>
            <a:r>
              <a:rPr lang="en-US" b="0" baseline="0" dirty="0"/>
              <a:t>will be organized, back-to-back with the regional meetings in the preparatory phase. </a:t>
            </a:r>
            <a:r>
              <a:rPr lang="fr-FR" baseline="0" dirty="0"/>
              <a:t>It </a:t>
            </a:r>
            <a:r>
              <a:rPr lang="fr-FR" baseline="0" dirty="0" err="1"/>
              <a:t>will</a:t>
            </a:r>
            <a:r>
              <a:rPr lang="fr-FR" baseline="0" dirty="0"/>
              <a:t> </a:t>
            </a:r>
            <a:r>
              <a:rPr lang="fr-FR" baseline="0" dirty="0" err="1"/>
              <a:t>provide</a:t>
            </a:r>
            <a:r>
              <a:rPr lang="fr-FR" baseline="0" dirty="0"/>
              <a:t> inputs </a:t>
            </a:r>
            <a:r>
              <a:rPr lang="fr-FR" baseline="0" dirty="0" err="1"/>
              <a:t>through</a:t>
            </a:r>
            <a:r>
              <a:rPr lang="fr-FR" baseline="0" dirty="0"/>
              <a:t> the expertise, </a:t>
            </a:r>
            <a:r>
              <a:rPr lang="fr-FR" baseline="0" dirty="0" err="1"/>
              <a:t>knowledge</a:t>
            </a:r>
            <a:r>
              <a:rPr lang="fr-FR" baseline="0" dirty="0"/>
              <a:t>, data, information and </a:t>
            </a:r>
            <a:r>
              <a:rPr lang="fr-FR" baseline="0" dirty="0" err="1"/>
              <a:t>capacity</a:t>
            </a:r>
            <a:r>
              <a:rPr lang="fr-FR" baseline="0" dirty="0"/>
              <a:t>-building </a:t>
            </a:r>
            <a:r>
              <a:rPr lang="fr-FR" baseline="0" dirty="0" err="1"/>
              <a:t>experience</a:t>
            </a:r>
            <a:r>
              <a:rPr lang="fr-FR" baseline="0" dirty="0"/>
              <a:t> of </a:t>
            </a:r>
            <a:r>
              <a:rPr lang="fr-FR" baseline="0" dirty="0" err="1"/>
              <a:t>its</a:t>
            </a:r>
            <a:r>
              <a:rPr lang="fr-FR" baseline="0" dirty="0"/>
              <a:t> </a:t>
            </a:r>
            <a:r>
              <a:rPr lang="fr-FR" baseline="0" dirty="0" err="1"/>
              <a:t>members</a:t>
            </a:r>
            <a:r>
              <a:rPr lang="fr-FR" baseline="0" dirty="0"/>
              <a:t> on the </a:t>
            </a:r>
            <a:r>
              <a:rPr lang="fr-FR" baseline="0" dirty="0" err="1"/>
              <a:t>work</a:t>
            </a:r>
            <a:r>
              <a:rPr lang="fr-FR" baseline="0" dirty="0"/>
              <a:t> </a:t>
            </a:r>
            <a:r>
              <a:rPr lang="fr-FR" baseline="0" dirty="0" err="1"/>
              <a:t>carried</a:t>
            </a:r>
            <a:r>
              <a:rPr lang="fr-FR" baseline="0" dirty="0"/>
              <a:t> out by the EPG.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aseline="0" dirty="0"/>
              <a:t>The </a:t>
            </a:r>
            <a:r>
              <a:rPr lang="fr-FR" b="1" baseline="0" dirty="0"/>
              <a:t>IOC </a:t>
            </a:r>
            <a:r>
              <a:rPr lang="fr-FR" b="1" baseline="0" dirty="0" err="1"/>
              <a:t>Executive</a:t>
            </a:r>
            <a:r>
              <a:rPr lang="fr-FR" b="1" baseline="0" dirty="0"/>
              <a:t> Council </a:t>
            </a:r>
            <a:r>
              <a:rPr lang="fr-FR" baseline="0" dirty="0" err="1"/>
              <a:t>will</a:t>
            </a:r>
            <a:r>
              <a:rPr lang="fr-FR" baseline="0" dirty="0"/>
              <a:t> </a:t>
            </a:r>
            <a:r>
              <a:rPr lang="fr-FR" baseline="0" dirty="0" err="1"/>
              <a:t>endorse</a:t>
            </a:r>
            <a:r>
              <a:rPr lang="fr-FR" baseline="0" dirty="0"/>
              <a:t> the Decade </a:t>
            </a:r>
            <a:r>
              <a:rPr lang="fr-FR" baseline="0" dirty="0" err="1"/>
              <a:t>Implementation</a:t>
            </a:r>
            <a:r>
              <a:rPr lang="fr-FR" baseline="0" dirty="0"/>
              <a:t> Plan at </a:t>
            </a:r>
            <a:r>
              <a:rPr lang="fr-FR" baseline="0" dirty="0" err="1"/>
              <a:t>its</a:t>
            </a:r>
            <a:r>
              <a:rPr lang="fr-FR" baseline="0" dirty="0"/>
              <a:t> 52nd session, in 2020.</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aseline="0" dirty="0"/>
              <a:t>It </a:t>
            </a:r>
            <a:r>
              <a:rPr lang="fr-FR" baseline="0" dirty="0" err="1"/>
              <a:t>will</a:t>
            </a:r>
            <a:r>
              <a:rPr lang="fr-FR" baseline="0" dirty="0"/>
              <a:t> </a:t>
            </a:r>
            <a:r>
              <a:rPr lang="fr-FR" baseline="0" dirty="0" err="1"/>
              <a:t>then</a:t>
            </a:r>
            <a:r>
              <a:rPr lang="fr-FR" baseline="0" dirty="0"/>
              <a:t> </a:t>
            </a:r>
            <a:r>
              <a:rPr lang="fr-FR" baseline="0" dirty="0" err="1"/>
              <a:t>be</a:t>
            </a:r>
            <a:r>
              <a:rPr lang="fr-FR" baseline="0" dirty="0"/>
              <a:t> </a:t>
            </a:r>
            <a:r>
              <a:rPr lang="fr-FR" baseline="0" dirty="0" err="1"/>
              <a:t>submitted</a:t>
            </a:r>
            <a:r>
              <a:rPr lang="fr-FR" baseline="0" dirty="0"/>
              <a:t> to the </a:t>
            </a:r>
            <a:r>
              <a:rPr lang="fr-FR" b="1" baseline="0" dirty="0"/>
              <a:t>UNGA</a:t>
            </a:r>
            <a:r>
              <a:rPr lang="fr-FR" baseline="0" dirty="0"/>
              <a:t> for </a:t>
            </a:r>
            <a:r>
              <a:rPr lang="fr-FR" baseline="0" dirty="0" err="1"/>
              <a:t>its</a:t>
            </a:r>
            <a:r>
              <a:rPr lang="fr-FR" baseline="0" dirty="0"/>
              <a:t> </a:t>
            </a:r>
            <a:r>
              <a:rPr lang="fr-FR" baseline="0" dirty="0" err="1"/>
              <a:t>consideration</a:t>
            </a:r>
            <a:r>
              <a:rPr lang="fr-FR" baseline="0" dirty="0"/>
              <a:t>. </a:t>
            </a:r>
          </a:p>
          <a:p>
            <a:endParaRPr lang="en-US" b="1" dirty="0"/>
          </a:p>
        </p:txBody>
      </p:sp>
      <p:sp>
        <p:nvSpPr>
          <p:cNvPr id="4" name="Slide Number Placeholder 3"/>
          <p:cNvSpPr>
            <a:spLocks noGrp="1"/>
          </p:cNvSpPr>
          <p:nvPr>
            <p:ph type="sldNum" sz="quarter" idx="10"/>
          </p:nvPr>
        </p:nvSpPr>
        <p:spPr/>
        <p:txBody>
          <a:bodyPr/>
          <a:lstStyle/>
          <a:p>
            <a:fld id="{9605E90D-AE49-4C4E-A89B-D87E70A8DCD1}" type="slidenum">
              <a:rPr lang="en-US" smtClean="0"/>
              <a:t>23</a:t>
            </a:fld>
            <a:endParaRPr lang="en-US"/>
          </a:p>
        </p:txBody>
      </p:sp>
    </p:spTree>
    <p:extLst>
      <p:ext uri="{BB962C8B-B14F-4D97-AF65-F5344CB8AC3E}">
        <p14:creationId xmlns:p14="http://schemas.microsoft.com/office/powerpoint/2010/main" val="1783922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4</a:t>
            </a:fld>
            <a:endParaRPr lang="fr-FR"/>
          </a:p>
        </p:txBody>
      </p:sp>
    </p:spTree>
    <p:extLst>
      <p:ext uri="{BB962C8B-B14F-4D97-AF65-F5344CB8AC3E}">
        <p14:creationId xmlns:p14="http://schemas.microsoft.com/office/powerpoint/2010/main" val="3601751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Are you interested in working toward the Ocean We Need for the Future We Want?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Visit our website,</a:t>
            </a:r>
            <a:r>
              <a:rPr lang="en-US" baseline="0" dirty="0"/>
              <a:t> r</a:t>
            </a:r>
            <a:r>
              <a:rPr lang="en-US" dirty="0"/>
              <a:t>ead our brochure</a:t>
            </a:r>
            <a:r>
              <a:rPr lang="en-US" baseline="0" dirty="0"/>
              <a:t> and l</a:t>
            </a:r>
            <a:r>
              <a:rPr lang="en-US" dirty="0"/>
              <a:t>et us know and we will keep you informed of all future developments.</a:t>
            </a:r>
          </a:p>
        </p:txBody>
      </p:sp>
      <p:sp>
        <p:nvSpPr>
          <p:cNvPr id="4" name="Slide Number Placeholder 3"/>
          <p:cNvSpPr>
            <a:spLocks noGrp="1"/>
          </p:cNvSpPr>
          <p:nvPr>
            <p:ph type="sldNum" sz="quarter" idx="10"/>
          </p:nvPr>
        </p:nvSpPr>
        <p:spPr/>
        <p:txBody>
          <a:bodyPr/>
          <a:lstStyle/>
          <a:p>
            <a:fld id="{DF764320-C8CE-3D44-918B-6A6D8B336FE5}" type="slidenum">
              <a:rPr lang="fr-FR" smtClean="0"/>
              <a:t>27</a:t>
            </a:fld>
            <a:endParaRPr lang="fr-FR"/>
          </a:p>
        </p:txBody>
      </p:sp>
    </p:spTree>
    <p:extLst>
      <p:ext uri="{BB962C8B-B14F-4D97-AF65-F5344CB8AC3E}">
        <p14:creationId xmlns:p14="http://schemas.microsoft.com/office/powerpoint/2010/main" val="2170822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We</a:t>
            </a:r>
            <a:r>
              <a:rPr lang="fr-FR" baseline="0" dirty="0"/>
              <a:t> are </a:t>
            </a:r>
            <a:r>
              <a:rPr lang="fr-FR" baseline="0" dirty="0" err="1"/>
              <a:t>pleased</a:t>
            </a:r>
            <a:r>
              <a:rPr lang="fr-FR" baseline="0" dirty="0"/>
              <a:t> to </a:t>
            </a:r>
            <a:r>
              <a:rPr lang="fr-FR" baseline="0" dirty="0" err="1"/>
              <a:t>unveil</a:t>
            </a:r>
            <a:r>
              <a:rPr lang="fr-FR" baseline="0" dirty="0"/>
              <a:t> the logo of the </a:t>
            </a:r>
            <a:r>
              <a:rPr lang="fr-FR" baseline="0" dirty="0" err="1"/>
              <a:t>Decade</a:t>
            </a:r>
            <a:r>
              <a:rPr lang="fr-FR" baseline="0" dirty="0"/>
              <a:t> </a:t>
            </a:r>
            <a:r>
              <a:rPr lang="fr-FR" baseline="0" dirty="0" err="1"/>
              <a:t>which</a:t>
            </a:r>
            <a:r>
              <a:rPr lang="fr-FR" baseline="0" dirty="0"/>
              <a:t> </a:t>
            </a:r>
            <a:r>
              <a:rPr lang="fr-FR" baseline="0" dirty="0" err="1"/>
              <a:t>will</a:t>
            </a:r>
            <a:r>
              <a:rPr lang="fr-FR" baseline="0" dirty="0"/>
              <a:t> </a:t>
            </a:r>
            <a:r>
              <a:rPr lang="fr-FR" baseline="0" dirty="0" err="1"/>
              <a:t>from</a:t>
            </a:r>
            <a:r>
              <a:rPr lang="fr-FR" baseline="0" dirty="0"/>
              <a:t> </a:t>
            </a:r>
            <a:r>
              <a:rPr lang="fr-FR" baseline="0" dirty="0" err="1"/>
              <a:t>now</a:t>
            </a:r>
            <a:r>
              <a:rPr lang="fr-FR" baseline="0" dirty="0"/>
              <a:t> on </a:t>
            </a:r>
            <a:r>
              <a:rPr lang="fr-FR" baseline="0" dirty="0" err="1"/>
              <a:t>be</a:t>
            </a:r>
            <a:r>
              <a:rPr lang="fr-FR" baseline="0" dirty="0"/>
              <a:t> </a:t>
            </a:r>
            <a:r>
              <a:rPr lang="fr-FR" baseline="0" dirty="0" err="1"/>
              <a:t>used</a:t>
            </a:r>
            <a:r>
              <a:rPr lang="fr-FR" baseline="0" dirty="0"/>
              <a:t> for all communication </a:t>
            </a:r>
            <a:r>
              <a:rPr lang="fr-FR" baseline="0" dirty="0" err="1"/>
              <a:t>purpose</a:t>
            </a:r>
            <a:r>
              <a:rPr lang="fr-FR" baseline="0" dirty="0"/>
              <a:t>. This </a:t>
            </a:r>
            <a:r>
              <a:rPr lang="fr-FR" baseline="0" dirty="0" err="1"/>
              <a:t>is</a:t>
            </a:r>
            <a:r>
              <a:rPr lang="fr-FR" baseline="0" dirty="0"/>
              <a:t> </a:t>
            </a:r>
            <a:r>
              <a:rPr lang="fr-FR" baseline="0" dirty="0" err="1"/>
              <a:t>also</a:t>
            </a:r>
            <a:r>
              <a:rPr lang="fr-FR" baseline="0" dirty="0"/>
              <a:t> a </a:t>
            </a:r>
            <a:r>
              <a:rPr lang="fr-FR" baseline="0" dirty="0" err="1"/>
              <a:t>tool</a:t>
            </a:r>
            <a:r>
              <a:rPr lang="fr-FR" baseline="0" dirty="0"/>
              <a:t> </a:t>
            </a:r>
            <a:r>
              <a:rPr lang="fr-FR" baseline="0" dirty="0" err="1"/>
              <a:t>available</a:t>
            </a:r>
            <a:r>
              <a:rPr lang="fr-FR" baseline="0" dirty="0"/>
              <a:t> to MS and </a:t>
            </a:r>
            <a:r>
              <a:rPr lang="fr-FR" baseline="0" dirty="0" err="1"/>
              <a:t>our</a:t>
            </a:r>
            <a:r>
              <a:rPr lang="fr-FR" baseline="0" dirty="0"/>
              <a:t> UN </a:t>
            </a:r>
            <a:r>
              <a:rPr lang="fr-FR" baseline="0" dirty="0" err="1"/>
              <a:t>partners</a:t>
            </a:r>
            <a:r>
              <a:rPr lang="fr-FR" baseline="0" dirty="0"/>
              <a:t> to </a:t>
            </a:r>
            <a:r>
              <a:rPr lang="fr-FR" baseline="0" dirty="0" err="1"/>
              <a:t>communicate</a:t>
            </a:r>
            <a:r>
              <a:rPr lang="fr-FR" baseline="0" dirty="0"/>
              <a:t> </a:t>
            </a:r>
            <a:r>
              <a:rPr lang="fr-FR" baseline="0" dirty="0" err="1"/>
              <a:t>activities</a:t>
            </a:r>
            <a:r>
              <a:rPr lang="fr-FR" baseline="0" dirty="0"/>
              <a:t> at national or </a:t>
            </a:r>
            <a:r>
              <a:rPr lang="fr-FR" baseline="0" dirty="0" err="1"/>
              <a:t>regional</a:t>
            </a:r>
            <a:r>
              <a:rPr lang="fr-FR" baseline="0" dirty="0"/>
              <a:t> </a:t>
            </a:r>
            <a:r>
              <a:rPr lang="fr-FR" baseline="0" dirty="0" err="1"/>
              <a:t>level</a:t>
            </a:r>
            <a:r>
              <a:rPr lang="fr-FR" baseline="0" dirty="0"/>
              <a:t>, </a:t>
            </a:r>
            <a:r>
              <a:rPr lang="fr-FR" baseline="0" dirty="0" err="1"/>
              <a:t>using</a:t>
            </a:r>
            <a:r>
              <a:rPr lang="fr-FR" baseline="0" dirty="0"/>
              <a:t> a </a:t>
            </a:r>
            <a:r>
              <a:rPr lang="fr-FR" baseline="0" dirty="0" err="1"/>
              <a:t>well</a:t>
            </a:r>
            <a:r>
              <a:rPr lang="fr-FR" baseline="0" dirty="0"/>
              <a:t> </a:t>
            </a:r>
            <a:r>
              <a:rPr lang="fr-FR" baseline="0" dirty="0" err="1"/>
              <a:t>defined</a:t>
            </a:r>
            <a:r>
              <a:rPr lang="fr-FR" baseline="0" dirty="0"/>
              <a:t> </a:t>
            </a:r>
            <a:r>
              <a:rPr lang="fr-FR" baseline="0" dirty="0" err="1"/>
              <a:t>visual</a:t>
            </a:r>
            <a:r>
              <a:rPr lang="fr-FR" baseline="0" dirty="0"/>
              <a:t> </a:t>
            </a:r>
            <a:r>
              <a:rPr lang="fr-FR" baseline="0" dirty="0" err="1"/>
              <a:t>identity</a:t>
            </a:r>
            <a:r>
              <a:rPr lang="fr-FR" baseline="0" dirty="0"/>
              <a:t>. To </a:t>
            </a:r>
            <a:r>
              <a:rPr lang="fr-FR" baseline="0" dirty="0" err="1"/>
              <a:t>facilitate</a:t>
            </a:r>
            <a:r>
              <a:rPr lang="fr-FR" baseline="0" dirty="0"/>
              <a:t> </a:t>
            </a:r>
            <a:r>
              <a:rPr lang="fr-FR" baseline="0" dirty="0" err="1"/>
              <a:t>its</a:t>
            </a:r>
            <a:r>
              <a:rPr lang="fr-FR" baseline="0" dirty="0"/>
              <a:t> use, </a:t>
            </a:r>
            <a:r>
              <a:rPr lang="fr-FR" baseline="0" dirty="0" err="1"/>
              <a:t>we</a:t>
            </a:r>
            <a:r>
              <a:rPr lang="fr-FR" baseline="0" dirty="0"/>
              <a:t> have </a:t>
            </a:r>
            <a:r>
              <a:rPr lang="fr-FR" baseline="0" dirty="0" err="1"/>
              <a:t>developed</a:t>
            </a:r>
            <a:r>
              <a:rPr lang="fr-FR" baseline="0" dirty="0"/>
              <a:t> </a:t>
            </a:r>
            <a:r>
              <a:rPr lang="fr-FR" baseline="0" dirty="0" err="1"/>
              <a:t>specific</a:t>
            </a:r>
            <a:r>
              <a:rPr lang="fr-FR" baseline="0" dirty="0"/>
              <a:t> guidelines in accordance </a:t>
            </a:r>
            <a:r>
              <a:rPr lang="fr-FR" baseline="0" dirty="0" err="1"/>
              <a:t>with</a:t>
            </a:r>
            <a:r>
              <a:rPr lang="fr-FR" baseline="0" dirty="0"/>
              <a:t> UNESCO and UN practice. IOC </a:t>
            </a:r>
            <a:r>
              <a:rPr lang="fr-FR" dirty="0"/>
              <a:t>National </a:t>
            </a:r>
            <a:r>
              <a:rPr lang="fr-FR" dirty="0" err="1"/>
              <a:t>Committees</a:t>
            </a:r>
            <a:r>
              <a:rPr lang="fr-FR" dirty="0"/>
              <a:t>/focal point</a:t>
            </a:r>
            <a:r>
              <a:rPr lang="fr-FR" baseline="0" dirty="0"/>
              <a:t> </a:t>
            </a:r>
            <a:r>
              <a:rPr lang="fr-FR" baseline="0" dirty="0" err="1"/>
              <a:t>will</a:t>
            </a:r>
            <a:r>
              <a:rPr lang="fr-FR" baseline="0" dirty="0"/>
              <a:t> </a:t>
            </a:r>
            <a:r>
              <a:rPr lang="fr-FR" baseline="0" dirty="0" err="1"/>
              <a:t>be</a:t>
            </a:r>
            <a:r>
              <a:rPr lang="fr-FR" baseline="0" dirty="0"/>
              <a:t> </a:t>
            </a:r>
            <a:r>
              <a:rPr lang="fr-FR" baseline="0" dirty="0" err="1"/>
              <a:t>consulted</a:t>
            </a:r>
            <a:r>
              <a:rPr lang="fr-FR" baseline="0" dirty="0"/>
              <a:t> </a:t>
            </a:r>
            <a:r>
              <a:rPr lang="fr-FR" baseline="0" dirty="0" err="1"/>
              <a:t>when</a:t>
            </a:r>
            <a:r>
              <a:rPr lang="fr-FR" baseline="0" dirty="0"/>
              <a:t> national </a:t>
            </a:r>
            <a:r>
              <a:rPr lang="fr-FR" baseline="0" dirty="0" err="1"/>
              <a:t>entities</a:t>
            </a:r>
            <a:r>
              <a:rPr lang="fr-FR" baseline="0" dirty="0"/>
              <a:t> are </a:t>
            </a:r>
            <a:r>
              <a:rPr lang="fr-FR" baseline="0" dirty="0" err="1"/>
              <a:t>requesting</a:t>
            </a:r>
            <a:r>
              <a:rPr lang="fr-FR" baseline="0" dirty="0"/>
              <a:t> to use the logo for </a:t>
            </a:r>
            <a:r>
              <a:rPr lang="fr-FR" baseline="0" dirty="0" err="1"/>
              <a:t>Decade</a:t>
            </a:r>
            <a:r>
              <a:rPr lang="fr-FR" baseline="0" dirty="0"/>
              <a:t> </a:t>
            </a:r>
            <a:r>
              <a:rPr lang="fr-FR" baseline="0" dirty="0" err="1"/>
              <a:t>related</a:t>
            </a:r>
            <a:r>
              <a:rPr lang="fr-FR" baseline="0" dirty="0"/>
              <a:t> </a:t>
            </a:r>
            <a:r>
              <a:rPr lang="fr-FR" baseline="0" dirty="0" err="1"/>
              <a:t>activities</a:t>
            </a:r>
            <a:r>
              <a:rPr lang="fr-FR" baseline="0" dirty="0"/>
              <a:t>. </a:t>
            </a:r>
            <a:endParaRPr lang="fr-FR" dirty="0"/>
          </a:p>
        </p:txBody>
      </p:sp>
      <p:sp>
        <p:nvSpPr>
          <p:cNvPr id="4" name="Slide Number Placeholder 3"/>
          <p:cNvSpPr>
            <a:spLocks noGrp="1"/>
          </p:cNvSpPr>
          <p:nvPr>
            <p:ph type="sldNum" sz="quarter" idx="10"/>
          </p:nvPr>
        </p:nvSpPr>
        <p:spPr/>
        <p:txBody>
          <a:bodyPr/>
          <a:lstStyle/>
          <a:p>
            <a:fld id="{DF764320-C8CE-3D44-918B-6A6D8B336FE5}" type="slidenum">
              <a:rPr lang="fr-FR" smtClean="0"/>
              <a:t>7</a:t>
            </a:fld>
            <a:endParaRPr lang="fr-FR"/>
          </a:p>
        </p:txBody>
      </p:sp>
    </p:spTree>
    <p:extLst>
      <p:ext uri="{BB962C8B-B14F-4D97-AF65-F5344CB8AC3E}">
        <p14:creationId xmlns:p14="http://schemas.microsoft.com/office/powerpoint/2010/main" val="2611864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Responsive</a:t>
            </a:r>
            <a:r>
              <a:rPr lang="en-US" b="1" baseline="0" dirty="0"/>
              <a:t> to societal needs: </a:t>
            </a:r>
          </a:p>
          <a:p>
            <a:endParaRPr lang="en-US" baseline="0" dirty="0"/>
          </a:p>
          <a:p>
            <a:r>
              <a:rPr lang="en-US" baseline="0" dirty="0"/>
              <a:t>If the societal benefits of the sustainable use of the ocean are to be accrued through achievement of the SDG targets as well as other frameworks, it is important to define a number of outcomes that the Decade will address over the course of its implementation. </a:t>
            </a:r>
          </a:p>
          <a:p>
            <a:r>
              <a:rPr lang="en-US" baseline="0" dirty="0"/>
              <a:t>These outcomes are considered to be highly transformative because they are expected to trigger environmental, societal and policy changes. </a:t>
            </a:r>
          </a:p>
          <a:p>
            <a:endParaRPr lang="en-US" baseline="0" dirty="0"/>
          </a:p>
          <a:p>
            <a:r>
              <a:rPr lang="en-US" baseline="0" dirty="0"/>
              <a:t>The Decade will address both deep disciplinary understanding of ocean processes and solution-oriented research to generate knowledge. </a:t>
            </a:r>
          </a:p>
          <a:p>
            <a:r>
              <a:rPr lang="en-US" baseline="0" dirty="0"/>
              <a:t>This knowledge will support societal actors in reducing pressures of the ocean, preserving and restoring ocean ecosystems and safeguarding ocean-related prosperity for generations to come. </a:t>
            </a:r>
          </a:p>
          <a:p>
            <a:r>
              <a:rPr lang="en-US" baseline="0" dirty="0"/>
              <a:t>The Decade should turn the scientific knowledge and understanding into effective actions supporting improved ocean management, stewardship and sustainable development. </a:t>
            </a:r>
          </a:p>
          <a:p>
            <a:endParaRPr lang="en-US" baseline="0" dirty="0"/>
          </a:p>
          <a:p>
            <a:r>
              <a:rPr lang="en-US" baseline="0" dirty="0"/>
              <a:t>Here are 6 societal outcomes. </a:t>
            </a:r>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8</a:t>
            </a:fld>
            <a:endParaRPr lang="fr-FR"/>
          </a:p>
        </p:txBody>
      </p:sp>
    </p:spTree>
    <p:extLst>
      <p:ext uri="{BB962C8B-B14F-4D97-AF65-F5344CB8AC3E}">
        <p14:creationId xmlns:p14="http://schemas.microsoft.com/office/powerpoint/2010/main" val="226738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Decade will empower decision-makers with Science solutions.</a:t>
            </a:r>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9</a:t>
            </a:fld>
            <a:endParaRPr lang="fr-FR"/>
          </a:p>
        </p:txBody>
      </p:sp>
    </p:spTree>
    <p:extLst>
      <p:ext uri="{BB962C8B-B14F-4D97-AF65-F5344CB8AC3E}">
        <p14:creationId xmlns:p14="http://schemas.microsoft.com/office/powerpoint/2010/main" val="212873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United Nations </a:t>
            </a:r>
            <a:r>
              <a:rPr lang="en-US" baseline="0" dirty="0"/>
              <a:t>called upon IOC </a:t>
            </a:r>
            <a:r>
              <a:rPr lang="en-US" i="1" baseline="0" dirty="0"/>
              <a:t>(please explain very briefly what is IOC)</a:t>
            </a:r>
            <a:r>
              <a:rPr lang="en-US" baseline="0" dirty="0"/>
              <a:t> to prepare an implementation plan for the Decade in consultation with Member States, specialized agencies, funds, </a:t>
            </a:r>
            <a:r>
              <a:rPr lang="en-US" baseline="0" dirty="0" err="1"/>
              <a:t>programmes</a:t>
            </a:r>
            <a:r>
              <a:rPr lang="en-US" baseline="0" dirty="0"/>
              <a:t> and bodies of the United Nations, as well as other intergovernmental </a:t>
            </a:r>
            <a:r>
              <a:rPr lang="en-US" baseline="0" dirty="0" err="1"/>
              <a:t>organisations</a:t>
            </a:r>
            <a:r>
              <a:rPr lang="en-US" baseline="0" dirty="0"/>
              <a:t>, non-governmental </a:t>
            </a:r>
            <a:r>
              <a:rPr lang="en-US" baseline="0" dirty="0" err="1"/>
              <a:t>organisations</a:t>
            </a:r>
            <a:r>
              <a:rPr lang="en-US" baseline="0" dirty="0"/>
              <a:t> and relevant stakeholders. </a:t>
            </a:r>
          </a:p>
          <a:p>
            <a:endParaRPr lang="en-US" baseline="0" dirty="0"/>
          </a:p>
          <a:p>
            <a:r>
              <a:rPr lang="en-US" baseline="0" dirty="0"/>
              <a:t>The Implementation Plan will include the following elements : </a:t>
            </a:r>
          </a:p>
          <a:p>
            <a:pPr marL="171450" indent="-171450">
              <a:buFont typeface="Arial" panose="020B0604020202020204" pitchFamily="34" charset="0"/>
              <a:buChar char="•"/>
            </a:pPr>
            <a:r>
              <a:rPr lang="en-US" baseline="0" dirty="0"/>
              <a:t>An </a:t>
            </a:r>
            <a:r>
              <a:rPr lang="en-US" b="1" baseline="0" dirty="0"/>
              <a:t>international Science plan </a:t>
            </a:r>
            <a:r>
              <a:rPr lang="en-US" b="0" baseline="0" dirty="0"/>
              <a:t>that will define key issues, priority scientific questions of high relevance to sustainable development (Agenda 2030) and will propose scientific themes and outcomes to structure the implementation of the Decade. The Science Plan should also define the modalities for synthesizing the results of research activities undertaken during the Decade;</a:t>
            </a:r>
          </a:p>
          <a:p>
            <a:pPr marL="171450" indent="-171450">
              <a:buFont typeface="Arial" panose="020B0604020202020204" pitchFamily="34" charset="0"/>
              <a:buChar char="•"/>
            </a:pPr>
            <a:r>
              <a:rPr lang="en-US" b="0" baseline="0" dirty="0"/>
              <a:t>A </a:t>
            </a:r>
            <a:r>
              <a:rPr lang="en-US" b="1" baseline="0" dirty="0"/>
              <a:t>Capacity Development Plan </a:t>
            </a:r>
            <a:r>
              <a:rPr lang="en-US" b="0" baseline="0" dirty="0"/>
              <a:t>with the objective to greatly improve the scientific knowledge base, transfer of marine technology, and education in regions and for groups that are presently limited in capacity and capability, especially SIDS and LDCs. The Plan will provide detail on the strategy and actions needed to significantly enhance the opportunities and equitable access to economic benefits arising from marine resources and technology, including from areas beyond national jurisdiction;</a:t>
            </a:r>
          </a:p>
          <a:p>
            <a:pPr marL="171450" indent="-171450">
              <a:buFont typeface="Arial" panose="020B0604020202020204" pitchFamily="34" charset="0"/>
              <a:buChar char="•"/>
            </a:pPr>
            <a:r>
              <a:rPr lang="en-US" b="0" baseline="0" dirty="0"/>
              <a:t>A </a:t>
            </a:r>
            <a:r>
              <a:rPr lang="en-US" b="1" baseline="0" dirty="0"/>
              <a:t>Resource mobilization Plan/Business Plan </a:t>
            </a:r>
            <a:r>
              <a:rPr lang="en-US" b="0" baseline="0" dirty="0"/>
              <a:t>which will describe the Decade specific financial mechanisms as the success of the Decade will depend on its financing;</a:t>
            </a:r>
          </a:p>
          <a:p>
            <a:pPr marL="171450" indent="-171450">
              <a:buFont typeface="Arial" panose="020B0604020202020204" pitchFamily="34" charset="0"/>
              <a:buChar char="•"/>
            </a:pPr>
            <a:r>
              <a:rPr lang="en-US" b="0" baseline="0" dirty="0"/>
              <a:t>A </a:t>
            </a:r>
            <a:r>
              <a:rPr lang="en-US" b="1" baseline="0" dirty="0"/>
              <a:t>Communication and Engagement Plan </a:t>
            </a:r>
            <a:r>
              <a:rPr lang="en-US" b="0" baseline="0" dirty="0"/>
              <a:t>that will define the networking tools to investigate for the challenge of networking Decade scientists, describe the Decade branding, designate spokespeople for the Decade and the dedicated resources, use of web-based or other modern forms of communications. The Engagement Plan will </a:t>
            </a:r>
            <a:r>
              <a:rPr lang="en-US" b="0" baseline="0" dirty="0" err="1"/>
              <a:t>emphasise</a:t>
            </a:r>
            <a:r>
              <a:rPr lang="en-US" b="0" baseline="0" dirty="0"/>
              <a:t> engagement and involvement and the value the Decade may provide for the identified stakeholders. </a:t>
            </a:r>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10</a:t>
            </a:fld>
            <a:endParaRPr lang="fr-FR"/>
          </a:p>
        </p:txBody>
      </p:sp>
    </p:spTree>
    <p:extLst>
      <p:ext uri="{BB962C8B-B14F-4D97-AF65-F5344CB8AC3E}">
        <p14:creationId xmlns:p14="http://schemas.microsoft.com/office/powerpoint/2010/main" val="2638259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F764320-C8CE-3D44-918B-6A6D8B336FE5}" type="slidenum">
              <a:rPr lang="fr-FR" smtClean="0"/>
              <a:t>11</a:t>
            </a:fld>
            <a:endParaRPr lang="fr-FR"/>
          </a:p>
        </p:txBody>
      </p:sp>
    </p:spTree>
    <p:extLst>
      <p:ext uri="{BB962C8B-B14F-4D97-AF65-F5344CB8AC3E}">
        <p14:creationId xmlns:p14="http://schemas.microsoft.com/office/powerpoint/2010/main" val="226850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12</a:t>
            </a:fld>
            <a:endParaRPr lang="fr-FR"/>
          </a:p>
        </p:txBody>
      </p:sp>
    </p:spTree>
    <p:extLst>
      <p:ext uri="{BB962C8B-B14F-4D97-AF65-F5344CB8AC3E}">
        <p14:creationId xmlns:p14="http://schemas.microsoft.com/office/powerpoint/2010/main" val="275643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13</a:t>
            </a:fld>
            <a:endParaRPr lang="fr-FR"/>
          </a:p>
        </p:txBody>
      </p:sp>
    </p:spTree>
    <p:extLst>
      <p:ext uri="{BB962C8B-B14F-4D97-AF65-F5344CB8AC3E}">
        <p14:creationId xmlns:p14="http://schemas.microsoft.com/office/powerpoint/2010/main" val="1874046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4FD254F1-44A8-406A-A4DE-280061BA59B9}" type="datetimeFigureOut">
              <a:rPr lang="fr-FR" smtClean="0"/>
              <a:t>09/11/2018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2973517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4FD254F1-44A8-406A-A4DE-280061BA59B9}" type="datetimeFigureOut">
              <a:rPr lang="fr-FR" smtClean="0"/>
              <a:t>09/11/2018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542835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4FD254F1-44A8-406A-A4DE-280061BA59B9}" type="datetimeFigureOut">
              <a:rPr lang="fr-FR" smtClean="0"/>
              <a:t>09/11/2018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521304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5D42B7-597A-F14B-9A81-36ECBBDBCF93}"/>
              </a:ext>
            </a:extLst>
          </p:cNvPr>
          <p:cNvSpPr/>
          <p:nvPr userDrawn="1"/>
        </p:nvSpPr>
        <p:spPr>
          <a:xfrm>
            <a:off x="0" y="0"/>
            <a:ext cx="12192000" cy="6858000"/>
          </a:xfrm>
          <a:prstGeom prst="rect">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0694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FB421E-A639-F148-B1A1-591B163622CB}"/>
              </a:ext>
            </a:extLst>
          </p:cNvPr>
          <p:cNvSpPr/>
          <p:nvPr userDrawn="1"/>
        </p:nvSpPr>
        <p:spPr>
          <a:xfrm>
            <a:off x="0" y="0"/>
            <a:ext cx="12192000" cy="6858000"/>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Tree>
    <p:extLst>
      <p:ext uri="{BB962C8B-B14F-4D97-AF65-F5344CB8AC3E}">
        <p14:creationId xmlns:p14="http://schemas.microsoft.com/office/powerpoint/2010/main" val="3804761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4FD254F1-44A8-406A-A4DE-280061BA59B9}" type="datetimeFigureOut">
              <a:rPr lang="fr-FR" smtClean="0"/>
              <a:t>09/11/2018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423107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D254F1-44A8-406A-A4DE-280061BA59B9}" type="datetimeFigureOut">
              <a:rPr lang="fr-FR" smtClean="0"/>
              <a:t>09/11/2018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872334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4FD254F1-44A8-406A-A4DE-280061BA59B9}" type="datetimeFigureOut">
              <a:rPr lang="fr-FR" smtClean="0"/>
              <a:t>09/11/2018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782323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4FD254F1-44A8-406A-A4DE-280061BA59B9}" type="datetimeFigureOut">
              <a:rPr lang="fr-FR" smtClean="0"/>
              <a:t>09/11/2018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954888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4FD254F1-44A8-406A-A4DE-280061BA59B9}" type="datetimeFigureOut">
              <a:rPr lang="fr-FR" smtClean="0"/>
              <a:t>09/11/2018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2613011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D254F1-44A8-406A-A4DE-280061BA59B9}" type="datetimeFigureOut">
              <a:rPr lang="fr-FR" smtClean="0"/>
              <a:t>09/11/2018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900106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D254F1-44A8-406A-A4DE-280061BA59B9}" type="datetimeFigureOut">
              <a:rPr lang="fr-FR" smtClean="0"/>
              <a:t>09/11/2018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2151256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D254F1-44A8-406A-A4DE-280061BA59B9}" type="datetimeFigureOut">
              <a:rPr lang="fr-FR" smtClean="0"/>
              <a:t>09/11/2018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1545055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254F1-44A8-406A-A4DE-280061BA59B9}" type="datetimeFigureOut">
              <a:rPr lang="fr-FR" smtClean="0"/>
              <a:t>09/11/2018</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4528A-BF8C-4370-AE29-F72048EE35D1}" type="slidenum">
              <a:rPr lang="fr-FR" smtClean="0"/>
              <a:t>‹#›</a:t>
            </a:fld>
            <a:endParaRPr lang="fr-FR"/>
          </a:p>
        </p:txBody>
      </p:sp>
    </p:spTree>
    <p:extLst>
      <p:ext uri="{BB962C8B-B14F-4D97-AF65-F5344CB8AC3E}">
        <p14:creationId xmlns:p14="http://schemas.microsoft.com/office/powerpoint/2010/main" val="632483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61.tif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NUL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NUL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NULL"/></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3.png"/><Relationship Id="rId7"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NUL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0.tiff"/><Relationship Id="rId5" Type="http://schemas.openxmlformats.org/officeDocument/2006/relationships/image" Target="../media/image69.jpeg"/><Relationship Id="rId4" Type="http://schemas.openxmlformats.org/officeDocument/2006/relationships/image"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2.tiff"/><Relationship Id="rId5" Type="http://schemas.openxmlformats.org/officeDocument/2006/relationships/image" Target="../media/image71.tiff"/><Relationship Id="rId4" Type="http://schemas.openxmlformats.org/officeDocument/2006/relationships/image" Target="NULL"/></Relationships>
</file>

<file path=ppt/slides/_rels/slide18.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tiff"/><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9.tiff"/></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png"/><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NULL"/></Relationships>
</file>

<file path=ppt/slides/_rels/slide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jpeg"/><Relationship Id="rId21" Type="http://schemas.openxmlformats.org/officeDocument/2006/relationships/image" Target="../media/image38.png"/><Relationship Id="rId7" Type="http://schemas.openxmlformats.org/officeDocument/2006/relationships/image" Target="../media/image24.jpe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4.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21" Type="http://schemas.openxmlformats.org/officeDocument/2006/relationships/image" Target="../media/image40.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5.xml"/><Relationship Id="rId16" Type="http://schemas.openxmlformats.org/officeDocument/2006/relationships/image" Target="../media/image54.png"/><Relationship Id="rId20"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jpeg"/><Relationship Id="rId19" Type="http://schemas.openxmlformats.org/officeDocument/2006/relationships/image" Target="../media/image57.jpeg"/><Relationship Id="rId4" Type="http://schemas.openxmlformats.org/officeDocument/2006/relationships/image" Target="../media/image42.png"/><Relationship Id="rId9" Type="http://schemas.openxmlformats.org/officeDocument/2006/relationships/image" Target="../media/image47.jpeg"/><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7993" y="4789608"/>
            <a:ext cx="7249887" cy="1702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8609" y="5363552"/>
            <a:ext cx="3017284" cy="1311309"/>
          </a:xfrm>
          <a:prstGeom prst="rect">
            <a:avLst/>
          </a:prstGeom>
        </p:spPr>
      </p:pic>
      <p:sp>
        <p:nvSpPr>
          <p:cNvPr id="5" name="Rectangle 4"/>
          <p:cNvSpPr/>
          <p:nvPr/>
        </p:nvSpPr>
        <p:spPr>
          <a:xfrm>
            <a:off x="-27993" y="-55981"/>
            <a:ext cx="12219993" cy="538783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Title 1">
            <a:extLst>
              <a:ext uri="{FF2B5EF4-FFF2-40B4-BE49-F238E27FC236}">
                <a16:creationId xmlns:a16="http://schemas.microsoft.com/office/drawing/2014/main" id="{438548F3-00CB-9848-9D86-ADB8797D8C92}"/>
              </a:ext>
            </a:extLst>
          </p:cNvPr>
          <p:cNvSpPr>
            <a:spLocks noGrp="1"/>
          </p:cNvSpPr>
          <p:nvPr>
            <p:ph type="ctrTitle"/>
          </p:nvPr>
        </p:nvSpPr>
        <p:spPr>
          <a:xfrm>
            <a:off x="0" y="10694"/>
            <a:ext cx="6784797" cy="5178088"/>
          </a:xfrm>
          <a:noFill/>
        </p:spPr>
        <p:txBody>
          <a:bodyPr anchor="t">
            <a:noAutofit/>
          </a:bodyPr>
          <a:lstStyle/>
          <a:p>
            <a:br>
              <a:rPr lang="en-US" sz="2000" b="1" dirty="0">
                <a:solidFill>
                  <a:schemeClr val="bg1"/>
                </a:solidFill>
                <a:latin typeface="+mn-lt"/>
              </a:rPr>
            </a:br>
            <a:br>
              <a:rPr lang="en-US" sz="2000" b="1" dirty="0">
                <a:solidFill>
                  <a:schemeClr val="bg1"/>
                </a:solidFill>
                <a:latin typeface="+mn-lt"/>
              </a:rPr>
            </a:br>
            <a:r>
              <a:rPr lang="en-US" sz="3600" b="1" dirty="0">
                <a:solidFill>
                  <a:srgbClr val="FFFF00"/>
                </a:solidFill>
                <a:latin typeface="+mn-lt"/>
              </a:rPr>
              <a:t>The UN Decade of Ocean Science </a:t>
            </a:r>
            <a:br>
              <a:rPr lang="en-US" sz="3600" b="1" dirty="0">
                <a:solidFill>
                  <a:srgbClr val="FFFF00"/>
                </a:solidFill>
                <a:latin typeface="+mn-lt"/>
              </a:rPr>
            </a:br>
            <a:r>
              <a:rPr lang="en-US" sz="3600" b="1" dirty="0">
                <a:solidFill>
                  <a:srgbClr val="FFFF00"/>
                </a:solidFill>
                <a:latin typeface="+mn-lt"/>
              </a:rPr>
              <a:t>for Sustainable Development</a:t>
            </a:r>
            <a:br>
              <a:rPr lang="en-US" sz="3600" b="1" dirty="0">
                <a:solidFill>
                  <a:srgbClr val="FFFF00"/>
                </a:solidFill>
                <a:latin typeface="+mn-lt"/>
              </a:rPr>
            </a:br>
            <a:r>
              <a:rPr lang="en-US" sz="3600" b="1" dirty="0">
                <a:solidFill>
                  <a:srgbClr val="FFFF00"/>
                </a:solidFill>
                <a:latin typeface="+mn-lt"/>
              </a:rPr>
              <a:t>(2021-2030)</a:t>
            </a:r>
            <a:br>
              <a:rPr lang="en-US" sz="3600" b="1" dirty="0">
                <a:solidFill>
                  <a:srgbClr val="FFFF00"/>
                </a:solidFill>
                <a:latin typeface="+mn-lt"/>
              </a:rPr>
            </a:br>
            <a:br>
              <a:rPr lang="ru-RU" sz="3600" b="1" dirty="0">
                <a:solidFill>
                  <a:srgbClr val="FFFF00"/>
                </a:solidFill>
                <a:latin typeface="+mn-lt"/>
              </a:rPr>
            </a:br>
            <a:br>
              <a:rPr lang="en-US" sz="3600" b="1" dirty="0">
                <a:solidFill>
                  <a:schemeClr val="bg1"/>
                </a:solidFill>
                <a:latin typeface="+mn-lt"/>
              </a:rPr>
            </a:br>
            <a:r>
              <a:rPr lang="en-US" sz="2800" b="1" dirty="0" err="1">
                <a:solidFill>
                  <a:schemeClr val="bg1"/>
                </a:solidFill>
                <a:latin typeface="+mn-lt"/>
              </a:rPr>
              <a:t>Dr</a:t>
            </a:r>
            <a:r>
              <a:rPr lang="en-US" sz="2800" b="1" dirty="0">
                <a:solidFill>
                  <a:schemeClr val="bg1"/>
                </a:solidFill>
                <a:latin typeface="+mn-lt"/>
              </a:rPr>
              <a:t> Vladimir Ryabinin,</a:t>
            </a:r>
            <a:br>
              <a:rPr lang="en-US" sz="2800" b="1" dirty="0">
                <a:solidFill>
                  <a:schemeClr val="bg1"/>
                </a:solidFill>
                <a:latin typeface="+mn-lt"/>
              </a:rPr>
            </a:br>
            <a:r>
              <a:rPr lang="en-US" sz="2800" b="1" dirty="0">
                <a:solidFill>
                  <a:schemeClr val="bg1"/>
                </a:solidFill>
                <a:latin typeface="+mn-lt"/>
              </a:rPr>
              <a:t>Executive Secretary of IOC,</a:t>
            </a:r>
            <a:br>
              <a:rPr lang="en-US" sz="2800" b="1" dirty="0">
                <a:solidFill>
                  <a:schemeClr val="bg1"/>
                </a:solidFill>
                <a:latin typeface="+mn-lt"/>
              </a:rPr>
            </a:br>
            <a:r>
              <a:rPr lang="en-US" sz="2800" b="1" dirty="0">
                <a:solidFill>
                  <a:schemeClr val="bg1"/>
                </a:solidFill>
                <a:latin typeface="+mn-lt"/>
              </a:rPr>
              <a:t>Assistant Director General, UNESCO</a:t>
            </a:r>
            <a:br>
              <a:rPr lang="en-US" sz="2800" b="1" dirty="0">
                <a:solidFill>
                  <a:schemeClr val="bg1"/>
                </a:solidFill>
                <a:latin typeface="+mn-lt"/>
              </a:rPr>
            </a:br>
            <a:br>
              <a:rPr lang="en-US" sz="2800" b="1" dirty="0">
                <a:solidFill>
                  <a:schemeClr val="bg1"/>
                </a:solidFill>
                <a:latin typeface="+mn-lt"/>
              </a:rPr>
            </a:br>
            <a:endParaRPr lang="en-US" sz="2800" b="1" dirty="0">
              <a:latin typeface="+mn-lt"/>
            </a:endParaRPr>
          </a:p>
        </p:txBody>
      </p:sp>
      <p:pic>
        <p:nvPicPr>
          <p:cNvPr id="7" name="Picture 8">
            <a:extLst>
              <a:ext uri="{FF2B5EF4-FFF2-40B4-BE49-F238E27FC236}">
                <a16:creationId xmlns:a16="http://schemas.microsoft.com/office/drawing/2014/main" id="{D4C49BB5-7DD7-A142-A12B-5F4B4999D37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7070501" y="-78600"/>
            <a:ext cx="5127175" cy="6936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22104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3" y="1984257"/>
            <a:ext cx="12225023" cy="10048461"/>
          </a:xfrm>
          <a:prstGeom prst="rect">
            <a:avLst/>
          </a:prstGeom>
        </p:spPr>
      </p:pic>
      <p:sp>
        <p:nvSpPr>
          <p:cNvPr id="5" name="Rectangle 4"/>
          <p:cNvSpPr/>
          <p:nvPr/>
        </p:nvSpPr>
        <p:spPr>
          <a:xfrm>
            <a:off x="-972" y="0"/>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rot="5400000">
            <a:off x="11198174" y="6895487"/>
            <a:ext cx="1226618" cy="230832"/>
          </a:xfrm>
          <a:prstGeom prst="rect">
            <a:avLst/>
          </a:prstGeom>
          <a:noFill/>
        </p:spPr>
        <p:txBody>
          <a:bodyPr wrap="none" rtlCol="0">
            <a:spAutoFit/>
          </a:bodyPr>
          <a:lstStyle/>
          <a:p>
            <a:r>
              <a:rPr lang="fr-FR" sz="900" dirty="0" err="1">
                <a:solidFill>
                  <a:schemeClr val="bg1">
                    <a:lumMod val="65000"/>
                  </a:schemeClr>
                </a:solidFill>
              </a:rPr>
              <a:t>Vavau</a:t>
            </a:r>
            <a:r>
              <a:rPr lang="fr-FR" sz="900" dirty="0">
                <a:solidFill>
                  <a:schemeClr val="bg1">
                    <a:lumMod val="65000"/>
                  </a:schemeClr>
                </a:solidFill>
              </a:rPr>
              <a:t> © Stuart Chape</a:t>
            </a:r>
          </a:p>
        </p:txBody>
      </p:sp>
      <p:sp>
        <p:nvSpPr>
          <p:cNvPr id="9" name="Title 1">
            <a:extLst>
              <a:ext uri="{FF2B5EF4-FFF2-40B4-BE49-F238E27FC236}">
                <a16:creationId xmlns:a16="http://schemas.microsoft.com/office/drawing/2014/main" id="{6CBC22C7-467E-734C-815B-7EFDB53F8D33}"/>
              </a:ext>
            </a:extLst>
          </p:cNvPr>
          <p:cNvSpPr txBox="1">
            <a:spLocks/>
          </p:cNvSpPr>
          <p:nvPr/>
        </p:nvSpPr>
        <p:spPr>
          <a:xfrm>
            <a:off x="347619" y="833673"/>
            <a:ext cx="11463737" cy="2406755"/>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2400" b="1" dirty="0">
              <a:solidFill>
                <a:schemeClr val="bg1"/>
              </a:solidFill>
              <a:latin typeface="+mn-lt"/>
            </a:endParaRPr>
          </a:p>
          <a:p>
            <a:pPr algn="l"/>
            <a:r>
              <a:rPr lang="en-US" sz="3600" b="1" dirty="0">
                <a:solidFill>
                  <a:schemeClr val="bg1"/>
                </a:solidFill>
                <a:latin typeface="+mn-lt"/>
              </a:rPr>
              <a:t>Between 2018 and 2020, the UNGA tasked IOC</a:t>
            </a:r>
            <a:r>
              <a:rPr lang="en-US" sz="3200" b="1" dirty="0">
                <a:solidFill>
                  <a:schemeClr val="bg1"/>
                </a:solidFill>
                <a:latin typeface="+mn-lt"/>
              </a:rPr>
              <a:t> </a:t>
            </a:r>
            <a:r>
              <a:rPr lang="en-US" sz="3600" b="1" dirty="0">
                <a:solidFill>
                  <a:schemeClr val="bg1"/>
                </a:solidFill>
                <a:latin typeface="+mn-lt"/>
              </a:rPr>
              <a:t>with preparing the Decade and coordinating the development </a:t>
            </a:r>
            <a:br>
              <a:rPr lang="en-US" sz="3600" b="1" dirty="0">
                <a:solidFill>
                  <a:schemeClr val="bg1"/>
                </a:solidFill>
                <a:latin typeface="+mn-lt"/>
              </a:rPr>
            </a:br>
            <a:r>
              <a:rPr lang="en-US" sz="3600" b="1" dirty="0">
                <a:solidFill>
                  <a:schemeClr val="bg1"/>
                </a:solidFill>
                <a:latin typeface="+mn-lt"/>
              </a:rPr>
              <a:t>of an Implementation Plan, which will include:</a:t>
            </a:r>
          </a:p>
        </p:txBody>
      </p:sp>
      <p:sp>
        <p:nvSpPr>
          <p:cNvPr id="13" name="TextBox 12"/>
          <p:cNvSpPr txBox="1"/>
          <p:nvPr/>
        </p:nvSpPr>
        <p:spPr>
          <a:xfrm>
            <a:off x="281076" y="3240428"/>
            <a:ext cx="11710206" cy="2308324"/>
          </a:xfrm>
          <a:prstGeom prst="rect">
            <a:avLst/>
          </a:prstGeom>
          <a:noFill/>
        </p:spPr>
        <p:txBody>
          <a:bodyPr wrap="square" numCol="2" rtlCol="0" anchor="ctr">
            <a:spAutoFit/>
          </a:bodyPr>
          <a:lstStyle/>
          <a:p>
            <a:pPr lvl="0"/>
            <a:r>
              <a:rPr lang="en-US" sz="3600" b="1" dirty="0">
                <a:solidFill>
                  <a:srgbClr val="92D050"/>
                </a:solidFill>
              </a:rPr>
              <a:t>- Science Plan</a:t>
            </a:r>
            <a:endParaRPr lang="en-US" sz="3600" dirty="0">
              <a:solidFill>
                <a:srgbClr val="92D050"/>
              </a:solidFill>
            </a:endParaRPr>
          </a:p>
          <a:p>
            <a:pPr lvl="0"/>
            <a:r>
              <a:rPr lang="en-US" sz="3600" b="1" dirty="0">
                <a:solidFill>
                  <a:srgbClr val="92D050"/>
                </a:solidFill>
              </a:rPr>
              <a:t>- Capacity Development Plan</a:t>
            </a:r>
            <a:endParaRPr lang="en-US" sz="3600" dirty="0">
              <a:solidFill>
                <a:srgbClr val="92D050"/>
              </a:solidFill>
            </a:endParaRPr>
          </a:p>
          <a:p>
            <a:pPr lvl="0"/>
            <a:r>
              <a:rPr lang="en-US" sz="3600" b="1" dirty="0">
                <a:solidFill>
                  <a:srgbClr val="92D050"/>
                </a:solidFill>
              </a:rPr>
              <a:t>- Resource Plan</a:t>
            </a:r>
          </a:p>
          <a:p>
            <a:pPr lvl="0"/>
            <a:endParaRPr lang="en-US" sz="3600" dirty="0">
              <a:solidFill>
                <a:srgbClr val="92D050"/>
              </a:solidFill>
            </a:endParaRPr>
          </a:p>
          <a:p>
            <a:pPr lvl="0"/>
            <a:r>
              <a:rPr lang="en-US" sz="3600" b="1" dirty="0">
                <a:solidFill>
                  <a:srgbClr val="92D050"/>
                </a:solidFill>
              </a:rPr>
              <a:t>         - Communications &amp;</a:t>
            </a:r>
            <a:endParaRPr lang="en-US" sz="3600" dirty="0">
              <a:solidFill>
                <a:srgbClr val="92D050"/>
              </a:solidFill>
            </a:endParaRPr>
          </a:p>
          <a:p>
            <a:r>
              <a:rPr lang="en-US" sz="3600" b="1" dirty="0">
                <a:solidFill>
                  <a:srgbClr val="92D050"/>
                </a:solidFill>
              </a:rPr>
              <a:t>               Engagement Plan</a:t>
            </a:r>
            <a:endParaRPr lang="en-US" sz="3600" dirty="0">
              <a:solidFill>
                <a:srgbClr val="92D050"/>
              </a:solidFill>
            </a:endParaRPr>
          </a:p>
          <a:p>
            <a:pPr lvl="0"/>
            <a:r>
              <a:rPr lang="en-US" sz="3600" b="1" dirty="0">
                <a:solidFill>
                  <a:srgbClr val="92D050"/>
                </a:solidFill>
              </a:rPr>
              <a:t>         - Monitoring &amp; Reporting</a:t>
            </a:r>
            <a:endParaRPr lang="en-US" sz="3600" dirty="0">
              <a:solidFill>
                <a:srgbClr val="92D050"/>
              </a:solidFill>
            </a:endParaRPr>
          </a:p>
        </p:txBody>
      </p:sp>
      <p:sp>
        <p:nvSpPr>
          <p:cNvPr id="11" name="Rounded Rectangle 10"/>
          <p:cNvSpPr/>
          <p:nvPr/>
        </p:nvSpPr>
        <p:spPr>
          <a:xfrm>
            <a:off x="93600" y="72000"/>
            <a:ext cx="863067" cy="863067"/>
          </a:xfrm>
          <a:prstGeom prst="roundRect">
            <a:avLst>
              <a:gd name="adj" fmla="val 16670"/>
            </a:avLst>
          </a:prstGeom>
          <a:blipFill>
            <a:blip r:embed="rId4" cstate="email">
              <a:extLst>
                <a:ext uri="{28A0092B-C50C-407E-A947-70E740481C1C}">
                  <a14:useLocalDpi xmlns:a14="http://schemas.microsoft.com/office/drawing/2010/main"/>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4" name="Title 1">
            <a:extLst>
              <a:ext uri="{FF2B5EF4-FFF2-40B4-BE49-F238E27FC236}">
                <a16:creationId xmlns:a16="http://schemas.microsoft.com/office/drawing/2014/main" id="{7061D8C6-9017-5344-9DDA-715F75CA464D}"/>
              </a:ext>
            </a:extLst>
          </p:cNvPr>
          <p:cNvSpPr txBox="1">
            <a:spLocks/>
          </p:cNvSpPr>
          <p:nvPr/>
        </p:nvSpPr>
        <p:spPr>
          <a:xfrm>
            <a:off x="27022" y="169323"/>
            <a:ext cx="12191999" cy="564506"/>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solidFill>
                  <a:srgbClr val="FFFF00"/>
                </a:solidFill>
                <a:latin typeface="+mn-lt"/>
              </a:rPr>
              <a:t>Implementation Plan</a:t>
            </a:r>
          </a:p>
        </p:txBody>
      </p:sp>
    </p:spTree>
    <p:extLst>
      <p:ext uri="{BB962C8B-B14F-4D97-AF65-F5344CB8AC3E}">
        <p14:creationId xmlns:p14="http://schemas.microsoft.com/office/powerpoint/2010/main" val="154281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B5B2CEC0-3B07-0F44-9563-EF6B6BD18476}"/>
              </a:ext>
            </a:extLst>
          </p:cNvPr>
          <p:cNvSpPr txBox="1"/>
          <p:nvPr/>
        </p:nvSpPr>
        <p:spPr>
          <a:xfrm>
            <a:off x="1871747" y="3497792"/>
            <a:ext cx="7490874" cy="523220"/>
          </a:xfrm>
          <a:prstGeom prst="rect">
            <a:avLst/>
          </a:prstGeom>
          <a:solidFill>
            <a:schemeClr val="accent1">
              <a:lumMod val="40000"/>
              <a:lumOff val="60000"/>
              <a:alpha val="92000"/>
            </a:schemeClr>
          </a:solidFill>
        </p:spPr>
        <p:txBody>
          <a:bodyPr wrap="square" rtlCol="0">
            <a:spAutoFit/>
          </a:bodyPr>
          <a:lstStyle>
            <a:defPPr>
              <a:defRPr lang="en-US"/>
            </a:defPPr>
            <a:lvl1pPr algn="ctr">
              <a:defRPr sz="2800" b="1">
                <a:solidFill>
                  <a:srgbClr val="00B050"/>
                </a:solidFill>
              </a:defRPr>
            </a:lvl1pPr>
          </a:lstStyle>
          <a:p>
            <a:r>
              <a:rPr lang="en-US" dirty="0">
                <a:solidFill>
                  <a:schemeClr val="bg1"/>
                </a:solidFill>
              </a:rPr>
              <a:t>Pickup by </a:t>
            </a:r>
            <a:r>
              <a:rPr lang="en-US" dirty="0">
                <a:solidFill>
                  <a:schemeClr val="accent2">
                    <a:lumMod val="75000"/>
                  </a:schemeClr>
                </a:solidFill>
              </a:rPr>
              <a:t>practice</a:t>
            </a:r>
            <a:r>
              <a:rPr lang="en-US" dirty="0">
                <a:solidFill>
                  <a:schemeClr val="bg1"/>
                </a:solidFill>
              </a:rPr>
              <a:t> –&gt; stimulated bottom-up </a:t>
            </a:r>
          </a:p>
        </p:txBody>
      </p:sp>
      <p:sp>
        <p:nvSpPr>
          <p:cNvPr id="29" name="TextBox 28">
            <a:extLst>
              <a:ext uri="{FF2B5EF4-FFF2-40B4-BE49-F238E27FC236}">
                <a16:creationId xmlns:a16="http://schemas.microsoft.com/office/drawing/2014/main" id="{6F6239DF-31B7-D741-A673-2329C530C655}"/>
              </a:ext>
            </a:extLst>
          </p:cNvPr>
          <p:cNvSpPr txBox="1"/>
          <p:nvPr/>
        </p:nvSpPr>
        <p:spPr>
          <a:xfrm>
            <a:off x="5229656" y="1886039"/>
            <a:ext cx="4948292" cy="1323439"/>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bg1"/>
                </a:solidFill>
              </a:rPr>
              <a:t>Multi-Hazard Warning Systems</a:t>
            </a:r>
          </a:p>
          <a:p>
            <a:pPr marL="342900" indent="-342900">
              <a:buFont typeface="Arial" panose="020B0604020202020204" pitchFamily="34" charset="0"/>
              <a:buChar char="•"/>
            </a:pPr>
            <a:r>
              <a:rPr lang="en-US" sz="2000" b="1" dirty="0">
                <a:solidFill>
                  <a:schemeClr val="bg1"/>
                </a:solidFill>
              </a:rPr>
              <a:t>Ocean in Earth System Science</a:t>
            </a:r>
          </a:p>
          <a:p>
            <a:pPr marL="342900" indent="-342900">
              <a:buFont typeface="Arial" panose="020B0604020202020204" pitchFamily="34" charset="0"/>
              <a:buChar char="•"/>
            </a:pPr>
            <a:r>
              <a:rPr lang="en-US" sz="2000" b="1" dirty="0">
                <a:solidFill>
                  <a:schemeClr val="bg1"/>
                </a:solidFill>
              </a:rPr>
              <a:t>CD, Education, Ocean Literacy</a:t>
            </a:r>
          </a:p>
          <a:p>
            <a:pPr marL="342900" indent="-342900">
              <a:buFont typeface="Arial" panose="020B0604020202020204" pitchFamily="34" charset="0"/>
              <a:buChar char="•"/>
            </a:pPr>
            <a:endParaRPr lang="en-US" sz="2000" b="1" dirty="0">
              <a:solidFill>
                <a:schemeClr val="bg1"/>
              </a:solidFill>
            </a:endParaRPr>
          </a:p>
        </p:txBody>
      </p:sp>
      <p:pic>
        <p:nvPicPr>
          <p:cNvPr id="30" name="Picture 29">
            <a:extLst>
              <a:ext uri="{FF2B5EF4-FFF2-40B4-BE49-F238E27FC236}">
                <a16:creationId xmlns:a16="http://schemas.microsoft.com/office/drawing/2014/main" id="{15515DA7-BF46-9440-BE03-33798B481D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05306" y="1896"/>
            <a:ext cx="786694" cy="793781"/>
          </a:xfrm>
          <a:prstGeom prst="rect">
            <a:avLst/>
          </a:prstGeom>
        </p:spPr>
      </p:pic>
      <p:sp>
        <p:nvSpPr>
          <p:cNvPr id="32" name="TextBox 31">
            <a:extLst>
              <a:ext uri="{FF2B5EF4-FFF2-40B4-BE49-F238E27FC236}">
                <a16:creationId xmlns:a16="http://schemas.microsoft.com/office/drawing/2014/main" id="{5EBDCC44-E3E7-3346-B9B0-2BB3F2C89469}"/>
              </a:ext>
            </a:extLst>
          </p:cNvPr>
          <p:cNvSpPr txBox="1"/>
          <p:nvPr/>
        </p:nvSpPr>
        <p:spPr>
          <a:xfrm>
            <a:off x="1871747" y="1134232"/>
            <a:ext cx="7375668" cy="523220"/>
          </a:xfrm>
          <a:prstGeom prst="rect">
            <a:avLst/>
          </a:prstGeom>
          <a:solidFill>
            <a:schemeClr val="accent1">
              <a:lumMod val="40000"/>
              <a:lumOff val="60000"/>
              <a:alpha val="92000"/>
            </a:schemeClr>
          </a:solidFill>
        </p:spPr>
        <p:txBody>
          <a:bodyPr wrap="square" rtlCol="0">
            <a:spAutoFit/>
          </a:bodyPr>
          <a:lstStyle/>
          <a:p>
            <a:pPr algn="ctr"/>
            <a:r>
              <a:rPr lang="en-US" sz="2800" b="1" dirty="0">
                <a:solidFill>
                  <a:srgbClr val="00B050"/>
                </a:solidFill>
              </a:rPr>
              <a:t>Science</a:t>
            </a:r>
            <a:r>
              <a:rPr lang="en-US" sz="2800" b="1" dirty="0">
                <a:solidFill>
                  <a:schemeClr val="tx2">
                    <a:lumMod val="75000"/>
                  </a:schemeClr>
                </a:solidFill>
              </a:rPr>
              <a:t> </a:t>
            </a:r>
            <a:r>
              <a:rPr lang="en-US" sz="2800" b="1" dirty="0">
                <a:solidFill>
                  <a:schemeClr val="bg1"/>
                </a:solidFill>
              </a:rPr>
              <a:t>breakthroughs –&gt; top-down designed</a:t>
            </a:r>
          </a:p>
        </p:txBody>
      </p:sp>
      <p:pic>
        <p:nvPicPr>
          <p:cNvPr id="7" name="Picture 6">
            <a:extLst>
              <a:ext uri="{FF2B5EF4-FFF2-40B4-BE49-F238E27FC236}">
                <a16:creationId xmlns:a16="http://schemas.microsoft.com/office/drawing/2014/main" id="{98C3A4ED-FCA5-8D43-96C4-2069878D80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71747" y="4021012"/>
            <a:ext cx="7480300" cy="2590800"/>
          </a:xfrm>
          <a:prstGeom prst="rect">
            <a:avLst/>
          </a:prstGeom>
        </p:spPr>
      </p:pic>
      <p:sp>
        <p:nvSpPr>
          <p:cNvPr id="10" name="Down Arrow 9">
            <a:extLst>
              <a:ext uri="{FF2B5EF4-FFF2-40B4-BE49-F238E27FC236}">
                <a16:creationId xmlns:a16="http://schemas.microsoft.com/office/drawing/2014/main" id="{E69C3D8B-370D-2D4D-A782-A08312BA910C}"/>
              </a:ext>
            </a:extLst>
          </p:cNvPr>
          <p:cNvSpPr/>
          <p:nvPr/>
        </p:nvSpPr>
        <p:spPr>
          <a:xfrm>
            <a:off x="10473516" y="1623858"/>
            <a:ext cx="1012371" cy="156675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Down Arrow 32">
            <a:extLst>
              <a:ext uri="{FF2B5EF4-FFF2-40B4-BE49-F238E27FC236}">
                <a16:creationId xmlns:a16="http://schemas.microsoft.com/office/drawing/2014/main" id="{178635E6-9361-6D43-93A6-BB30E96AFB15}"/>
              </a:ext>
            </a:extLst>
          </p:cNvPr>
          <p:cNvSpPr/>
          <p:nvPr/>
        </p:nvSpPr>
        <p:spPr>
          <a:xfrm rot="10800000">
            <a:off x="10478430" y="3320409"/>
            <a:ext cx="1012371" cy="1566750"/>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467DAC6-83B9-2C4D-A185-B5BA9F8726AD}"/>
              </a:ext>
            </a:extLst>
          </p:cNvPr>
          <p:cNvSpPr txBox="1"/>
          <p:nvPr/>
        </p:nvSpPr>
        <p:spPr>
          <a:xfrm>
            <a:off x="10267619" y="1134232"/>
            <a:ext cx="1616528" cy="523220"/>
          </a:xfrm>
          <a:prstGeom prst="rect">
            <a:avLst/>
          </a:prstGeom>
          <a:noFill/>
        </p:spPr>
        <p:txBody>
          <a:bodyPr wrap="square" rtlCol="0">
            <a:spAutoFit/>
          </a:bodyPr>
          <a:lstStyle/>
          <a:p>
            <a:r>
              <a:rPr lang="en-US" sz="2800" b="1" dirty="0">
                <a:solidFill>
                  <a:srgbClr val="00B050"/>
                </a:solidFill>
              </a:rPr>
              <a:t>Solutions </a:t>
            </a:r>
          </a:p>
        </p:txBody>
      </p:sp>
      <p:sp>
        <p:nvSpPr>
          <p:cNvPr id="34" name="TextBox 33">
            <a:extLst>
              <a:ext uri="{FF2B5EF4-FFF2-40B4-BE49-F238E27FC236}">
                <a16:creationId xmlns:a16="http://schemas.microsoft.com/office/drawing/2014/main" id="{7F0067B9-1AF8-9545-80A2-13DC9402BA7F}"/>
              </a:ext>
            </a:extLst>
          </p:cNvPr>
          <p:cNvSpPr txBox="1"/>
          <p:nvPr/>
        </p:nvSpPr>
        <p:spPr>
          <a:xfrm>
            <a:off x="10130617" y="4887159"/>
            <a:ext cx="1750067" cy="523220"/>
          </a:xfrm>
          <a:prstGeom prst="rect">
            <a:avLst/>
          </a:prstGeom>
          <a:noFill/>
        </p:spPr>
        <p:txBody>
          <a:bodyPr wrap="square" rtlCol="0">
            <a:spAutoFit/>
          </a:bodyPr>
          <a:lstStyle/>
          <a:p>
            <a:r>
              <a:rPr lang="en-US" sz="2800" b="1" dirty="0">
                <a:solidFill>
                  <a:schemeClr val="accent2">
                    <a:lumMod val="75000"/>
                  </a:schemeClr>
                </a:solidFill>
              </a:rPr>
              <a:t>Resources</a:t>
            </a:r>
          </a:p>
        </p:txBody>
      </p:sp>
      <p:sp>
        <p:nvSpPr>
          <p:cNvPr id="12" name="TextBox 11">
            <a:extLst>
              <a:ext uri="{FF2B5EF4-FFF2-40B4-BE49-F238E27FC236}">
                <a16:creationId xmlns:a16="http://schemas.microsoft.com/office/drawing/2014/main" id="{DD28E3AE-3661-A54B-8A03-B9D2B31075BB}"/>
              </a:ext>
            </a:extLst>
          </p:cNvPr>
          <p:cNvSpPr txBox="1"/>
          <p:nvPr/>
        </p:nvSpPr>
        <p:spPr>
          <a:xfrm>
            <a:off x="2009088" y="1869736"/>
            <a:ext cx="3613382" cy="1938992"/>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bg1"/>
                </a:solidFill>
              </a:rPr>
              <a:t>Mapping</a:t>
            </a:r>
          </a:p>
          <a:p>
            <a:pPr marL="342900" indent="-342900">
              <a:buFont typeface="Arial" panose="020B0604020202020204" pitchFamily="34" charset="0"/>
              <a:buChar char="•"/>
            </a:pPr>
            <a:r>
              <a:rPr lang="en-US" sz="2000" b="1" dirty="0">
                <a:solidFill>
                  <a:schemeClr val="bg1"/>
                </a:solidFill>
              </a:rPr>
              <a:t>Observations</a:t>
            </a:r>
          </a:p>
          <a:p>
            <a:pPr marL="342900" indent="-342900">
              <a:buFont typeface="Arial" panose="020B0604020202020204" pitchFamily="34" charset="0"/>
              <a:buChar char="•"/>
            </a:pPr>
            <a:r>
              <a:rPr lang="en-US" sz="2000" b="1" dirty="0">
                <a:solidFill>
                  <a:schemeClr val="bg1"/>
                </a:solidFill>
              </a:rPr>
              <a:t>Eco-systems</a:t>
            </a:r>
          </a:p>
          <a:p>
            <a:pPr marL="342900" indent="-342900">
              <a:buFont typeface="Arial" panose="020B0604020202020204" pitchFamily="34" charset="0"/>
              <a:buChar char="•"/>
            </a:pPr>
            <a:r>
              <a:rPr lang="en-US" sz="2000" b="1" dirty="0">
                <a:solidFill>
                  <a:schemeClr val="bg1"/>
                </a:solidFill>
              </a:rPr>
              <a:t>Data and Information</a:t>
            </a:r>
          </a:p>
          <a:p>
            <a:pPr marL="342900" indent="-342900">
              <a:buFont typeface="Arial" panose="020B0604020202020204" pitchFamily="34" charset="0"/>
              <a:buChar char="•"/>
            </a:pPr>
            <a:endParaRPr lang="en-US" sz="2000" b="1" dirty="0">
              <a:solidFill>
                <a:schemeClr val="bg1"/>
              </a:solidFill>
            </a:endParaRPr>
          </a:p>
          <a:p>
            <a:endParaRPr lang="en-US" sz="2000" b="1" dirty="0">
              <a:solidFill>
                <a:schemeClr val="bg1"/>
              </a:solidFill>
            </a:endParaRPr>
          </a:p>
        </p:txBody>
      </p:sp>
      <p:sp>
        <p:nvSpPr>
          <p:cNvPr id="13" name="TextBox 12">
            <a:extLst>
              <a:ext uri="{FF2B5EF4-FFF2-40B4-BE49-F238E27FC236}">
                <a16:creationId xmlns:a16="http://schemas.microsoft.com/office/drawing/2014/main" id="{87324278-F121-AD45-843F-57C360305395}"/>
              </a:ext>
            </a:extLst>
          </p:cNvPr>
          <p:cNvSpPr txBox="1"/>
          <p:nvPr/>
        </p:nvSpPr>
        <p:spPr>
          <a:xfrm>
            <a:off x="978795" y="318624"/>
            <a:ext cx="9144000" cy="523220"/>
          </a:xfrm>
          <a:prstGeom prst="rect">
            <a:avLst/>
          </a:prstGeom>
          <a:noFill/>
        </p:spPr>
        <p:txBody>
          <a:bodyPr wrap="square" rtlCol="0">
            <a:spAutoFit/>
          </a:bodyPr>
          <a:lstStyle/>
          <a:p>
            <a:pPr algn="ctr"/>
            <a:r>
              <a:rPr lang="en-US" sz="2800" b="1" dirty="0">
                <a:solidFill>
                  <a:srgbClr val="FFFF00"/>
                </a:solidFill>
              </a:rPr>
              <a:t>Principles: Inclusive &amp; transformative, focused on solutions  </a:t>
            </a:r>
          </a:p>
        </p:txBody>
      </p:sp>
    </p:spTree>
    <p:extLst>
      <p:ext uri="{BB962C8B-B14F-4D97-AF65-F5344CB8AC3E}">
        <p14:creationId xmlns:p14="http://schemas.microsoft.com/office/powerpoint/2010/main" val="1672566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3" y="1984257"/>
            <a:ext cx="12225023" cy="100484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8244" y="3801606"/>
            <a:ext cx="3017284" cy="1321569"/>
          </a:xfrm>
          <a:prstGeom prst="rect">
            <a:avLst/>
          </a:prstGeom>
        </p:spPr>
      </p:pic>
      <p:sp>
        <p:nvSpPr>
          <p:cNvPr id="5" name="Rectangle 4"/>
          <p:cNvSpPr/>
          <p:nvPr/>
        </p:nvSpPr>
        <p:spPr>
          <a:xfrm>
            <a:off x="-27993" y="-55981"/>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rot="5400000">
            <a:off x="11645718" y="6331015"/>
            <a:ext cx="1000595" cy="200055"/>
          </a:xfrm>
          <a:prstGeom prst="rect">
            <a:avLst/>
          </a:prstGeom>
          <a:noFill/>
        </p:spPr>
        <p:txBody>
          <a:bodyPr wrap="none" rtlCol="0">
            <a:spAutoFit/>
          </a:bodyPr>
          <a:lstStyle/>
          <a:p>
            <a:r>
              <a:rPr lang="fr-FR" sz="700" dirty="0" err="1">
                <a:solidFill>
                  <a:schemeClr val="bg1">
                    <a:lumMod val="65000"/>
                  </a:schemeClr>
                </a:solidFill>
              </a:rPr>
              <a:t>Vavau</a:t>
            </a:r>
            <a:r>
              <a:rPr lang="fr-FR" sz="700" dirty="0">
                <a:solidFill>
                  <a:schemeClr val="bg1">
                    <a:lumMod val="65000"/>
                  </a:schemeClr>
                </a:solidFill>
              </a:rPr>
              <a:t> © Stuart Chape</a:t>
            </a:r>
          </a:p>
        </p:txBody>
      </p:sp>
      <p:sp>
        <p:nvSpPr>
          <p:cNvPr id="9" name="Title 1">
            <a:extLst>
              <a:ext uri="{FF2B5EF4-FFF2-40B4-BE49-F238E27FC236}">
                <a16:creationId xmlns:a16="http://schemas.microsoft.com/office/drawing/2014/main" id="{6CBC22C7-467E-734C-815B-7EFDB53F8D33}"/>
              </a:ext>
            </a:extLst>
          </p:cNvPr>
          <p:cNvSpPr txBox="1">
            <a:spLocks/>
          </p:cNvSpPr>
          <p:nvPr/>
        </p:nvSpPr>
        <p:spPr>
          <a:xfrm>
            <a:off x="905127" y="365391"/>
            <a:ext cx="10788146" cy="59980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00"/>
                </a:solidFill>
                <a:latin typeface="+mn-lt"/>
              </a:rPr>
              <a:t>UN Decade of Ocean Science for Sustainable Development</a:t>
            </a:r>
          </a:p>
          <a:p>
            <a:pPr algn="l"/>
            <a:r>
              <a:rPr lang="en-US" sz="3200" b="1" dirty="0">
                <a:solidFill>
                  <a:srgbClr val="FFFF00"/>
                </a:solidFill>
                <a:latin typeface="+mn-lt"/>
              </a:rPr>
              <a:t>            Priority Research and Development Areas </a:t>
            </a:r>
          </a:p>
        </p:txBody>
      </p:sp>
      <p:pic>
        <p:nvPicPr>
          <p:cNvPr id="1026" name="Picture 2" descr="https://assets.bwbx.io/images/users/iqjWHBFdfxIU/izNj3EnEGbS8/v4/-1x-1.png">
            <a:extLst>
              <a:ext uri="{FF2B5EF4-FFF2-40B4-BE49-F238E27FC236}">
                <a16:creationId xmlns:a16="http://schemas.microsoft.com/office/drawing/2014/main" id="{D6C8D383-020B-7447-B9FD-7C2C12C89BD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023" y="1441613"/>
            <a:ext cx="5624870" cy="54163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7DB2351-5DC2-4843-926B-58DD7287E7B8}"/>
              </a:ext>
            </a:extLst>
          </p:cNvPr>
          <p:cNvSpPr/>
          <p:nvPr/>
        </p:nvSpPr>
        <p:spPr>
          <a:xfrm>
            <a:off x="6417733" y="1812401"/>
            <a:ext cx="5774267" cy="4524315"/>
          </a:xfrm>
          <a:prstGeom prst="rect">
            <a:avLst/>
          </a:prstGeom>
        </p:spPr>
        <p:txBody>
          <a:bodyPr wrap="square">
            <a:spAutoFit/>
          </a:bodyPr>
          <a:lstStyle/>
          <a:p>
            <a:r>
              <a:rPr lang="en-AU" sz="3600" b="1" dirty="0">
                <a:solidFill>
                  <a:schemeClr val="bg1"/>
                </a:solidFill>
                <a:latin typeface="Calibri" panose="020F0502020204030204" pitchFamily="34" charset="0"/>
                <a:ea typeface="Calibri" panose="020F0502020204030204" pitchFamily="34" charset="0"/>
              </a:rPr>
              <a:t>R&amp;D Priority Area 1: Comprehensive map </a:t>
            </a:r>
            <a:br>
              <a:rPr lang="en-AU" sz="3600" b="1" dirty="0">
                <a:solidFill>
                  <a:schemeClr val="bg1"/>
                </a:solidFill>
                <a:latin typeface="Calibri" panose="020F0502020204030204" pitchFamily="34" charset="0"/>
                <a:ea typeface="Calibri" panose="020F0502020204030204" pitchFamily="34" charset="0"/>
              </a:rPr>
            </a:br>
            <a:r>
              <a:rPr lang="en-AU" sz="3600" b="1" dirty="0">
                <a:solidFill>
                  <a:schemeClr val="bg1"/>
                </a:solidFill>
                <a:latin typeface="Calibri" panose="020F0502020204030204" pitchFamily="34" charset="0"/>
                <a:ea typeface="Calibri" panose="020F0502020204030204" pitchFamily="34" charset="0"/>
              </a:rPr>
              <a:t>(digital atlas) of the ocean</a:t>
            </a:r>
          </a:p>
          <a:p>
            <a:endParaRPr lang="en-AU" sz="3600" b="1" dirty="0">
              <a:solidFill>
                <a:schemeClr val="bg1"/>
              </a:solidFill>
              <a:latin typeface="Calibri" panose="020F0502020204030204" pitchFamily="34" charset="0"/>
              <a:ea typeface="Calibri" panose="020F0502020204030204" pitchFamily="34" charset="0"/>
            </a:endParaRPr>
          </a:p>
          <a:p>
            <a:r>
              <a:rPr lang="en-AU" sz="3600" b="1" dirty="0">
                <a:solidFill>
                  <a:schemeClr val="bg1"/>
                </a:solidFill>
                <a:latin typeface="Calibri" panose="020F0502020204030204" pitchFamily="34" charset="0"/>
                <a:ea typeface="Calibri" panose="020F0502020204030204" pitchFamily="34" charset="0"/>
              </a:rPr>
              <a:t>(Scope: </a:t>
            </a:r>
            <a:br>
              <a:rPr lang="en-AU" sz="3600" b="1" dirty="0">
                <a:solidFill>
                  <a:schemeClr val="bg1"/>
                </a:solidFill>
                <a:latin typeface="Calibri" panose="020F0502020204030204" pitchFamily="34" charset="0"/>
                <a:ea typeface="Calibri" panose="020F0502020204030204" pitchFamily="34" charset="0"/>
              </a:rPr>
            </a:br>
            <a:r>
              <a:rPr lang="en-AU" sz="3600" b="1" dirty="0">
                <a:solidFill>
                  <a:schemeClr val="bg1"/>
                </a:solidFill>
                <a:latin typeface="Calibri" panose="020F0502020204030204" pitchFamily="34" charset="0"/>
                <a:ea typeface="Calibri" panose="020F0502020204030204" pitchFamily="34" charset="0"/>
              </a:rPr>
              <a:t>well beyond topography)</a:t>
            </a:r>
            <a:br>
              <a:rPr lang="en-AU" sz="3600" b="1" dirty="0">
                <a:solidFill>
                  <a:schemeClr val="bg1"/>
                </a:solidFill>
                <a:latin typeface="Calibri" panose="020F0502020204030204" pitchFamily="34" charset="0"/>
                <a:ea typeface="Calibri" panose="020F0502020204030204" pitchFamily="34" charset="0"/>
              </a:rPr>
            </a:br>
            <a:br>
              <a:rPr lang="en-AU" sz="3600" dirty="0">
                <a:solidFill>
                  <a:schemeClr val="bg1"/>
                </a:solidFill>
                <a:latin typeface="Calibri" panose="020F0502020204030204" pitchFamily="34" charset="0"/>
                <a:ea typeface="Calibri" panose="020F0502020204030204" pitchFamily="34" charset="0"/>
              </a:rPr>
            </a:br>
            <a:endParaRPr lang="en-US" sz="3600" dirty="0">
              <a:solidFill>
                <a:schemeClr val="bg1"/>
              </a:solidFill>
            </a:endParaRPr>
          </a:p>
        </p:txBody>
      </p:sp>
    </p:spTree>
    <p:extLst>
      <p:ext uri="{BB962C8B-B14F-4D97-AF65-F5344CB8AC3E}">
        <p14:creationId xmlns:p14="http://schemas.microsoft.com/office/powerpoint/2010/main" val="437601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3" y="1984257"/>
            <a:ext cx="12225023" cy="100484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8244" y="3801606"/>
            <a:ext cx="3017284" cy="1321569"/>
          </a:xfrm>
          <a:prstGeom prst="rect">
            <a:avLst/>
          </a:prstGeom>
        </p:spPr>
      </p:pic>
      <p:sp>
        <p:nvSpPr>
          <p:cNvPr id="5" name="Rectangle 4"/>
          <p:cNvSpPr/>
          <p:nvPr/>
        </p:nvSpPr>
        <p:spPr>
          <a:xfrm>
            <a:off x="-27993" y="-55981"/>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rot="5400000">
            <a:off x="11645718" y="6331015"/>
            <a:ext cx="1000595" cy="200055"/>
          </a:xfrm>
          <a:prstGeom prst="rect">
            <a:avLst/>
          </a:prstGeom>
          <a:noFill/>
        </p:spPr>
        <p:txBody>
          <a:bodyPr wrap="none" rtlCol="0">
            <a:spAutoFit/>
          </a:bodyPr>
          <a:lstStyle/>
          <a:p>
            <a:r>
              <a:rPr lang="fr-FR" sz="700" dirty="0" err="1">
                <a:solidFill>
                  <a:schemeClr val="bg1">
                    <a:lumMod val="65000"/>
                  </a:schemeClr>
                </a:solidFill>
              </a:rPr>
              <a:t>Vavau</a:t>
            </a:r>
            <a:r>
              <a:rPr lang="fr-FR" sz="700" dirty="0">
                <a:solidFill>
                  <a:schemeClr val="bg1">
                    <a:lumMod val="65000"/>
                  </a:schemeClr>
                </a:solidFill>
              </a:rPr>
              <a:t> © Stuart Chape</a:t>
            </a:r>
          </a:p>
        </p:txBody>
      </p:sp>
      <p:sp>
        <p:nvSpPr>
          <p:cNvPr id="9" name="Title 1">
            <a:extLst>
              <a:ext uri="{FF2B5EF4-FFF2-40B4-BE49-F238E27FC236}">
                <a16:creationId xmlns:a16="http://schemas.microsoft.com/office/drawing/2014/main" id="{6CBC22C7-467E-734C-815B-7EFDB53F8D33}"/>
              </a:ext>
            </a:extLst>
          </p:cNvPr>
          <p:cNvSpPr txBox="1">
            <a:spLocks/>
          </p:cNvSpPr>
          <p:nvPr/>
        </p:nvSpPr>
        <p:spPr>
          <a:xfrm>
            <a:off x="905127" y="365391"/>
            <a:ext cx="10788146" cy="59980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00"/>
                </a:solidFill>
                <a:latin typeface="+mn-lt"/>
              </a:rPr>
              <a:t>UN Decade of Ocean Science for Sustainable Development</a:t>
            </a:r>
          </a:p>
          <a:p>
            <a:pPr algn="l"/>
            <a:r>
              <a:rPr lang="en-US" sz="3200" b="1" dirty="0">
                <a:solidFill>
                  <a:srgbClr val="FFFF00"/>
                </a:solidFill>
                <a:latin typeface="+mn-lt"/>
              </a:rPr>
              <a:t>            Priority Research and Development Areas </a:t>
            </a:r>
          </a:p>
        </p:txBody>
      </p:sp>
      <p:sp>
        <p:nvSpPr>
          <p:cNvPr id="3" name="Rectangle 2">
            <a:extLst>
              <a:ext uri="{FF2B5EF4-FFF2-40B4-BE49-F238E27FC236}">
                <a16:creationId xmlns:a16="http://schemas.microsoft.com/office/drawing/2014/main" id="{D7DB2351-5DC2-4843-926B-58DD7287E7B8}"/>
              </a:ext>
            </a:extLst>
          </p:cNvPr>
          <p:cNvSpPr/>
          <p:nvPr/>
        </p:nvSpPr>
        <p:spPr>
          <a:xfrm>
            <a:off x="7506631" y="1739503"/>
            <a:ext cx="5774267" cy="3046988"/>
          </a:xfrm>
          <a:prstGeom prst="rect">
            <a:avLst/>
          </a:prstGeom>
        </p:spPr>
        <p:txBody>
          <a:bodyPr wrap="square">
            <a:spAutoFit/>
          </a:bodyPr>
          <a:lstStyle/>
          <a:p>
            <a:r>
              <a:rPr lang="en-AU" sz="3200" b="1" dirty="0">
                <a:solidFill>
                  <a:schemeClr val="bg1"/>
                </a:solidFill>
                <a:latin typeface="Calibri" panose="020F0502020204030204" pitchFamily="34" charset="0"/>
                <a:ea typeface="Calibri" panose="020F0502020204030204" pitchFamily="34" charset="0"/>
              </a:rPr>
              <a:t>R&amp;D Priority </a:t>
            </a:r>
            <a:r>
              <a:rPr lang="en-AU" sz="3200" b="1" dirty="0">
                <a:solidFill>
                  <a:schemeClr val="bg1"/>
                </a:solidFill>
                <a:latin typeface="Calibri" panose="020F0502020204030204" pitchFamily="34" charset="0"/>
              </a:rPr>
              <a:t>Area 2: </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A comprehensive ocean observing system</a:t>
            </a:r>
            <a:br>
              <a:rPr lang="en-AU" sz="3200" b="1" dirty="0">
                <a:solidFill>
                  <a:schemeClr val="bg1"/>
                </a:solidFill>
                <a:latin typeface="Calibri" panose="020F0502020204030204" pitchFamily="34" charset="0"/>
              </a:rPr>
            </a:b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(polar, bio, eco, BGC,</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eDNA, deep ocean, +)</a:t>
            </a:r>
            <a:endParaRPr lang="en-US" sz="3200" b="1" dirty="0">
              <a:solidFill>
                <a:schemeClr val="bg1"/>
              </a:solidFill>
              <a:latin typeface="Calibri" panose="020F0502020204030204" pitchFamily="34" charset="0"/>
            </a:endParaRPr>
          </a:p>
        </p:txBody>
      </p:sp>
      <p:pic>
        <p:nvPicPr>
          <p:cNvPr id="2050" name="Picture 2" descr="http://www.jcommops.org/ftp/JCOMMOPS/Maps/2018-04-jcommops.png">
            <a:extLst>
              <a:ext uri="{FF2B5EF4-FFF2-40B4-BE49-F238E27FC236}">
                <a16:creationId xmlns:a16="http://schemas.microsoft.com/office/drawing/2014/main" id="{FB9A423C-A8F7-A741-8491-F8F6EA043AA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023" y="1417422"/>
            <a:ext cx="7230533" cy="511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687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3" y="1984257"/>
            <a:ext cx="12225023" cy="100484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8244" y="3801606"/>
            <a:ext cx="3017284" cy="1321569"/>
          </a:xfrm>
          <a:prstGeom prst="rect">
            <a:avLst/>
          </a:prstGeom>
        </p:spPr>
      </p:pic>
      <p:sp>
        <p:nvSpPr>
          <p:cNvPr id="5" name="Rectangle 4"/>
          <p:cNvSpPr/>
          <p:nvPr/>
        </p:nvSpPr>
        <p:spPr>
          <a:xfrm>
            <a:off x="-27993" y="-55981"/>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rot="5400000">
            <a:off x="11645718" y="6331015"/>
            <a:ext cx="1000595" cy="200055"/>
          </a:xfrm>
          <a:prstGeom prst="rect">
            <a:avLst/>
          </a:prstGeom>
          <a:noFill/>
        </p:spPr>
        <p:txBody>
          <a:bodyPr wrap="none" rtlCol="0">
            <a:spAutoFit/>
          </a:bodyPr>
          <a:lstStyle/>
          <a:p>
            <a:r>
              <a:rPr lang="fr-FR" sz="700" dirty="0" err="1">
                <a:solidFill>
                  <a:schemeClr val="bg1">
                    <a:lumMod val="65000"/>
                  </a:schemeClr>
                </a:solidFill>
              </a:rPr>
              <a:t>Vavau</a:t>
            </a:r>
            <a:r>
              <a:rPr lang="fr-FR" sz="700" dirty="0">
                <a:solidFill>
                  <a:schemeClr val="bg1">
                    <a:lumMod val="65000"/>
                  </a:schemeClr>
                </a:solidFill>
              </a:rPr>
              <a:t> © Stuart Chape</a:t>
            </a:r>
          </a:p>
        </p:txBody>
      </p:sp>
      <p:sp>
        <p:nvSpPr>
          <p:cNvPr id="9" name="Title 1">
            <a:extLst>
              <a:ext uri="{FF2B5EF4-FFF2-40B4-BE49-F238E27FC236}">
                <a16:creationId xmlns:a16="http://schemas.microsoft.com/office/drawing/2014/main" id="{6CBC22C7-467E-734C-815B-7EFDB53F8D33}"/>
              </a:ext>
            </a:extLst>
          </p:cNvPr>
          <p:cNvSpPr txBox="1">
            <a:spLocks/>
          </p:cNvSpPr>
          <p:nvPr/>
        </p:nvSpPr>
        <p:spPr>
          <a:xfrm>
            <a:off x="905127" y="365391"/>
            <a:ext cx="10788146" cy="59980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00"/>
                </a:solidFill>
                <a:latin typeface="+mn-lt"/>
              </a:rPr>
              <a:t>UN Decade of Ocean Science for Sustainable Development</a:t>
            </a:r>
          </a:p>
          <a:p>
            <a:pPr algn="l"/>
            <a:r>
              <a:rPr lang="en-US" sz="3200" b="1" dirty="0">
                <a:solidFill>
                  <a:srgbClr val="FFFF00"/>
                </a:solidFill>
                <a:latin typeface="+mn-lt"/>
              </a:rPr>
              <a:t>            Priority Research and Development Areas </a:t>
            </a:r>
          </a:p>
        </p:txBody>
      </p:sp>
      <p:sp>
        <p:nvSpPr>
          <p:cNvPr id="3" name="Rectangle 2">
            <a:extLst>
              <a:ext uri="{FF2B5EF4-FFF2-40B4-BE49-F238E27FC236}">
                <a16:creationId xmlns:a16="http://schemas.microsoft.com/office/drawing/2014/main" id="{D7DB2351-5DC2-4843-926B-58DD7287E7B8}"/>
              </a:ext>
            </a:extLst>
          </p:cNvPr>
          <p:cNvSpPr/>
          <p:nvPr/>
        </p:nvSpPr>
        <p:spPr>
          <a:xfrm>
            <a:off x="6444754" y="1535230"/>
            <a:ext cx="5774267" cy="5016758"/>
          </a:xfrm>
          <a:prstGeom prst="rect">
            <a:avLst/>
          </a:prstGeom>
        </p:spPr>
        <p:txBody>
          <a:bodyPr wrap="square">
            <a:spAutoFit/>
          </a:bodyPr>
          <a:lstStyle/>
          <a:p>
            <a:r>
              <a:rPr lang="en-AU" sz="3200" b="1" dirty="0">
                <a:solidFill>
                  <a:schemeClr val="bg1"/>
                </a:solidFill>
                <a:latin typeface="Calibri" panose="020F0502020204030204" pitchFamily="34" charset="0"/>
              </a:rPr>
              <a:t>R&amp;D Priority Area 3: </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A quantitative understanding </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of ocean ecosystems as the </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basis for their integrated ocean management</a:t>
            </a:r>
          </a:p>
          <a:p>
            <a:endParaRPr lang="en-AU" sz="3200" b="1" dirty="0">
              <a:solidFill>
                <a:schemeClr val="bg1"/>
              </a:solidFill>
              <a:latin typeface="Calibri" panose="020F0502020204030204" pitchFamily="34" charset="0"/>
            </a:endParaRPr>
          </a:p>
          <a:p>
            <a:r>
              <a:rPr lang="en-AU" sz="3200" b="1" dirty="0">
                <a:solidFill>
                  <a:schemeClr val="bg1"/>
                </a:solidFill>
                <a:latin typeface="Calibri" panose="020F0502020204030204" pitchFamily="34" charset="0"/>
              </a:rPr>
              <a:t>(multiple stressors, deep ocean, bottom, predictive, assisted adaptation, e.g. of coral reef ecosystem)</a:t>
            </a:r>
            <a:endParaRPr lang="en-US" sz="3200" b="1" dirty="0">
              <a:solidFill>
                <a:schemeClr val="bg1"/>
              </a:solidFill>
              <a:latin typeface="Calibri" panose="020F0502020204030204" pitchFamily="34" charset="0"/>
            </a:endParaRPr>
          </a:p>
        </p:txBody>
      </p:sp>
      <p:pic>
        <p:nvPicPr>
          <p:cNvPr id="3074" name="Picture 2" descr="Image result for large marine ecosystems">
            <a:extLst>
              <a:ext uri="{FF2B5EF4-FFF2-40B4-BE49-F238E27FC236}">
                <a16:creationId xmlns:a16="http://schemas.microsoft.com/office/drawing/2014/main" id="{B3667763-C04E-7F45-82E0-42B8E17D1EB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34" y="1530725"/>
            <a:ext cx="6108700" cy="511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124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3" y="1634574"/>
            <a:ext cx="12225023" cy="100484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8244" y="3801606"/>
            <a:ext cx="3017284" cy="1321569"/>
          </a:xfrm>
          <a:prstGeom prst="rect">
            <a:avLst/>
          </a:prstGeom>
        </p:spPr>
      </p:pic>
      <p:sp>
        <p:nvSpPr>
          <p:cNvPr id="5" name="Rectangle 4"/>
          <p:cNvSpPr/>
          <p:nvPr/>
        </p:nvSpPr>
        <p:spPr>
          <a:xfrm>
            <a:off x="-27993" y="-55981"/>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Rectangle 2">
            <a:extLst>
              <a:ext uri="{FF2B5EF4-FFF2-40B4-BE49-F238E27FC236}">
                <a16:creationId xmlns:a16="http://schemas.microsoft.com/office/drawing/2014/main" id="{D7DB2351-5DC2-4843-926B-58DD7287E7B8}"/>
              </a:ext>
            </a:extLst>
          </p:cNvPr>
          <p:cNvSpPr/>
          <p:nvPr/>
        </p:nvSpPr>
        <p:spPr>
          <a:xfrm>
            <a:off x="121215" y="3988453"/>
            <a:ext cx="7311972" cy="1569660"/>
          </a:xfrm>
          <a:prstGeom prst="rect">
            <a:avLst/>
          </a:prstGeom>
        </p:spPr>
        <p:txBody>
          <a:bodyPr wrap="square">
            <a:spAutoFit/>
          </a:bodyPr>
          <a:lstStyle/>
          <a:p>
            <a:r>
              <a:rPr lang="en-AU" sz="3200" b="1" dirty="0">
                <a:solidFill>
                  <a:schemeClr val="bg1"/>
                </a:solidFill>
                <a:latin typeface="Calibri" panose="020F0502020204030204" pitchFamily="34" charset="0"/>
              </a:rPr>
              <a:t>R&amp;D Priority Area 4: </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Data &amp; information System</a:t>
            </a:r>
          </a:p>
          <a:p>
            <a:endParaRPr lang="en-US" sz="3200" b="1" dirty="0">
              <a:solidFill>
                <a:schemeClr val="bg1"/>
              </a:solidFill>
              <a:latin typeface="Calibri" panose="020F0502020204030204" pitchFamily="34" charset="0"/>
            </a:endParaRPr>
          </a:p>
        </p:txBody>
      </p:sp>
      <p:grpSp>
        <p:nvGrpSpPr>
          <p:cNvPr id="14" name="Group 13">
            <a:extLst>
              <a:ext uri="{FF2B5EF4-FFF2-40B4-BE49-F238E27FC236}">
                <a16:creationId xmlns:a16="http://schemas.microsoft.com/office/drawing/2014/main" id="{C4AA0381-C741-CE4B-9082-42BC4EFAEE9B}"/>
              </a:ext>
            </a:extLst>
          </p:cNvPr>
          <p:cNvGrpSpPr/>
          <p:nvPr/>
        </p:nvGrpSpPr>
        <p:grpSpPr>
          <a:xfrm>
            <a:off x="-11765" y="1450060"/>
            <a:ext cx="4421533" cy="2473012"/>
            <a:chOff x="-372140" y="989627"/>
            <a:chExt cx="9516140" cy="6023356"/>
          </a:xfrm>
        </p:grpSpPr>
        <p:pic>
          <p:nvPicPr>
            <p:cNvPr id="15" name="Picture 2" descr="Résultat de recherche d'images pour &quot;ocean data&quot;">
              <a:extLst>
                <a:ext uri="{FF2B5EF4-FFF2-40B4-BE49-F238E27FC236}">
                  <a16:creationId xmlns:a16="http://schemas.microsoft.com/office/drawing/2014/main" id="{D95E2143-B7FC-B749-A8B4-E429F0E9435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2140" y="989627"/>
              <a:ext cx="9516140" cy="602335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44000">
                  <a:schemeClr val="accent1">
                    <a:lumMod val="30000"/>
                    <a:lumOff val="70000"/>
                  </a:schemeClr>
                </a:gs>
              </a:gsLst>
              <a:path path="shape">
                <a:fillToRect l="50000" t="50000" r="50000" b="50000"/>
              </a:path>
              <a:tileRect/>
            </a:gradFill>
          </p:spPr>
        </p:pic>
        <p:sp>
          <p:nvSpPr>
            <p:cNvPr id="16" name="TextBox 15">
              <a:extLst>
                <a:ext uri="{FF2B5EF4-FFF2-40B4-BE49-F238E27FC236}">
                  <a16:creationId xmlns:a16="http://schemas.microsoft.com/office/drawing/2014/main" id="{CB050122-9113-144F-8D5D-B0A9D83FAF6D}"/>
                </a:ext>
              </a:extLst>
            </p:cNvPr>
            <p:cNvSpPr txBox="1"/>
            <p:nvPr/>
          </p:nvSpPr>
          <p:spPr>
            <a:xfrm rot="20864425">
              <a:off x="1552702" y="3243255"/>
              <a:ext cx="1391567" cy="974522"/>
            </a:xfrm>
            <a:prstGeom prst="rect">
              <a:avLst/>
            </a:prstGeom>
            <a:solidFill>
              <a:schemeClr val="bg1">
                <a:alpha val="43000"/>
              </a:schemeClr>
            </a:solidFill>
            <a:effectLst>
              <a:glow rad="660400">
                <a:schemeClr val="accent1">
                  <a:alpha val="40000"/>
                </a:schemeClr>
              </a:glow>
              <a:softEdge rad="139700"/>
            </a:effectLst>
          </p:spPr>
          <p:txBody>
            <a:bodyPr wrap="square" rtlCol="0">
              <a:spAutoFit/>
            </a:bodyPr>
            <a:lstStyle/>
            <a:p>
              <a:r>
                <a:rPr lang="en-US" sz="2000" dirty="0">
                  <a:solidFill>
                    <a:schemeClr val="bg2">
                      <a:lumMod val="75000"/>
                      <a:lumOff val="25000"/>
                    </a:schemeClr>
                  </a:solidFill>
                </a:rPr>
                <a:t>Big</a:t>
              </a:r>
            </a:p>
          </p:txBody>
        </p:sp>
        <p:sp>
          <p:nvSpPr>
            <p:cNvPr id="17" name="TextBox 16">
              <a:extLst>
                <a:ext uri="{FF2B5EF4-FFF2-40B4-BE49-F238E27FC236}">
                  <a16:creationId xmlns:a16="http://schemas.microsoft.com/office/drawing/2014/main" id="{C91D7D43-BE88-CB4C-B8B1-B4BEA2AD5CD9}"/>
                </a:ext>
              </a:extLst>
            </p:cNvPr>
            <p:cNvSpPr txBox="1"/>
            <p:nvPr/>
          </p:nvSpPr>
          <p:spPr>
            <a:xfrm rot="21341619">
              <a:off x="3411627" y="2873270"/>
              <a:ext cx="1891228" cy="974522"/>
            </a:xfrm>
            <a:prstGeom prst="rect">
              <a:avLst/>
            </a:prstGeom>
            <a:solidFill>
              <a:schemeClr val="bg1">
                <a:alpha val="43000"/>
              </a:schemeClr>
            </a:solidFill>
            <a:effectLst>
              <a:glow rad="660400">
                <a:schemeClr val="accent1">
                  <a:alpha val="40000"/>
                </a:schemeClr>
              </a:glow>
              <a:softEdge rad="139700"/>
            </a:effectLst>
          </p:spPr>
          <p:txBody>
            <a:bodyPr wrap="square" rtlCol="0">
              <a:spAutoFit/>
            </a:bodyPr>
            <a:lstStyle/>
            <a:p>
              <a:r>
                <a:rPr lang="en-US" sz="2000" dirty="0">
                  <a:solidFill>
                    <a:schemeClr val="bg2">
                      <a:lumMod val="75000"/>
                      <a:lumOff val="25000"/>
                    </a:schemeClr>
                  </a:solidFill>
                </a:rPr>
                <a:t>Ocean</a:t>
              </a:r>
            </a:p>
          </p:txBody>
        </p:sp>
        <p:sp>
          <p:nvSpPr>
            <p:cNvPr id="18" name="TextBox 17">
              <a:extLst>
                <a:ext uri="{FF2B5EF4-FFF2-40B4-BE49-F238E27FC236}">
                  <a16:creationId xmlns:a16="http://schemas.microsoft.com/office/drawing/2014/main" id="{31D31EE9-F3C9-AA43-BA11-2BDA5826A562}"/>
                </a:ext>
              </a:extLst>
            </p:cNvPr>
            <p:cNvSpPr txBox="1"/>
            <p:nvPr/>
          </p:nvSpPr>
          <p:spPr>
            <a:xfrm rot="20351164">
              <a:off x="6470698" y="2210075"/>
              <a:ext cx="1891228" cy="974522"/>
            </a:xfrm>
            <a:prstGeom prst="rect">
              <a:avLst/>
            </a:prstGeom>
            <a:solidFill>
              <a:schemeClr val="bg1">
                <a:alpha val="43000"/>
              </a:schemeClr>
            </a:solidFill>
            <a:effectLst>
              <a:glow rad="660400">
                <a:schemeClr val="accent1">
                  <a:alpha val="40000"/>
                </a:schemeClr>
              </a:glow>
              <a:softEdge rad="139700"/>
            </a:effectLst>
          </p:spPr>
          <p:txBody>
            <a:bodyPr wrap="square" rtlCol="0">
              <a:spAutoFit/>
            </a:bodyPr>
            <a:lstStyle/>
            <a:p>
              <a:r>
                <a:rPr lang="en-US" sz="2000" dirty="0">
                  <a:solidFill>
                    <a:schemeClr val="bg2">
                      <a:lumMod val="75000"/>
                      <a:lumOff val="25000"/>
                    </a:schemeClr>
                  </a:solidFill>
                </a:rPr>
                <a:t>Data</a:t>
              </a:r>
            </a:p>
          </p:txBody>
        </p:sp>
      </p:grpSp>
      <p:sp>
        <p:nvSpPr>
          <p:cNvPr id="12" name="Title 1">
            <a:extLst>
              <a:ext uri="{FF2B5EF4-FFF2-40B4-BE49-F238E27FC236}">
                <a16:creationId xmlns:a16="http://schemas.microsoft.com/office/drawing/2014/main" id="{658970A2-F4B5-6C42-AF91-27E6E55A07A4}"/>
              </a:ext>
            </a:extLst>
          </p:cNvPr>
          <p:cNvSpPr txBox="1">
            <a:spLocks/>
          </p:cNvSpPr>
          <p:nvPr/>
        </p:nvSpPr>
        <p:spPr>
          <a:xfrm>
            <a:off x="890379" y="192473"/>
            <a:ext cx="10788146" cy="59980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00"/>
                </a:solidFill>
                <a:latin typeface="+mn-lt"/>
              </a:rPr>
              <a:t>UN Decade of Ocean Science for Sustainable Development</a:t>
            </a:r>
          </a:p>
          <a:p>
            <a:pPr algn="l"/>
            <a:r>
              <a:rPr lang="en-US" sz="3200" b="1" dirty="0">
                <a:solidFill>
                  <a:srgbClr val="FFFF00"/>
                </a:solidFill>
                <a:latin typeface="+mn-lt"/>
              </a:rPr>
              <a:t>            Priority Research and Development Areas </a:t>
            </a:r>
          </a:p>
        </p:txBody>
      </p:sp>
      <p:pic>
        <p:nvPicPr>
          <p:cNvPr id="13" name="Picture 3" descr="Screen Shot 2015-08-31 at 16.58.39.png">
            <a:extLst>
              <a:ext uri="{FF2B5EF4-FFF2-40B4-BE49-F238E27FC236}">
                <a16:creationId xmlns:a16="http://schemas.microsoft.com/office/drawing/2014/main" id="{616588CE-F05A-6E4F-B44C-0DE6DF280FA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39103" y="1290504"/>
            <a:ext cx="6488113"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Screen Shot 2015-08-31 at 16.29.36.png">
            <a:extLst>
              <a:ext uri="{FF2B5EF4-FFF2-40B4-BE49-F238E27FC236}">
                <a16:creationId xmlns:a16="http://schemas.microsoft.com/office/drawing/2014/main" id="{4C511F43-CF73-1D42-8604-B03ECE7195F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39103" y="1322441"/>
            <a:ext cx="119697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
            <a:extLst>
              <a:ext uri="{FF2B5EF4-FFF2-40B4-BE49-F238E27FC236}">
                <a16:creationId xmlns:a16="http://schemas.microsoft.com/office/drawing/2014/main" id="{3010E0E1-44DE-D949-81A9-3F1C7298826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385461" y="1295899"/>
            <a:ext cx="2241755" cy="472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4603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3" y="1833769"/>
            <a:ext cx="12225023" cy="100484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8244" y="3801606"/>
            <a:ext cx="3017284" cy="1321569"/>
          </a:xfrm>
          <a:prstGeom prst="rect">
            <a:avLst/>
          </a:prstGeom>
        </p:spPr>
      </p:pic>
      <p:sp>
        <p:nvSpPr>
          <p:cNvPr id="5" name="Rectangle 4"/>
          <p:cNvSpPr/>
          <p:nvPr/>
        </p:nvSpPr>
        <p:spPr>
          <a:xfrm>
            <a:off x="-27993" y="-55981"/>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rot="5400000">
            <a:off x="11645718" y="6331015"/>
            <a:ext cx="1000595" cy="200055"/>
          </a:xfrm>
          <a:prstGeom prst="rect">
            <a:avLst/>
          </a:prstGeom>
          <a:noFill/>
        </p:spPr>
        <p:txBody>
          <a:bodyPr wrap="none" rtlCol="0">
            <a:spAutoFit/>
          </a:bodyPr>
          <a:lstStyle/>
          <a:p>
            <a:r>
              <a:rPr lang="fr-FR" sz="700" dirty="0" err="1">
                <a:solidFill>
                  <a:schemeClr val="bg1">
                    <a:lumMod val="65000"/>
                  </a:schemeClr>
                </a:solidFill>
              </a:rPr>
              <a:t>Vavau</a:t>
            </a:r>
            <a:r>
              <a:rPr lang="fr-FR" sz="700" dirty="0">
                <a:solidFill>
                  <a:schemeClr val="bg1">
                    <a:lumMod val="65000"/>
                  </a:schemeClr>
                </a:solidFill>
              </a:rPr>
              <a:t> © Stuart Chape</a:t>
            </a:r>
          </a:p>
        </p:txBody>
      </p:sp>
      <p:sp>
        <p:nvSpPr>
          <p:cNvPr id="9" name="Title 1">
            <a:extLst>
              <a:ext uri="{FF2B5EF4-FFF2-40B4-BE49-F238E27FC236}">
                <a16:creationId xmlns:a16="http://schemas.microsoft.com/office/drawing/2014/main" id="{6CBC22C7-467E-734C-815B-7EFDB53F8D33}"/>
              </a:ext>
            </a:extLst>
          </p:cNvPr>
          <p:cNvSpPr txBox="1">
            <a:spLocks/>
          </p:cNvSpPr>
          <p:nvPr/>
        </p:nvSpPr>
        <p:spPr>
          <a:xfrm>
            <a:off x="905127" y="365391"/>
            <a:ext cx="10788146" cy="59980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00"/>
                </a:solidFill>
                <a:latin typeface="+mn-lt"/>
              </a:rPr>
              <a:t>UN Decade of Ocean Science for Sustainable Development</a:t>
            </a:r>
          </a:p>
          <a:p>
            <a:pPr algn="l"/>
            <a:r>
              <a:rPr lang="en-US" sz="3200" b="1" dirty="0">
                <a:solidFill>
                  <a:srgbClr val="FFFF00"/>
                </a:solidFill>
                <a:latin typeface="+mn-lt"/>
              </a:rPr>
              <a:t>            Priority Research and Development Areas </a:t>
            </a:r>
          </a:p>
        </p:txBody>
      </p:sp>
      <p:sp>
        <p:nvSpPr>
          <p:cNvPr id="3" name="Rectangle 2">
            <a:extLst>
              <a:ext uri="{FF2B5EF4-FFF2-40B4-BE49-F238E27FC236}">
                <a16:creationId xmlns:a16="http://schemas.microsoft.com/office/drawing/2014/main" id="{D7DB2351-5DC2-4843-926B-58DD7287E7B8}"/>
              </a:ext>
            </a:extLst>
          </p:cNvPr>
          <p:cNvSpPr/>
          <p:nvPr/>
        </p:nvSpPr>
        <p:spPr>
          <a:xfrm>
            <a:off x="6096552" y="1386572"/>
            <a:ext cx="5460404" cy="2062103"/>
          </a:xfrm>
          <a:prstGeom prst="rect">
            <a:avLst/>
          </a:prstGeom>
        </p:spPr>
        <p:txBody>
          <a:bodyPr wrap="square">
            <a:spAutoFit/>
          </a:bodyPr>
          <a:lstStyle/>
          <a:p>
            <a:r>
              <a:rPr lang="en-AU" sz="3200" b="1" dirty="0">
                <a:solidFill>
                  <a:schemeClr val="bg1"/>
                </a:solidFill>
                <a:latin typeface="Calibri" panose="020F0502020204030204" pitchFamily="34" charset="0"/>
              </a:rPr>
              <a:t>R&amp;D Priority Area 5: Ocean dimension in an integrated multi-hazard warning system</a:t>
            </a:r>
          </a:p>
          <a:p>
            <a:endParaRPr lang="en-US" sz="3200" b="1" dirty="0">
              <a:solidFill>
                <a:schemeClr val="bg1"/>
              </a:solidFill>
              <a:latin typeface="Calibri" panose="020F0502020204030204" pitchFamily="34" charset="0"/>
            </a:endParaRPr>
          </a:p>
        </p:txBody>
      </p:sp>
      <p:pic>
        <p:nvPicPr>
          <p:cNvPr id="20" name="Picture 4" descr="world_map">
            <a:extLst>
              <a:ext uri="{FF2B5EF4-FFF2-40B4-BE49-F238E27FC236}">
                <a16:creationId xmlns:a16="http://schemas.microsoft.com/office/drawing/2014/main" id="{C1A95BC7-ED46-084D-B088-0F2D74152F8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477798"/>
            <a:ext cx="5852089" cy="356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61739E4-4C40-0F4B-A314-2C281F7E769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87797" y="3013808"/>
            <a:ext cx="6858218" cy="3844192"/>
          </a:xfrm>
          <a:prstGeom prst="rect">
            <a:avLst/>
          </a:prstGeom>
        </p:spPr>
      </p:pic>
    </p:spTree>
    <p:extLst>
      <p:ext uri="{BB962C8B-B14F-4D97-AF65-F5344CB8AC3E}">
        <p14:creationId xmlns:p14="http://schemas.microsoft.com/office/powerpoint/2010/main" val="2295970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3" y="1984257"/>
            <a:ext cx="12225023" cy="100484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8244" y="3801606"/>
            <a:ext cx="3017284" cy="1321569"/>
          </a:xfrm>
          <a:prstGeom prst="rect">
            <a:avLst/>
          </a:prstGeom>
        </p:spPr>
      </p:pic>
      <p:sp>
        <p:nvSpPr>
          <p:cNvPr id="5" name="Rectangle 4"/>
          <p:cNvSpPr/>
          <p:nvPr/>
        </p:nvSpPr>
        <p:spPr>
          <a:xfrm>
            <a:off x="-27993" y="-55981"/>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rot="5400000">
            <a:off x="11645718" y="6331015"/>
            <a:ext cx="1000595" cy="200055"/>
          </a:xfrm>
          <a:prstGeom prst="rect">
            <a:avLst/>
          </a:prstGeom>
          <a:noFill/>
        </p:spPr>
        <p:txBody>
          <a:bodyPr wrap="none" rtlCol="0">
            <a:spAutoFit/>
          </a:bodyPr>
          <a:lstStyle/>
          <a:p>
            <a:r>
              <a:rPr lang="fr-FR" sz="700" dirty="0" err="1">
                <a:solidFill>
                  <a:schemeClr val="bg1">
                    <a:lumMod val="65000"/>
                  </a:schemeClr>
                </a:solidFill>
              </a:rPr>
              <a:t>Vavau</a:t>
            </a:r>
            <a:r>
              <a:rPr lang="fr-FR" sz="700" dirty="0">
                <a:solidFill>
                  <a:schemeClr val="bg1">
                    <a:lumMod val="65000"/>
                  </a:schemeClr>
                </a:solidFill>
              </a:rPr>
              <a:t> © Stuart Chape</a:t>
            </a:r>
          </a:p>
        </p:txBody>
      </p:sp>
      <p:sp>
        <p:nvSpPr>
          <p:cNvPr id="9" name="Title 1">
            <a:extLst>
              <a:ext uri="{FF2B5EF4-FFF2-40B4-BE49-F238E27FC236}">
                <a16:creationId xmlns:a16="http://schemas.microsoft.com/office/drawing/2014/main" id="{6CBC22C7-467E-734C-815B-7EFDB53F8D33}"/>
              </a:ext>
            </a:extLst>
          </p:cNvPr>
          <p:cNvSpPr txBox="1">
            <a:spLocks/>
          </p:cNvSpPr>
          <p:nvPr/>
        </p:nvSpPr>
        <p:spPr>
          <a:xfrm>
            <a:off x="905127" y="365391"/>
            <a:ext cx="10788146" cy="59980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00"/>
                </a:solidFill>
                <a:latin typeface="+mn-lt"/>
              </a:rPr>
              <a:t>UN Decade of Ocean Science for Sustainable Development</a:t>
            </a:r>
          </a:p>
          <a:p>
            <a:pPr algn="l"/>
            <a:r>
              <a:rPr lang="en-US" sz="3200" b="1" dirty="0">
                <a:solidFill>
                  <a:srgbClr val="FFFF00"/>
                </a:solidFill>
                <a:latin typeface="+mn-lt"/>
              </a:rPr>
              <a:t>            Priority Research and Development Areas </a:t>
            </a:r>
          </a:p>
        </p:txBody>
      </p:sp>
      <p:sp>
        <p:nvSpPr>
          <p:cNvPr id="3" name="Rectangle 2">
            <a:extLst>
              <a:ext uri="{FF2B5EF4-FFF2-40B4-BE49-F238E27FC236}">
                <a16:creationId xmlns:a16="http://schemas.microsoft.com/office/drawing/2014/main" id="{D7DB2351-5DC2-4843-926B-58DD7287E7B8}"/>
              </a:ext>
            </a:extLst>
          </p:cNvPr>
          <p:cNvSpPr/>
          <p:nvPr/>
        </p:nvSpPr>
        <p:spPr>
          <a:xfrm>
            <a:off x="7805621" y="1311338"/>
            <a:ext cx="4440422" cy="2062103"/>
          </a:xfrm>
          <a:prstGeom prst="rect">
            <a:avLst/>
          </a:prstGeom>
        </p:spPr>
        <p:txBody>
          <a:bodyPr wrap="square">
            <a:spAutoFit/>
          </a:bodyPr>
          <a:lstStyle/>
          <a:p>
            <a:r>
              <a:rPr lang="en-AU" sz="3200" b="1" dirty="0">
                <a:solidFill>
                  <a:schemeClr val="bg1"/>
                </a:solidFill>
                <a:latin typeface="Calibri" panose="020F0502020204030204" pitchFamily="34" charset="0"/>
              </a:rPr>
              <a:t>R&amp;D Priority Area 7: </a:t>
            </a:r>
            <a:br>
              <a:rPr lang="en-AU" sz="3200" b="1" dirty="0">
                <a:solidFill>
                  <a:schemeClr val="bg1"/>
                </a:solidFill>
                <a:latin typeface="Calibri" panose="020F0502020204030204" pitchFamily="34" charset="0"/>
              </a:rPr>
            </a:br>
            <a:r>
              <a:rPr lang="en-AU" sz="3200" b="1" dirty="0">
                <a:solidFill>
                  <a:schemeClr val="bg1"/>
                </a:solidFill>
                <a:latin typeface="Calibri" panose="020F0502020204030204" pitchFamily="34" charset="0"/>
              </a:rPr>
              <a:t>Capacity Development</a:t>
            </a:r>
          </a:p>
          <a:p>
            <a:r>
              <a:rPr lang="en-AU" sz="3200" b="1" dirty="0">
                <a:solidFill>
                  <a:schemeClr val="bg1"/>
                </a:solidFill>
                <a:latin typeface="Calibri" panose="020F0502020204030204" pitchFamily="34" charset="0"/>
              </a:rPr>
              <a:t>Education and Training</a:t>
            </a:r>
          </a:p>
          <a:p>
            <a:r>
              <a:rPr lang="en-AU" sz="3200" b="1" dirty="0">
                <a:solidFill>
                  <a:schemeClr val="bg1"/>
                </a:solidFill>
                <a:latin typeface="Calibri" panose="020F0502020204030204" pitchFamily="34" charset="0"/>
              </a:rPr>
              <a:t>Ocean Literacy</a:t>
            </a:r>
            <a:endParaRPr lang="en-US" sz="3200" b="1" dirty="0">
              <a:solidFill>
                <a:schemeClr val="bg1"/>
              </a:solidFill>
              <a:latin typeface="Calibri" panose="020F0502020204030204" pitchFamily="34" charset="0"/>
            </a:endParaRPr>
          </a:p>
        </p:txBody>
      </p:sp>
      <p:pic>
        <p:nvPicPr>
          <p:cNvPr id="12" name="Picture 11">
            <a:extLst>
              <a:ext uri="{FF2B5EF4-FFF2-40B4-BE49-F238E27FC236}">
                <a16:creationId xmlns:a16="http://schemas.microsoft.com/office/drawing/2014/main" id="{CDA6B6C3-D1D3-1940-8F5A-CEB75DBBAA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95528" y="3373441"/>
            <a:ext cx="2270886" cy="3601111"/>
          </a:xfrm>
          <a:prstGeom prst="rect">
            <a:avLst/>
          </a:prstGeom>
        </p:spPr>
      </p:pic>
      <p:pic>
        <p:nvPicPr>
          <p:cNvPr id="13" name="Picture 12">
            <a:extLst>
              <a:ext uri="{FF2B5EF4-FFF2-40B4-BE49-F238E27FC236}">
                <a16:creationId xmlns:a16="http://schemas.microsoft.com/office/drawing/2014/main" id="{49ADC7B7-FFD8-5B43-A607-20C88852ADE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24849" y="1371899"/>
            <a:ext cx="7526729" cy="2323658"/>
          </a:xfrm>
          <a:prstGeom prst="rect">
            <a:avLst/>
          </a:prstGeom>
        </p:spPr>
      </p:pic>
      <p:pic>
        <p:nvPicPr>
          <p:cNvPr id="11" name="Picture 2">
            <a:extLst>
              <a:ext uri="{FF2B5EF4-FFF2-40B4-BE49-F238E27FC236}">
                <a16:creationId xmlns:a16="http://schemas.microsoft.com/office/drawing/2014/main" id="{B60F0D52-6926-B34B-85E7-D93661A067F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94178" y="3695557"/>
            <a:ext cx="5388069" cy="32357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694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74813" y="3244334"/>
            <a:ext cx="352982" cy="369332"/>
          </a:xfrm>
          <a:prstGeom prst="rect">
            <a:avLst/>
          </a:prstGeom>
        </p:spPr>
        <p:txBody>
          <a:bodyPr wrap="none">
            <a:spAutoFit/>
          </a:bodyPr>
          <a:lstStyle/>
          <a:p>
            <a:r>
              <a:rPr lang="en-US" b="0" i="0">
                <a:solidFill>
                  <a:srgbClr val="000000"/>
                </a:solidFill>
                <a:effectLst/>
                <a:latin typeface="Times" charset="0"/>
              </a:rPr>
              <a:t> </a:t>
            </a:r>
            <a:r>
              <a:rPr lang="en-US"/>
              <a:t>  </a:t>
            </a:r>
          </a:p>
        </p:txBody>
      </p:sp>
      <p:sp>
        <p:nvSpPr>
          <p:cNvPr id="5" name="ZoneTexte 4"/>
          <p:cNvSpPr txBox="1"/>
          <p:nvPr/>
        </p:nvSpPr>
        <p:spPr>
          <a:xfrm>
            <a:off x="5498926" y="5937337"/>
            <a:ext cx="242374" cy="369332"/>
          </a:xfrm>
          <a:prstGeom prst="rect">
            <a:avLst/>
          </a:prstGeom>
          <a:noFill/>
        </p:spPr>
        <p:txBody>
          <a:bodyPr wrap="none" rtlCol="0">
            <a:spAutoFit/>
          </a:bodyPr>
          <a:lstStyle/>
          <a:p>
            <a:r>
              <a:rPr lang="en-US"/>
              <a:t> </a:t>
            </a:r>
          </a:p>
        </p:txBody>
      </p:sp>
      <p:sp>
        <p:nvSpPr>
          <p:cNvPr id="6" name="Rectangle 5"/>
          <p:cNvSpPr/>
          <p:nvPr/>
        </p:nvSpPr>
        <p:spPr>
          <a:xfrm>
            <a:off x="5974813" y="3244334"/>
            <a:ext cx="242374" cy="369332"/>
          </a:xfrm>
          <a:prstGeom prst="rect">
            <a:avLst/>
          </a:prstGeom>
        </p:spPr>
        <p:txBody>
          <a:bodyPr wrap="none">
            <a:spAutoFit/>
          </a:bodyPr>
          <a:lstStyle/>
          <a:p>
            <a:r>
              <a:rPr lang="en-US" b="0" i="0">
                <a:solidFill>
                  <a:srgbClr val="000000"/>
                </a:solidFill>
                <a:effectLst/>
                <a:latin typeface="Times" charset="0"/>
              </a:rPr>
              <a:t> </a:t>
            </a:r>
            <a:endParaRPr lang="en-US"/>
          </a:p>
        </p:txBody>
      </p:sp>
      <p:sp>
        <p:nvSpPr>
          <p:cNvPr id="12" name="ZoneTexte 11"/>
          <p:cNvSpPr txBox="1"/>
          <p:nvPr/>
        </p:nvSpPr>
        <p:spPr>
          <a:xfrm>
            <a:off x="0" y="0"/>
            <a:ext cx="12191999" cy="369332"/>
          </a:xfrm>
          <a:prstGeom prst="rect">
            <a:avLst/>
          </a:prstGeom>
          <a:solidFill>
            <a:schemeClr val="accent1"/>
          </a:solidFill>
        </p:spPr>
        <p:txBody>
          <a:bodyPr wrap="square" rtlCol="0">
            <a:spAutoFit/>
          </a:bodyPr>
          <a:lstStyle/>
          <a:p>
            <a:endParaRPr lang="en-US"/>
          </a:p>
        </p:txBody>
      </p:sp>
      <p:pic>
        <p:nvPicPr>
          <p:cNvPr id="13" name="Image 12"/>
          <p:cNvPicPr>
            <a:picLocks noChangeAspect="1"/>
          </p:cNvPicPr>
          <p:nvPr/>
        </p:nvPicPr>
        <p:blipFill>
          <a:blip r:embed="rId3"/>
          <a:stretch>
            <a:fillRect/>
          </a:stretch>
        </p:blipFill>
        <p:spPr>
          <a:xfrm>
            <a:off x="-1" y="49163"/>
            <a:ext cx="12192000" cy="6858000"/>
          </a:xfrm>
          <a:prstGeom prst="rect">
            <a:avLst/>
          </a:prstGeom>
          <a:solidFill>
            <a:srgbClr val="0069B1"/>
          </a:solidFill>
        </p:spPr>
      </p:pic>
      <p:sp>
        <p:nvSpPr>
          <p:cNvPr id="14" name="Ellipse 13"/>
          <p:cNvSpPr/>
          <p:nvPr/>
        </p:nvSpPr>
        <p:spPr>
          <a:xfrm>
            <a:off x="10492824" y="2178574"/>
            <a:ext cx="1668548" cy="1201222"/>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PICES/ WESTPAC</a:t>
            </a:r>
          </a:p>
        </p:txBody>
      </p:sp>
      <p:sp>
        <p:nvSpPr>
          <p:cNvPr id="16" name="Ellipse 15"/>
          <p:cNvSpPr/>
          <p:nvPr/>
        </p:nvSpPr>
        <p:spPr>
          <a:xfrm>
            <a:off x="1370903" y="441383"/>
            <a:ext cx="8758238" cy="742950"/>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Arctic Council  </a:t>
            </a:r>
          </a:p>
        </p:txBody>
      </p:sp>
      <p:sp>
        <p:nvSpPr>
          <p:cNvPr id="17" name="Ellipse 16"/>
          <p:cNvSpPr/>
          <p:nvPr/>
        </p:nvSpPr>
        <p:spPr>
          <a:xfrm>
            <a:off x="5004670" y="1217703"/>
            <a:ext cx="1771114" cy="1181020"/>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EC</a:t>
            </a:r>
          </a:p>
          <a:p>
            <a:pPr algn="ctr"/>
            <a:r>
              <a:rPr lang="en-US" sz="1600" b="1"/>
              <a:t>JPI Oceans</a:t>
            </a:r>
          </a:p>
          <a:p>
            <a:pPr algn="ctr"/>
            <a:r>
              <a:rPr lang="en-US" sz="1600" b="1"/>
              <a:t>ICES</a:t>
            </a:r>
          </a:p>
          <a:p>
            <a:pPr algn="ctr"/>
            <a:r>
              <a:rPr lang="en-US" sz="1600" b="1"/>
              <a:t>EMB </a:t>
            </a:r>
          </a:p>
        </p:txBody>
      </p:sp>
      <p:sp>
        <p:nvSpPr>
          <p:cNvPr id="18" name="Ellipse 17"/>
          <p:cNvSpPr/>
          <p:nvPr/>
        </p:nvSpPr>
        <p:spPr>
          <a:xfrm>
            <a:off x="2577856" y="4759797"/>
            <a:ext cx="1094733" cy="636675"/>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CPPS</a:t>
            </a:r>
          </a:p>
        </p:txBody>
      </p:sp>
      <p:sp>
        <p:nvSpPr>
          <p:cNvPr id="19" name="Ellipse 18"/>
          <p:cNvSpPr/>
          <p:nvPr/>
        </p:nvSpPr>
        <p:spPr>
          <a:xfrm>
            <a:off x="10649648" y="4282085"/>
            <a:ext cx="1719465" cy="1101159"/>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Pacific Community /SPREP</a:t>
            </a:r>
          </a:p>
        </p:txBody>
      </p:sp>
      <p:sp>
        <p:nvSpPr>
          <p:cNvPr id="21" name="Ellipse 20"/>
          <p:cNvSpPr/>
          <p:nvPr/>
        </p:nvSpPr>
        <p:spPr>
          <a:xfrm>
            <a:off x="7004272" y="3846675"/>
            <a:ext cx="2142226" cy="1861019"/>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Indian Ocean Commission/</a:t>
            </a:r>
          </a:p>
          <a:p>
            <a:pPr algn="ctr"/>
            <a:r>
              <a:rPr lang="en-US" sz="1600" b="1"/>
              <a:t>IORA </a:t>
            </a:r>
          </a:p>
          <a:p>
            <a:pPr algn="ctr"/>
            <a:r>
              <a:rPr lang="en-US" sz="1600" b="1"/>
              <a:t>WIOMSA </a:t>
            </a:r>
          </a:p>
        </p:txBody>
      </p:sp>
      <p:sp>
        <p:nvSpPr>
          <p:cNvPr id="22" name="ZoneTexte 21"/>
          <p:cNvSpPr txBox="1"/>
          <p:nvPr/>
        </p:nvSpPr>
        <p:spPr>
          <a:xfrm>
            <a:off x="3998410" y="48004"/>
            <a:ext cx="5184229" cy="707886"/>
          </a:xfrm>
          <a:prstGeom prst="rect">
            <a:avLst/>
          </a:prstGeom>
          <a:solidFill>
            <a:schemeClr val="bg2">
              <a:alpha val="28000"/>
            </a:schemeClr>
          </a:solidFill>
        </p:spPr>
        <p:txBody>
          <a:bodyPr wrap="square" rtlCol="0">
            <a:spAutoFit/>
          </a:bodyPr>
          <a:lstStyle/>
          <a:p>
            <a:pPr algn="ctr"/>
            <a:r>
              <a:rPr lang="en-US" sz="4000" b="1" dirty="0">
                <a:solidFill>
                  <a:srgbClr val="FFFF00"/>
                </a:solidFill>
              </a:rPr>
              <a:t>Regional Stakeholders</a:t>
            </a:r>
          </a:p>
        </p:txBody>
      </p:sp>
      <p:sp>
        <p:nvSpPr>
          <p:cNvPr id="23" name="Ellipse 16">
            <a:extLst>
              <a:ext uri="{FF2B5EF4-FFF2-40B4-BE49-F238E27FC236}">
                <a16:creationId xmlns:a16="http://schemas.microsoft.com/office/drawing/2014/main" id="{2CE01396-34A2-0B4A-A7C8-CAFF1BAF1599}"/>
              </a:ext>
            </a:extLst>
          </p:cNvPr>
          <p:cNvSpPr/>
          <p:nvPr/>
        </p:nvSpPr>
        <p:spPr>
          <a:xfrm>
            <a:off x="2630252" y="3096282"/>
            <a:ext cx="1594264" cy="551932"/>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IOCARIBE</a:t>
            </a:r>
          </a:p>
        </p:txBody>
      </p:sp>
      <p:sp>
        <p:nvSpPr>
          <p:cNvPr id="25" name="Ellipse 17">
            <a:extLst>
              <a:ext uri="{FF2B5EF4-FFF2-40B4-BE49-F238E27FC236}">
                <a16:creationId xmlns:a16="http://schemas.microsoft.com/office/drawing/2014/main" id="{064DE33C-B165-E345-B918-46B2FEBCCB9F}"/>
              </a:ext>
            </a:extLst>
          </p:cNvPr>
          <p:cNvSpPr/>
          <p:nvPr/>
        </p:nvSpPr>
        <p:spPr>
          <a:xfrm>
            <a:off x="6435068" y="3001707"/>
            <a:ext cx="1295066" cy="636675"/>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PERSGA</a:t>
            </a:r>
          </a:p>
        </p:txBody>
      </p:sp>
      <p:sp>
        <p:nvSpPr>
          <p:cNvPr id="27" name="Ellipse 17">
            <a:extLst>
              <a:ext uri="{FF2B5EF4-FFF2-40B4-BE49-F238E27FC236}">
                <a16:creationId xmlns:a16="http://schemas.microsoft.com/office/drawing/2014/main" id="{5B67962D-31C3-EC4A-9FC3-81F78AADBDBF}"/>
              </a:ext>
            </a:extLst>
          </p:cNvPr>
          <p:cNvSpPr/>
          <p:nvPr/>
        </p:nvSpPr>
        <p:spPr>
          <a:xfrm>
            <a:off x="3334309" y="3295328"/>
            <a:ext cx="1094733" cy="636675"/>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OECS</a:t>
            </a:r>
          </a:p>
        </p:txBody>
      </p:sp>
      <p:sp>
        <p:nvSpPr>
          <p:cNvPr id="29" name="Ellipse 17">
            <a:extLst>
              <a:ext uri="{FF2B5EF4-FFF2-40B4-BE49-F238E27FC236}">
                <a16:creationId xmlns:a16="http://schemas.microsoft.com/office/drawing/2014/main" id="{0A3E351D-4CFD-E147-B8A4-96459E716E5A}"/>
              </a:ext>
            </a:extLst>
          </p:cNvPr>
          <p:cNvSpPr/>
          <p:nvPr/>
        </p:nvSpPr>
        <p:spPr>
          <a:xfrm>
            <a:off x="4850929" y="3008754"/>
            <a:ext cx="1621720" cy="636675"/>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IOCAFRICA</a:t>
            </a:r>
          </a:p>
        </p:txBody>
      </p:sp>
      <p:sp>
        <p:nvSpPr>
          <p:cNvPr id="30" name="Ellipse 17">
            <a:extLst>
              <a:ext uri="{FF2B5EF4-FFF2-40B4-BE49-F238E27FC236}">
                <a16:creationId xmlns:a16="http://schemas.microsoft.com/office/drawing/2014/main" id="{C0F882B0-8FFB-3F43-8D1A-E4BACB66F063}"/>
              </a:ext>
            </a:extLst>
          </p:cNvPr>
          <p:cNvSpPr/>
          <p:nvPr/>
        </p:nvSpPr>
        <p:spPr>
          <a:xfrm>
            <a:off x="8420636" y="3379796"/>
            <a:ext cx="1393892" cy="636675"/>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UNESCAP</a:t>
            </a:r>
          </a:p>
        </p:txBody>
      </p:sp>
      <p:sp>
        <p:nvSpPr>
          <p:cNvPr id="31" name="Ellipse 17">
            <a:extLst>
              <a:ext uri="{FF2B5EF4-FFF2-40B4-BE49-F238E27FC236}">
                <a16:creationId xmlns:a16="http://schemas.microsoft.com/office/drawing/2014/main" id="{F3415EAF-42CC-CB49-856F-0C25F9C864E7}"/>
              </a:ext>
            </a:extLst>
          </p:cNvPr>
          <p:cNvSpPr/>
          <p:nvPr/>
        </p:nvSpPr>
        <p:spPr>
          <a:xfrm>
            <a:off x="5821208" y="2503152"/>
            <a:ext cx="1136458" cy="449012"/>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MAP/</a:t>
            </a:r>
          </a:p>
          <a:p>
            <a:pPr algn="ctr"/>
            <a:r>
              <a:rPr lang="en-US" sz="1600" b="1"/>
              <a:t>CIESM</a:t>
            </a:r>
          </a:p>
        </p:txBody>
      </p:sp>
      <p:sp>
        <p:nvSpPr>
          <p:cNvPr id="32" name="Ellipse 17">
            <a:extLst>
              <a:ext uri="{FF2B5EF4-FFF2-40B4-BE49-F238E27FC236}">
                <a16:creationId xmlns:a16="http://schemas.microsoft.com/office/drawing/2014/main" id="{3109A4ED-57AF-1740-9EB6-7494CAB6B154}"/>
              </a:ext>
            </a:extLst>
          </p:cNvPr>
          <p:cNvSpPr/>
          <p:nvPr/>
        </p:nvSpPr>
        <p:spPr>
          <a:xfrm>
            <a:off x="4173206" y="3664660"/>
            <a:ext cx="1094733" cy="636675"/>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AORA</a:t>
            </a:r>
          </a:p>
        </p:txBody>
      </p:sp>
      <p:sp>
        <p:nvSpPr>
          <p:cNvPr id="33" name="Ellipse 15">
            <a:extLst>
              <a:ext uri="{FF2B5EF4-FFF2-40B4-BE49-F238E27FC236}">
                <a16:creationId xmlns:a16="http://schemas.microsoft.com/office/drawing/2014/main" id="{A6B09D28-DA79-BE4C-96E5-F650211F7A3A}"/>
              </a:ext>
            </a:extLst>
          </p:cNvPr>
          <p:cNvSpPr/>
          <p:nvPr/>
        </p:nvSpPr>
        <p:spPr>
          <a:xfrm>
            <a:off x="904324" y="6059460"/>
            <a:ext cx="8758238" cy="742950"/>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CCAMLR / SCAR  </a:t>
            </a:r>
          </a:p>
        </p:txBody>
      </p:sp>
      <p:sp>
        <p:nvSpPr>
          <p:cNvPr id="35" name="Ellipse 13">
            <a:extLst>
              <a:ext uri="{FF2B5EF4-FFF2-40B4-BE49-F238E27FC236}">
                <a16:creationId xmlns:a16="http://schemas.microsoft.com/office/drawing/2014/main" id="{0012B460-D8CA-C546-AB47-1D00EA1F46B7}"/>
              </a:ext>
            </a:extLst>
          </p:cNvPr>
          <p:cNvSpPr/>
          <p:nvPr/>
        </p:nvSpPr>
        <p:spPr>
          <a:xfrm>
            <a:off x="16958" y="1944745"/>
            <a:ext cx="1668548" cy="1201222"/>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PICES/ WESTPAC</a:t>
            </a:r>
          </a:p>
        </p:txBody>
      </p:sp>
      <p:sp>
        <p:nvSpPr>
          <p:cNvPr id="37" name="Ellipse 17">
            <a:extLst>
              <a:ext uri="{FF2B5EF4-FFF2-40B4-BE49-F238E27FC236}">
                <a16:creationId xmlns:a16="http://schemas.microsoft.com/office/drawing/2014/main" id="{2D68E9E8-2494-6940-B67C-F3274D5EDE61}"/>
              </a:ext>
            </a:extLst>
          </p:cNvPr>
          <p:cNvSpPr/>
          <p:nvPr/>
        </p:nvSpPr>
        <p:spPr>
          <a:xfrm>
            <a:off x="6541229" y="1966555"/>
            <a:ext cx="1094733" cy="636675"/>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Black Sea Com</a:t>
            </a:r>
          </a:p>
        </p:txBody>
      </p:sp>
    </p:spTree>
    <p:extLst>
      <p:ext uri="{BB962C8B-B14F-4D97-AF65-F5344CB8AC3E}">
        <p14:creationId xmlns:p14="http://schemas.microsoft.com/office/powerpoint/2010/main" val="2520958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3FE798-9839-984D-8B37-01C97257D3B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0" y="0"/>
            <a:ext cx="12192000" cy="7121624"/>
          </a:xfrm>
          <a:prstGeom prst="rect">
            <a:avLst/>
          </a:prstGeom>
        </p:spPr>
      </p:pic>
      <p:sp>
        <p:nvSpPr>
          <p:cNvPr id="9" name="Rectangle 2">
            <a:extLst>
              <a:ext uri="{FF2B5EF4-FFF2-40B4-BE49-F238E27FC236}">
                <a16:creationId xmlns:a16="http://schemas.microsoft.com/office/drawing/2014/main" id="{50028E86-DE4E-064C-9373-275587437E7F}"/>
              </a:ext>
            </a:extLst>
          </p:cNvPr>
          <p:cNvSpPr txBox="1">
            <a:spLocks noChangeArrowheads="1"/>
          </p:cNvSpPr>
          <p:nvPr/>
        </p:nvSpPr>
        <p:spPr bwMode="auto">
          <a:xfrm>
            <a:off x="3451207" y="-63988"/>
            <a:ext cx="4669868" cy="857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395" tIns="34198" rIns="68395" bIns="34198" anchor="ct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a:solidFill>
                  <a:srgbClr val="FFFFFF"/>
                </a:solidFill>
                <a:cs typeface="MS PGothic" charset="0"/>
              </a:rPr>
              <a:t>Blue Economy</a:t>
            </a:r>
          </a:p>
        </p:txBody>
      </p:sp>
    </p:spTree>
    <p:extLst>
      <p:ext uri="{BB962C8B-B14F-4D97-AF65-F5344CB8AC3E}">
        <p14:creationId xmlns:p14="http://schemas.microsoft.com/office/powerpoint/2010/main" val="3249133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45CC6732-6439-924C-8938-D2FF3360D9C7}"/>
              </a:ext>
            </a:extLst>
          </p:cNvPr>
          <p:cNvSpPr txBox="1">
            <a:spLocks noChangeArrowheads="1"/>
          </p:cNvSpPr>
          <p:nvPr/>
        </p:nvSpPr>
        <p:spPr bwMode="auto">
          <a:xfrm>
            <a:off x="1072195" y="0"/>
            <a:ext cx="7772400" cy="787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3" tIns="45597" rIns="91193" bIns="45597" anchor="ct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MS PGothic" charset="0"/>
              </a:rPr>
              <a:t>Ocean and the UN Frameworks</a:t>
            </a:r>
          </a:p>
        </p:txBody>
      </p:sp>
      <p:sp>
        <p:nvSpPr>
          <p:cNvPr id="13" name="AutoShape 4" descr="http://zeroproject.org/wp-content/uploads/2015/03/Logo_UN-world-conference-on-disaster-risk-reduction.jpg">
            <a:extLst>
              <a:ext uri="{FF2B5EF4-FFF2-40B4-BE49-F238E27FC236}">
                <a16:creationId xmlns:a16="http://schemas.microsoft.com/office/drawing/2014/main" id="{AA5F06B2-F02C-B947-AC30-B5B8491EB7E0}"/>
              </a:ext>
            </a:extLst>
          </p:cNvPr>
          <p:cNvSpPr>
            <a:spLocks noChangeAspect="1" noChangeArrowheads="1"/>
          </p:cNvSpPr>
          <p:nvPr/>
        </p:nvSpPr>
        <p:spPr bwMode="auto">
          <a:xfrm>
            <a:off x="800115" y="19636"/>
            <a:ext cx="214313" cy="21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129" tIns="32059" rIns="64129" bIns="32059"/>
          <a:lstStyle/>
          <a:p>
            <a:endParaRPr lang="fr-FR"/>
          </a:p>
        </p:txBody>
      </p:sp>
      <p:pic>
        <p:nvPicPr>
          <p:cNvPr id="14" name="Picture 2">
            <a:extLst>
              <a:ext uri="{FF2B5EF4-FFF2-40B4-BE49-F238E27FC236}">
                <a16:creationId xmlns:a16="http://schemas.microsoft.com/office/drawing/2014/main" id="{5842A70B-7AB8-4644-8B11-A5348E93491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2533" y="808893"/>
            <a:ext cx="4863991" cy="2182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3">
            <a:extLst>
              <a:ext uri="{FF2B5EF4-FFF2-40B4-BE49-F238E27FC236}">
                <a16:creationId xmlns:a16="http://schemas.microsoft.com/office/drawing/2014/main" id="{B7263577-54C3-684B-A88D-32A0245382C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72844" y="787507"/>
            <a:ext cx="1396894" cy="1396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5">
            <a:extLst>
              <a:ext uri="{FF2B5EF4-FFF2-40B4-BE49-F238E27FC236}">
                <a16:creationId xmlns:a16="http://schemas.microsoft.com/office/drawing/2014/main" id="{74FCC052-2A2E-3A47-BE33-502C526F517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50022" y="808893"/>
            <a:ext cx="2055746" cy="1699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80F7C911-B922-4542-B044-F3A411C8D8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86052" y="233949"/>
            <a:ext cx="2656155" cy="1479409"/>
          </a:xfrm>
          <a:prstGeom prst="rect">
            <a:avLst/>
          </a:prstGeom>
        </p:spPr>
      </p:pic>
      <p:pic>
        <p:nvPicPr>
          <p:cNvPr id="21" name="Picture 20">
            <a:extLst>
              <a:ext uri="{FF2B5EF4-FFF2-40B4-BE49-F238E27FC236}">
                <a16:creationId xmlns:a16="http://schemas.microsoft.com/office/drawing/2014/main" id="{1DB941A5-B402-454F-9FC8-6C202562E1A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9337" y="3176994"/>
            <a:ext cx="6311572" cy="1694382"/>
          </a:xfrm>
          <a:prstGeom prst="rect">
            <a:avLst/>
          </a:prstGeom>
        </p:spPr>
      </p:pic>
      <p:grpSp>
        <p:nvGrpSpPr>
          <p:cNvPr id="22" name="Group 21">
            <a:extLst>
              <a:ext uri="{FF2B5EF4-FFF2-40B4-BE49-F238E27FC236}">
                <a16:creationId xmlns:a16="http://schemas.microsoft.com/office/drawing/2014/main" id="{C70ADCBC-42A9-1149-B946-35873A90E640}"/>
              </a:ext>
            </a:extLst>
          </p:cNvPr>
          <p:cNvGrpSpPr/>
          <p:nvPr/>
        </p:nvGrpSpPr>
        <p:grpSpPr>
          <a:xfrm>
            <a:off x="9667555" y="2074491"/>
            <a:ext cx="1893148" cy="2529303"/>
            <a:chOff x="9387690" y="1833718"/>
            <a:chExt cx="1893148" cy="2529303"/>
          </a:xfrm>
        </p:grpSpPr>
        <p:pic>
          <p:nvPicPr>
            <p:cNvPr id="23" name="Picture 4">
              <a:extLst>
                <a:ext uri="{FF2B5EF4-FFF2-40B4-BE49-F238E27FC236}">
                  <a16:creationId xmlns:a16="http://schemas.microsoft.com/office/drawing/2014/main" id="{ECB0D30B-133C-BA45-B46A-65DEA9689642}"/>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9387690" y="1833718"/>
              <a:ext cx="1893148" cy="207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TextBox 23">
              <a:extLst>
                <a:ext uri="{FF2B5EF4-FFF2-40B4-BE49-F238E27FC236}">
                  <a16:creationId xmlns:a16="http://schemas.microsoft.com/office/drawing/2014/main" id="{F29B96CF-D4F0-7341-9D51-22B2C4E42E12}"/>
                </a:ext>
              </a:extLst>
            </p:cNvPr>
            <p:cNvSpPr txBox="1"/>
            <p:nvPr/>
          </p:nvSpPr>
          <p:spPr>
            <a:xfrm>
              <a:off x="9387690" y="3831648"/>
              <a:ext cx="1893148" cy="531373"/>
            </a:xfrm>
            <a:prstGeom prst="rect">
              <a:avLst/>
            </a:prstGeom>
            <a:solidFill>
              <a:srgbClr val="FFFFFF"/>
            </a:solidFill>
          </p:spPr>
          <p:txBody>
            <a:bodyPr wrap="square" lIns="129992" tIns="64997" rIns="129992" bIns="64997" rtlCol="0">
              <a:spAutoFit/>
            </a:bodyPr>
            <a:lstStyle/>
            <a:p>
              <a:pPr defTabSz="1300125"/>
              <a:r>
                <a:rPr lang="en-US" sz="2600" b="1" dirty="0">
                  <a:solidFill>
                    <a:srgbClr val="000000"/>
                  </a:solidFill>
                  <a:latin typeface="Arial"/>
                  <a:ea typeface="Arial"/>
                  <a:cs typeface="Arial"/>
                  <a:sym typeface="Arial"/>
                </a:rPr>
                <a:t>  </a:t>
              </a:r>
              <a:r>
                <a:rPr lang="en-US" sz="2600" b="1" dirty="0">
                  <a:solidFill>
                    <a:srgbClr val="0070C0"/>
                  </a:solidFill>
                  <a:latin typeface="Arial"/>
                  <a:ea typeface="Arial"/>
                  <a:cs typeface="Arial"/>
                  <a:sym typeface="Arial"/>
                </a:rPr>
                <a:t>+ BBNJ</a:t>
              </a:r>
            </a:p>
          </p:txBody>
        </p:sp>
      </p:grpSp>
      <p:sp>
        <p:nvSpPr>
          <p:cNvPr id="25" name="TextBox 24">
            <a:extLst>
              <a:ext uri="{FF2B5EF4-FFF2-40B4-BE49-F238E27FC236}">
                <a16:creationId xmlns:a16="http://schemas.microsoft.com/office/drawing/2014/main" id="{BF5061E3-1C2E-4249-AC7E-6E8AA048E3E9}"/>
              </a:ext>
            </a:extLst>
          </p:cNvPr>
          <p:cNvSpPr txBox="1"/>
          <p:nvPr/>
        </p:nvSpPr>
        <p:spPr>
          <a:xfrm>
            <a:off x="6950023" y="2504189"/>
            <a:ext cx="2055744" cy="1331592"/>
          </a:xfrm>
          <a:prstGeom prst="rect">
            <a:avLst/>
          </a:prstGeom>
          <a:solidFill>
            <a:srgbClr val="FFFFFF"/>
          </a:solidFill>
        </p:spPr>
        <p:txBody>
          <a:bodyPr wrap="square" lIns="129992" tIns="64997" rIns="129992" bIns="64997" rtlCol="0">
            <a:spAutoFit/>
          </a:bodyPr>
          <a:lstStyle/>
          <a:p>
            <a:pPr algn="ctr" defTabSz="1300125"/>
            <a:r>
              <a:rPr lang="en-US" sz="2600" b="1" dirty="0">
                <a:solidFill>
                  <a:srgbClr val="000090"/>
                </a:solidFill>
                <a:latin typeface="Arial"/>
                <a:ea typeface="Arial"/>
                <a:cs typeface="Arial"/>
                <a:sym typeface="Arial"/>
              </a:rPr>
              <a:t>+ Paris </a:t>
            </a:r>
            <a:br>
              <a:rPr lang="en-US" sz="2600" b="1" dirty="0">
                <a:solidFill>
                  <a:srgbClr val="000090"/>
                </a:solidFill>
                <a:latin typeface="Arial"/>
                <a:ea typeface="Arial"/>
                <a:cs typeface="Arial"/>
                <a:sym typeface="Arial"/>
              </a:rPr>
            </a:br>
            <a:r>
              <a:rPr lang="en-US" sz="2600" b="1" dirty="0">
                <a:solidFill>
                  <a:srgbClr val="000090"/>
                </a:solidFill>
                <a:latin typeface="Arial"/>
                <a:ea typeface="Arial"/>
                <a:cs typeface="Arial"/>
                <a:sym typeface="Arial"/>
              </a:rPr>
              <a:t>+ Ocean Pathway</a:t>
            </a:r>
          </a:p>
        </p:txBody>
      </p:sp>
    </p:spTree>
    <p:extLst>
      <p:ext uri="{BB962C8B-B14F-4D97-AF65-F5344CB8AC3E}">
        <p14:creationId xmlns:p14="http://schemas.microsoft.com/office/powerpoint/2010/main" val="2975840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64287" tIns="32143" rIns="64287" bIns="32143" spcCol="0" rtlCol="0" anchor="ctr"/>
          <a:lstStyle/>
          <a:p>
            <a:pPr algn="ctr"/>
            <a:endParaRPr lang="en-US" sz="1266"/>
          </a:p>
        </p:txBody>
      </p:sp>
      <p:sp>
        <p:nvSpPr>
          <p:cNvPr id="121857" name="Rectangle 17"/>
          <p:cNvSpPr>
            <a:spLocks noChangeArrowheads="1"/>
          </p:cNvSpPr>
          <p:nvPr/>
        </p:nvSpPr>
        <p:spPr bwMode="auto">
          <a:xfrm>
            <a:off x="1227138" y="193675"/>
            <a:ext cx="838201" cy="685800"/>
          </a:xfrm>
          <a:prstGeom prst="rect">
            <a:avLst/>
          </a:prstGeom>
          <a:solidFill>
            <a:srgbClr val="0070C0"/>
          </a:solidFill>
          <a:ln w="9525">
            <a:solidFill>
              <a:srgbClr val="0070C0"/>
            </a:solidFill>
            <a:round/>
            <a:headEnd/>
            <a:tailEnd/>
          </a:ln>
        </p:spPr>
        <p:txBody>
          <a:bodyPr lIns="91202" tIns="45601" rIns="91202" bIns="45601"/>
          <a:lstStyle/>
          <a:p>
            <a:pPr defTabSz="911131" eaLnBrk="0" hangingPunct="0"/>
            <a:endParaRPr lang="es-ES" sz="2391">
              <a:solidFill>
                <a:srgbClr val="0070C0"/>
              </a:solidFill>
            </a:endParaRPr>
          </a:p>
        </p:txBody>
      </p:sp>
      <p:sp>
        <p:nvSpPr>
          <p:cNvPr id="121858" name="Content Placeholder 2"/>
          <p:cNvSpPr txBox="1">
            <a:spLocks/>
          </p:cNvSpPr>
          <p:nvPr/>
        </p:nvSpPr>
        <p:spPr bwMode="auto">
          <a:xfrm>
            <a:off x="1852649" y="1252538"/>
            <a:ext cx="3900487" cy="1192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04" tIns="45601" rIns="91204" bIns="45601"/>
          <a:lstStyle>
            <a:lvl1pPr defTabSz="409575" eaLnBrk="0" hangingPunct="0">
              <a:defRPr sz="2400">
                <a:solidFill>
                  <a:schemeClr val="tx1"/>
                </a:solidFill>
                <a:latin typeface="Arial" charset="0"/>
                <a:ea typeface="ＭＳ Ｐゴシック" charset="0"/>
                <a:cs typeface="ＭＳ Ｐゴシック" charset="0"/>
              </a:defRPr>
            </a:lvl1pPr>
            <a:lvl2pPr marL="742950" indent="-285750" defTabSz="409575" eaLnBrk="0" hangingPunct="0">
              <a:defRPr sz="2400">
                <a:solidFill>
                  <a:schemeClr val="tx1"/>
                </a:solidFill>
                <a:latin typeface="Arial" charset="0"/>
                <a:ea typeface="ＭＳ Ｐゴシック" charset="0"/>
              </a:defRPr>
            </a:lvl2pPr>
            <a:lvl3pPr marL="1143000" indent="-228600" defTabSz="409575" eaLnBrk="0" hangingPunct="0">
              <a:defRPr sz="2400">
                <a:solidFill>
                  <a:schemeClr val="tx1"/>
                </a:solidFill>
                <a:latin typeface="Arial" charset="0"/>
                <a:ea typeface="ＭＳ Ｐゴシック" charset="0"/>
              </a:defRPr>
            </a:lvl3pPr>
            <a:lvl4pPr marL="1600200" indent="-228600" defTabSz="409575" eaLnBrk="0" hangingPunct="0">
              <a:defRPr sz="2400">
                <a:solidFill>
                  <a:schemeClr val="tx1"/>
                </a:solidFill>
                <a:latin typeface="Arial" charset="0"/>
                <a:ea typeface="ＭＳ Ｐゴシック" charset="0"/>
              </a:defRPr>
            </a:lvl4pPr>
            <a:lvl5pPr marL="2057400" indent="-228600" defTabSz="409575" eaLnBrk="0" hangingPunct="0">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969">
              <a:solidFill>
                <a:srgbClr val="000000"/>
              </a:solidFill>
              <a:cs typeface="MS PGothic" charset="0"/>
            </a:endParaRPr>
          </a:p>
          <a:p>
            <a:pPr eaLnBrk="1" hangingPunct="1"/>
            <a:endParaRPr lang="en-US" sz="1969">
              <a:solidFill>
                <a:srgbClr val="000000"/>
              </a:solidFill>
              <a:cs typeface="MS PGothic" charset="0"/>
            </a:endParaRPr>
          </a:p>
          <a:p>
            <a:pPr eaLnBrk="1" hangingPunct="1"/>
            <a:endParaRPr lang="en-US" sz="1969">
              <a:solidFill>
                <a:srgbClr val="000000"/>
              </a:solidFill>
              <a:cs typeface="MS PGothic" charset="0"/>
            </a:endParaRPr>
          </a:p>
          <a:p>
            <a:pPr eaLnBrk="1" hangingPunct="1">
              <a:buFontTx/>
              <a:buChar char="•"/>
            </a:pPr>
            <a:endParaRPr lang="en-US" sz="1969">
              <a:solidFill>
                <a:srgbClr val="000000"/>
              </a:solidFill>
              <a:cs typeface="MS PGothic" charset="0"/>
            </a:endParaRPr>
          </a:p>
          <a:p>
            <a:pPr eaLnBrk="1" hangingPunct="1">
              <a:buFontTx/>
              <a:buChar char="•"/>
            </a:pPr>
            <a:endParaRPr lang="en-US" sz="1969">
              <a:solidFill>
                <a:srgbClr val="000000"/>
              </a:solidFill>
              <a:cs typeface="MS PGothic" charset="0"/>
            </a:endParaRPr>
          </a:p>
          <a:p>
            <a:pPr eaLnBrk="1" hangingPunct="1"/>
            <a:endParaRPr lang="en-US" sz="1828">
              <a:solidFill>
                <a:srgbClr val="000000"/>
              </a:solidFill>
              <a:cs typeface="MS PGothic" charset="0"/>
            </a:endParaRPr>
          </a:p>
        </p:txBody>
      </p:sp>
      <p:pic>
        <p:nvPicPr>
          <p:cNvPr id="12185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06638" y="1104900"/>
            <a:ext cx="7580312" cy="511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60" name="TextBox 3"/>
          <p:cNvSpPr txBox="1">
            <a:spLocks noChangeArrowheads="1"/>
          </p:cNvSpPr>
          <p:nvPr/>
        </p:nvSpPr>
        <p:spPr bwMode="auto">
          <a:xfrm>
            <a:off x="5119689" y="1089025"/>
            <a:ext cx="5276850" cy="346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4134" tIns="32062" rIns="64134" bIns="32062">
            <a:spAutoFit/>
          </a:bodyPr>
          <a:lstStyle>
            <a:lvl1pPr defTabSz="409575" eaLnBrk="0" hangingPunct="0">
              <a:defRPr sz="2400">
                <a:solidFill>
                  <a:schemeClr val="tx1"/>
                </a:solidFill>
                <a:latin typeface="Arial" charset="0"/>
                <a:ea typeface="ＭＳ Ｐゴシック" charset="0"/>
                <a:cs typeface="ＭＳ Ｐゴシック" charset="0"/>
              </a:defRPr>
            </a:lvl1pPr>
            <a:lvl2pPr marL="742950" indent="-285750" defTabSz="409575" eaLnBrk="0" hangingPunct="0">
              <a:defRPr sz="2400">
                <a:solidFill>
                  <a:schemeClr val="tx1"/>
                </a:solidFill>
                <a:latin typeface="Arial" charset="0"/>
                <a:ea typeface="ＭＳ Ｐゴシック" charset="0"/>
              </a:defRPr>
            </a:lvl2pPr>
            <a:lvl3pPr marL="1143000" indent="-228600" defTabSz="409575" eaLnBrk="0" hangingPunct="0">
              <a:defRPr sz="2400">
                <a:solidFill>
                  <a:schemeClr val="tx1"/>
                </a:solidFill>
                <a:latin typeface="Arial" charset="0"/>
                <a:ea typeface="ＭＳ Ｐゴシック" charset="0"/>
              </a:defRPr>
            </a:lvl3pPr>
            <a:lvl4pPr marL="1600200" indent="-228600" defTabSz="409575" eaLnBrk="0" hangingPunct="0">
              <a:defRPr sz="2400">
                <a:solidFill>
                  <a:schemeClr val="tx1"/>
                </a:solidFill>
                <a:latin typeface="Arial" charset="0"/>
                <a:ea typeface="ＭＳ Ｐゴシック" charset="0"/>
              </a:defRPr>
            </a:lvl4pPr>
            <a:lvl5pPr marL="2057400" indent="-228600" defTabSz="409575" eaLnBrk="0" hangingPunct="0">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28">
                <a:solidFill>
                  <a:srgbClr val="FFFFFF"/>
                </a:solidFill>
                <a:cs typeface="MS PGothic" charset="0"/>
              </a:rPr>
              <a:t>Ocean Economy in 2030 (OECD, 2016)</a:t>
            </a:r>
          </a:p>
        </p:txBody>
      </p:sp>
      <p:sp>
        <p:nvSpPr>
          <p:cNvPr id="121862" name="Rectangle 2"/>
          <p:cNvSpPr txBox="1">
            <a:spLocks noChangeArrowheads="1"/>
          </p:cNvSpPr>
          <p:nvPr/>
        </p:nvSpPr>
        <p:spPr bwMode="auto">
          <a:xfrm>
            <a:off x="1539244" y="1"/>
            <a:ext cx="4607882"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02" tIns="45601" rIns="91202" bIns="45601" anchor="ct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en-US" sz="2531" b="1" dirty="0">
                <a:solidFill>
                  <a:srgbClr val="FF6600"/>
                </a:solidFill>
                <a:cs typeface="MS PGothic" charset="0"/>
              </a:rPr>
              <a:t>Blue Economy</a:t>
            </a:r>
          </a:p>
        </p:txBody>
      </p:sp>
      <p:sp>
        <p:nvSpPr>
          <p:cNvPr id="9" name="TextBox 3"/>
          <p:cNvSpPr txBox="1">
            <a:spLocks noChangeArrowheads="1"/>
          </p:cNvSpPr>
          <p:nvPr/>
        </p:nvSpPr>
        <p:spPr bwMode="auto">
          <a:xfrm>
            <a:off x="1852649" y="1089024"/>
            <a:ext cx="8303423" cy="3207890"/>
          </a:xfrm>
          <a:prstGeom prst="rect">
            <a:avLst/>
          </a:prstGeom>
          <a:solidFill>
            <a:schemeClr val="bg1">
              <a:alpha val="72000"/>
            </a:schemeClr>
          </a:solidFill>
          <a:ln>
            <a:noFill/>
          </a:ln>
          <a:extLst/>
        </p:spPr>
        <p:txBody>
          <a:bodyPr wrap="square" lIns="91273" tIns="45637" rIns="91273" bIns="4563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531" u="sng" dirty="0">
                <a:solidFill>
                  <a:srgbClr val="800000"/>
                </a:solidFill>
              </a:rPr>
              <a:t>Near-term growth</a:t>
            </a:r>
            <a:r>
              <a:rPr lang="en-US" sz="2531" dirty="0">
                <a:solidFill>
                  <a:srgbClr val="800000"/>
                </a:solidFill>
              </a:rPr>
              <a:t>: </a:t>
            </a:r>
            <a:br>
              <a:rPr lang="en-US" sz="2531" dirty="0">
                <a:solidFill>
                  <a:srgbClr val="800000"/>
                </a:solidFill>
              </a:rPr>
            </a:br>
            <a:r>
              <a:rPr lang="en-US" sz="2531" dirty="0"/>
              <a:t>Shipping, shipbuilding and repair, port activity, </a:t>
            </a:r>
            <a:br>
              <a:rPr lang="en-US" sz="2531" dirty="0"/>
            </a:br>
            <a:r>
              <a:rPr lang="en-US" sz="2531" dirty="0"/>
              <a:t>marine aquaculture, offshore wind, </a:t>
            </a:r>
            <a:br>
              <a:rPr lang="en-US" sz="2531" dirty="0"/>
            </a:br>
            <a:r>
              <a:rPr lang="en-US" sz="2531" dirty="0"/>
              <a:t>and marine tourism</a:t>
            </a:r>
          </a:p>
          <a:p>
            <a:pPr eaLnBrk="1" hangingPunct="1"/>
            <a:r>
              <a:rPr lang="en-US" sz="2531" u="sng" dirty="0">
                <a:solidFill>
                  <a:srgbClr val="800000"/>
                </a:solidFill>
              </a:rPr>
              <a:t>Later</a:t>
            </a:r>
            <a:r>
              <a:rPr lang="en-US" sz="2531" dirty="0">
                <a:solidFill>
                  <a:srgbClr val="800000"/>
                </a:solidFill>
              </a:rPr>
              <a:t>:</a:t>
            </a:r>
          </a:p>
          <a:p>
            <a:pPr eaLnBrk="1" hangingPunct="1"/>
            <a:r>
              <a:rPr lang="en-US" sz="2531" dirty="0"/>
              <a:t>Renewable energy, biotechnology and CCS</a:t>
            </a:r>
          </a:p>
          <a:p>
            <a:pPr eaLnBrk="1" hangingPunct="1"/>
            <a:r>
              <a:rPr lang="en-US" sz="2531" u="sng" dirty="0">
                <a:solidFill>
                  <a:srgbClr val="800000"/>
                </a:solidFill>
              </a:rPr>
              <a:t>Less strong growth</a:t>
            </a:r>
            <a:r>
              <a:rPr lang="en-US" sz="2531" dirty="0">
                <a:solidFill>
                  <a:srgbClr val="800000"/>
                </a:solidFill>
              </a:rPr>
              <a:t>:</a:t>
            </a:r>
          </a:p>
          <a:p>
            <a:pPr eaLnBrk="1" hangingPunct="1"/>
            <a:r>
              <a:rPr lang="en-US" sz="2531" dirty="0"/>
              <a:t>Oil and gas, capture fisheries</a:t>
            </a:r>
          </a:p>
        </p:txBody>
      </p:sp>
    </p:spTree>
    <p:extLst>
      <p:ext uri="{BB962C8B-B14F-4D97-AF65-F5344CB8AC3E}">
        <p14:creationId xmlns:p14="http://schemas.microsoft.com/office/powerpoint/2010/main" val="18598898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64287" tIns="32143" rIns="64287" bIns="32143" spcCol="0" rtlCol="0" anchor="ctr"/>
          <a:lstStyle/>
          <a:p>
            <a:pPr algn="ctr"/>
            <a:endParaRPr lang="en-US" sz="1266"/>
          </a:p>
        </p:txBody>
      </p:sp>
      <p:sp>
        <p:nvSpPr>
          <p:cNvPr id="121857" name="Rectangle 17"/>
          <p:cNvSpPr>
            <a:spLocks noChangeArrowheads="1"/>
          </p:cNvSpPr>
          <p:nvPr/>
        </p:nvSpPr>
        <p:spPr bwMode="auto">
          <a:xfrm>
            <a:off x="1227138" y="193675"/>
            <a:ext cx="838201" cy="685800"/>
          </a:xfrm>
          <a:prstGeom prst="rect">
            <a:avLst/>
          </a:prstGeom>
          <a:solidFill>
            <a:srgbClr val="0070C0"/>
          </a:solidFill>
          <a:ln w="9525">
            <a:solidFill>
              <a:srgbClr val="0070C0"/>
            </a:solidFill>
            <a:round/>
            <a:headEnd/>
            <a:tailEnd/>
          </a:ln>
        </p:spPr>
        <p:txBody>
          <a:bodyPr lIns="91202" tIns="45601" rIns="91202" bIns="45601"/>
          <a:lstStyle/>
          <a:p>
            <a:pPr defTabSz="911131" eaLnBrk="0" hangingPunct="0"/>
            <a:endParaRPr lang="es-ES" sz="2391">
              <a:solidFill>
                <a:srgbClr val="0070C0"/>
              </a:solidFill>
            </a:endParaRPr>
          </a:p>
        </p:txBody>
      </p:sp>
      <p:sp>
        <p:nvSpPr>
          <p:cNvPr id="121858" name="Content Placeholder 2"/>
          <p:cNvSpPr txBox="1">
            <a:spLocks/>
          </p:cNvSpPr>
          <p:nvPr/>
        </p:nvSpPr>
        <p:spPr bwMode="auto">
          <a:xfrm>
            <a:off x="1852649" y="1252538"/>
            <a:ext cx="3900487" cy="1192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04" tIns="45601" rIns="91204" bIns="45601"/>
          <a:lstStyle>
            <a:lvl1pPr defTabSz="409575" eaLnBrk="0" hangingPunct="0">
              <a:defRPr sz="2400">
                <a:solidFill>
                  <a:schemeClr val="tx1"/>
                </a:solidFill>
                <a:latin typeface="Arial" charset="0"/>
                <a:ea typeface="ＭＳ Ｐゴシック" charset="0"/>
                <a:cs typeface="ＭＳ Ｐゴシック" charset="0"/>
              </a:defRPr>
            </a:lvl1pPr>
            <a:lvl2pPr marL="742950" indent="-285750" defTabSz="409575" eaLnBrk="0" hangingPunct="0">
              <a:defRPr sz="2400">
                <a:solidFill>
                  <a:schemeClr val="tx1"/>
                </a:solidFill>
                <a:latin typeface="Arial" charset="0"/>
                <a:ea typeface="ＭＳ Ｐゴシック" charset="0"/>
              </a:defRPr>
            </a:lvl2pPr>
            <a:lvl3pPr marL="1143000" indent="-228600" defTabSz="409575" eaLnBrk="0" hangingPunct="0">
              <a:defRPr sz="2400">
                <a:solidFill>
                  <a:schemeClr val="tx1"/>
                </a:solidFill>
                <a:latin typeface="Arial" charset="0"/>
                <a:ea typeface="ＭＳ Ｐゴシック" charset="0"/>
              </a:defRPr>
            </a:lvl3pPr>
            <a:lvl4pPr marL="1600200" indent="-228600" defTabSz="409575" eaLnBrk="0" hangingPunct="0">
              <a:defRPr sz="2400">
                <a:solidFill>
                  <a:schemeClr val="tx1"/>
                </a:solidFill>
                <a:latin typeface="Arial" charset="0"/>
                <a:ea typeface="ＭＳ Ｐゴシック" charset="0"/>
              </a:defRPr>
            </a:lvl4pPr>
            <a:lvl5pPr marL="2057400" indent="-228600" defTabSz="409575" eaLnBrk="0" hangingPunct="0">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969">
              <a:solidFill>
                <a:srgbClr val="000000"/>
              </a:solidFill>
              <a:cs typeface="MS PGothic" charset="0"/>
            </a:endParaRPr>
          </a:p>
          <a:p>
            <a:pPr eaLnBrk="1" hangingPunct="1"/>
            <a:endParaRPr lang="en-US" sz="1969">
              <a:solidFill>
                <a:srgbClr val="000000"/>
              </a:solidFill>
              <a:cs typeface="MS PGothic" charset="0"/>
            </a:endParaRPr>
          </a:p>
          <a:p>
            <a:pPr eaLnBrk="1" hangingPunct="1"/>
            <a:endParaRPr lang="en-US" sz="1969">
              <a:solidFill>
                <a:srgbClr val="000000"/>
              </a:solidFill>
              <a:cs typeface="MS PGothic" charset="0"/>
            </a:endParaRPr>
          </a:p>
          <a:p>
            <a:pPr eaLnBrk="1" hangingPunct="1">
              <a:buFontTx/>
              <a:buChar char="•"/>
            </a:pPr>
            <a:endParaRPr lang="en-US" sz="1969">
              <a:solidFill>
                <a:srgbClr val="000000"/>
              </a:solidFill>
              <a:cs typeface="MS PGothic" charset="0"/>
            </a:endParaRPr>
          </a:p>
          <a:p>
            <a:pPr eaLnBrk="1" hangingPunct="1">
              <a:buFontTx/>
              <a:buChar char="•"/>
            </a:pPr>
            <a:endParaRPr lang="en-US" sz="1969">
              <a:solidFill>
                <a:srgbClr val="000000"/>
              </a:solidFill>
              <a:cs typeface="MS PGothic" charset="0"/>
            </a:endParaRPr>
          </a:p>
          <a:p>
            <a:pPr eaLnBrk="1" hangingPunct="1"/>
            <a:endParaRPr lang="en-US" sz="1828">
              <a:solidFill>
                <a:srgbClr val="000000"/>
              </a:solidFill>
              <a:cs typeface="MS PGothic" charset="0"/>
            </a:endParaRPr>
          </a:p>
        </p:txBody>
      </p:sp>
      <p:pic>
        <p:nvPicPr>
          <p:cNvPr id="12185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06638" y="1104900"/>
            <a:ext cx="7580312" cy="511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62" name="Rectangle 2"/>
          <p:cNvSpPr txBox="1">
            <a:spLocks noChangeArrowheads="1"/>
          </p:cNvSpPr>
          <p:nvPr/>
        </p:nvSpPr>
        <p:spPr bwMode="auto">
          <a:xfrm>
            <a:off x="1741766" y="-52381"/>
            <a:ext cx="9164638"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02" tIns="45601" rIns="91202" bIns="45601" anchor="ct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en-US" sz="2531" b="1" dirty="0">
                <a:solidFill>
                  <a:srgbClr val="FF6600"/>
                </a:solidFill>
                <a:cs typeface="MS PGothic" charset="0"/>
              </a:rPr>
              <a:t>Ocean Management Domains</a:t>
            </a:r>
          </a:p>
        </p:txBody>
      </p:sp>
      <p:sp>
        <p:nvSpPr>
          <p:cNvPr id="10" name="TextBox 9"/>
          <p:cNvSpPr txBox="1">
            <a:spLocks noChangeArrowheads="1"/>
          </p:cNvSpPr>
          <p:nvPr/>
        </p:nvSpPr>
        <p:spPr bwMode="auto">
          <a:xfrm>
            <a:off x="2298703" y="1099991"/>
            <a:ext cx="7645224" cy="3986886"/>
          </a:xfrm>
          <a:prstGeom prst="rect">
            <a:avLst/>
          </a:prstGeom>
          <a:solidFill>
            <a:schemeClr val="tx1">
              <a:alpha val="50000"/>
            </a:schemeClr>
          </a:solidFill>
          <a:ln>
            <a:noFill/>
          </a:ln>
          <a:extLst/>
        </p:spPr>
        <p:txBody>
          <a:bodyPr wrap="square" lIns="91273" tIns="45637" rIns="91273" bIns="45637">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buFont typeface="Arial" panose="020B0604020202020204" pitchFamily="34" charset="0"/>
              <a:buChar char="•"/>
            </a:pPr>
            <a:r>
              <a:rPr lang="en-US" sz="2812" dirty="0">
                <a:solidFill>
                  <a:schemeClr val="bg1"/>
                </a:solidFill>
              </a:rPr>
              <a:t>Coastal Zone Management</a:t>
            </a:r>
          </a:p>
          <a:p>
            <a:pPr marL="457200" indent="-457200">
              <a:buFont typeface="Arial" panose="020B0604020202020204" pitchFamily="34" charset="0"/>
              <a:buChar char="•"/>
            </a:pPr>
            <a:r>
              <a:rPr lang="en-US" sz="2812" dirty="0">
                <a:solidFill>
                  <a:schemeClr val="bg1"/>
                </a:solidFill>
              </a:rPr>
              <a:t>Marine Spatial Planning</a:t>
            </a:r>
          </a:p>
          <a:p>
            <a:pPr marL="457200" indent="-457200">
              <a:buFont typeface="Arial" panose="020B0604020202020204" pitchFamily="34" charset="0"/>
              <a:buChar char="•"/>
            </a:pPr>
            <a:r>
              <a:rPr lang="en-US" sz="2812" dirty="0">
                <a:solidFill>
                  <a:schemeClr val="bg1"/>
                </a:solidFill>
              </a:rPr>
              <a:t>Marine Protected Areas</a:t>
            </a:r>
          </a:p>
          <a:p>
            <a:pPr marL="457200" indent="-457200">
              <a:buFont typeface="Arial" panose="020B0604020202020204" pitchFamily="34" charset="0"/>
              <a:buChar char="•"/>
            </a:pPr>
            <a:r>
              <a:rPr lang="en-US" sz="2812" dirty="0">
                <a:solidFill>
                  <a:schemeClr val="bg1"/>
                </a:solidFill>
              </a:rPr>
              <a:t>Fishery Regulations</a:t>
            </a:r>
          </a:p>
          <a:p>
            <a:pPr marL="457200" indent="-457200">
              <a:buFont typeface="Arial" panose="020B0604020202020204" pitchFamily="34" charset="0"/>
              <a:buChar char="•"/>
            </a:pPr>
            <a:r>
              <a:rPr lang="en-US" sz="2812" dirty="0">
                <a:solidFill>
                  <a:schemeClr val="bg1"/>
                </a:solidFill>
              </a:rPr>
              <a:t>Carbon Capture Storage</a:t>
            </a:r>
          </a:p>
          <a:p>
            <a:pPr marL="457200" indent="-457200">
              <a:buFont typeface="Arial" panose="020B0604020202020204" pitchFamily="34" charset="0"/>
              <a:buChar char="•"/>
            </a:pPr>
            <a:r>
              <a:rPr lang="en-US" sz="2812" dirty="0">
                <a:solidFill>
                  <a:schemeClr val="bg1"/>
                </a:solidFill>
              </a:rPr>
              <a:t>Nationally Determined Contributions </a:t>
            </a:r>
            <a:br>
              <a:rPr lang="en-US" sz="2812" dirty="0">
                <a:solidFill>
                  <a:schemeClr val="bg1"/>
                </a:solidFill>
              </a:rPr>
            </a:br>
            <a:r>
              <a:rPr lang="en-US" sz="2812" dirty="0">
                <a:solidFill>
                  <a:schemeClr val="bg1"/>
                </a:solidFill>
              </a:rPr>
              <a:t>of UN FCCC (WRT Carbon Emissions)</a:t>
            </a:r>
          </a:p>
          <a:p>
            <a:pPr marL="457200" indent="-457200">
              <a:buFont typeface="Arial" panose="020B0604020202020204" pitchFamily="34" charset="0"/>
              <a:buChar char="•"/>
            </a:pPr>
            <a:r>
              <a:rPr lang="en-US" sz="2812" dirty="0">
                <a:solidFill>
                  <a:schemeClr val="bg1"/>
                </a:solidFill>
              </a:rPr>
              <a:t>Environmental and Economic Enforcement and Market Regulation </a:t>
            </a:r>
          </a:p>
        </p:txBody>
      </p:sp>
    </p:spTree>
    <p:extLst>
      <p:ext uri="{BB962C8B-B14F-4D97-AF65-F5344CB8AC3E}">
        <p14:creationId xmlns:p14="http://schemas.microsoft.com/office/powerpoint/2010/main" val="6164936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a:extLst>
              <a:ext uri="{FF2B5EF4-FFF2-40B4-BE49-F238E27FC236}">
                <a16:creationId xmlns:a16="http://schemas.microsoft.com/office/drawing/2014/main" id="{4324B018-062E-E946-8A4C-F1E7E997F2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4621" y="265471"/>
            <a:ext cx="10684406" cy="6659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F4FAA1CB-7BFD-5843-90D6-BD5597D64F77}"/>
              </a:ext>
            </a:extLst>
          </p:cNvPr>
          <p:cNvSpPr txBox="1"/>
          <p:nvPr/>
        </p:nvSpPr>
        <p:spPr>
          <a:xfrm>
            <a:off x="9930809" y="774367"/>
            <a:ext cx="1111559" cy="707886"/>
          </a:xfrm>
          <a:prstGeom prst="rect">
            <a:avLst/>
          </a:prstGeom>
          <a:solidFill>
            <a:schemeClr val="bg1"/>
          </a:solidFill>
        </p:spPr>
        <p:txBody>
          <a:bodyPr wrap="square" rtlCol="0">
            <a:spAutoFit/>
          </a:bodyPr>
          <a:lstStyle/>
          <a:p>
            <a:r>
              <a:rPr lang="en-US" sz="4000" dirty="0">
                <a:solidFill>
                  <a:srgbClr val="C00000"/>
                </a:solidFill>
              </a:rPr>
              <a:t>50%</a:t>
            </a:r>
          </a:p>
        </p:txBody>
      </p:sp>
      <p:sp>
        <p:nvSpPr>
          <p:cNvPr id="6" name="TextBox 5">
            <a:extLst>
              <a:ext uri="{FF2B5EF4-FFF2-40B4-BE49-F238E27FC236}">
                <a16:creationId xmlns:a16="http://schemas.microsoft.com/office/drawing/2014/main" id="{4B9C3EAD-1F5C-154E-99FB-5DE1044F88D7}"/>
              </a:ext>
            </a:extLst>
          </p:cNvPr>
          <p:cNvSpPr txBox="1"/>
          <p:nvPr/>
        </p:nvSpPr>
        <p:spPr>
          <a:xfrm>
            <a:off x="9468436" y="6158625"/>
            <a:ext cx="1475268" cy="707886"/>
          </a:xfrm>
          <a:prstGeom prst="rect">
            <a:avLst/>
          </a:prstGeom>
          <a:solidFill>
            <a:schemeClr val="bg1"/>
          </a:solidFill>
        </p:spPr>
        <p:txBody>
          <a:bodyPr wrap="square" rtlCol="0">
            <a:spAutoFit/>
          </a:bodyPr>
          <a:lstStyle/>
          <a:p>
            <a:r>
              <a:rPr lang="en-US" sz="4000" dirty="0">
                <a:solidFill>
                  <a:srgbClr val="C00000"/>
                </a:solidFill>
              </a:rPr>
              <a:t>2030</a:t>
            </a:r>
          </a:p>
        </p:txBody>
      </p:sp>
      <p:pic>
        <p:nvPicPr>
          <p:cNvPr id="8" name="Picture 5">
            <a:extLst>
              <a:ext uri="{FF2B5EF4-FFF2-40B4-BE49-F238E27FC236}">
                <a16:creationId xmlns:a16="http://schemas.microsoft.com/office/drawing/2014/main" id="{8DD68B92-6A4C-3A4B-A366-835FB70957B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214850" y="2595717"/>
            <a:ext cx="3800169" cy="196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9056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952659" y="2682668"/>
            <a:ext cx="9931078" cy="127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Point Star 4"/>
          <p:cNvSpPr/>
          <p:nvPr/>
        </p:nvSpPr>
        <p:spPr>
          <a:xfrm>
            <a:off x="1846159" y="2521731"/>
            <a:ext cx="451413" cy="45141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4-Point Star 7"/>
          <p:cNvSpPr/>
          <p:nvPr/>
        </p:nvSpPr>
        <p:spPr>
          <a:xfrm>
            <a:off x="9207659" y="2521731"/>
            <a:ext cx="451413" cy="45141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4-Point Star 8"/>
          <p:cNvSpPr/>
          <p:nvPr/>
        </p:nvSpPr>
        <p:spPr>
          <a:xfrm>
            <a:off x="6771187" y="2513320"/>
            <a:ext cx="451413" cy="45141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4-Point Star 9"/>
          <p:cNvSpPr/>
          <p:nvPr/>
        </p:nvSpPr>
        <p:spPr>
          <a:xfrm>
            <a:off x="4235848" y="2521731"/>
            <a:ext cx="451413" cy="45141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723658" y="2947440"/>
            <a:ext cx="696414" cy="369332"/>
          </a:xfrm>
          <a:prstGeom prst="rect">
            <a:avLst/>
          </a:prstGeom>
          <a:noFill/>
        </p:spPr>
        <p:txBody>
          <a:bodyPr wrap="square" rtlCol="0">
            <a:spAutoFit/>
          </a:bodyPr>
          <a:lstStyle/>
          <a:p>
            <a:r>
              <a:rPr lang="en-US"/>
              <a:t>2018</a:t>
            </a:r>
          </a:p>
        </p:txBody>
      </p:sp>
      <p:sp>
        <p:nvSpPr>
          <p:cNvPr id="13" name="TextBox 12"/>
          <p:cNvSpPr txBox="1"/>
          <p:nvPr/>
        </p:nvSpPr>
        <p:spPr>
          <a:xfrm>
            <a:off x="4137467" y="2904810"/>
            <a:ext cx="696414" cy="369332"/>
          </a:xfrm>
          <a:prstGeom prst="rect">
            <a:avLst/>
          </a:prstGeom>
          <a:noFill/>
        </p:spPr>
        <p:txBody>
          <a:bodyPr wrap="square" rtlCol="0">
            <a:spAutoFit/>
          </a:bodyPr>
          <a:lstStyle/>
          <a:p>
            <a:r>
              <a:rPr lang="en-US" dirty="0"/>
              <a:t>2019</a:t>
            </a:r>
          </a:p>
        </p:txBody>
      </p:sp>
      <p:sp>
        <p:nvSpPr>
          <p:cNvPr id="14" name="TextBox 13"/>
          <p:cNvSpPr txBox="1"/>
          <p:nvPr/>
        </p:nvSpPr>
        <p:spPr>
          <a:xfrm>
            <a:off x="6630361" y="2909770"/>
            <a:ext cx="696414" cy="369332"/>
          </a:xfrm>
          <a:prstGeom prst="rect">
            <a:avLst/>
          </a:prstGeom>
          <a:noFill/>
        </p:spPr>
        <p:txBody>
          <a:bodyPr wrap="square" rtlCol="0">
            <a:spAutoFit/>
          </a:bodyPr>
          <a:lstStyle/>
          <a:p>
            <a:r>
              <a:rPr lang="en-US" dirty="0"/>
              <a:t>2020</a:t>
            </a:r>
          </a:p>
        </p:txBody>
      </p:sp>
      <p:sp>
        <p:nvSpPr>
          <p:cNvPr id="15" name="TextBox 14"/>
          <p:cNvSpPr txBox="1"/>
          <p:nvPr/>
        </p:nvSpPr>
        <p:spPr>
          <a:xfrm>
            <a:off x="9085158" y="2904810"/>
            <a:ext cx="696414" cy="369332"/>
          </a:xfrm>
          <a:prstGeom prst="rect">
            <a:avLst/>
          </a:prstGeom>
          <a:noFill/>
        </p:spPr>
        <p:txBody>
          <a:bodyPr wrap="square" rtlCol="0">
            <a:spAutoFit/>
          </a:bodyPr>
          <a:lstStyle/>
          <a:p>
            <a:r>
              <a:rPr lang="en-US" dirty="0"/>
              <a:t>2021</a:t>
            </a:r>
          </a:p>
        </p:txBody>
      </p:sp>
      <p:sp>
        <p:nvSpPr>
          <p:cNvPr id="16" name="Donut 15"/>
          <p:cNvSpPr/>
          <p:nvPr/>
        </p:nvSpPr>
        <p:spPr>
          <a:xfrm>
            <a:off x="1292033" y="2521731"/>
            <a:ext cx="382917" cy="399815"/>
          </a:xfrm>
          <a:prstGeom prst="donut">
            <a:avLst>
              <a:gd name="adj" fmla="val 1539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23" name="Straight Arrow Connector 22"/>
          <p:cNvCxnSpPr>
            <a:endCxn id="16" idx="0"/>
          </p:cNvCxnSpPr>
          <p:nvPr/>
        </p:nvCxnSpPr>
        <p:spPr>
          <a:xfrm>
            <a:off x="1470699" y="1423686"/>
            <a:ext cx="12793" cy="1098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04439" y="592689"/>
            <a:ext cx="1041720" cy="830997"/>
          </a:xfrm>
          <a:prstGeom prst="rect">
            <a:avLst/>
          </a:prstGeom>
          <a:noFill/>
        </p:spPr>
        <p:txBody>
          <a:bodyPr wrap="square" rtlCol="0">
            <a:spAutoFit/>
          </a:bodyPr>
          <a:lstStyle/>
          <a:p>
            <a:r>
              <a:rPr lang="en-US" sz="1200" dirty="0"/>
              <a:t>UNGA Resolution proclaiming Decade</a:t>
            </a:r>
          </a:p>
        </p:txBody>
      </p:sp>
      <p:cxnSp>
        <p:nvCxnSpPr>
          <p:cNvPr id="30" name="Straight Arrow Connector 29"/>
          <p:cNvCxnSpPr>
            <a:endCxn id="52" idx="0"/>
          </p:cNvCxnSpPr>
          <p:nvPr/>
        </p:nvCxnSpPr>
        <p:spPr>
          <a:xfrm>
            <a:off x="2364612" y="1972708"/>
            <a:ext cx="7959" cy="6897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p:cNvCxnSpPr>
          <p:nvPr/>
        </p:nvCxnSpPr>
        <p:spPr>
          <a:xfrm flipH="1">
            <a:off x="3957193" y="1456971"/>
            <a:ext cx="8734" cy="1229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80393" y="488841"/>
            <a:ext cx="1361960" cy="646331"/>
          </a:xfrm>
          <a:prstGeom prst="rect">
            <a:avLst/>
          </a:prstGeom>
          <a:noFill/>
        </p:spPr>
        <p:txBody>
          <a:bodyPr wrap="square" rtlCol="0">
            <a:spAutoFit/>
          </a:bodyPr>
          <a:lstStyle/>
          <a:p>
            <a:r>
              <a:rPr lang="en-US" sz="1200" dirty="0"/>
              <a:t>Planning Group </a:t>
            </a:r>
            <a:r>
              <a:rPr lang="en-US" sz="1200" dirty="0" err="1"/>
              <a:t>ToRs</a:t>
            </a:r>
            <a:r>
              <a:rPr lang="en-US" sz="1200" dirty="0"/>
              <a:t> approved by IOC-EC 51 (July)</a:t>
            </a:r>
          </a:p>
        </p:txBody>
      </p:sp>
      <p:sp>
        <p:nvSpPr>
          <p:cNvPr id="42" name="TextBox 41"/>
          <p:cNvSpPr txBox="1"/>
          <p:nvPr/>
        </p:nvSpPr>
        <p:spPr>
          <a:xfrm>
            <a:off x="8934219" y="732697"/>
            <a:ext cx="1603874" cy="646331"/>
          </a:xfrm>
          <a:prstGeom prst="rect">
            <a:avLst/>
          </a:prstGeom>
          <a:noFill/>
        </p:spPr>
        <p:txBody>
          <a:bodyPr wrap="square" rtlCol="0">
            <a:spAutoFit/>
          </a:bodyPr>
          <a:lstStyle/>
          <a:p>
            <a:r>
              <a:rPr lang="en-US" sz="1200" dirty="0"/>
              <a:t>UNGA consideration of Implementation plan</a:t>
            </a:r>
          </a:p>
        </p:txBody>
      </p:sp>
      <p:cxnSp>
        <p:nvCxnSpPr>
          <p:cNvPr id="44" name="Straight Arrow Connector 43"/>
          <p:cNvCxnSpPr>
            <a:endCxn id="54" idx="0"/>
          </p:cNvCxnSpPr>
          <p:nvPr/>
        </p:nvCxnSpPr>
        <p:spPr>
          <a:xfrm flipH="1">
            <a:off x="9082116" y="1423686"/>
            <a:ext cx="3042" cy="1253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2308278" y="2662409"/>
            <a:ext cx="128586" cy="12409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3011348" y="2669281"/>
            <a:ext cx="128586" cy="12409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9017823" y="2676980"/>
            <a:ext cx="128586" cy="12409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8268183" y="2690142"/>
            <a:ext cx="128586" cy="12409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5624660" y="2664919"/>
            <a:ext cx="128586" cy="12409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5087069" y="522193"/>
            <a:ext cx="1312890" cy="461665"/>
          </a:xfrm>
          <a:prstGeom prst="rect">
            <a:avLst/>
          </a:prstGeom>
          <a:noFill/>
        </p:spPr>
        <p:txBody>
          <a:bodyPr wrap="square" rtlCol="0">
            <a:spAutoFit/>
          </a:bodyPr>
          <a:lstStyle/>
          <a:p>
            <a:r>
              <a:rPr lang="en-US" sz="1200" dirty="0"/>
              <a:t>Interim report to IOC Assembly 30 </a:t>
            </a:r>
          </a:p>
        </p:txBody>
      </p:sp>
      <p:cxnSp>
        <p:nvCxnSpPr>
          <p:cNvPr id="63" name="Straight Arrow Connector 62"/>
          <p:cNvCxnSpPr>
            <a:stCxn id="61" idx="2"/>
            <a:endCxn id="58" idx="0"/>
          </p:cNvCxnSpPr>
          <p:nvPr/>
        </p:nvCxnSpPr>
        <p:spPr>
          <a:xfrm flipH="1">
            <a:off x="5688953" y="983858"/>
            <a:ext cx="54561" cy="1681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7919535" y="3098523"/>
            <a:ext cx="912650" cy="63186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15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2"/>
                </a:solidFill>
              </a:rPr>
              <a:t>Imp. Plan review  by MS and other stakeholders</a:t>
            </a:r>
          </a:p>
        </p:txBody>
      </p:sp>
      <p:cxnSp>
        <p:nvCxnSpPr>
          <p:cNvPr id="70" name="Straight Arrow Connector 69"/>
          <p:cNvCxnSpPr/>
          <p:nvPr/>
        </p:nvCxnSpPr>
        <p:spPr>
          <a:xfrm>
            <a:off x="8332476" y="1379028"/>
            <a:ext cx="0" cy="1283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697793" y="813629"/>
            <a:ext cx="1093172" cy="646331"/>
          </a:xfrm>
          <a:prstGeom prst="rect">
            <a:avLst/>
          </a:prstGeom>
          <a:noFill/>
        </p:spPr>
        <p:txBody>
          <a:bodyPr wrap="square" rtlCol="0">
            <a:spAutoFit/>
          </a:bodyPr>
          <a:lstStyle/>
          <a:p>
            <a:r>
              <a:rPr lang="en-US" sz="1200" dirty="0"/>
              <a:t>Endorsement of plan by IOC EC-52</a:t>
            </a:r>
          </a:p>
        </p:txBody>
      </p:sp>
      <p:sp>
        <p:nvSpPr>
          <p:cNvPr id="72" name="Oval 71"/>
          <p:cNvSpPr/>
          <p:nvPr/>
        </p:nvSpPr>
        <p:spPr>
          <a:xfrm>
            <a:off x="2483763" y="2669423"/>
            <a:ext cx="128586" cy="12409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p:cNvCxnSpPr/>
          <p:nvPr/>
        </p:nvCxnSpPr>
        <p:spPr>
          <a:xfrm>
            <a:off x="2554618" y="786377"/>
            <a:ext cx="0" cy="1876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844658" y="420076"/>
            <a:ext cx="905827" cy="461665"/>
          </a:xfrm>
          <a:prstGeom prst="rect">
            <a:avLst/>
          </a:prstGeom>
          <a:noFill/>
        </p:spPr>
        <p:txBody>
          <a:bodyPr wrap="square" rtlCol="0">
            <a:spAutoFit/>
          </a:bodyPr>
          <a:lstStyle/>
          <a:p>
            <a:r>
              <a:rPr lang="en-US" sz="1200" dirty="0"/>
              <a:t>UN-Oceans</a:t>
            </a:r>
          </a:p>
          <a:p>
            <a:r>
              <a:rPr lang="en-US" sz="1200" dirty="0"/>
              <a:t>Meeting</a:t>
            </a:r>
          </a:p>
        </p:txBody>
      </p:sp>
      <p:sp>
        <p:nvSpPr>
          <p:cNvPr id="28" name="TextBox 27"/>
          <p:cNvSpPr txBox="1"/>
          <p:nvPr/>
        </p:nvSpPr>
        <p:spPr>
          <a:xfrm>
            <a:off x="1606422" y="1493560"/>
            <a:ext cx="1342667" cy="461665"/>
          </a:xfrm>
          <a:prstGeom prst="rect">
            <a:avLst/>
          </a:prstGeom>
          <a:solidFill>
            <a:schemeClr val="bg1"/>
          </a:solidFill>
        </p:spPr>
        <p:txBody>
          <a:bodyPr wrap="square" rtlCol="0">
            <a:spAutoFit/>
          </a:bodyPr>
          <a:lstStyle/>
          <a:p>
            <a:r>
              <a:rPr lang="en-US" sz="1200" dirty="0"/>
              <a:t>Interim Planning Group established </a:t>
            </a:r>
          </a:p>
        </p:txBody>
      </p:sp>
      <p:sp>
        <p:nvSpPr>
          <p:cNvPr id="45" name="Oval 44"/>
          <p:cNvSpPr/>
          <p:nvPr/>
        </p:nvSpPr>
        <p:spPr>
          <a:xfrm>
            <a:off x="5045761" y="2661038"/>
            <a:ext cx="128586" cy="1240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204512" y="2669281"/>
            <a:ext cx="128586" cy="1240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8419499" y="2686464"/>
            <a:ext cx="128586" cy="12409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4268805" y="2847191"/>
            <a:ext cx="0" cy="426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5174347" y="2823235"/>
            <a:ext cx="391178" cy="303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8483792" y="2827852"/>
            <a:ext cx="0" cy="1828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1337390" y="4649003"/>
            <a:ext cx="2148760" cy="200258"/>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UNGA 72</a:t>
            </a:r>
          </a:p>
        </p:txBody>
      </p:sp>
      <p:sp>
        <p:nvSpPr>
          <p:cNvPr id="60" name="Rectangle 59"/>
          <p:cNvSpPr/>
          <p:nvPr/>
        </p:nvSpPr>
        <p:spPr>
          <a:xfrm>
            <a:off x="3511572" y="4649003"/>
            <a:ext cx="2673328" cy="200258"/>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UNGA 73</a:t>
            </a:r>
          </a:p>
        </p:txBody>
      </p:sp>
      <p:sp>
        <p:nvSpPr>
          <p:cNvPr id="62" name="Rectangle 61"/>
          <p:cNvSpPr/>
          <p:nvPr/>
        </p:nvSpPr>
        <p:spPr>
          <a:xfrm>
            <a:off x="6244911" y="4649003"/>
            <a:ext cx="2372040" cy="200258"/>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UNGA</a:t>
            </a:r>
            <a:r>
              <a:rPr lang="en-US" sz="1200">
                <a:solidFill>
                  <a:schemeClr val="tx1"/>
                </a:solidFill>
              </a:rPr>
              <a:t> </a:t>
            </a:r>
            <a:r>
              <a:rPr lang="en-US" sz="1200">
                <a:solidFill>
                  <a:schemeClr val="bg1"/>
                </a:solidFill>
              </a:rPr>
              <a:t>74</a:t>
            </a:r>
          </a:p>
        </p:txBody>
      </p:sp>
      <p:sp>
        <p:nvSpPr>
          <p:cNvPr id="65" name="Rectangle 64"/>
          <p:cNvSpPr/>
          <p:nvPr/>
        </p:nvSpPr>
        <p:spPr>
          <a:xfrm>
            <a:off x="8664262" y="4649003"/>
            <a:ext cx="2372040" cy="200258"/>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UNGA</a:t>
            </a:r>
            <a:r>
              <a:rPr lang="en-US" sz="1200">
                <a:solidFill>
                  <a:schemeClr val="tx1"/>
                </a:solidFill>
              </a:rPr>
              <a:t> </a:t>
            </a:r>
            <a:r>
              <a:rPr lang="en-US" sz="1200">
                <a:solidFill>
                  <a:schemeClr val="bg1"/>
                </a:solidFill>
              </a:rPr>
              <a:t>75</a:t>
            </a:r>
          </a:p>
        </p:txBody>
      </p:sp>
      <p:sp>
        <p:nvSpPr>
          <p:cNvPr id="67" name="Oval 66"/>
          <p:cNvSpPr/>
          <p:nvPr/>
        </p:nvSpPr>
        <p:spPr>
          <a:xfrm>
            <a:off x="4687261" y="2666134"/>
            <a:ext cx="128586" cy="1240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3655987" y="3188166"/>
            <a:ext cx="926816" cy="430887"/>
          </a:xfrm>
          <a:prstGeom prst="rect">
            <a:avLst/>
          </a:prstGeom>
          <a:solidFill>
            <a:schemeClr val="accent2">
              <a:lumMod val="40000"/>
              <a:lumOff val="60000"/>
            </a:schemeClr>
          </a:solidFill>
        </p:spPr>
        <p:txBody>
          <a:bodyPr wrap="square" rtlCol="0">
            <a:spAutoFit/>
          </a:bodyPr>
          <a:lstStyle/>
          <a:p>
            <a:r>
              <a:rPr lang="en-US" sz="1100" dirty="0"/>
              <a:t>1</a:t>
            </a:r>
            <a:r>
              <a:rPr lang="en-US" sz="1100" baseline="30000" dirty="0"/>
              <a:t>st</a:t>
            </a:r>
            <a:r>
              <a:rPr lang="en-US" sz="1100" dirty="0"/>
              <a:t> Meeting EPG (Nov)</a:t>
            </a:r>
          </a:p>
        </p:txBody>
      </p:sp>
      <p:sp>
        <p:nvSpPr>
          <p:cNvPr id="69" name="TextBox 68"/>
          <p:cNvSpPr txBox="1"/>
          <p:nvPr/>
        </p:nvSpPr>
        <p:spPr>
          <a:xfrm>
            <a:off x="4152856" y="1632059"/>
            <a:ext cx="1344561" cy="646331"/>
          </a:xfrm>
          <a:prstGeom prst="rect">
            <a:avLst/>
          </a:prstGeom>
          <a:solidFill>
            <a:schemeClr val="accent6">
              <a:lumMod val="20000"/>
              <a:lumOff val="80000"/>
            </a:schemeClr>
          </a:solidFill>
        </p:spPr>
        <p:txBody>
          <a:bodyPr wrap="square" rtlCol="0">
            <a:spAutoFit/>
          </a:bodyPr>
          <a:lstStyle/>
          <a:p>
            <a:r>
              <a:rPr lang="en-US" sz="1200" dirty="0"/>
              <a:t>Global Meeting# 1</a:t>
            </a:r>
          </a:p>
          <a:p>
            <a:r>
              <a:rPr lang="en-US" sz="1200" dirty="0"/>
              <a:t>+ Stakeholder Forum (Q1)</a:t>
            </a:r>
          </a:p>
        </p:txBody>
      </p:sp>
      <p:cxnSp>
        <p:nvCxnSpPr>
          <p:cNvPr id="73" name="Straight Arrow Connector 72"/>
          <p:cNvCxnSpPr/>
          <p:nvPr/>
        </p:nvCxnSpPr>
        <p:spPr>
          <a:xfrm>
            <a:off x="7482556" y="2413686"/>
            <a:ext cx="0" cy="272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4739923" y="2317558"/>
            <a:ext cx="11631" cy="373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5339968" y="2669281"/>
            <a:ext cx="128586" cy="1240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5925601" y="2662409"/>
            <a:ext cx="128586" cy="1240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179801" y="2664270"/>
            <a:ext cx="128586" cy="1240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468554" y="3104858"/>
            <a:ext cx="1062251" cy="415498"/>
          </a:xfrm>
          <a:prstGeom prst="rect">
            <a:avLst/>
          </a:prstGeom>
          <a:noFill/>
        </p:spPr>
        <p:txBody>
          <a:bodyPr wrap="square" rtlCol="0">
            <a:spAutoFit/>
          </a:bodyPr>
          <a:lstStyle/>
          <a:p>
            <a:r>
              <a:rPr lang="en-GB" sz="1050" dirty="0"/>
              <a:t>Regional Workshops</a:t>
            </a:r>
          </a:p>
        </p:txBody>
      </p:sp>
      <p:sp>
        <p:nvSpPr>
          <p:cNvPr id="81" name="Oval 80"/>
          <p:cNvSpPr/>
          <p:nvPr/>
        </p:nvSpPr>
        <p:spPr>
          <a:xfrm>
            <a:off x="6379083" y="2673739"/>
            <a:ext cx="128586" cy="1240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p:cNvCxnSpPr/>
          <p:nvPr/>
        </p:nvCxnSpPr>
        <p:spPr>
          <a:xfrm flipH="1" flipV="1">
            <a:off x="5391997" y="2802538"/>
            <a:ext cx="290113" cy="356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5926779" y="2836546"/>
            <a:ext cx="518865" cy="3427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5816440" y="2784013"/>
            <a:ext cx="145085" cy="375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5851513" y="2799749"/>
            <a:ext cx="373587" cy="383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6974199" y="1579611"/>
            <a:ext cx="1036849" cy="830997"/>
          </a:xfrm>
          <a:prstGeom prst="rect">
            <a:avLst/>
          </a:prstGeom>
          <a:solidFill>
            <a:schemeClr val="accent6">
              <a:lumMod val="20000"/>
              <a:lumOff val="80000"/>
            </a:schemeClr>
          </a:solidFill>
        </p:spPr>
        <p:txBody>
          <a:bodyPr wrap="square" rtlCol="0">
            <a:spAutoFit/>
          </a:bodyPr>
          <a:lstStyle/>
          <a:p>
            <a:r>
              <a:rPr lang="en-US" sz="1200" dirty="0"/>
              <a:t>Global Meeting# 2</a:t>
            </a:r>
          </a:p>
          <a:p>
            <a:r>
              <a:rPr lang="en-US" sz="1200" dirty="0"/>
              <a:t>+ Stakeholder Forum (Q1)</a:t>
            </a:r>
          </a:p>
        </p:txBody>
      </p:sp>
      <p:sp>
        <p:nvSpPr>
          <p:cNvPr id="87" name="Oval 86"/>
          <p:cNvSpPr/>
          <p:nvPr/>
        </p:nvSpPr>
        <p:spPr>
          <a:xfrm>
            <a:off x="6581350" y="2674490"/>
            <a:ext cx="128586" cy="1240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7418263" y="2664270"/>
            <a:ext cx="128586" cy="1240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6399959" y="3233560"/>
            <a:ext cx="926816" cy="430887"/>
          </a:xfrm>
          <a:prstGeom prst="rect">
            <a:avLst/>
          </a:prstGeom>
          <a:solidFill>
            <a:schemeClr val="accent2">
              <a:lumMod val="40000"/>
              <a:lumOff val="60000"/>
            </a:schemeClr>
          </a:solidFill>
        </p:spPr>
        <p:txBody>
          <a:bodyPr wrap="square" rtlCol="0">
            <a:spAutoFit/>
          </a:bodyPr>
          <a:lstStyle/>
          <a:p>
            <a:r>
              <a:rPr lang="en-US" sz="1100" dirty="0"/>
              <a:t>2</a:t>
            </a:r>
            <a:r>
              <a:rPr lang="en-US" sz="1100" baseline="30000" dirty="0"/>
              <a:t>nd</a:t>
            </a:r>
            <a:r>
              <a:rPr lang="en-US" sz="1100" dirty="0"/>
              <a:t> Meeting EPG (Nov)</a:t>
            </a:r>
          </a:p>
        </p:txBody>
      </p:sp>
      <p:cxnSp>
        <p:nvCxnSpPr>
          <p:cNvPr id="91" name="Straight Arrow Connector 90"/>
          <p:cNvCxnSpPr/>
          <p:nvPr/>
        </p:nvCxnSpPr>
        <p:spPr>
          <a:xfrm flipV="1">
            <a:off x="6647758" y="2839837"/>
            <a:ext cx="2252" cy="434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ZoneTexte 70">
            <a:extLst>
              <a:ext uri="{FF2B5EF4-FFF2-40B4-BE49-F238E27FC236}">
                <a16:creationId xmlns:a16="http://schemas.microsoft.com/office/drawing/2014/main" id="{322131D2-3032-C845-B345-F76273683ECA}"/>
              </a:ext>
            </a:extLst>
          </p:cNvPr>
          <p:cNvSpPr txBox="1"/>
          <p:nvPr/>
        </p:nvSpPr>
        <p:spPr>
          <a:xfrm>
            <a:off x="1878812" y="5510443"/>
            <a:ext cx="9000541" cy="784830"/>
          </a:xfrm>
          <a:prstGeom prst="rect">
            <a:avLst/>
          </a:prstGeom>
          <a:noFill/>
        </p:spPr>
        <p:txBody>
          <a:bodyPr wrap="none" rtlCol="0">
            <a:spAutoFit/>
          </a:bodyPr>
          <a:lstStyle/>
          <a:p>
            <a:r>
              <a:rPr lang="en-US" sz="4500" b="1"/>
              <a:t>Preparing for the Decade: Next Steps</a:t>
            </a:r>
          </a:p>
        </p:txBody>
      </p:sp>
      <p:sp>
        <p:nvSpPr>
          <p:cNvPr id="88" name="Rounded Rectangle 87"/>
          <p:cNvSpPr/>
          <p:nvPr/>
        </p:nvSpPr>
        <p:spPr>
          <a:xfrm>
            <a:off x="290370" y="5593124"/>
            <a:ext cx="863067" cy="863067"/>
          </a:xfrm>
          <a:prstGeom prst="roundRect">
            <a:avLst>
              <a:gd name="adj" fmla="val 16670"/>
            </a:avLst>
          </a:prstGeom>
          <a:blipFill>
            <a:blip r:embed="rId3" cstate="email">
              <a:extLst>
                <a:ext uri="{28A0092B-C50C-407E-A947-70E740481C1C}">
                  <a14:useLocalDpi xmlns:a14="http://schemas.microsoft.com/office/drawing/2010/main"/>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92" name="Arrow: Left-Right 64">
            <a:extLst>
              <a:ext uri="{FF2B5EF4-FFF2-40B4-BE49-F238E27FC236}">
                <a16:creationId xmlns:a16="http://schemas.microsoft.com/office/drawing/2014/main" id="{9D40B353-F06A-4A2A-B142-AD7EBF113C70}"/>
              </a:ext>
            </a:extLst>
          </p:cNvPr>
          <p:cNvSpPr/>
          <p:nvPr/>
        </p:nvSpPr>
        <p:spPr>
          <a:xfrm>
            <a:off x="479109" y="4144615"/>
            <a:ext cx="8954256" cy="397565"/>
          </a:xfrm>
          <a:prstGeom prst="leftRightArrow">
            <a:avLst>
              <a:gd name="adj1" fmla="val 100000"/>
              <a:gd name="adj2" fmla="val 50000"/>
            </a:avLst>
          </a:prstGeom>
          <a:gradFill flip="none" rotWithShape="1">
            <a:gsLst>
              <a:gs pos="0">
                <a:schemeClr val="accent6">
                  <a:lumMod val="75000"/>
                </a:schemeClr>
              </a:gs>
              <a:gs pos="12000">
                <a:schemeClr val="accent4">
                  <a:lumMod val="60000"/>
                  <a:lumOff val="40000"/>
                  <a:shade val="67500"/>
                  <a:satMod val="115000"/>
                </a:schemeClr>
              </a:gs>
              <a:gs pos="99000">
                <a:srgbClr val="FFF6D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accent1">
                    <a:lumMod val="75000"/>
                  </a:schemeClr>
                </a:solidFill>
              </a:rPr>
              <a:t>Preparatory Phase</a:t>
            </a:r>
          </a:p>
        </p:txBody>
      </p:sp>
      <p:sp>
        <p:nvSpPr>
          <p:cNvPr id="93" name="Arrow: Pentagon 65">
            <a:extLst>
              <a:ext uri="{FF2B5EF4-FFF2-40B4-BE49-F238E27FC236}">
                <a16:creationId xmlns:a16="http://schemas.microsoft.com/office/drawing/2014/main" id="{B587B79D-D18A-4C32-B30F-824AEE72AD16}"/>
              </a:ext>
            </a:extLst>
          </p:cNvPr>
          <p:cNvSpPr/>
          <p:nvPr/>
        </p:nvSpPr>
        <p:spPr>
          <a:xfrm>
            <a:off x="9433365" y="3497081"/>
            <a:ext cx="1605035" cy="562343"/>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Official start of Decade</a:t>
            </a:r>
          </a:p>
        </p:txBody>
      </p:sp>
      <p:sp>
        <p:nvSpPr>
          <p:cNvPr id="77" name="Oval 76"/>
          <p:cNvSpPr/>
          <p:nvPr/>
        </p:nvSpPr>
        <p:spPr>
          <a:xfrm>
            <a:off x="6768084" y="2673739"/>
            <a:ext cx="128586" cy="1240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989894" y="1493560"/>
            <a:ext cx="906776" cy="82399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a:solidFill>
                  <a:schemeClr val="tx1"/>
                </a:solidFill>
              </a:rPr>
              <a:t>Partnership</a:t>
            </a:r>
            <a:r>
              <a:rPr lang="fr-FR" sz="1200" dirty="0">
                <a:solidFill>
                  <a:schemeClr val="tx1"/>
                </a:solidFill>
              </a:rPr>
              <a:t> Platform Event (?)</a:t>
            </a:r>
          </a:p>
        </p:txBody>
      </p:sp>
      <p:cxnSp>
        <p:nvCxnSpPr>
          <p:cNvPr id="94" name="Straight Arrow Connector 93"/>
          <p:cNvCxnSpPr/>
          <p:nvPr/>
        </p:nvCxnSpPr>
        <p:spPr>
          <a:xfrm>
            <a:off x="6645643" y="2317558"/>
            <a:ext cx="0" cy="323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5" name="Picture 94">
            <a:extLst>
              <a:ext uri="{FF2B5EF4-FFF2-40B4-BE49-F238E27FC236}">
                <a16:creationId xmlns:a16="http://schemas.microsoft.com/office/drawing/2014/main" id="{54F48863-A8CA-5644-82B4-274A47EA92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21757" y="51673"/>
            <a:ext cx="1524000" cy="1651000"/>
          </a:xfrm>
          <a:prstGeom prst="rect">
            <a:avLst/>
          </a:prstGeom>
        </p:spPr>
      </p:pic>
      <p:sp>
        <p:nvSpPr>
          <p:cNvPr id="3" name="TextBox 2">
            <a:extLst>
              <a:ext uri="{FF2B5EF4-FFF2-40B4-BE49-F238E27FC236}">
                <a16:creationId xmlns:a16="http://schemas.microsoft.com/office/drawing/2014/main" id="{FCE22FCE-ED10-224C-BD66-A86C315C07E6}"/>
              </a:ext>
            </a:extLst>
          </p:cNvPr>
          <p:cNvSpPr txBox="1"/>
          <p:nvPr/>
        </p:nvSpPr>
        <p:spPr>
          <a:xfrm>
            <a:off x="3673841" y="1143350"/>
            <a:ext cx="810222" cy="369332"/>
          </a:xfrm>
          <a:prstGeom prst="rect">
            <a:avLst/>
          </a:prstGeom>
          <a:solidFill>
            <a:schemeClr val="accent2"/>
          </a:solidFill>
        </p:spPr>
        <p:txBody>
          <a:bodyPr wrap="none" rtlCol="0">
            <a:spAutoFit/>
          </a:bodyPr>
          <a:lstStyle/>
          <a:p>
            <a:r>
              <a:rPr lang="en-US" dirty="0"/>
              <a:t>TODAY</a:t>
            </a:r>
          </a:p>
        </p:txBody>
      </p:sp>
    </p:spTree>
    <p:extLst>
      <p:ext uri="{BB962C8B-B14F-4D97-AF65-F5344CB8AC3E}">
        <p14:creationId xmlns:p14="http://schemas.microsoft.com/office/powerpoint/2010/main" val="3096585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C6E90E-D589-489A-9AE8-92FFFD25314B}"/>
              </a:ext>
            </a:extLst>
          </p:cNvPr>
          <p:cNvSpPr/>
          <p:nvPr/>
        </p:nvSpPr>
        <p:spPr>
          <a:xfrm>
            <a:off x="-16670" y="-52388"/>
            <a:ext cx="12261056" cy="6879431"/>
          </a:xfrm>
          <a:prstGeom prst="rect">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2" descr="Une image contenant capture d’écran&#10;&#10;Description générée avec un niveau de confiance très élevé">
            <a:extLst>
              <a:ext uri="{FF2B5EF4-FFF2-40B4-BE49-F238E27FC236}">
                <a16:creationId xmlns:a16="http://schemas.microsoft.com/office/drawing/2014/main" id="{6E756F5A-C013-44EA-BDB3-2099B7B183E1}"/>
              </a:ext>
            </a:extLst>
          </p:cNvPr>
          <p:cNvPicPr>
            <a:picLocks noChangeAspect="1"/>
          </p:cNvPicPr>
          <p:nvPr/>
        </p:nvPicPr>
        <p:blipFill>
          <a:blip r:embed="rId2"/>
          <a:stretch>
            <a:fillRect/>
          </a:stretch>
        </p:blipFill>
        <p:spPr>
          <a:xfrm>
            <a:off x="-42358" y="-52707"/>
            <a:ext cx="12312432" cy="4765384"/>
          </a:xfrm>
          <a:prstGeom prst="rect">
            <a:avLst/>
          </a:prstGeom>
        </p:spPr>
      </p:pic>
      <p:sp>
        <p:nvSpPr>
          <p:cNvPr id="3" name="Rectangle 2"/>
          <p:cNvSpPr/>
          <p:nvPr/>
        </p:nvSpPr>
        <p:spPr>
          <a:xfrm>
            <a:off x="9750485" y="3387327"/>
            <a:ext cx="2379785" cy="1055077"/>
          </a:xfrm>
          <a:prstGeom prst="rect">
            <a:avLst/>
          </a:prstGeom>
          <a:solidFill>
            <a:srgbClr val="3967A4"/>
          </a:solidFill>
          <a:ln>
            <a:solidFill>
              <a:srgbClr val="3C8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PARTNERSHIP PLATFORM EVENT</a:t>
            </a:r>
          </a:p>
        </p:txBody>
      </p:sp>
      <p:cxnSp>
        <p:nvCxnSpPr>
          <p:cNvPr id="6" name="Straight Arrow Connector 5"/>
          <p:cNvCxnSpPr/>
          <p:nvPr/>
        </p:nvCxnSpPr>
        <p:spPr>
          <a:xfrm>
            <a:off x="9120554" y="4372708"/>
            <a:ext cx="5158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9120554" y="4712677"/>
            <a:ext cx="4806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16">
            <a:extLst>
              <a:ext uri="{FF2B5EF4-FFF2-40B4-BE49-F238E27FC236}">
                <a16:creationId xmlns:a16="http://schemas.microsoft.com/office/drawing/2014/main" id="{7B73585F-3C7E-0344-B894-301C2815B4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712677"/>
            <a:ext cx="12244386" cy="2177479"/>
          </a:xfrm>
          <a:prstGeom prst="rect">
            <a:avLst/>
          </a:prstGeom>
        </p:spPr>
      </p:pic>
    </p:spTree>
    <p:extLst>
      <p:ext uri="{BB962C8B-B14F-4D97-AF65-F5344CB8AC3E}">
        <p14:creationId xmlns:p14="http://schemas.microsoft.com/office/powerpoint/2010/main" val="1007147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13510-EF1A-E44F-9C94-979BBB4123A0}"/>
              </a:ext>
            </a:extLst>
          </p:cNvPr>
          <p:cNvSpPr>
            <a:spLocks noGrp="1"/>
          </p:cNvSpPr>
          <p:nvPr>
            <p:ph type="title"/>
          </p:nvPr>
        </p:nvSpPr>
        <p:spPr/>
        <p:txBody>
          <a:bodyPr>
            <a:normAutofit/>
          </a:bodyPr>
          <a:lstStyle/>
          <a:p>
            <a:r>
              <a:rPr lang="en-US" sz="3200" dirty="0"/>
              <a:t>Executive Planning group</a:t>
            </a:r>
          </a:p>
        </p:txBody>
      </p:sp>
      <p:sp>
        <p:nvSpPr>
          <p:cNvPr id="3" name="Content Placeholder 2">
            <a:extLst>
              <a:ext uri="{FF2B5EF4-FFF2-40B4-BE49-F238E27FC236}">
                <a16:creationId xmlns:a16="http://schemas.microsoft.com/office/drawing/2014/main" id="{E3D72520-BEF2-8B46-B4FB-D1498956EC9D}"/>
              </a:ext>
            </a:extLst>
          </p:cNvPr>
          <p:cNvSpPr>
            <a:spLocks noGrp="1"/>
          </p:cNvSpPr>
          <p:nvPr>
            <p:ph idx="1"/>
          </p:nvPr>
        </p:nvSpPr>
        <p:spPr>
          <a:xfrm>
            <a:off x="838200" y="1825624"/>
            <a:ext cx="10515600" cy="5032375"/>
          </a:xfrm>
        </p:spPr>
        <p:txBody>
          <a:bodyPr numCol="3">
            <a:noAutofit/>
          </a:bodyPr>
          <a:lstStyle/>
          <a:p>
            <a:pPr>
              <a:lnSpc>
                <a:spcPct val="100000"/>
              </a:lnSpc>
            </a:pPr>
            <a:r>
              <a:rPr lang="en-GB" sz="1500" b="1" dirty="0"/>
              <a:t>Francisco Arias, </a:t>
            </a:r>
            <a:r>
              <a:rPr lang="en-GB" sz="1500" dirty="0"/>
              <a:t>Director General, </a:t>
            </a:r>
            <a:r>
              <a:rPr lang="en-GB" sz="1500" dirty="0" err="1"/>
              <a:t>Invemar</a:t>
            </a:r>
            <a:r>
              <a:rPr lang="en-GB" sz="1500" dirty="0"/>
              <a:t>, Colombia</a:t>
            </a:r>
            <a:endParaRPr lang="fr-FR" sz="1500" dirty="0"/>
          </a:p>
          <a:p>
            <a:pPr lvl="0">
              <a:lnSpc>
                <a:spcPct val="100000"/>
              </a:lnSpc>
            </a:pPr>
            <a:r>
              <a:rPr lang="en-US" sz="1500" b="1" dirty="0"/>
              <a:t>Elva Escobar Briones</a:t>
            </a:r>
            <a:r>
              <a:rPr lang="fr-FR" sz="1500" dirty="0"/>
              <a:t>, </a:t>
            </a:r>
            <a:r>
              <a:rPr lang="en-US" sz="1500" dirty="0"/>
              <a:t>Institute of Marine Sciences and Limnology,  UNAM, Mexico</a:t>
            </a:r>
            <a:endParaRPr lang="fr-FR" sz="1500" dirty="0"/>
          </a:p>
          <a:p>
            <a:pPr>
              <a:lnSpc>
                <a:spcPct val="100000"/>
              </a:lnSpc>
            </a:pPr>
            <a:r>
              <a:rPr lang="en-US" sz="1500" b="1" dirty="0"/>
              <a:t>Karen Evans, </a:t>
            </a:r>
            <a:r>
              <a:rPr lang="en-US" sz="1500" dirty="0"/>
              <a:t>Senior Research Scientist</a:t>
            </a:r>
            <a:r>
              <a:rPr lang="fr-FR" sz="1500" dirty="0"/>
              <a:t>, </a:t>
            </a:r>
            <a:r>
              <a:rPr lang="en-US" sz="1500" dirty="0"/>
              <a:t>CSIRO Oceans and Atmosphere, Australia</a:t>
            </a:r>
            <a:endParaRPr lang="fr-FR" sz="1500" dirty="0"/>
          </a:p>
          <a:p>
            <a:pPr>
              <a:lnSpc>
                <a:spcPct val="100000"/>
              </a:lnSpc>
            </a:pPr>
            <a:r>
              <a:rPr lang="en-US" sz="1500" b="1" dirty="0"/>
              <a:t>Kristina </a:t>
            </a:r>
            <a:r>
              <a:rPr lang="en-US" sz="1500" b="1" dirty="0" err="1"/>
              <a:t>Gjerde</a:t>
            </a:r>
            <a:r>
              <a:rPr lang="fr-FR" sz="1500" dirty="0"/>
              <a:t>, </a:t>
            </a:r>
            <a:r>
              <a:rPr lang="en-US" sz="1500" dirty="0"/>
              <a:t>Senior High Seas Advisor to IUCN’s Global Marine &amp; Polar Programme</a:t>
            </a:r>
            <a:endParaRPr lang="fr-FR" sz="1500" dirty="0"/>
          </a:p>
          <a:p>
            <a:pPr>
              <a:lnSpc>
                <a:spcPct val="100000"/>
              </a:lnSpc>
            </a:pPr>
            <a:r>
              <a:rPr lang="en-US" sz="1500" b="1" dirty="0"/>
              <a:t>Anna </a:t>
            </a:r>
            <a:r>
              <a:rPr lang="en-US" sz="1500" b="1" dirty="0" err="1"/>
              <a:t>Jöborn</a:t>
            </a:r>
            <a:r>
              <a:rPr lang="en-US" sz="1500" b="1" dirty="0"/>
              <a:t>, </a:t>
            </a:r>
            <a:r>
              <a:rPr lang="en-GB" sz="1500" dirty="0"/>
              <a:t>Director, Science Affairs Department, Agency for </a:t>
            </a:r>
            <a:br>
              <a:rPr lang="en-GB" sz="1500" dirty="0"/>
            </a:br>
            <a:r>
              <a:rPr lang="en-US" sz="1500" dirty="0"/>
              <a:t>Marine and Water Management, Sweden</a:t>
            </a:r>
            <a:endParaRPr lang="fr-FR" sz="1500" dirty="0"/>
          </a:p>
          <a:p>
            <a:pPr>
              <a:lnSpc>
                <a:spcPct val="100000"/>
              </a:lnSpc>
            </a:pPr>
            <a:r>
              <a:rPr lang="en-US" sz="1500" b="1" dirty="0"/>
              <a:t>Suzan </a:t>
            </a:r>
            <a:r>
              <a:rPr lang="en-US" sz="1500" b="1" dirty="0" err="1"/>
              <a:t>Kholeif</a:t>
            </a:r>
            <a:r>
              <a:rPr lang="fr-FR" sz="1500" dirty="0"/>
              <a:t>, </a:t>
            </a:r>
            <a:r>
              <a:rPr lang="fr-FR" sz="1500" dirty="0" err="1"/>
              <a:t>Director</a:t>
            </a:r>
            <a:r>
              <a:rPr lang="fr-FR" sz="1500" dirty="0"/>
              <a:t>,</a:t>
            </a:r>
            <a:r>
              <a:rPr lang="en-US" sz="1500" b="1" dirty="0"/>
              <a:t> </a:t>
            </a:r>
            <a:r>
              <a:rPr lang="en-US" sz="1500" dirty="0"/>
              <a:t>National Institute of Oceanography and Fisheries, Egypt</a:t>
            </a:r>
            <a:endParaRPr lang="fr-FR" sz="1500" dirty="0"/>
          </a:p>
          <a:p>
            <a:pPr>
              <a:lnSpc>
                <a:spcPct val="100000"/>
              </a:lnSpc>
            </a:pPr>
            <a:r>
              <a:rPr lang="en-US" sz="1500" b="1" dirty="0"/>
              <a:t>Jens Kruger, </a:t>
            </a:r>
            <a:r>
              <a:rPr lang="en-US" sz="1500" dirty="0"/>
              <a:t>Head of the Ocean &amp; Costal Geoscience Sector, Pacific Community (SPC)</a:t>
            </a:r>
          </a:p>
          <a:p>
            <a:pPr>
              <a:lnSpc>
                <a:spcPct val="100000"/>
              </a:lnSpc>
            </a:pPr>
            <a:r>
              <a:rPr lang="en-US" sz="1500" b="1" dirty="0" err="1"/>
              <a:t>Youn</a:t>
            </a:r>
            <a:r>
              <a:rPr lang="en-US" sz="1500" b="1" dirty="0"/>
              <a:t>-Ho Lee, </a:t>
            </a:r>
            <a:r>
              <a:rPr lang="en-US" sz="1500" dirty="0"/>
              <a:t>Professor, Korea Institute of Ocean Science and Technology, Republic of Korea</a:t>
            </a:r>
          </a:p>
          <a:p>
            <a:pPr>
              <a:lnSpc>
                <a:spcPct val="100000"/>
              </a:lnSpc>
            </a:pPr>
            <a:r>
              <a:rPr lang="en-US" sz="1500" b="1" dirty="0"/>
              <a:t>Margaret </a:t>
            </a:r>
            <a:r>
              <a:rPr lang="en-US" sz="1500" b="1" dirty="0" err="1"/>
              <a:t>Leinen</a:t>
            </a:r>
            <a:r>
              <a:rPr lang="en-US" sz="1500" b="1" dirty="0"/>
              <a:t>, </a:t>
            </a:r>
            <a:r>
              <a:rPr lang="en-US" sz="1500" dirty="0"/>
              <a:t>Director, Scripps Institution of Oceanography, USA</a:t>
            </a:r>
          </a:p>
          <a:p>
            <a:pPr>
              <a:lnSpc>
                <a:spcPct val="100000"/>
              </a:lnSpc>
            </a:pPr>
            <a:r>
              <a:rPr lang="en-US" sz="1500" b="1" dirty="0"/>
              <a:t>M.A. </a:t>
            </a:r>
            <a:r>
              <a:rPr lang="en-US" sz="1500" b="1" dirty="0" err="1"/>
              <a:t>Atmanand</a:t>
            </a:r>
            <a:r>
              <a:rPr lang="en-US" sz="1500" b="1" dirty="0"/>
              <a:t>, </a:t>
            </a:r>
            <a:r>
              <a:rPr lang="en-US" sz="1500" dirty="0"/>
              <a:t>Director of the National Institute of Ocean Technology , India </a:t>
            </a:r>
          </a:p>
          <a:p>
            <a:pPr>
              <a:lnSpc>
                <a:spcPct val="100000"/>
              </a:lnSpc>
            </a:pPr>
            <a:r>
              <a:rPr lang="en-US" sz="1500" b="1" dirty="0"/>
              <a:t>Craig McLean, </a:t>
            </a:r>
            <a:r>
              <a:rPr lang="en-US" sz="1500" dirty="0"/>
              <a:t>Acting Chief Scientist, NOAA, USA</a:t>
            </a:r>
            <a:endParaRPr lang="en-US" sz="1500" b="1" dirty="0"/>
          </a:p>
          <a:p>
            <a:pPr>
              <a:lnSpc>
                <a:spcPct val="100000"/>
              </a:lnSpc>
            </a:pPr>
            <a:r>
              <a:rPr lang="en-US" sz="1500" b="1" dirty="0"/>
              <a:t>Linwood Pendleton, </a:t>
            </a:r>
            <a:r>
              <a:rPr lang="en-US" sz="1500" dirty="0"/>
              <a:t>Global Ocean Lead  Scientist, World Wide Fund for Nature</a:t>
            </a:r>
            <a:endParaRPr lang="fr-FR" sz="1500" dirty="0"/>
          </a:p>
          <a:p>
            <a:pPr>
              <a:lnSpc>
                <a:spcPct val="100000"/>
              </a:lnSpc>
            </a:pPr>
            <a:r>
              <a:rPr lang="en-US" sz="1500" b="1" dirty="0" err="1"/>
              <a:t>Fangli</a:t>
            </a:r>
            <a:r>
              <a:rPr lang="en-US" sz="1500" b="1" dirty="0"/>
              <a:t> </a:t>
            </a:r>
            <a:r>
              <a:rPr lang="en-US" sz="1500" b="1" dirty="0" err="1"/>
              <a:t>Qiao</a:t>
            </a:r>
            <a:r>
              <a:rPr lang="fr-FR" sz="1500" dirty="0"/>
              <a:t>, </a:t>
            </a:r>
            <a:r>
              <a:rPr lang="en-US" sz="1500" dirty="0"/>
              <a:t>Vice-Chair , National Scientific Committee of Global Change and Mitigation, Ministry of Science and Technology of China</a:t>
            </a:r>
            <a:endParaRPr lang="fr-FR" sz="1500" dirty="0"/>
          </a:p>
          <a:p>
            <a:pPr>
              <a:lnSpc>
                <a:spcPct val="100000"/>
              </a:lnSpc>
            </a:pPr>
            <a:r>
              <a:rPr lang="en-US" sz="1500" b="1" dirty="0"/>
              <a:t>Ricardo Serrao Santos</a:t>
            </a:r>
            <a:r>
              <a:rPr lang="fr-FR" sz="1500" dirty="0"/>
              <a:t>,</a:t>
            </a:r>
            <a:r>
              <a:rPr lang="fr-FR" sz="1500" b="1" dirty="0"/>
              <a:t> </a:t>
            </a:r>
            <a:r>
              <a:rPr lang="en-US" sz="1500" dirty="0"/>
              <a:t>Member of the European Parliament, Portugal</a:t>
            </a:r>
          </a:p>
          <a:p>
            <a:pPr>
              <a:lnSpc>
                <a:spcPct val="100000"/>
              </a:lnSpc>
            </a:pPr>
            <a:r>
              <a:rPr lang="en-US" sz="1500" b="1" dirty="0"/>
              <a:t>Sergey </a:t>
            </a:r>
            <a:r>
              <a:rPr lang="en-US" sz="1500" b="1" dirty="0" err="1"/>
              <a:t>Shapovalov</a:t>
            </a:r>
            <a:r>
              <a:rPr lang="fr-FR" sz="1500" dirty="0"/>
              <a:t>, </a:t>
            </a:r>
            <a:r>
              <a:rPr lang="en-US" sz="1500" dirty="0"/>
              <a:t>Head of  the Center for Coordination of Ocean Research of RAS, Russian Federation</a:t>
            </a:r>
            <a:endParaRPr lang="fr-FR" sz="1500" dirty="0"/>
          </a:p>
          <a:p>
            <a:pPr>
              <a:lnSpc>
                <a:spcPct val="100000"/>
              </a:lnSpc>
            </a:pPr>
            <a:r>
              <a:rPr lang="fr-FR" sz="1500" b="1" dirty="0"/>
              <a:t>Gilbert </a:t>
            </a:r>
            <a:r>
              <a:rPr lang="fr-FR" sz="1500" b="1" dirty="0" err="1"/>
              <a:t>Siko</a:t>
            </a:r>
            <a:r>
              <a:rPr lang="fr-FR" sz="1500" dirty="0"/>
              <a:t> , </a:t>
            </a:r>
            <a:r>
              <a:rPr lang="fr-FR" sz="1500" dirty="0" err="1"/>
              <a:t>Director</a:t>
            </a:r>
            <a:r>
              <a:rPr lang="fr-FR" sz="1500" dirty="0"/>
              <a:t> in the </a:t>
            </a:r>
            <a:r>
              <a:rPr lang="fr-FR" sz="1500" dirty="0" err="1"/>
              <a:t>Department</a:t>
            </a:r>
            <a:r>
              <a:rPr lang="fr-FR" sz="1500" dirty="0"/>
              <a:t> of Science and </a:t>
            </a:r>
            <a:r>
              <a:rPr lang="fr-FR" sz="1500" dirty="0" err="1"/>
              <a:t>Technology</a:t>
            </a:r>
            <a:r>
              <a:rPr lang="fr-FR" sz="1500" dirty="0"/>
              <a:t> (DST), South </a:t>
            </a:r>
            <a:r>
              <a:rPr lang="fr-FR" sz="1500" dirty="0" err="1"/>
              <a:t>Africa</a:t>
            </a:r>
            <a:endParaRPr lang="fr-FR" sz="1500" dirty="0"/>
          </a:p>
          <a:p>
            <a:pPr>
              <a:lnSpc>
                <a:spcPct val="100000"/>
              </a:lnSpc>
            </a:pPr>
            <a:r>
              <a:rPr lang="en-US" sz="1500" b="1" dirty="0" err="1"/>
              <a:t>Mitsuo</a:t>
            </a:r>
            <a:r>
              <a:rPr lang="en-US" sz="1500" b="1" dirty="0"/>
              <a:t> </a:t>
            </a:r>
            <a:r>
              <a:rPr lang="en-US" sz="1500" b="1" dirty="0" err="1"/>
              <a:t>Uematsu</a:t>
            </a:r>
            <a:r>
              <a:rPr lang="en-US" sz="1500" b="1" dirty="0"/>
              <a:t>, </a:t>
            </a:r>
            <a:r>
              <a:rPr lang="en-US" sz="1500" dirty="0"/>
              <a:t>Emeritus professor, University of Tokyo</a:t>
            </a:r>
            <a:r>
              <a:rPr lang="fr-FR" sz="1500" dirty="0"/>
              <a:t>, </a:t>
            </a:r>
            <a:r>
              <a:rPr lang="fr-FR" sz="1500" dirty="0" err="1"/>
              <a:t>Japan</a:t>
            </a:r>
            <a:endParaRPr lang="en-US" sz="1500" dirty="0"/>
          </a:p>
          <a:p>
            <a:pPr>
              <a:lnSpc>
                <a:spcPct val="100000"/>
              </a:lnSpc>
            </a:pPr>
            <a:r>
              <a:rPr lang="en-US" sz="1500" b="1" dirty="0"/>
              <a:t>Martin Visbeck</a:t>
            </a:r>
            <a:r>
              <a:rPr lang="fr-FR" sz="1500" dirty="0"/>
              <a:t>, </a:t>
            </a:r>
            <a:r>
              <a:rPr lang="en-US" sz="1500" dirty="0"/>
              <a:t>Professor for Physical Oceanography</a:t>
            </a:r>
            <a:r>
              <a:rPr lang="fr-FR" sz="1500" dirty="0"/>
              <a:t>, </a:t>
            </a:r>
            <a:r>
              <a:rPr lang="en-US" sz="1500" dirty="0"/>
              <a:t>GEOMAR Helmholtz Centre for Ocean Research Kiel and Kiel University, Germany</a:t>
            </a:r>
            <a:endParaRPr lang="fr-FR" sz="1500" dirty="0"/>
          </a:p>
          <a:p>
            <a:pPr>
              <a:lnSpc>
                <a:spcPct val="100000"/>
              </a:lnSpc>
            </a:pPr>
            <a:r>
              <a:rPr lang="en-US" sz="1500" b="1" dirty="0"/>
              <a:t>Christa von </a:t>
            </a:r>
            <a:r>
              <a:rPr lang="en-US" sz="1500" b="1" dirty="0" err="1"/>
              <a:t>Hillebrandt</a:t>
            </a:r>
            <a:r>
              <a:rPr lang="en-US" sz="1500" b="1" dirty="0"/>
              <a:t>-Andrade</a:t>
            </a:r>
            <a:r>
              <a:rPr lang="fr-FR" sz="1500" dirty="0"/>
              <a:t>, </a:t>
            </a:r>
            <a:r>
              <a:rPr lang="en-US" sz="1500" dirty="0"/>
              <a:t>Manager of the NOAA National Weather Service Caribbean Tsunami Warning Program, USA</a:t>
            </a:r>
          </a:p>
          <a:p>
            <a:pPr>
              <a:lnSpc>
                <a:spcPct val="100000"/>
              </a:lnSpc>
            </a:pPr>
            <a:endParaRPr lang="en-US" sz="1500" dirty="0"/>
          </a:p>
        </p:txBody>
      </p:sp>
    </p:spTree>
    <p:extLst>
      <p:ext uri="{BB962C8B-B14F-4D97-AF65-F5344CB8AC3E}">
        <p14:creationId xmlns:p14="http://schemas.microsoft.com/office/powerpoint/2010/main" val="3196626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7ED68D-AD4B-7749-835E-61288138A6A0}"/>
              </a:ext>
            </a:extLst>
          </p:cNvPr>
          <p:cNvSpPr>
            <a:spLocks noGrp="1"/>
          </p:cNvSpPr>
          <p:nvPr>
            <p:ph type="title"/>
          </p:nvPr>
        </p:nvSpPr>
        <p:spPr>
          <a:xfrm>
            <a:off x="838200" y="87537"/>
            <a:ext cx="10515600" cy="777875"/>
          </a:xfrm>
        </p:spPr>
        <p:txBody>
          <a:bodyPr>
            <a:normAutofit/>
          </a:bodyPr>
          <a:lstStyle/>
          <a:p>
            <a:r>
              <a:rPr lang="en-US" sz="3200" dirty="0"/>
              <a:t>2019 planning events</a:t>
            </a:r>
          </a:p>
        </p:txBody>
      </p:sp>
      <p:graphicFrame>
        <p:nvGraphicFramePr>
          <p:cNvPr id="7" name="Content Placeholder 6">
            <a:extLst>
              <a:ext uri="{FF2B5EF4-FFF2-40B4-BE49-F238E27FC236}">
                <a16:creationId xmlns:a16="http://schemas.microsoft.com/office/drawing/2014/main" id="{782CD26C-25D9-3E49-B5EF-271AF41A6891}"/>
              </a:ext>
            </a:extLst>
          </p:cNvPr>
          <p:cNvGraphicFramePr>
            <a:graphicFrameLocks noGrp="1"/>
          </p:cNvGraphicFramePr>
          <p:nvPr>
            <p:ph idx="1"/>
            <p:extLst>
              <p:ext uri="{D42A27DB-BD31-4B8C-83A1-F6EECF244321}">
                <p14:modId xmlns:p14="http://schemas.microsoft.com/office/powerpoint/2010/main" val="2060220324"/>
              </p:ext>
            </p:extLst>
          </p:nvPr>
        </p:nvGraphicFramePr>
        <p:xfrm>
          <a:off x="1735364" y="754062"/>
          <a:ext cx="9896928" cy="5946948"/>
        </p:xfrm>
        <a:graphic>
          <a:graphicData uri="http://schemas.openxmlformats.org/drawingml/2006/table">
            <a:tbl>
              <a:tblPr>
                <a:tableStyleId>{5C22544A-7EE6-4342-B048-85BDC9FD1C3A}</a:tableStyleId>
              </a:tblPr>
              <a:tblGrid>
                <a:gridCol w="926193">
                  <a:extLst>
                    <a:ext uri="{9D8B030D-6E8A-4147-A177-3AD203B41FA5}">
                      <a16:colId xmlns:a16="http://schemas.microsoft.com/office/drawing/2014/main" val="2843844441"/>
                    </a:ext>
                  </a:extLst>
                </a:gridCol>
                <a:gridCol w="3657600">
                  <a:extLst>
                    <a:ext uri="{9D8B030D-6E8A-4147-A177-3AD203B41FA5}">
                      <a16:colId xmlns:a16="http://schemas.microsoft.com/office/drawing/2014/main" val="2399247775"/>
                    </a:ext>
                  </a:extLst>
                </a:gridCol>
                <a:gridCol w="5313135">
                  <a:extLst>
                    <a:ext uri="{9D8B030D-6E8A-4147-A177-3AD203B41FA5}">
                      <a16:colId xmlns:a16="http://schemas.microsoft.com/office/drawing/2014/main" val="708192091"/>
                    </a:ext>
                  </a:extLst>
                </a:gridCol>
              </a:tblGrid>
              <a:tr h="378377">
                <a:tc>
                  <a:txBody>
                    <a:bodyPr/>
                    <a:lstStyle/>
                    <a:p>
                      <a:pPr algn="l" fontAlgn="b"/>
                      <a:r>
                        <a:rPr lang="fr-FR" sz="1400" u="none" strike="noStrike">
                          <a:effectLst/>
                        </a:rPr>
                        <a:t>Decade meetings </a:t>
                      </a:r>
                      <a:endParaRPr lang="fr-FR" sz="1400" b="1" i="0" u="none" strike="noStrike">
                        <a:solidFill>
                          <a:srgbClr val="000000"/>
                        </a:solidFill>
                        <a:effectLst/>
                        <a:latin typeface="Calibri" panose="020F0502020204030204" pitchFamily="34" charset="0"/>
                      </a:endParaRPr>
                    </a:p>
                  </a:txBody>
                  <a:tcPr marL="8868" marR="8868" marT="8868" marB="0" anchor="b"/>
                </a:tc>
                <a:tc>
                  <a:txBody>
                    <a:bodyPr/>
                    <a:lstStyle/>
                    <a:p>
                      <a:pPr algn="l" fontAlgn="t"/>
                      <a:r>
                        <a:rPr lang="fr-FR" sz="1400" u="none" strike="noStrike">
                          <a:effectLst/>
                        </a:rPr>
                        <a:t>Possible side-events at internation meetings </a:t>
                      </a:r>
                      <a:endParaRPr lang="fr-FR" sz="1400" b="1" i="0" u="none" strike="noStrike">
                        <a:solidFill>
                          <a:srgbClr val="000000"/>
                        </a:solidFill>
                        <a:effectLst/>
                        <a:latin typeface="Calibri" panose="020F0502020204030204" pitchFamily="34" charset="0"/>
                      </a:endParaRPr>
                    </a:p>
                  </a:txBody>
                  <a:tcPr marL="8868" marR="8868" marT="8868" marB="0"/>
                </a:tc>
                <a:tc>
                  <a:txBody>
                    <a:bodyPr/>
                    <a:lstStyle/>
                    <a:p>
                      <a:pPr algn="l" fontAlgn="t"/>
                      <a:r>
                        <a:rPr lang="fr-FR" sz="1400" u="none" strike="noStrike" dirty="0">
                          <a:effectLst/>
                        </a:rPr>
                        <a:t>Planning and consultative meetings </a:t>
                      </a:r>
                      <a:endParaRPr lang="fr-FR" sz="1400" b="1" i="0" u="none" strike="noStrike" dirty="0">
                        <a:solidFill>
                          <a:srgbClr val="000000"/>
                        </a:solidFill>
                        <a:effectLst/>
                        <a:latin typeface="Calibri" panose="020F0502020204030204" pitchFamily="34" charset="0"/>
                      </a:endParaRPr>
                    </a:p>
                  </a:txBody>
                  <a:tcPr marL="8868" marR="8868" marT="8868" marB="0"/>
                </a:tc>
                <a:extLst>
                  <a:ext uri="{0D108BD9-81ED-4DB2-BD59-A6C34878D82A}">
                    <a16:rowId xmlns:a16="http://schemas.microsoft.com/office/drawing/2014/main" val="3366001582"/>
                  </a:ext>
                </a:extLst>
              </a:tr>
              <a:tr h="177364">
                <a:tc>
                  <a:txBody>
                    <a:bodyPr/>
                    <a:lstStyle/>
                    <a:p>
                      <a:pPr algn="l" fontAlgn="b"/>
                      <a:r>
                        <a:rPr lang="fr-FR" sz="1400" u="none" strike="noStrike">
                          <a:effectLst/>
                        </a:rPr>
                        <a:t>January</a:t>
                      </a:r>
                      <a:endParaRPr lang="fr-FR" sz="1400" b="1"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 </a:t>
                      </a:r>
                      <a:endParaRPr lang="fr-FR" sz="1400" b="0"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 </a:t>
                      </a:r>
                      <a:endParaRPr lang="fr-FR" sz="1400" b="0" i="0" u="none" strike="noStrike">
                        <a:solidFill>
                          <a:srgbClr val="000000"/>
                        </a:solidFill>
                        <a:effectLst/>
                        <a:latin typeface="Calibri" panose="020F0502020204030204" pitchFamily="34" charset="0"/>
                      </a:endParaRPr>
                    </a:p>
                  </a:txBody>
                  <a:tcPr marL="8868" marR="8868" marT="8868" marB="0" anchor="b"/>
                </a:tc>
                <a:extLst>
                  <a:ext uri="{0D108BD9-81ED-4DB2-BD59-A6C34878D82A}">
                    <a16:rowId xmlns:a16="http://schemas.microsoft.com/office/drawing/2014/main" val="1981883079"/>
                  </a:ext>
                </a:extLst>
              </a:tr>
              <a:tr h="177364">
                <a:tc>
                  <a:txBody>
                    <a:bodyPr/>
                    <a:lstStyle/>
                    <a:p>
                      <a:pPr algn="l" fontAlgn="b"/>
                      <a:r>
                        <a:rPr lang="fr-FR" sz="1400" u="none" strike="noStrike">
                          <a:effectLst/>
                        </a:rPr>
                        <a:t>February</a:t>
                      </a:r>
                      <a:endParaRPr lang="fr-FR" sz="1400" b="1"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 </a:t>
                      </a:r>
                      <a:endParaRPr lang="fr-FR" sz="1400" b="0"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 </a:t>
                      </a:r>
                      <a:endParaRPr lang="fr-FR" sz="1400" b="0" i="0" u="none" strike="noStrike">
                        <a:solidFill>
                          <a:srgbClr val="000000"/>
                        </a:solidFill>
                        <a:effectLst/>
                        <a:latin typeface="Calibri" panose="020F0502020204030204" pitchFamily="34" charset="0"/>
                      </a:endParaRPr>
                    </a:p>
                  </a:txBody>
                  <a:tcPr marL="8868" marR="8868" marT="8868" marB="0" anchor="b"/>
                </a:tc>
                <a:extLst>
                  <a:ext uri="{0D108BD9-81ED-4DB2-BD59-A6C34878D82A}">
                    <a16:rowId xmlns:a16="http://schemas.microsoft.com/office/drawing/2014/main" val="3467634809"/>
                  </a:ext>
                </a:extLst>
              </a:tr>
              <a:tr h="177364">
                <a:tc rowSpan="2">
                  <a:txBody>
                    <a:bodyPr/>
                    <a:lstStyle/>
                    <a:p>
                      <a:pPr algn="l" fontAlgn="t"/>
                      <a:r>
                        <a:rPr lang="fr-FR" sz="1400" u="none" strike="noStrike">
                          <a:effectLst/>
                        </a:rPr>
                        <a:t>March</a:t>
                      </a:r>
                      <a:endParaRPr lang="fr-FR" sz="1400" b="1" i="0" u="none" strike="noStrike">
                        <a:solidFill>
                          <a:srgbClr val="000000"/>
                        </a:solidFill>
                        <a:effectLst/>
                        <a:latin typeface="Calibri" panose="020F0502020204030204" pitchFamily="34" charset="0"/>
                      </a:endParaRPr>
                    </a:p>
                  </a:txBody>
                  <a:tcPr marL="8868" marR="8868" marT="8868" marB="0"/>
                </a:tc>
                <a:tc>
                  <a:txBody>
                    <a:bodyPr/>
                    <a:lstStyle/>
                    <a:p>
                      <a:pPr algn="l" fontAlgn="b"/>
                      <a:r>
                        <a:rPr lang="fr-FR" sz="1400" u="none" strike="noStrike">
                          <a:effectLst/>
                        </a:rPr>
                        <a:t>AtlantOS General Assembly, 26-29, UNESCO HQ, Paris </a:t>
                      </a:r>
                      <a:endParaRPr lang="fr-FR" sz="1400" b="0"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1st Global Planning Meeting &amp; Stakeholder Forum, March/April, Denmark</a:t>
                      </a:r>
                      <a:endParaRPr lang="fr-FR" sz="1400" b="0" i="0" u="none" strike="noStrike">
                        <a:solidFill>
                          <a:srgbClr val="000000"/>
                        </a:solidFill>
                        <a:effectLst/>
                        <a:latin typeface="Calibri" panose="020F0502020204030204" pitchFamily="34" charset="0"/>
                      </a:endParaRPr>
                    </a:p>
                  </a:txBody>
                  <a:tcPr marL="8868" marR="8868" marT="8868" marB="0" anchor="b"/>
                </a:tc>
                <a:extLst>
                  <a:ext uri="{0D108BD9-81ED-4DB2-BD59-A6C34878D82A}">
                    <a16:rowId xmlns:a16="http://schemas.microsoft.com/office/drawing/2014/main" val="747313056"/>
                  </a:ext>
                </a:extLst>
              </a:tr>
              <a:tr h="177364">
                <a:tc vMerge="1">
                  <a:txBody>
                    <a:bodyPr/>
                    <a:lstStyle/>
                    <a:p>
                      <a:endParaRPr lang="en-US"/>
                    </a:p>
                  </a:txBody>
                  <a:tcPr/>
                </a:tc>
                <a:tc>
                  <a:txBody>
                    <a:bodyPr/>
                    <a:lstStyle/>
                    <a:p>
                      <a:pPr algn="l" fontAlgn="b"/>
                      <a:r>
                        <a:rPr lang="fr-FR" sz="1400" u="none" strike="noStrike">
                          <a:effectLst/>
                        </a:rPr>
                        <a:t>IOCARIBE 15th Intergovernemental session, 11-15, </a:t>
                      </a:r>
                      <a:endParaRPr lang="fr-FR" sz="1400" b="0"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Regional workshop 1: Carribean (back-to-back with IOCARIBE 15th session)</a:t>
                      </a:r>
                      <a:endParaRPr lang="fr-FR" sz="1400" b="0" i="0" u="none" strike="noStrike">
                        <a:solidFill>
                          <a:srgbClr val="000000"/>
                        </a:solidFill>
                        <a:effectLst/>
                        <a:latin typeface="Calibri" panose="020F0502020204030204" pitchFamily="34" charset="0"/>
                      </a:endParaRPr>
                    </a:p>
                  </a:txBody>
                  <a:tcPr marL="8868" marR="8868" marT="8868" marB="0" anchor="b"/>
                </a:tc>
                <a:extLst>
                  <a:ext uri="{0D108BD9-81ED-4DB2-BD59-A6C34878D82A}">
                    <a16:rowId xmlns:a16="http://schemas.microsoft.com/office/drawing/2014/main" val="1709912355"/>
                  </a:ext>
                </a:extLst>
              </a:tr>
              <a:tr h="177364">
                <a:tc rowSpan="2">
                  <a:txBody>
                    <a:bodyPr/>
                    <a:lstStyle/>
                    <a:p>
                      <a:pPr algn="l" fontAlgn="t"/>
                      <a:r>
                        <a:rPr lang="fr-FR" sz="1400" u="none" strike="noStrike">
                          <a:effectLst/>
                        </a:rPr>
                        <a:t>April</a:t>
                      </a:r>
                      <a:endParaRPr lang="fr-FR" sz="1400" b="1" i="0" u="none" strike="noStrike">
                        <a:solidFill>
                          <a:srgbClr val="000000"/>
                        </a:solidFill>
                        <a:effectLst/>
                        <a:latin typeface="Calibri" panose="020F0502020204030204" pitchFamily="34" charset="0"/>
                      </a:endParaRPr>
                    </a:p>
                  </a:txBody>
                  <a:tcPr marL="8868" marR="8868" marT="8868" marB="0"/>
                </a:tc>
                <a:tc>
                  <a:txBody>
                    <a:bodyPr/>
                    <a:lstStyle/>
                    <a:p>
                      <a:pPr algn="l" fontAlgn="b"/>
                      <a:r>
                        <a:rPr lang="fr-FR" sz="1400" u="none" strike="noStrike">
                          <a:effectLst/>
                        </a:rPr>
                        <a:t> </a:t>
                      </a:r>
                      <a:endParaRPr lang="fr-FR" sz="1400" b="0"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Regional workshop 2: Pacific Islands, SPC, April/August</a:t>
                      </a:r>
                      <a:endParaRPr lang="fr-FR" sz="1400" b="0" i="0" u="none" strike="noStrike">
                        <a:solidFill>
                          <a:srgbClr val="000000"/>
                        </a:solidFill>
                        <a:effectLst/>
                        <a:latin typeface="Calibri" panose="020F0502020204030204" pitchFamily="34" charset="0"/>
                      </a:endParaRPr>
                    </a:p>
                  </a:txBody>
                  <a:tcPr marL="8868" marR="8868" marT="8868" marB="0" anchor="b"/>
                </a:tc>
                <a:extLst>
                  <a:ext uri="{0D108BD9-81ED-4DB2-BD59-A6C34878D82A}">
                    <a16:rowId xmlns:a16="http://schemas.microsoft.com/office/drawing/2014/main" val="3946541459"/>
                  </a:ext>
                </a:extLst>
              </a:tr>
              <a:tr h="177364">
                <a:tc vMerge="1">
                  <a:txBody>
                    <a:bodyPr/>
                    <a:lstStyle/>
                    <a:p>
                      <a:endParaRPr lang="en-US"/>
                    </a:p>
                  </a:txBody>
                  <a:tcPr/>
                </a:tc>
                <a:tc>
                  <a:txBody>
                    <a:bodyPr/>
                    <a:lstStyle/>
                    <a:p>
                      <a:pPr algn="l" fontAlgn="b"/>
                      <a:r>
                        <a:rPr lang="fr-FR" sz="1400" u="none" strike="noStrike">
                          <a:effectLst/>
                        </a:rPr>
                        <a:t> </a:t>
                      </a:r>
                      <a:endParaRPr lang="fr-FR" sz="1400" b="0"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Regional workshop 3: Southeast Pacific, CPPS, April/August</a:t>
                      </a:r>
                      <a:endParaRPr lang="fr-FR" sz="1400" b="0" i="0" u="none" strike="noStrike">
                        <a:solidFill>
                          <a:srgbClr val="000000"/>
                        </a:solidFill>
                        <a:effectLst/>
                        <a:latin typeface="Calibri" panose="020F0502020204030204" pitchFamily="34" charset="0"/>
                      </a:endParaRPr>
                    </a:p>
                  </a:txBody>
                  <a:tcPr marL="8868" marR="8868" marT="8868" marB="0" anchor="b"/>
                </a:tc>
                <a:extLst>
                  <a:ext uri="{0D108BD9-81ED-4DB2-BD59-A6C34878D82A}">
                    <a16:rowId xmlns:a16="http://schemas.microsoft.com/office/drawing/2014/main" val="1742263087"/>
                  </a:ext>
                </a:extLst>
              </a:tr>
              <a:tr h="177364">
                <a:tc>
                  <a:txBody>
                    <a:bodyPr/>
                    <a:lstStyle/>
                    <a:p>
                      <a:pPr algn="l" fontAlgn="b"/>
                      <a:r>
                        <a:rPr lang="fr-FR" sz="1400" u="none" strike="noStrike">
                          <a:effectLst/>
                        </a:rPr>
                        <a:t>May</a:t>
                      </a:r>
                      <a:endParaRPr lang="fr-FR" sz="1400" b="1"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European Maritime Day, 16-17, Lisbon</a:t>
                      </a:r>
                      <a:endParaRPr lang="fr-FR" sz="1400" b="0"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Regional workshop 4: South Atlantic, Brazil, Brazil, </a:t>
                      </a:r>
                      <a:endParaRPr lang="fr-FR" sz="1400" b="0" i="0" u="none" strike="noStrike">
                        <a:solidFill>
                          <a:srgbClr val="000000"/>
                        </a:solidFill>
                        <a:effectLst/>
                        <a:latin typeface="Calibri" panose="020F0502020204030204" pitchFamily="34" charset="0"/>
                      </a:endParaRPr>
                    </a:p>
                  </a:txBody>
                  <a:tcPr marL="8868" marR="8868" marT="8868" marB="0" anchor="b"/>
                </a:tc>
                <a:extLst>
                  <a:ext uri="{0D108BD9-81ED-4DB2-BD59-A6C34878D82A}">
                    <a16:rowId xmlns:a16="http://schemas.microsoft.com/office/drawing/2014/main" val="1985767698"/>
                  </a:ext>
                </a:extLst>
              </a:tr>
              <a:tr h="177364">
                <a:tc rowSpan="2">
                  <a:txBody>
                    <a:bodyPr/>
                    <a:lstStyle/>
                    <a:p>
                      <a:pPr algn="l" fontAlgn="t"/>
                      <a:r>
                        <a:rPr lang="fr-FR" sz="1400" u="none" strike="noStrike">
                          <a:effectLst/>
                        </a:rPr>
                        <a:t>June</a:t>
                      </a:r>
                      <a:endParaRPr lang="fr-FR" sz="1400" b="1" i="0" u="none" strike="noStrike">
                        <a:solidFill>
                          <a:srgbClr val="000000"/>
                        </a:solidFill>
                        <a:effectLst/>
                        <a:latin typeface="Calibri" panose="020F0502020204030204" pitchFamily="34" charset="0"/>
                      </a:endParaRPr>
                    </a:p>
                  </a:txBody>
                  <a:tcPr marL="8868" marR="8868" marT="8868" marB="0"/>
                </a:tc>
                <a:tc>
                  <a:txBody>
                    <a:bodyPr/>
                    <a:lstStyle/>
                    <a:p>
                      <a:pPr algn="l" fontAlgn="b"/>
                      <a:r>
                        <a:rPr lang="fr-FR" sz="1400" u="none" strike="noStrike">
                          <a:effectLst/>
                        </a:rPr>
                        <a:t>IOC Assembly 26th June-4th July</a:t>
                      </a:r>
                      <a:endParaRPr lang="fr-FR" sz="1400" b="0"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Regional workshop 5: North Atlantic, European Marine Board/JPI Oceans, </a:t>
                      </a:r>
                      <a:endParaRPr lang="fr-FR" sz="1400" b="0" i="0" u="none" strike="noStrike">
                        <a:solidFill>
                          <a:srgbClr val="000000"/>
                        </a:solidFill>
                        <a:effectLst/>
                        <a:latin typeface="Calibri" panose="020F0502020204030204" pitchFamily="34" charset="0"/>
                      </a:endParaRPr>
                    </a:p>
                  </a:txBody>
                  <a:tcPr marL="8868" marR="8868" marT="8868" marB="0" anchor="b"/>
                </a:tc>
                <a:extLst>
                  <a:ext uri="{0D108BD9-81ED-4DB2-BD59-A6C34878D82A}">
                    <a16:rowId xmlns:a16="http://schemas.microsoft.com/office/drawing/2014/main" val="3493305687"/>
                  </a:ext>
                </a:extLst>
              </a:tr>
              <a:tr h="177364">
                <a:tc vMerge="1">
                  <a:txBody>
                    <a:bodyPr/>
                    <a:lstStyle/>
                    <a:p>
                      <a:endParaRPr lang="en-US"/>
                    </a:p>
                  </a:txBody>
                  <a:tcPr/>
                </a:tc>
                <a:tc>
                  <a:txBody>
                    <a:bodyPr/>
                    <a:lstStyle/>
                    <a:p>
                      <a:pPr algn="l" fontAlgn="b"/>
                      <a:r>
                        <a:rPr lang="fr-FR" sz="1400" u="none" strike="noStrike">
                          <a:effectLst/>
                        </a:rPr>
                        <a:t>EurOCEAN 2019, 11-12, UNESCO HQ, Paris</a:t>
                      </a:r>
                      <a:endParaRPr lang="fr-FR" sz="1400" b="0"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 </a:t>
                      </a:r>
                      <a:endParaRPr lang="fr-FR" sz="1400" b="0" i="0" u="none" strike="noStrike">
                        <a:solidFill>
                          <a:srgbClr val="000000"/>
                        </a:solidFill>
                        <a:effectLst/>
                        <a:latin typeface="Calibri" panose="020F0502020204030204" pitchFamily="34" charset="0"/>
                      </a:endParaRPr>
                    </a:p>
                  </a:txBody>
                  <a:tcPr marL="8868" marR="8868" marT="8868" marB="0" anchor="b"/>
                </a:tc>
                <a:extLst>
                  <a:ext uri="{0D108BD9-81ED-4DB2-BD59-A6C34878D82A}">
                    <a16:rowId xmlns:a16="http://schemas.microsoft.com/office/drawing/2014/main" val="4040783609"/>
                  </a:ext>
                </a:extLst>
              </a:tr>
              <a:tr h="177364">
                <a:tc>
                  <a:txBody>
                    <a:bodyPr/>
                    <a:lstStyle/>
                    <a:p>
                      <a:pPr algn="l" fontAlgn="b"/>
                      <a:r>
                        <a:rPr lang="fr-FR" sz="1400" u="none" strike="noStrike">
                          <a:effectLst/>
                        </a:rPr>
                        <a:t>July</a:t>
                      </a:r>
                      <a:endParaRPr lang="fr-FR" sz="1400" b="1"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IOC Assembly 26th June-4th July</a:t>
                      </a:r>
                      <a:endParaRPr lang="fr-FR" sz="1400" b="0"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 </a:t>
                      </a:r>
                      <a:endParaRPr lang="fr-FR" sz="1400" b="0" i="0" u="none" strike="noStrike">
                        <a:solidFill>
                          <a:srgbClr val="000000"/>
                        </a:solidFill>
                        <a:effectLst/>
                        <a:latin typeface="Calibri" panose="020F0502020204030204" pitchFamily="34" charset="0"/>
                      </a:endParaRPr>
                    </a:p>
                  </a:txBody>
                  <a:tcPr marL="8868" marR="8868" marT="8868" marB="0" anchor="b"/>
                </a:tc>
                <a:extLst>
                  <a:ext uri="{0D108BD9-81ED-4DB2-BD59-A6C34878D82A}">
                    <a16:rowId xmlns:a16="http://schemas.microsoft.com/office/drawing/2014/main" val="3292280169"/>
                  </a:ext>
                </a:extLst>
              </a:tr>
              <a:tr h="177364">
                <a:tc rowSpan="2">
                  <a:txBody>
                    <a:bodyPr/>
                    <a:lstStyle/>
                    <a:p>
                      <a:pPr algn="l" fontAlgn="t"/>
                      <a:r>
                        <a:rPr lang="fr-FR" sz="1400" u="none" strike="noStrike">
                          <a:effectLst/>
                        </a:rPr>
                        <a:t>August</a:t>
                      </a:r>
                      <a:endParaRPr lang="fr-FR" sz="1400" b="1" i="0" u="none" strike="noStrike">
                        <a:solidFill>
                          <a:srgbClr val="000000"/>
                        </a:solidFill>
                        <a:effectLst/>
                        <a:latin typeface="Calibri" panose="020F0502020204030204" pitchFamily="34" charset="0"/>
                      </a:endParaRPr>
                    </a:p>
                  </a:txBody>
                  <a:tcPr marL="8868" marR="8868" marT="8868" marB="0"/>
                </a:tc>
                <a:tc>
                  <a:txBody>
                    <a:bodyPr/>
                    <a:lstStyle/>
                    <a:p>
                      <a:pPr algn="l" fontAlgn="b"/>
                      <a:r>
                        <a:rPr lang="fr-FR" sz="1400" u="none" strike="noStrike">
                          <a:effectLst/>
                        </a:rPr>
                        <a:t>11th WIOMSA Scientific Symposium, 8-13, Mauritius</a:t>
                      </a:r>
                      <a:endParaRPr lang="fr-FR" sz="1400" b="0"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Regional workshop 6: North Pacific, WESTPAC, August</a:t>
                      </a:r>
                      <a:endParaRPr lang="fr-FR" sz="1400" b="0" i="0" u="none" strike="noStrike">
                        <a:solidFill>
                          <a:srgbClr val="000000"/>
                        </a:solidFill>
                        <a:effectLst/>
                        <a:latin typeface="Calibri" panose="020F0502020204030204" pitchFamily="34" charset="0"/>
                      </a:endParaRPr>
                    </a:p>
                  </a:txBody>
                  <a:tcPr marL="8868" marR="8868" marT="8868" marB="0" anchor="b"/>
                </a:tc>
                <a:extLst>
                  <a:ext uri="{0D108BD9-81ED-4DB2-BD59-A6C34878D82A}">
                    <a16:rowId xmlns:a16="http://schemas.microsoft.com/office/drawing/2014/main" val="2801365901"/>
                  </a:ext>
                </a:extLst>
              </a:tr>
              <a:tr h="378377">
                <a:tc vMerge="1">
                  <a:txBody>
                    <a:bodyPr/>
                    <a:lstStyle/>
                    <a:p>
                      <a:endParaRPr lang="en-US"/>
                    </a:p>
                  </a:txBody>
                  <a:tcPr/>
                </a:tc>
                <a:tc>
                  <a:txBody>
                    <a:bodyPr/>
                    <a:lstStyle/>
                    <a:p>
                      <a:pPr algn="l" fontAlgn="t"/>
                      <a:r>
                        <a:rPr lang="fr-FR" sz="1400" u="none" strike="noStrike">
                          <a:effectLst/>
                        </a:rPr>
                        <a:t>GOOS Regional Alliances</a:t>
                      </a:r>
                      <a:endParaRPr lang="fr-FR" sz="1400" b="0" i="0" u="none" strike="noStrike">
                        <a:solidFill>
                          <a:srgbClr val="000000"/>
                        </a:solidFill>
                        <a:effectLst/>
                        <a:latin typeface="Calibri" panose="020F0502020204030204" pitchFamily="34" charset="0"/>
                      </a:endParaRPr>
                    </a:p>
                  </a:txBody>
                  <a:tcPr marL="8868" marR="8868" marT="8868" marB="0"/>
                </a:tc>
                <a:tc>
                  <a:txBody>
                    <a:bodyPr/>
                    <a:lstStyle/>
                    <a:p>
                      <a:pPr algn="l" fontAlgn="b"/>
                      <a:r>
                        <a:rPr lang="fr-FR" sz="1400" u="none" strike="noStrike">
                          <a:effectLst/>
                        </a:rPr>
                        <a:t>Regional workshop 7: Indian Ocean, Mauritius, Mautitius, August (back-to-back with 11th WIOMSA Scientific Symposium) </a:t>
                      </a:r>
                      <a:endParaRPr lang="fr-FR" sz="1400" b="0" i="0" u="none" strike="noStrike">
                        <a:solidFill>
                          <a:srgbClr val="000000"/>
                        </a:solidFill>
                        <a:effectLst/>
                        <a:latin typeface="Calibri" panose="020F0502020204030204" pitchFamily="34" charset="0"/>
                      </a:endParaRPr>
                    </a:p>
                  </a:txBody>
                  <a:tcPr marL="8868" marR="8868" marT="8868" marB="0" anchor="b"/>
                </a:tc>
                <a:extLst>
                  <a:ext uri="{0D108BD9-81ED-4DB2-BD59-A6C34878D82A}">
                    <a16:rowId xmlns:a16="http://schemas.microsoft.com/office/drawing/2014/main" val="1550556172"/>
                  </a:ext>
                </a:extLst>
              </a:tr>
              <a:tr h="177364">
                <a:tc>
                  <a:txBody>
                    <a:bodyPr/>
                    <a:lstStyle/>
                    <a:p>
                      <a:pPr algn="l" fontAlgn="b"/>
                      <a:r>
                        <a:rPr lang="fr-FR" sz="1400" u="none" strike="noStrike">
                          <a:effectLst/>
                        </a:rPr>
                        <a:t>September</a:t>
                      </a:r>
                      <a:endParaRPr lang="fr-FR" sz="1400" b="1"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 </a:t>
                      </a:r>
                      <a:endParaRPr lang="fr-FR" sz="1400" b="0"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 </a:t>
                      </a:r>
                      <a:endParaRPr lang="fr-FR" sz="1400" b="0" i="0" u="none" strike="noStrike">
                        <a:solidFill>
                          <a:srgbClr val="000000"/>
                        </a:solidFill>
                        <a:effectLst/>
                        <a:latin typeface="Calibri" panose="020F0502020204030204" pitchFamily="34" charset="0"/>
                      </a:endParaRPr>
                    </a:p>
                  </a:txBody>
                  <a:tcPr marL="8868" marR="8868" marT="8868" marB="0" anchor="b"/>
                </a:tc>
                <a:extLst>
                  <a:ext uri="{0D108BD9-81ED-4DB2-BD59-A6C34878D82A}">
                    <a16:rowId xmlns:a16="http://schemas.microsoft.com/office/drawing/2014/main" val="1078729250"/>
                  </a:ext>
                </a:extLst>
              </a:tr>
              <a:tr h="402026">
                <a:tc>
                  <a:txBody>
                    <a:bodyPr/>
                    <a:lstStyle/>
                    <a:p>
                      <a:pPr algn="l" fontAlgn="b"/>
                      <a:r>
                        <a:rPr lang="fr-FR" sz="1400" u="none" strike="noStrike">
                          <a:effectLst/>
                        </a:rPr>
                        <a:t>October</a:t>
                      </a:r>
                      <a:endParaRPr lang="fr-FR" sz="1400" b="1" i="0" u="none" strike="noStrike">
                        <a:solidFill>
                          <a:srgbClr val="000000"/>
                        </a:solidFill>
                        <a:effectLst/>
                        <a:latin typeface="Calibri" panose="020F0502020204030204" pitchFamily="34" charset="0"/>
                      </a:endParaRPr>
                    </a:p>
                  </a:txBody>
                  <a:tcPr marL="8868" marR="8868" marT="8868" marB="0" anchor="b"/>
                </a:tc>
                <a:tc>
                  <a:txBody>
                    <a:bodyPr/>
                    <a:lstStyle/>
                    <a:p>
                      <a:pPr algn="l" fontAlgn="ctr"/>
                      <a:r>
                        <a:rPr lang="fr-FR" sz="1400" u="none" strike="noStrike">
                          <a:effectLst/>
                        </a:rPr>
                        <a:t>OceanObs’ 19 – An Ocean of opportunity, 16-20, Honolulu, Hawaï</a:t>
                      </a:r>
                      <a:endParaRPr lang="fr-FR" sz="1400" b="0" i="0" u="none" strike="noStrike">
                        <a:solidFill>
                          <a:srgbClr val="000000"/>
                        </a:solidFill>
                        <a:effectLst/>
                        <a:latin typeface="Calibri" panose="020F0502020204030204" pitchFamily="34" charset="0"/>
                      </a:endParaRPr>
                    </a:p>
                  </a:txBody>
                  <a:tcPr marL="8868" marR="8868" marT="8868" marB="0" anchor="ctr"/>
                </a:tc>
                <a:tc>
                  <a:txBody>
                    <a:bodyPr/>
                    <a:lstStyle/>
                    <a:p>
                      <a:pPr algn="l" fontAlgn="t"/>
                      <a:r>
                        <a:rPr lang="fr-FR" sz="1400" u="none" strike="noStrike">
                          <a:effectLst/>
                        </a:rPr>
                        <a:t>Cross-regional wrap-up workshop back-to-back with OceanObs'19</a:t>
                      </a:r>
                      <a:endParaRPr lang="fr-FR" sz="1400" b="0" i="0" u="none" strike="noStrike">
                        <a:solidFill>
                          <a:srgbClr val="000000"/>
                        </a:solidFill>
                        <a:effectLst/>
                        <a:latin typeface="Calibri" panose="020F0502020204030204" pitchFamily="34" charset="0"/>
                      </a:endParaRPr>
                    </a:p>
                  </a:txBody>
                  <a:tcPr marL="8868" marR="8868" marT="8868" marB="0"/>
                </a:tc>
                <a:extLst>
                  <a:ext uri="{0D108BD9-81ED-4DB2-BD59-A6C34878D82A}">
                    <a16:rowId xmlns:a16="http://schemas.microsoft.com/office/drawing/2014/main" val="51331171"/>
                  </a:ext>
                </a:extLst>
              </a:tr>
              <a:tr h="177364">
                <a:tc>
                  <a:txBody>
                    <a:bodyPr/>
                    <a:lstStyle/>
                    <a:p>
                      <a:pPr algn="l" fontAlgn="b"/>
                      <a:r>
                        <a:rPr lang="fr-FR" sz="1400" u="none" strike="noStrike">
                          <a:effectLst/>
                        </a:rPr>
                        <a:t>November</a:t>
                      </a:r>
                      <a:endParaRPr lang="fr-FR" sz="1400" b="1"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 </a:t>
                      </a:r>
                      <a:endParaRPr lang="fr-FR" sz="1400" b="0"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 </a:t>
                      </a:r>
                      <a:endParaRPr lang="fr-FR" sz="1400" b="0" i="0" u="none" strike="noStrike">
                        <a:solidFill>
                          <a:srgbClr val="000000"/>
                        </a:solidFill>
                        <a:effectLst/>
                        <a:latin typeface="Calibri" panose="020F0502020204030204" pitchFamily="34" charset="0"/>
                      </a:endParaRPr>
                    </a:p>
                  </a:txBody>
                  <a:tcPr marL="8868" marR="8868" marT="8868" marB="0" anchor="b"/>
                </a:tc>
                <a:extLst>
                  <a:ext uri="{0D108BD9-81ED-4DB2-BD59-A6C34878D82A}">
                    <a16:rowId xmlns:a16="http://schemas.microsoft.com/office/drawing/2014/main" val="1396749478"/>
                  </a:ext>
                </a:extLst>
              </a:tr>
              <a:tr h="177364">
                <a:tc>
                  <a:txBody>
                    <a:bodyPr/>
                    <a:lstStyle/>
                    <a:p>
                      <a:pPr algn="l" fontAlgn="b"/>
                      <a:r>
                        <a:rPr lang="fr-FR" sz="1400" u="none" strike="noStrike">
                          <a:effectLst/>
                        </a:rPr>
                        <a:t>December</a:t>
                      </a:r>
                      <a:endParaRPr lang="fr-FR" sz="1400" b="1"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 </a:t>
                      </a:r>
                      <a:endParaRPr lang="fr-FR" sz="1400" b="0"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 </a:t>
                      </a:r>
                      <a:endParaRPr lang="fr-FR" sz="1400" b="0" i="0" u="none" strike="noStrike">
                        <a:solidFill>
                          <a:srgbClr val="000000"/>
                        </a:solidFill>
                        <a:effectLst/>
                        <a:latin typeface="Calibri" panose="020F0502020204030204" pitchFamily="34" charset="0"/>
                      </a:endParaRPr>
                    </a:p>
                  </a:txBody>
                  <a:tcPr marL="8868" marR="8868" marT="8868" marB="0" anchor="b"/>
                </a:tc>
                <a:extLst>
                  <a:ext uri="{0D108BD9-81ED-4DB2-BD59-A6C34878D82A}">
                    <a16:rowId xmlns:a16="http://schemas.microsoft.com/office/drawing/2014/main" val="3341013756"/>
                  </a:ext>
                </a:extLst>
              </a:tr>
              <a:tr h="177364">
                <a:tc rowSpan="4">
                  <a:txBody>
                    <a:bodyPr/>
                    <a:lstStyle/>
                    <a:p>
                      <a:pPr algn="l" fontAlgn="t"/>
                      <a:r>
                        <a:rPr lang="fr-FR" sz="1400" u="none" strike="noStrike">
                          <a:effectLst/>
                        </a:rPr>
                        <a:t>TBD</a:t>
                      </a:r>
                      <a:endParaRPr lang="fr-FR" sz="1400" b="1" i="0" u="none" strike="noStrike">
                        <a:solidFill>
                          <a:srgbClr val="000000"/>
                        </a:solidFill>
                        <a:effectLst/>
                        <a:latin typeface="Calibri" panose="020F0502020204030204" pitchFamily="34" charset="0"/>
                      </a:endParaRPr>
                    </a:p>
                  </a:txBody>
                  <a:tcPr marL="8868" marR="8868" marT="8868" marB="0"/>
                </a:tc>
                <a:tc>
                  <a:txBody>
                    <a:bodyPr/>
                    <a:lstStyle/>
                    <a:p>
                      <a:pPr algn="l" fontAlgn="b"/>
                      <a:r>
                        <a:rPr lang="fr-FR" sz="1400" u="none" strike="noStrike">
                          <a:effectLst/>
                        </a:rPr>
                        <a:t> </a:t>
                      </a:r>
                      <a:endParaRPr lang="fr-FR" sz="1400" b="0"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Regional workshop 8: Arctic, Norway, TBD</a:t>
                      </a:r>
                      <a:endParaRPr lang="fr-FR" sz="1400" b="0" i="0" u="none" strike="noStrike">
                        <a:solidFill>
                          <a:srgbClr val="000000"/>
                        </a:solidFill>
                        <a:effectLst/>
                        <a:latin typeface="Calibri" panose="020F0502020204030204" pitchFamily="34" charset="0"/>
                      </a:endParaRPr>
                    </a:p>
                  </a:txBody>
                  <a:tcPr marL="8868" marR="8868" marT="8868" marB="0" anchor="b"/>
                </a:tc>
                <a:extLst>
                  <a:ext uri="{0D108BD9-81ED-4DB2-BD59-A6C34878D82A}">
                    <a16:rowId xmlns:a16="http://schemas.microsoft.com/office/drawing/2014/main" val="3587328912"/>
                  </a:ext>
                </a:extLst>
              </a:tr>
              <a:tr h="177364">
                <a:tc vMerge="1">
                  <a:txBody>
                    <a:bodyPr/>
                    <a:lstStyle/>
                    <a:p>
                      <a:endParaRPr lang="en-US"/>
                    </a:p>
                  </a:txBody>
                  <a:tcPr/>
                </a:tc>
                <a:tc>
                  <a:txBody>
                    <a:bodyPr/>
                    <a:lstStyle/>
                    <a:p>
                      <a:pPr algn="l" fontAlgn="b"/>
                      <a:r>
                        <a:rPr lang="fr-FR" sz="1400" u="none" strike="noStrike">
                          <a:effectLst/>
                        </a:rPr>
                        <a:t> </a:t>
                      </a:r>
                      <a:endParaRPr lang="fr-FR" sz="1400" b="0"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Regional workshop 9: Mediterranean, TBD</a:t>
                      </a:r>
                      <a:endParaRPr lang="fr-FR" sz="1400" b="0" i="0" u="none" strike="noStrike">
                        <a:solidFill>
                          <a:srgbClr val="000000"/>
                        </a:solidFill>
                        <a:effectLst/>
                        <a:latin typeface="Calibri" panose="020F0502020204030204" pitchFamily="34" charset="0"/>
                      </a:endParaRPr>
                    </a:p>
                  </a:txBody>
                  <a:tcPr marL="8868" marR="8868" marT="8868" marB="0" anchor="b"/>
                </a:tc>
                <a:extLst>
                  <a:ext uri="{0D108BD9-81ED-4DB2-BD59-A6C34878D82A}">
                    <a16:rowId xmlns:a16="http://schemas.microsoft.com/office/drawing/2014/main" val="3451059252"/>
                  </a:ext>
                </a:extLst>
              </a:tr>
              <a:tr h="177364">
                <a:tc vMerge="1">
                  <a:txBody>
                    <a:bodyPr/>
                    <a:lstStyle/>
                    <a:p>
                      <a:endParaRPr lang="en-US"/>
                    </a:p>
                  </a:txBody>
                  <a:tcPr/>
                </a:tc>
                <a:tc>
                  <a:txBody>
                    <a:bodyPr/>
                    <a:lstStyle/>
                    <a:p>
                      <a:pPr algn="l" fontAlgn="b"/>
                      <a:r>
                        <a:rPr lang="fr-FR" sz="1400" u="none" strike="noStrike">
                          <a:effectLst/>
                        </a:rPr>
                        <a:t> </a:t>
                      </a:r>
                      <a:endParaRPr lang="fr-FR" sz="1400" b="0" i="0" u="none" strike="noStrike">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a:effectLst/>
                        </a:rPr>
                        <a:t>Regional workshop 10, Antarctic, SCAR, (?)</a:t>
                      </a:r>
                      <a:endParaRPr lang="fr-FR" sz="1400" b="0" i="0" u="none" strike="noStrike">
                        <a:solidFill>
                          <a:srgbClr val="000000"/>
                        </a:solidFill>
                        <a:effectLst/>
                        <a:latin typeface="Calibri" panose="020F0502020204030204" pitchFamily="34" charset="0"/>
                      </a:endParaRPr>
                    </a:p>
                  </a:txBody>
                  <a:tcPr marL="8868" marR="8868" marT="8868" marB="0" anchor="b"/>
                </a:tc>
                <a:extLst>
                  <a:ext uri="{0D108BD9-81ED-4DB2-BD59-A6C34878D82A}">
                    <a16:rowId xmlns:a16="http://schemas.microsoft.com/office/drawing/2014/main" val="2721610230"/>
                  </a:ext>
                </a:extLst>
              </a:tr>
              <a:tr h="177364">
                <a:tc vMerge="1">
                  <a:txBody>
                    <a:bodyPr/>
                    <a:lstStyle/>
                    <a:p>
                      <a:endParaRPr lang="en-US"/>
                    </a:p>
                  </a:txBody>
                  <a:tcPr/>
                </a:tc>
                <a:tc>
                  <a:txBody>
                    <a:bodyPr/>
                    <a:lstStyle/>
                    <a:p>
                      <a:pPr algn="l" fontAlgn="b"/>
                      <a:r>
                        <a:rPr lang="fr-FR" sz="1400" u="none" strike="noStrike" dirty="0">
                          <a:effectLst/>
                        </a:rPr>
                        <a:t> </a:t>
                      </a:r>
                      <a:endParaRPr lang="fr-FR" sz="1400" b="0" i="0" u="none" strike="noStrike" dirty="0">
                        <a:solidFill>
                          <a:srgbClr val="000000"/>
                        </a:solidFill>
                        <a:effectLst/>
                        <a:latin typeface="Calibri" panose="020F0502020204030204" pitchFamily="34" charset="0"/>
                      </a:endParaRPr>
                    </a:p>
                  </a:txBody>
                  <a:tcPr marL="8868" marR="8868" marT="8868" marB="0" anchor="b"/>
                </a:tc>
                <a:tc>
                  <a:txBody>
                    <a:bodyPr/>
                    <a:lstStyle/>
                    <a:p>
                      <a:pPr algn="l" fontAlgn="b"/>
                      <a:r>
                        <a:rPr lang="fr-FR" sz="1400" u="none" strike="noStrike" dirty="0" err="1">
                          <a:effectLst/>
                        </a:rPr>
                        <a:t>Regional</a:t>
                      </a:r>
                      <a:r>
                        <a:rPr lang="fr-FR" sz="1400" u="none" strike="noStrike" dirty="0">
                          <a:effectLst/>
                        </a:rPr>
                        <a:t> workshop 11, </a:t>
                      </a:r>
                      <a:r>
                        <a:rPr lang="fr-FR" sz="1400" u="none" strike="noStrike" dirty="0" err="1">
                          <a:effectLst/>
                        </a:rPr>
                        <a:t>Red</a:t>
                      </a:r>
                      <a:r>
                        <a:rPr lang="fr-FR" sz="1400" u="none" strike="noStrike" dirty="0">
                          <a:effectLst/>
                        </a:rPr>
                        <a:t> </a:t>
                      </a:r>
                      <a:r>
                        <a:rPr lang="fr-FR" sz="1400" u="none" strike="noStrike" dirty="0" err="1">
                          <a:effectLst/>
                        </a:rPr>
                        <a:t>Sea</a:t>
                      </a:r>
                      <a:r>
                        <a:rPr lang="fr-FR" sz="1400" u="none" strike="noStrike" dirty="0">
                          <a:effectLst/>
                        </a:rPr>
                        <a:t> &amp; Gulf of Aden, PERSGA, </a:t>
                      </a:r>
                      <a:r>
                        <a:rPr lang="fr-FR" sz="1400" u="none" strike="noStrike" dirty="0" err="1">
                          <a:effectLst/>
                        </a:rPr>
                        <a:t>Saudi</a:t>
                      </a:r>
                      <a:r>
                        <a:rPr lang="fr-FR" sz="1400" u="none" strike="noStrike" dirty="0">
                          <a:effectLst/>
                        </a:rPr>
                        <a:t> </a:t>
                      </a:r>
                      <a:r>
                        <a:rPr lang="fr-FR" sz="1400" u="none" strike="noStrike" dirty="0" err="1">
                          <a:effectLst/>
                        </a:rPr>
                        <a:t>Arabia</a:t>
                      </a:r>
                      <a:r>
                        <a:rPr lang="fr-FR" sz="1400" u="none" strike="noStrike" dirty="0">
                          <a:effectLst/>
                        </a:rPr>
                        <a:t>(?)</a:t>
                      </a:r>
                      <a:endParaRPr lang="fr-FR" sz="1400" b="0" i="0" u="none" strike="noStrike" dirty="0">
                        <a:solidFill>
                          <a:srgbClr val="000000"/>
                        </a:solidFill>
                        <a:effectLst/>
                        <a:latin typeface="Calibri" panose="020F0502020204030204" pitchFamily="34" charset="0"/>
                      </a:endParaRPr>
                    </a:p>
                  </a:txBody>
                  <a:tcPr marL="8868" marR="8868" marT="8868" marB="0" anchor="b"/>
                </a:tc>
                <a:extLst>
                  <a:ext uri="{0D108BD9-81ED-4DB2-BD59-A6C34878D82A}">
                    <a16:rowId xmlns:a16="http://schemas.microsoft.com/office/drawing/2014/main" val="2345766169"/>
                  </a:ext>
                </a:extLst>
              </a:tr>
            </a:tbl>
          </a:graphicData>
        </a:graphic>
      </p:graphicFrame>
    </p:spTree>
    <p:extLst>
      <p:ext uri="{BB962C8B-B14F-4D97-AF65-F5344CB8AC3E}">
        <p14:creationId xmlns:p14="http://schemas.microsoft.com/office/powerpoint/2010/main" val="3814824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123" y="5585459"/>
            <a:ext cx="7249887" cy="1321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4183" y="-55981"/>
            <a:ext cx="7226072" cy="5565351"/>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le 1"/>
          <p:cNvSpPr>
            <a:spLocks noGrp="1"/>
          </p:cNvSpPr>
          <p:nvPr>
            <p:ph type="ctrTitle"/>
          </p:nvPr>
        </p:nvSpPr>
        <p:spPr>
          <a:xfrm>
            <a:off x="0" y="0"/>
            <a:ext cx="7153275" cy="4639329"/>
          </a:xfrm>
          <a:noFill/>
        </p:spPr>
        <p:txBody>
          <a:bodyPr anchor="t">
            <a:noAutofit/>
          </a:bodyPr>
          <a:lstStyle/>
          <a:p>
            <a:r>
              <a:rPr lang="fr-FR" sz="4500" b="1" dirty="0" err="1">
                <a:solidFill>
                  <a:srgbClr val="92D050"/>
                </a:solidFill>
                <a:latin typeface="+mn-lt"/>
              </a:rPr>
              <a:t>Get</a:t>
            </a:r>
            <a:r>
              <a:rPr lang="fr-FR" sz="4500" b="1" dirty="0">
                <a:solidFill>
                  <a:srgbClr val="92D050"/>
                </a:solidFill>
                <a:latin typeface="+mn-lt"/>
              </a:rPr>
              <a:t> in </a:t>
            </a:r>
            <a:r>
              <a:rPr lang="fr-FR" sz="4500" b="1" dirty="0" err="1">
                <a:solidFill>
                  <a:srgbClr val="92D050"/>
                </a:solidFill>
                <a:latin typeface="+mn-lt"/>
              </a:rPr>
              <a:t>touch</a:t>
            </a:r>
            <a:br>
              <a:rPr lang="fr-FR" sz="4500" b="1" dirty="0">
                <a:solidFill>
                  <a:schemeClr val="bg1"/>
                </a:solidFill>
                <a:latin typeface="+mn-lt"/>
              </a:rPr>
            </a:br>
            <a:br>
              <a:rPr lang="fr-FR" sz="2000" b="1" dirty="0">
                <a:solidFill>
                  <a:schemeClr val="bg1"/>
                </a:solidFill>
                <a:latin typeface="+mn-lt"/>
              </a:rPr>
            </a:br>
            <a:r>
              <a:rPr lang="fr-FR" sz="3200" b="1" dirty="0">
                <a:solidFill>
                  <a:schemeClr val="bg1"/>
                </a:solidFill>
                <a:latin typeface="+mn-lt"/>
              </a:rPr>
              <a:t>Write to us:</a:t>
            </a:r>
            <a:br>
              <a:rPr lang="fr-FR" sz="3200" b="1" dirty="0">
                <a:solidFill>
                  <a:schemeClr val="bg1"/>
                </a:solidFill>
                <a:latin typeface="+mn-lt"/>
              </a:rPr>
            </a:br>
            <a:r>
              <a:rPr lang="fr-FR" sz="3200" b="1" dirty="0">
                <a:solidFill>
                  <a:schemeClr val="bg1"/>
                </a:solidFill>
                <a:latin typeface="+mn-lt"/>
              </a:rPr>
              <a:t>oceandecade@unesco.org</a:t>
            </a:r>
            <a:br>
              <a:rPr lang="fr-FR" sz="3200" b="1" dirty="0">
                <a:solidFill>
                  <a:schemeClr val="bg1"/>
                </a:solidFill>
                <a:latin typeface="+mn-lt"/>
              </a:rPr>
            </a:br>
            <a:br>
              <a:rPr lang="fr-FR" sz="2500" b="1" dirty="0">
                <a:solidFill>
                  <a:schemeClr val="bg1"/>
                </a:solidFill>
                <a:latin typeface="+mn-lt"/>
              </a:rPr>
            </a:br>
            <a:r>
              <a:rPr lang="fr-FR" sz="3200" b="1" dirty="0">
                <a:solidFill>
                  <a:srgbClr val="FFFF00"/>
                </a:solidFill>
                <a:latin typeface="+mn-lt"/>
              </a:rPr>
              <a:t>Follow all Decade news: </a:t>
            </a:r>
            <a:br>
              <a:rPr lang="fr-FR" sz="3200" b="1" dirty="0">
                <a:solidFill>
                  <a:srgbClr val="FFFF00"/>
                </a:solidFill>
                <a:latin typeface="+mn-lt"/>
              </a:rPr>
            </a:br>
            <a:r>
              <a:rPr lang="fr-FR" sz="3200" b="1" dirty="0">
                <a:solidFill>
                  <a:srgbClr val="FFFF00"/>
                </a:solidFill>
                <a:latin typeface="+mn-lt"/>
              </a:rPr>
              <a:t>http://oceandecade.org </a:t>
            </a:r>
            <a:br>
              <a:rPr lang="fr-FR" sz="3200" b="1" dirty="0">
                <a:solidFill>
                  <a:schemeClr val="bg1"/>
                </a:solidFill>
                <a:latin typeface="+mn-lt"/>
              </a:rPr>
            </a:br>
            <a:br>
              <a:rPr lang="fr-FR" sz="2500" b="1" dirty="0">
                <a:solidFill>
                  <a:schemeClr val="bg1"/>
                </a:solidFill>
                <a:latin typeface="+mn-lt"/>
              </a:rPr>
            </a:br>
            <a:r>
              <a:rPr lang="fr-FR" sz="3200" b="1" dirty="0">
                <a:solidFill>
                  <a:schemeClr val="bg1"/>
                </a:solidFill>
                <a:latin typeface="+mn-lt"/>
              </a:rPr>
              <a:t>Social media:</a:t>
            </a:r>
            <a:br>
              <a:rPr lang="fr-FR" sz="3200" b="1" dirty="0">
                <a:solidFill>
                  <a:schemeClr val="bg1"/>
                </a:solidFill>
                <a:latin typeface="+mn-lt"/>
              </a:rPr>
            </a:br>
            <a:br>
              <a:rPr lang="fr-FR" sz="3200" b="1" dirty="0">
                <a:solidFill>
                  <a:schemeClr val="bg1"/>
                </a:solidFill>
                <a:latin typeface="+mn-lt"/>
              </a:rPr>
            </a:br>
            <a:br>
              <a:rPr lang="fr-FR" sz="3200" b="1" dirty="0">
                <a:solidFill>
                  <a:schemeClr val="bg1"/>
                </a:solidFill>
                <a:latin typeface="+mn-lt"/>
              </a:rPr>
            </a:br>
            <a:endParaRPr lang="fr-FR" sz="4500" b="1" dirty="0">
              <a:latin typeface="+mn-lt"/>
            </a:endParaRPr>
          </a:p>
        </p:txBody>
      </p:sp>
      <p:pic>
        <p:nvPicPr>
          <p:cNvPr id="21" name="Image 20">
            <a:extLst>
              <a:ext uri="{FF2B5EF4-FFF2-40B4-BE49-F238E27FC236}">
                <a16:creationId xmlns:a16="http://schemas.microsoft.com/office/drawing/2014/main" id="{9A391B45-E884-3942-ADF6-D2ADA618A9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900" y="3919329"/>
            <a:ext cx="720000" cy="720000"/>
          </a:xfrm>
          <a:prstGeom prst="rect">
            <a:avLst/>
          </a:prstGeom>
        </p:spPr>
      </p:pic>
      <p:pic>
        <p:nvPicPr>
          <p:cNvPr id="25" name="Image 24">
            <a:extLst>
              <a:ext uri="{FF2B5EF4-FFF2-40B4-BE49-F238E27FC236}">
                <a16:creationId xmlns:a16="http://schemas.microsoft.com/office/drawing/2014/main" id="{5B629BF2-B459-124B-9C66-B12C3B74C7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69067" y="3919329"/>
            <a:ext cx="720000" cy="720000"/>
          </a:xfrm>
          <a:prstGeom prst="rect">
            <a:avLst/>
          </a:prstGeom>
        </p:spPr>
      </p:pic>
      <p:pic>
        <p:nvPicPr>
          <p:cNvPr id="27" name="Image 26">
            <a:extLst>
              <a:ext uri="{FF2B5EF4-FFF2-40B4-BE49-F238E27FC236}">
                <a16:creationId xmlns:a16="http://schemas.microsoft.com/office/drawing/2014/main" id="{E7D1C0CD-1A61-3642-BF94-56866983BB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14234" y="3919329"/>
            <a:ext cx="720000" cy="720000"/>
          </a:xfrm>
          <a:prstGeom prst="rect">
            <a:avLst/>
          </a:prstGeom>
        </p:spPr>
      </p:pic>
      <p:sp>
        <p:nvSpPr>
          <p:cNvPr id="28" name="ZoneTexte 27">
            <a:extLst>
              <a:ext uri="{FF2B5EF4-FFF2-40B4-BE49-F238E27FC236}">
                <a16:creationId xmlns:a16="http://schemas.microsoft.com/office/drawing/2014/main" id="{9021E8FA-9DD3-2C47-8D25-74110404ACAF}"/>
              </a:ext>
            </a:extLst>
          </p:cNvPr>
          <p:cNvSpPr txBox="1"/>
          <p:nvPr/>
        </p:nvSpPr>
        <p:spPr>
          <a:xfrm>
            <a:off x="226197" y="4639329"/>
            <a:ext cx="1715406" cy="523220"/>
          </a:xfrm>
          <a:prstGeom prst="rect">
            <a:avLst/>
          </a:prstGeom>
          <a:noFill/>
        </p:spPr>
        <p:txBody>
          <a:bodyPr wrap="none" rtlCol="0">
            <a:spAutoFit/>
          </a:bodyPr>
          <a:lstStyle/>
          <a:p>
            <a:r>
              <a:rPr lang="fr-FR" sz="2800" b="1" dirty="0" err="1">
                <a:solidFill>
                  <a:schemeClr val="bg1"/>
                </a:solidFill>
              </a:rPr>
              <a:t>IocUnesco</a:t>
            </a:r>
            <a:endParaRPr lang="fr-FR" sz="2800" b="1" dirty="0">
              <a:solidFill>
                <a:schemeClr val="bg1"/>
              </a:solidFill>
            </a:endParaRPr>
          </a:p>
        </p:txBody>
      </p:sp>
      <p:sp>
        <p:nvSpPr>
          <p:cNvPr id="29" name="ZoneTexte 28">
            <a:extLst>
              <a:ext uri="{FF2B5EF4-FFF2-40B4-BE49-F238E27FC236}">
                <a16:creationId xmlns:a16="http://schemas.microsoft.com/office/drawing/2014/main" id="{42E2E01D-A82F-5A46-B955-727E22088E19}"/>
              </a:ext>
            </a:extLst>
          </p:cNvPr>
          <p:cNvSpPr txBox="1"/>
          <p:nvPr/>
        </p:nvSpPr>
        <p:spPr>
          <a:xfrm>
            <a:off x="2718934" y="4639329"/>
            <a:ext cx="1715406" cy="523220"/>
          </a:xfrm>
          <a:prstGeom prst="rect">
            <a:avLst/>
          </a:prstGeom>
          <a:noFill/>
        </p:spPr>
        <p:txBody>
          <a:bodyPr wrap="none" rtlCol="0">
            <a:spAutoFit/>
          </a:bodyPr>
          <a:lstStyle/>
          <a:p>
            <a:r>
              <a:rPr lang="fr-FR" sz="2800" b="1" dirty="0" err="1">
                <a:solidFill>
                  <a:schemeClr val="bg1"/>
                </a:solidFill>
              </a:rPr>
              <a:t>IocUnesco</a:t>
            </a:r>
            <a:endParaRPr lang="fr-FR" sz="2800" b="1" dirty="0">
              <a:solidFill>
                <a:schemeClr val="bg1"/>
              </a:solidFill>
            </a:endParaRPr>
          </a:p>
        </p:txBody>
      </p:sp>
      <p:sp>
        <p:nvSpPr>
          <p:cNvPr id="30" name="ZoneTexte 29">
            <a:extLst>
              <a:ext uri="{FF2B5EF4-FFF2-40B4-BE49-F238E27FC236}">
                <a16:creationId xmlns:a16="http://schemas.microsoft.com/office/drawing/2014/main" id="{4A43852C-9C1C-BC4C-9E48-CB6FEF501AA2}"/>
              </a:ext>
            </a:extLst>
          </p:cNvPr>
          <p:cNvSpPr txBox="1"/>
          <p:nvPr/>
        </p:nvSpPr>
        <p:spPr>
          <a:xfrm>
            <a:off x="5251609" y="4639329"/>
            <a:ext cx="1845249" cy="523220"/>
          </a:xfrm>
          <a:prstGeom prst="rect">
            <a:avLst/>
          </a:prstGeom>
          <a:noFill/>
        </p:spPr>
        <p:txBody>
          <a:bodyPr wrap="none" rtlCol="0">
            <a:spAutoFit/>
          </a:bodyPr>
          <a:lstStyle/>
          <a:p>
            <a:r>
              <a:rPr lang="fr-FR" sz="2800" b="1" dirty="0" err="1">
                <a:solidFill>
                  <a:schemeClr val="bg1"/>
                </a:solidFill>
              </a:rPr>
              <a:t>ioc_unesco</a:t>
            </a:r>
            <a:endParaRPr lang="fr-FR" sz="2800" b="1" dirty="0">
              <a:solidFill>
                <a:schemeClr val="bg1"/>
              </a:solidFill>
            </a:endParaRPr>
          </a:p>
        </p:txBody>
      </p:sp>
      <p:sp>
        <p:nvSpPr>
          <p:cNvPr id="3" name="Rectangle 2"/>
          <p:cNvSpPr/>
          <p:nvPr/>
        </p:nvSpPr>
        <p:spPr>
          <a:xfrm>
            <a:off x="7221891" y="5229224"/>
            <a:ext cx="4970109" cy="1628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7586691" y="5483480"/>
            <a:ext cx="4461186" cy="1200329"/>
          </a:xfrm>
          <a:prstGeom prst="rect">
            <a:avLst/>
          </a:prstGeom>
          <a:noFill/>
        </p:spPr>
        <p:txBody>
          <a:bodyPr wrap="square" rtlCol="0">
            <a:spAutoFit/>
          </a:bodyPr>
          <a:lstStyle/>
          <a:p>
            <a:pPr algn="ctr"/>
            <a:r>
              <a:rPr lang="en-US" b="1" dirty="0">
                <a:solidFill>
                  <a:schemeClr val="accent1">
                    <a:lumMod val="50000"/>
                  </a:schemeClr>
                </a:solidFill>
              </a:rPr>
              <a:t>Towards The Ocean We Need </a:t>
            </a:r>
          </a:p>
          <a:p>
            <a:pPr algn="ctr"/>
            <a:r>
              <a:rPr lang="en-US" b="1" dirty="0">
                <a:solidFill>
                  <a:schemeClr val="accent1">
                    <a:lumMod val="50000"/>
                  </a:schemeClr>
                </a:solidFill>
              </a:rPr>
              <a:t>for the Future We Want</a:t>
            </a:r>
          </a:p>
          <a:p>
            <a:pPr algn="ctr"/>
            <a:endParaRPr lang="en-US" b="1" dirty="0">
              <a:solidFill>
                <a:schemeClr val="accent1">
                  <a:lumMod val="50000"/>
                </a:schemeClr>
              </a:solidFill>
            </a:endParaRPr>
          </a:p>
          <a:p>
            <a:r>
              <a:rPr lang="en-US" b="1" dirty="0">
                <a:solidFill>
                  <a:schemeClr val="accent1">
                    <a:lumMod val="50000"/>
                  </a:schemeClr>
                </a:solidFill>
              </a:rPr>
              <a:t>                      v.ryabinin@unesco.org</a:t>
            </a:r>
          </a:p>
        </p:txBody>
      </p:sp>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21890" y="-55981"/>
            <a:ext cx="4970110" cy="5285205"/>
          </a:xfrm>
          <a:prstGeom prst="rect">
            <a:avLst/>
          </a:prstGeom>
        </p:spPr>
      </p:pic>
      <p:sp>
        <p:nvSpPr>
          <p:cNvPr id="7" name="TextBox 6"/>
          <p:cNvSpPr txBox="1"/>
          <p:nvPr/>
        </p:nvSpPr>
        <p:spPr>
          <a:xfrm>
            <a:off x="8693785" y="261251"/>
            <a:ext cx="3403002" cy="4401205"/>
          </a:xfrm>
          <a:prstGeom prst="rect">
            <a:avLst/>
          </a:prstGeom>
          <a:noFill/>
        </p:spPr>
        <p:txBody>
          <a:bodyPr wrap="square" rtlCol="0">
            <a:spAutoFit/>
          </a:bodyPr>
          <a:lstStyle/>
          <a:p>
            <a:pPr algn="r"/>
            <a:r>
              <a:rPr lang="fr-FR" sz="4000" b="1" dirty="0">
                <a:solidFill>
                  <a:schemeClr val="bg1"/>
                </a:solidFill>
                <a:effectLst>
                  <a:outerShdw blurRad="38100" dist="38100" dir="2700000" algn="tl">
                    <a:srgbClr val="000000">
                      <a:alpha val="43137"/>
                    </a:srgbClr>
                  </a:outerShdw>
                </a:effectLst>
              </a:rPr>
              <a:t>The United Nations </a:t>
            </a:r>
            <a:r>
              <a:rPr lang="fr-FR" sz="4000" b="1" dirty="0" err="1">
                <a:solidFill>
                  <a:schemeClr val="bg1"/>
                </a:solidFill>
                <a:effectLst>
                  <a:outerShdw blurRad="38100" dist="38100" dir="2700000" algn="tl">
                    <a:srgbClr val="000000">
                      <a:alpha val="43137"/>
                    </a:srgbClr>
                  </a:outerShdw>
                </a:effectLst>
              </a:rPr>
              <a:t>Decade</a:t>
            </a:r>
            <a:r>
              <a:rPr lang="fr-FR" sz="4000" b="1" dirty="0">
                <a:solidFill>
                  <a:schemeClr val="bg1"/>
                </a:solidFill>
                <a:effectLst>
                  <a:outerShdw blurRad="38100" dist="38100" dir="2700000" algn="tl">
                    <a:srgbClr val="000000">
                      <a:alpha val="43137"/>
                    </a:srgbClr>
                  </a:outerShdw>
                </a:effectLst>
              </a:rPr>
              <a:t> of </a:t>
            </a:r>
            <a:r>
              <a:rPr lang="fr-FR" sz="4000" b="1" dirty="0" err="1">
                <a:solidFill>
                  <a:schemeClr val="bg1"/>
                </a:solidFill>
                <a:effectLst>
                  <a:outerShdw blurRad="38100" dist="38100" dir="2700000" algn="tl">
                    <a:srgbClr val="000000">
                      <a:alpha val="43137"/>
                    </a:srgbClr>
                  </a:outerShdw>
                </a:effectLst>
              </a:rPr>
              <a:t>Ocean</a:t>
            </a:r>
            <a:r>
              <a:rPr lang="fr-FR" sz="4000" b="1" dirty="0">
                <a:solidFill>
                  <a:schemeClr val="bg1"/>
                </a:solidFill>
                <a:effectLst>
                  <a:outerShdw blurRad="38100" dist="38100" dir="2700000" algn="tl">
                    <a:srgbClr val="000000">
                      <a:alpha val="43137"/>
                    </a:srgbClr>
                  </a:outerShdw>
                </a:effectLst>
              </a:rPr>
              <a:t> Science for </a:t>
            </a:r>
            <a:r>
              <a:rPr lang="fr-FR" sz="4000" b="1" dirty="0" err="1">
                <a:solidFill>
                  <a:schemeClr val="bg1"/>
                </a:solidFill>
                <a:effectLst>
                  <a:outerShdw blurRad="38100" dist="38100" dir="2700000" algn="tl">
                    <a:srgbClr val="000000">
                      <a:alpha val="43137"/>
                    </a:srgbClr>
                  </a:outerShdw>
                </a:effectLst>
              </a:rPr>
              <a:t>Sustainable</a:t>
            </a:r>
            <a:r>
              <a:rPr lang="fr-FR" sz="4000" b="1" dirty="0">
                <a:solidFill>
                  <a:schemeClr val="bg1"/>
                </a:solidFill>
                <a:effectLst>
                  <a:outerShdw blurRad="38100" dist="38100" dir="2700000" algn="tl">
                    <a:srgbClr val="000000">
                      <a:alpha val="43137"/>
                    </a:srgbClr>
                  </a:outerShdw>
                </a:effectLst>
              </a:rPr>
              <a:t> </a:t>
            </a:r>
            <a:r>
              <a:rPr lang="fr-FR" sz="4000" b="1" dirty="0" err="1">
                <a:solidFill>
                  <a:schemeClr val="bg1"/>
                </a:solidFill>
                <a:effectLst>
                  <a:outerShdw blurRad="38100" dist="38100" dir="2700000" algn="tl">
                    <a:srgbClr val="000000">
                      <a:alpha val="43137"/>
                    </a:srgbClr>
                  </a:outerShdw>
                </a:effectLst>
              </a:rPr>
              <a:t>Development</a:t>
            </a:r>
            <a:r>
              <a:rPr lang="fr-FR" sz="4000" b="1" dirty="0">
                <a:solidFill>
                  <a:schemeClr val="bg1"/>
                </a:solidFill>
                <a:effectLst>
                  <a:outerShdw blurRad="38100" dist="38100" dir="2700000" algn="tl">
                    <a:srgbClr val="000000">
                      <a:alpha val="43137"/>
                    </a:srgbClr>
                  </a:outerShdw>
                </a:effectLst>
              </a:rPr>
              <a:t> (2021-2030)</a:t>
            </a:r>
          </a:p>
        </p:txBody>
      </p:sp>
      <p:pic>
        <p:nvPicPr>
          <p:cNvPr id="16" name="Picture 1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152042" y="-55981"/>
            <a:ext cx="5039958" cy="6963522"/>
          </a:xfrm>
          <a:prstGeom prst="rect">
            <a:avLst/>
          </a:prstGeom>
        </p:spPr>
      </p:pic>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62845" y="5643307"/>
            <a:ext cx="3807709" cy="1198251"/>
          </a:xfrm>
          <a:prstGeom prst="rect">
            <a:avLst/>
          </a:prstGeom>
        </p:spPr>
      </p:pic>
    </p:spTree>
    <p:extLst>
      <p:ext uri="{BB962C8B-B14F-4D97-AF65-F5344CB8AC3E}">
        <p14:creationId xmlns:p14="http://schemas.microsoft.com/office/powerpoint/2010/main" val="267386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09E52B-82D5-C049-B985-67D699E7782D}"/>
              </a:ext>
            </a:extLst>
          </p:cNvPr>
          <p:cNvSpPr>
            <a:spLocks noChangeArrowheads="1"/>
          </p:cNvSpPr>
          <p:nvPr/>
        </p:nvSpPr>
        <p:spPr bwMode="auto">
          <a:xfrm>
            <a:off x="1253938" y="1827962"/>
            <a:ext cx="10569500" cy="4470667"/>
          </a:xfrm>
          <a:prstGeom prst="rect">
            <a:avLst/>
          </a:prstGeom>
          <a:solidFill>
            <a:srgbClr val="FFFFFF"/>
          </a:solid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square" lIns="38310" tIns="19155" rIns="38310" bIns="19155">
            <a:spAutoFit/>
          </a:bodyPr>
          <a:lstStyle>
            <a:lvl1pPr marL="339725" indent="-339725" defTabSz="911225">
              <a:defRPr sz="2400">
                <a:solidFill>
                  <a:schemeClr val="tx1"/>
                </a:solidFill>
                <a:latin typeface="Arial" panose="020B0604020202020204" pitchFamily="34" charset="0"/>
                <a:ea typeface="MS PGothic" panose="020B0600070205080204" pitchFamily="34" charset="-128"/>
              </a:defRPr>
            </a:lvl1pPr>
            <a:lvl2pPr marL="742950" indent="-285750" defTabSz="911225">
              <a:defRPr sz="2400">
                <a:solidFill>
                  <a:schemeClr val="tx1"/>
                </a:solidFill>
                <a:latin typeface="Arial" panose="020B0604020202020204" pitchFamily="34" charset="0"/>
                <a:ea typeface="MS PGothic" panose="020B0600070205080204" pitchFamily="34" charset="-128"/>
              </a:defRPr>
            </a:lvl2pPr>
            <a:lvl3pPr marL="1143000" indent="-228600" defTabSz="911225">
              <a:defRPr sz="2400">
                <a:solidFill>
                  <a:schemeClr val="tx1"/>
                </a:solidFill>
                <a:latin typeface="Arial" panose="020B0604020202020204" pitchFamily="34" charset="0"/>
                <a:ea typeface="MS PGothic" panose="020B0600070205080204" pitchFamily="34" charset="-128"/>
              </a:defRPr>
            </a:lvl3pPr>
            <a:lvl4pPr marL="1600200" indent="-228600" defTabSz="911225">
              <a:defRPr sz="2400">
                <a:solidFill>
                  <a:schemeClr val="tx1"/>
                </a:solidFill>
                <a:latin typeface="Arial" panose="020B0604020202020204" pitchFamily="34" charset="0"/>
                <a:ea typeface="MS PGothic" panose="020B0600070205080204" pitchFamily="34" charset="-128"/>
              </a:defRPr>
            </a:lvl4pPr>
            <a:lvl5pPr marL="2057400" indent="-228600" defTabSz="911225">
              <a:defRPr sz="2400">
                <a:solidFill>
                  <a:schemeClr val="tx1"/>
                </a:solidFill>
                <a:latin typeface="Arial" panose="020B0604020202020204" pitchFamily="34" charset="0"/>
                <a:ea typeface="MS PGothic" panose="020B0600070205080204" pitchFamily="34" charset="-128"/>
              </a:defRPr>
            </a:lvl5pPr>
            <a:lvl6pPr marL="25146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l" eaLnBrk="1" hangingPunct="1">
              <a:buFontTx/>
              <a:buAutoNum type="arabicPeriod"/>
            </a:pPr>
            <a:r>
              <a:rPr lang="en-US" altLang="fr-FR" b="1" dirty="0">
                <a:solidFill>
                  <a:srgbClr val="800000"/>
                </a:solidFill>
              </a:rPr>
              <a:t>Reduce marine pollution</a:t>
            </a:r>
            <a:r>
              <a:rPr lang="en-US" altLang="fr-FR" b="1" dirty="0">
                <a:solidFill>
                  <a:srgbClr val="262699"/>
                </a:solidFill>
              </a:rPr>
              <a:t> </a:t>
            </a:r>
          </a:p>
          <a:p>
            <a:pPr algn="l" eaLnBrk="1" hangingPunct="1">
              <a:buFontTx/>
              <a:buAutoNum type="arabicPeriod"/>
            </a:pPr>
            <a:r>
              <a:rPr lang="en-US" altLang="fr-FR" b="1" dirty="0">
                <a:solidFill>
                  <a:srgbClr val="000000"/>
                </a:solidFill>
              </a:rPr>
              <a:t>Manage &amp; protect of marine &amp; coastal ecosystems (</a:t>
            </a:r>
            <a:r>
              <a:rPr lang="en-US" altLang="fr-FR" b="1" dirty="0">
                <a:solidFill>
                  <a:srgbClr val="7030A0"/>
                </a:solidFill>
              </a:rPr>
              <a:t>by 2020</a:t>
            </a:r>
            <a:r>
              <a:rPr lang="en-US" altLang="fr-FR" b="1" dirty="0">
                <a:solidFill>
                  <a:srgbClr val="000000"/>
                </a:solidFill>
              </a:rPr>
              <a:t>) </a:t>
            </a:r>
            <a:r>
              <a:rPr lang="en-US" altLang="fr-FR" b="1" dirty="0">
                <a:solidFill>
                  <a:srgbClr val="C00000"/>
                </a:solidFill>
              </a:rPr>
              <a:t>(Ind.)</a:t>
            </a:r>
          </a:p>
          <a:p>
            <a:pPr algn="l" eaLnBrk="1" hangingPunct="1">
              <a:buFontTx/>
              <a:buAutoNum type="arabicPeriod"/>
            </a:pPr>
            <a:r>
              <a:rPr lang="en-US" altLang="fr-FR" b="1" dirty="0">
                <a:solidFill>
                  <a:srgbClr val="0080FF"/>
                </a:solidFill>
              </a:rPr>
              <a:t>Address impacts of ocean acidification  </a:t>
            </a:r>
            <a:r>
              <a:rPr lang="en-US" altLang="fr-FR" b="1" dirty="0">
                <a:solidFill>
                  <a:srgbClr val="C00000"/>
                </a:solidFill>
              </a:rPr>
              <a:t>(Indicator Tier III, +progress)</a:t>
            </a:r>
          </a:p>
          <a:p>
            <a:pPr>
              <a:buFontTx/>
              <a:buAutoNum type="arabicPeriod"/>
            </a:pPr>
            <a:r>
              <a:rPr lang="en-US" altLang="fr-FR" b="1" dirty="0">
                <a:solidFill>
                  <a:srgbClr val="000000"/>
                </a:solidFill>
              </a:rPr>
              <a:t>Eliminate overfishing, manage stocks scientifically (</a:t>
            </a:r>
            <a:r>
              <a:rPr lang="en-US" altLang="fr-FR" b="1" dirty="0">
                <a:solidFill>
                  <a:srgbClr val="7030A0"/>
                </a:solidFill>
              </a:rPr>
              <a:t>by 2020</a:t>
            </a:r>
            <a:r>
              <a:rPr lang="en-US" altLang="fr-FR" b="1" dirty="0">
                <a:solidFill>
                  <a:srgbClr val="000000"/>
                </a:solidFill>
              </a:rPr>
              <a:t>)</a:t>
            </a:r>
          </a:p>
          <a:p>
            <a:pPr>
              <a:buFontTx/>
              <a:buAutoNum type="arabicPeriod"/>
            </a:pPr>
            <a:r>
              <a:rPr lang="en-US" altLang="fr-FR" b="1" dirty="0">
                <a:solidFill>
                  <a:srgbClr val="800000"/>
                </a:solidFill>
              </a:rPr>
              <a:t>Conserve &gt; 10% of coastal and marine areas </a:t>
            </a:r>
            <a:r>
              <a:rPr lang="en-US" altLang="fr-FR" b="1" dirty="0">
                <a:solidFill>
                  <a:srgbClr val="000000"/>
                </a:solidFill>
              </a:rPr>
              <a:t>(</a:t>
            </a:r>
            <a:r>
              <a:rPr lang="en-US" altLang="fr-FR" b="1" dirty="0">
                <a:solidFill>
                  <a:srgbClr val="7030A0"/>
                </a:solidFill>
              </a:rPr>
              <a:t>by 2020</a:t>
            </a:r>
            <a:r>
              <a:rPr lang="en-US" altLang="fr-FR" b="1" dirty="0">
                <a:solidFill>
                  <a:srgbClr val="000000"/>
                </a:solidFill>
              </a:rPr>
              <a:t>)</a:t>
            </a:r>
          </a:p>
          <a:p>
            <a:pPr>
              <a:buFontTx/>
              <a:buAutoNum type="arabicPeriod"/>
            </a:pPr>
            <a:r>
              <a:rPr lang="en-US" altLang="fr-FR" b="1" dirty="0">
                <a:solidFill>
                  <a:srgbClr val="000000"/>
                </a:solidFill>
              </a:rPr>
              <a:t>Prohibit harmful fisheries subsidies (</a:t>
            </a:r>
            <a:r>
              <a:rPr lang="en-US" altLang="fr-FR" b="1" dirty="0">
                <a:solidFill>
                  <a:srgbClr val="7030A0"/>
                </a:solidFill>
              </a:rPr>
              <a:t>by 2020</a:t>
            </a:r>
            <a:r>
              <a:rPr lang="en-US" altLang="fr-FR" b="1" dirty="0">
                <a:solidFill>
                  <a:srgbClr val="000000"/>
                </a:solidFill>
              </a:rPr>
              <a:t>)</a:t>
            </a:r>
          </a:p>
          <a:p>
            <a:pPr algn="l" eaLnBrk="1" hangingPunct="1">
              <a:buFontTx/>
              <a:buAutoNum type="arabicPeriod"/>
            </a:pPr>
            <a:r>
              <a:rPr lang="en-US" altLang="fr-FR" b="1" dirty="0">
                <a:solidFill>
                  <a:srgbClr val="800000"/>
                </a:solidFill>
              </a:rPr>
              <a:t>Ensure economic benefits to SIDS &amp; LDCs from sustainable </a:t>
            </a:r>
            <a:br>
              <a:rPr lang="en-US" altLang="fr-FR" b="1" dirty="0">
                <a:solidFill>
                  <a:srgbClr val="800000"/>
                </a:solidFill>
              </a:rPr>
            </a:br>
            <a:r>
              <a:rPr lang="en-US" altLang="fr-FR" b="1" dirty="0">
                <a:solidFill>
                  <a:srgbClr val="800000"/>
                </a:solidFill>
              </a:rPr>
              <a:t>use of marine resources (e.g. fisheries, aquaculture, tourism)</a:t>
            </a:r>
          </a:p>
          <a:p>
            <a:pPr>
              <a:buFontTx/>
              <a:buAutoNum type="alphaLcPeriod"/>
            </a:pPr>
            <a:r>
              <a:rPr lang="en-US" altLang="fr-FR" b="1" dirty="0">
                <a:solidFill>
                  <a:srgbClr val="0080FF"/>
                </a:solidFill>
              </a:rPr>
              <a:t>Build science capacity through IOC Criteria and Guidelines </a:t>
            </a:r>
            <a:br>
              <a:rPr lang="en-US" altLang="fr-FR" b="1" dirty="0">
                <a:solidFill>
                  <a:srgbClr val="0080FF"/>
                </a:solidFill>
              </a:rPr>
            </a:br>
            <a:r>
              <a:rPr lang="en-US" altLang="fr-FR" b="1" dirty="0">
                <a:solidFill>
                  <a:srgbClr val="0080FF"/>
                </a:solidFill>
              </a:rPr>
              <a:t>on the Transfer of Marine Technology  </a:t>
            </a:r>
            <a:r>
              <a:rPr lang="en-US" altLang="fr-FR" b="1" dirty="0">
                <a:solidFill>
                  <a:srgbClr val="C00000"/>
                </a:solidFill>
              </a:rPr>
              <a:t>(Indicator Tier III-&gt; Tier II)</a:t>
            </a:r>
          </a:p>
          <a:p>
            <a:pPr algn="l" eaLnBrk="1" hangingPunct="1">
              <a:buFontTx/>
              <a:buAutoNum type="alphaLcPeriod"/>
            </a:pPr>
            <a:r>
              <a:rPr lang="en-US" altLang="fr-FR" b="1" dirty="0">
                <a:solidFill>
                  <a:srgbClr val="800000"/>
                </a:solidFill>
              </a:rPr>
              <a:t>Access of artisanal fishers to resources and markets</a:t>
            </a:r>
            <a:r>
              <a:rPr lang="en-US" altLang="fr-FR" b="1" dirty="0">
                <a:solidFill>
                  <a:srgbClr val="262699"/>
                </a:solidFill>
              </a:rPr>
              <a:t>  </a:t>
            </a:r>
          </a:p>
          <a:p>
            <a:pPr algn="l" eaLnBrk="1" hangingPunct="1">
              <a:buFontTx/>
              <a:buAutoNum type="alphaLcPeriod"/>
            </a:pPr>
            <a:r>
              <a:rPr lang="en-US" altLang="fr-FR" b="1" dirty="0">
                <a:solidFill>
                  <a:srgbClr val="000000"/>
                </a:solidFill>
              </a:rPr>
              <a:t>Conventions, UNCLOS </a:t>
            </a:r>
          </a:p>
        </p:txBody>
      </p:sp>
      <p:sp>
        <p:nvSpPr>
          <p:cNvPr id="3" name="Rectangle 2">
            <a:extLst>
              <a:ext uri="{FF2B5EF4-FFF2-40B4-BE49-F238E27FC236}">
                <a16:creationId xmlns:a16="http://schemas.microsoft.com/office/drawing/2014/main" id="{1B1572FF-8894-254D-9B27-BB0D717A7FE0}"/>
              </a:ext>
            </a:extLst>
          </p:cNvPr>
          <p:cNvSpPr txBox="1">
            <a:spLocks noChangeArrowheads="1"/>
          </p:cNvSpPr>
          <p:nvPr/>
        </p:nvSpPr>
        <p:spPr bwMode="auto">
          <a:xfrm>
            <a:off x="1600200" y="798513"/>
            <a:ext cx="7438869" cy="803275"/>
          </a:xfrm>
          <a:prstGeom prst="rect">
            <a:avLst/>
          </a:prstGeom>
          <a:noFill/>
          <a:ln>
            <a:noFill/>
          </a:ln>
          <a:extLst/>
        </p:spPr>
        <p:txBody>
          <a:bodyPr lIns="91218" tIns="45608" rIns="91218" bIns="45608" anchor="ctr"/>
          <a:lstStyle>
            <a:lvl1pPr marL="88900" defTabSz="912813">
              <a:tabLst>
                <a:tab pos="7802563" algn="r"/>
              </a:tabLst>
              <a:defRPr sz="2400">
                <a:solidFill>
                  <a:schemeClr val="tx1"/>
                </a:solidFill>
                <a:latin typeface="Arial" panose="020B0604020202020204" pitchFamily="34" charset="0"/>
                <a:ea typeface="MS PGothic" panose="020B0600070205080204" pitchFamily="34" charset="-128"/>
              </a:defRPr>
            </a:lvl1pPr>
            <a:lvl2pPr marL="742950" indent="-285750" defTabSz="912813">
              <a:tabLst>
                <a:tab pos="7802563" algn="r"/>
              </a:tabLst>
              <a:defRPr sz="2400">
                <a:solidFill>
                  <a:schemeClr val="tx1"/>
                </a:solidFill>
                <a:latin typeface="Arial" panose="020B0604020202020204" pitchFamily="34" charset="0"/>
                <a:ea typeface="MS PGothic" panose="020B0600070205080204" pitchFamily="34" charset="-128"/>
              </a:defRPr>
            </a:lvl2pPr>
            <a:lvl3pPr marL="1143000" indent="-228600" defTabSz="912813">
              <a:tabLst>
                <a:tab pos="7802563" algn="r"/>
              </a:tabLst>
              <a:defRPr sz="2400">
                <a:solidFill>
                  <a:schemeClr val="tx1"/>
                </a:solidFill>
                <a:latin typeface="Arial" panose="020B0604020202020204" pitchFamily="34" charset="0"/>
                <a:ea typeface="MS PGothic" panose="020B0600070205080204" pitchFamily="34" charset="-128"/>
              </a:defRPr>
            </a:lvl3pPr>
            <a:lvl4pPr marL="1600200" indent="-228600" defTabSz="912813">
              <a:tabLst>
                <a:tab pos="7802563" algn="r"/>
              </a:tabLst>
              <a:defRPr sz="2400">
                <a:solidFill>
                  <a:schemeClr val="tx1"/>
                </a:solidFill>
                <a:latin typeface="Arial" panose="020B0604020202020204" pitchFamily="34" charset="0"/>
                <a:ea typeface="MS PGothic" panose="020B0600070205080204" pitchFamily="34" charset="-128"/>
              </a:defRPr>
            </a:lvl4pPr>
            <a:lvl5pPr marL="2057400" indent="-228600" defTabSz="912813">
              <a:tabLst>
                <a:tab pos="7802563" algn="r"/>
              </a:tabLst>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tabLst>
                <a:tab pos="7802563" algn="r"/>
              </a:tabLs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tabLst>
                <a:tab pos="7802563" algn="r"/>
              </a:tabLs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tabLst>
                <a:tab pos="7802563" algn="r"/>
              </a:tabLs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tabLst>
                <a:tab pos="7802563" algn="r"/>
              </a:tabLs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fr-FR" b="1" dirty="0">
                <a:solidFill>
                  <a:srgbClr val="FFFFFF"/>
                </a:solidFill>
                <a:effectLst>
                  <a:outerShdw blurRad="38100" dist="38100" dir="2700000" algn="tl">
                    <a:srgbClr val="000000"/>
                  </a:outerShdw>
                </a:effectLst>
                <a:cs typeface="Arial" panose="020B0604020202020204" pitchFamily="34" charset="0"/>
              </a:rPr>
              <a:t>Conserve and Sustainably Use Oceans, Seas and </a:t>
            </a:r>
            <a:br>
              <a:rPr lang="en-US" altLang="fr-FR" b="1" dirty="0">
                <a:solidFill>
                  <a:srgbClr val="FFFFFF"/>
                </a:solidFill>
                <a:effectLst>
                  <a:outerShdw blurRad="38100" dist="38100" dir="2700000" algn="tl">
                    <a:srgbClr val="000000"/>
                  </a:outerShdw>
                </a:effectLst>
                <a:cs typeface="Arial" panose="020B0604020202020204" pitchFamily="34" charset="0"/>
              </a:rPr>
            </a:br>
            <a:r>
              <a:rPr lang="en-US" altLang="fr-FR" b="1" dirty="0">
                <a:solidFill>
                  <a:srgbClr val="FFFFFF"/>
                </a:solidFill>
                <a:effectLst>
                  <a:outerShdw blurRad="38100" dist="38100" dir="2700000" algn="tl">
                    <a:srgbClr val="000000"/>
                  </a:outerShdw>
                </a:effectLst>
                <a:cs typeface="Arial" panose="020B0604020202020204" pitchFamily="34" charset="0"/>
              </a:rPr>
              <a:t>Marine Resources for Sustainable Development</a:t>
            </a:r>
          </a:p>
        </p:txBody>
      </p:sp>
      <p:pic>
        <p:nvPicPr>
          <p:cNvPr id="5" name="Picture 2">
            <a:extLst>
              <a:ext uri="{FF2B5EF4-FFF2-40B4-BE49-F238E27FC236}">
                <a16:creationId xmlns:a16="http://schemas.microsoft.com/office/drawing/2014/main" id="{C9C8B3A9-3076-0B40-90E4-EF397E974C1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75202" y="0"/>
            <a:ext cx="5740400" cy="79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3">
            <a:extLst>
              <a:ext uri="{FF2B5EF4-FFF2-40B4-BE49-F238E27FC236}">
                <a16:creationId xmlns:a16="http://schemas.microsoft.com/office/drawing/2014/main" id="{9CCF725E-EE53-E64A-81F2-E6B01503878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7"/>
            <a:ext cx="1601788" cy="160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0" name="Picture 2" descr="Image result for ioc oceanographic logo transparent">
            <a:extLst>
              <a:ext uri="{FF2B5EF4-FFF2-40B4-BE49-F238E27FC236}">
                <a16:creationId xmlns:a16="http://schemas.microsoft.com/office/drawing/2014/main" id="{E3553E3F-E72F-BF40-9728-7CC1853F883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59047" y="2603628"/>
            <a:ext cx="494891" cy="4928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ioc oceanographic logo transparent">
            <a:extLst>
              <a:ext uri="{FF2B5EF4-FFF2-40B4-BE49-F238E27FC236}">
                <a16:creationId xmlns:a16="http://schemas.microsoft.com/office/drawing/2014/main" id="{9ABB7249-9900-4D47-9652-5247ADBE2D0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52670" y="4709518"/>
            <a:ext cx="494891" cy="4928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ioc oceanographic logo transparent">
            <a:extLst>
              <a:ext uri="{FF2B5EF4-FFF2-40B4-BE49-F238E27FC236}">
                <a16:creationId xmlns:a16="http://schemas.microsoft.com/office/drawing/2014/main" id="{39498018-BE5D-764B-B480-BB7D5EDB786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22743" y="1857660"/>
            <a:ext cx="354744" cy="3532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ioc oceanographic logo transparent">
            <a:extLst>
              <a:ext uri="{FF2B5EF4-FFF2-40B4-BE49-F238E27FC236}">
                <a16:creationId xmlns:a16="http://schemas.microsoft.com/office/drawing/2014/main" id="{AE16CF0B-40CB-8C46-AC7B-3EB6DDFB73D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14429" y="2217880"/>
            <a:ext cx="354744" cy="353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ioc oceanographic logo transparent">
            <a:extLst>
              <a:ext uri="{FF2B5EF4-FFF2-40B4-BE49-F238E27FC236}">
                <a16:creationId xmlns:a16="http://schemas.microsoft.com/office/drawing/2014/main" id="{AD024E9E-6D73-D844-890A-454ADD9D0D3B}"/>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05776" y="5942480"/>
            <a:ext cx="354744" cy="353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577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3" y="1984257"/>
            <a:ext cx="12225023" cy="100484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8244" y="3801606"/>
            <a:ext cx="3017284" cy="1321569"/>
          </a:xfrm>
          <a:prstGeom prst="rect">
            <a:avLst/>
          </a:prstGeom>
        </p:spPr>
      </p:pic>
      <p:sp>
        <p:nvSpPr>
          <p:cNvPr id="5" name="Rectangle 4"/>
          <p:cNvSpPr/>
          <p:nvPr/>
        </p:nvSpPr>
        <p:spPr>
          <a:xfrm>
            <a:off x="-27993" y="-55981"/>
            <a:ext cx="12219993" cy="5285205"/>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p:cNvSpPr txBox="1"/>
          <p:nvPr/>
        </p:nvSpPr>
        <p:spPr>
          <a:xfrm rot="5400000">
            <a:off x="11645718" y="6331015"/>
            <a:ext cx="1000595" cy="200055"/>
          </a:xfrm>
          <a:prstGeom prst="rect">
            <a:avLst/>
          </a:prstGeom>
          <a:noFill/>
        </p:spPr>
        <p:txBody>
          <a:bodyPr wrap="none" rtlCol="0">
            <a:spAutoFit/>
          </a:bodyPr>
          <a:lstStyle/>
          <a:p>
            <a:r>
              <a:rPr lang="fr-FR" sz="700" dirty="0" err="1">
                <a:solidFill>
                  <a:schemeClr val="bg1">
                    <a:lumMod val="65000"/>
                  </a:schemeClr>
                </a:solidFill>
              </a:rPr>
              <a:t>Vavau</a:t>
            </a:r>
            <a:r>
              <a:rPr lang="fr-FR" sz="700" dirty="0">
                <a:solidFill>
                  <a:schemeClr val="bg1">
                    <a:lumMod val="65000"/>
                  </a:schemeClr>
                </a:solidFill>
              </a:rPr>
              <a:t> © Stuart Chape</a:t>
            </a:r>
          </a:p>
        </p:txBody>
      </p:sp>
      <p:sp>
        <p:nvSpPr>
          <p:cNvPr id="9" name="Title 1">
            <a:extLst>
              <a:ext uri="{FF2B5EF4-FFF2-40B4-BE49-F238E27FC236}">
                <a16:creationId xmlns:a16="http://schemas.microsoft.com/office/drawing/2014/main" id="{6CBC22C7-467E-734C-815B-7EFDB53F8D33}"/>
              </a:ext>
            </a:extLst>
          </p:cNvPr>
          <p:cNvSpPr txBox="1">
            <a:spLocks/>
          </p:cNvSpPr>
          <p:nvPr/>
        </p:nvSpPr>
        <p:spPr>
          <a:xfrm>
            <a:off x="203200" y="365391"/>
            <a:ext cx="11504121" cy="1512817"/>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FFFF00"/>
                </a:solidFill>
              </a:rPr>
              <a:t>2016: Thinktank of IOC, the idea!</a:t>
            </a:r>
            <a:br>
              <a:rPr lang="en-US" sz="3200" b="1" dirty="0">
                <a:solidFill>
                  <a:schemeClr val="bg1"/>
                </a:solidFill>
              </a:rPr>
            </a:br>
            <a:r>
              <a:rPr lang="en-US" sz="3200" b="1" dirty="0">
                <a:solidFill>
                  <a:schemeClr val="bg1"/>
                </a:solidFill>
              </a:rPr>
              <a:t>2017:  discussions, massive support </a:t>
            </a:r>
            <a:br>
              <a:rPr lang="en-US" sz="3200" b="1" dirty="0">
                <a:solidFill>
                  <a:schemeClr val="bg1"/>
                </a:solidFill>
              </a:rPr>
            </a:br>
            <a:r>
              <a:rPr lang="en-US" sz="3200" b="1" dirty="0">
                <a:solidFill>
                  <a:schemeClr val="bg1"/>
                </a:solidFill>
              </a:rPr>
              <a:t>from UN, IGOs, NGOs, …</a:t>
            </a:r>
            <a:br>
              <a:rPr lang="en-US" sz="3200" b="1" dirty="0">
                <a:solidFill>
                  <a:schemeClr val="bg1"/>
                </a:solidFill>
              </a:rPr>
            </a:br>
            <a:r>
              <a:rPr lang="en-US" sz="3200" b="1" dirty="0">
                <a:solidFill>
                  <a:schemeClr val="bg1"/>
                </a:solidFill>
              </a:rPr>
              <a:t>Proposal to UN</a:t>
            </a:r>
          </a:p>
          <a:p>
            <a:pPr algn="l"/>
            <a:endParaRPr lang="en-US" sz="2800" b="1" dirty="0">
              <a:solidFill>
                <a:srgbClr val="FFFF00"/>
              </a:solidFill>
              <a:latin typeface="+mn-lt"/>
            </a:endParaRPr>
          </a:p>
          <a:p>
            <a:pPr algn="l"/>
            <a:r>
              <a:rPr lang="en-US" sz="2800" b="1" dirty="0">
                <a:solidFill>
                  <a:srgbClr val="FFFF00"/>
                </a:solidFill>
                <a:latin typeface="+mn-lt"/>
              </a:rPr>
              <a:t>6 December 2017</a:t>
            </a:r>
          </a:p>
          <a:p>
            <a:pPr algn="l"/>
            <a:r>
              <a:rPr lang="en-US" sz="2800" b="1" dirty="0">
                <a:solidFill>
                  <a:schemeClr val="bg1"/>
                </a:solidFill>
                <a:latin typeface="+mn-lt"/>
              </a:rPr>
              <a:t>72</a:t>
            </a:r>
            <a:r>
              <a:rPr lang="en-US" sz="2800" b="1" baseline="30000" dirty="0">
                <a:solidFill>
                  <a:schemeClr val="bg1"/>
                </a:solidFill>
                <a:latin typeface="+mn-lt"/>
              </a:rPr>
              <a:t>nd</a:t>
            </a:r>
            <a:r>
              <a:rPr lang="en-US" sz="2800" b="1" dirty="0">
                <a:solidFill>
                  <a:schemeClr val="bg1"/>
                </a:solidFill>
                <a:latin typeface="+mn-lt"/>
              </a:rPr>
              <a:t> UN General Assembly Resolution </a:t>
            </a:r>
          </a:p>
          <a:p>
            <a:pPr algn="l"/>
            <a:endParaRPr lang="en-US" sz="3200" b="1" dirty="0">
              <a:solidFill>
                <a:srgbClr val="FFFF00"/>
              </a:solidFill>
              <a:latin typeface="+mn-lt"/>
            </a:endParaRPr>
          </a:p>
          <a:p>
            <a:pPr algn="l"/>
            <a:r>
              <a:rPr lang="en-US" sz="3200" b="1" dirty="0">
                <a:solidFill>
                  <a:srgbClr val="FFFF00"/>
                </a:solidFill>
                <a:latin typeface="+mn-lt"/>
              </a:rPr>
              <a:t>UN Decade of Ocean Science for </a:t>
            </a:r>
            <a:br>
              <a:rPr lang="en-US" sz="3200" b="1" dirty="0">
                <a:solidFill>
                  <a:srgbClr val="FFFF00"/>
                </a:solidFill>
                <a:latin typeface="+mn-lt"/>
              </a:rPr>
            </a:br>
            <a:r>
              <a:rPr lang="en-US" sz="3200" b="1" dirty="0">
                <a:solidFill>
                  <a:srgbClr val="FFFF00"/>
                </a:solidFill>
                <a:latin typeface="+mn-lt"/>
              </a:rPr>
              <a:t>Sustainable Development (2021-2030)</a:t>
            </a:r>
          </a:p>
          <a:p>
            <a:pPr algn="l"/>
            <a:endParaRPr lang="en-US" sz="3200" b="1" dirty="0">
              <a:solidFill>
                <a:srgbClr val="FFFF00"/>
              </a:solidFill>
              <a:latin typeface="+mn-lt"/>
            </a:endParaRPr>
          </a:p>
        </p:txBody>
      </p:sp>
      <p:pic>
        <p:nvPicPr>
          <p:cNvPr id="7" name="Picture 8">
            <a:extLst>
              <a:ext uri="{FF2B5EF4-FFF2-40B4-BE49-F238E27FC236}">
                <a16:creationId xmlns:a16="http://schemas.microsoft.com/office/drawing/2014/main" id="{E67FC220-F0A4-FD40-A114-B193716DCC4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7027332" y="-55981"/>
            <a:ext cx="5164667" cy="6987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978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2BBC43-78C3-AB45-8139-5B1B467B870C}"/>
              </a:ext>
            </a:extLst>
          </p:cNvPr>
          <p:cNvSpPr/>
          <p:nvPr/>
        </p:nvSpPr>
        <p:spPr>
          <a:xfrm>
            <a:off x="335902" y="1370658"/>
            <a:ext cx="11607282" cy="4832092"/>
          </a:xfrm>
          <a:prstGeom prst="rect">
            <a:avLst/>
          </a:prstGeom>
        </p:spPr>
        <p:txBody>
          <a:bodyPr wrap="square">
            <a:spAutoFit/>
          </a:bodyPr>
          <a:lstStyle/>
          <a:p>
            <a:pPr algn="ctr"/>
            <a:r>
              <a:rPr lang="en-US" sz="2800" b="1" dirty="0">
                <a:solidFill>
                  <a:schemeClr val="bg1"/>
                </a:solidFill>
              </a:rPr>
              <a:t>Omnibus Resolution for Oceans and the law of the sea (A/RES/72/73) </a:t>
            </a:r>
          </a:p>
          <a:p>
            <a:endParaRPr lang="en-US" sz="2800" dirty="0">
              <a:solidFill>
                <a:schemeClr val="bg1"/>
              </a:solidFill>
            </a:endParaRPr>
          </a:p>
          <a:p>
            <a:r>
              <a:rPr lang="en-US" sz="2800" u="sng" dirty="0">
                <a:solidFill>
                  <a:schemeClr val="bg1"/>
                </a:solidFill>
              </a:rPr>
              <a:t>The UNGA decided (Para. 292) to proclaim </a:t>
            </a:r>
            <a:br>
              <a:rPr lang="en-US" sz="2800" dirty="0">
                <a:solidFill>
                  <a:schemeClr val="bg1"/>
                </a:solidFill>
              </a:rPr>
            </a:br>
            <a:r>
              <a:rPr lang="en-US" sz="2800" i="1" dirty="0">
                <a:solidFill>
                  <a:srgbClr val="FFFF00"/>
                </a:solidFill>
              </a:rPr>
              <a:t>the United Nations Decade of Ocean Science for Sustainable Development </a:t>
            </a:r>
            <a:br>
              <a:rPr lang="en-US" sz="2800" i="1" dirty="0">
                <a:solidFill>
                  <a:srgbClr val="FFFF00"/>
                </a:solidFill>
              </a:rPr>
            </a:br>
            <a:r>
              <a:rPr lang="en-US" sz="2800" i="1" dirty="0">
                <a:solidFill>
                  <a:srgbClr val="FFFF00"/>
                </a:solidFill>
              </a:rPr>
              <a:t>for the 10-year period beginning on 1 January 2021</a:t>
            </a:r>
            <a:r>
              <a:rPr lang="en-US" sz="2800" i="1" dirty="0">
                <a:solidFill>
                  <a:schemeClr val="bg1"/>
                </a:solidFill>
              </a:rPr>
              <a:t>, </a:t>
            </a:r>
            <a:br>
              <a:rPr lang="en-US" sz="2800" i="1" dirty="0">
                <a:solidFill>
                  <a:schemeClr val="bg1"/>
                </a:solidFill>
              </a:rPr>
            </a:br>
            <a:r>
              <a:rPr lang="en-US" sz="2800" i="1" dirty="0">
                <a:solidFill>
                  <a:schemeClr val="bg1"/>
                </a:solidFill>
              </a:rPr>
              <a:t>within existing structures and available resources, </a:t>
            </a:r>
            <a:br>
              <a:rPr lang="en-US" sz="2800" i="1" dirty="0">
                <a:solidFill>
                  <a:schemeClr val="bg1"/>
                </a:solidFill>
              </a:rPr>
            </a:br>
            <a:r>
              <a:rPr lang="en-US" sz="2800" i="1" dirty="0">
                <a:solidFill>
                  <a:schemeClr val="bg1"/>
                </a:solidFill>
              </a:rPr>
              <a:t>and called upon the Intergovernmental Oceanographic Commission </a:t>
            </a:r>
            <a:br>
              <a:rPr lang="en-US" sz="2800" i="1" dirty="0">
                <a:solidFill>
                  <a:schemeClr val="bg1"/>
                </a:solidFill>
              </a:rPr>
            </a:br>
            <a:r>
              <a:rPr lang="en-US" sz="2800" i="1" dirty="0">
                <a:solidFill>
                  <a:schemeClr val="bg1"/>
                </a:solidFill>
              </a:rPr>
              <a:t>to prepare an </a:t>
            </a:r>
            <a:r>
              <a:rPr lang="en-US" sz="2800" i="1" dirty="0">
                <a:solidFill>
                  <a:srgbClr val="FFFF00"/>
                </a:solidFill>
              </a:rPr>
              <a:t>implementation plan </a:t>
            </a:r>
            <a:r>
              <a:rPr lang="en-US" sz="2800" i="1" dirty="0">
                <a:solidFill>
                  <a:schemeClr val="bg1"/>
                </a:solidFill>
              </a:rPr>
              <a:t>for the Decade </a:t>
            </a:r>
            <a:br>
              <a:rPr lang="en-US" sz="2800" i="1" dirty="0">
                <a:solidFill>
                  <a:schemeClr val="bg1"/>
                </a:solidFill>
              </a:rPr>
            </a:br>
            <a:r>
              <a:rPr lang="en-US" sz="2800" i="1" u="sng" dirty="0">
                <a:solidFill>
                  <a:srgbClr val="FFFF00"/>
                </a:solidFill>
              </a:rPr>
              <a:t>in consultation with Member States, specialized agencies</a:t>
            </a:r>
            <a:r>
              <a:rPr lang="en-US" sz="2800" i="1" dirty="0">
                <a:solidFill>
                  <a:srgbClr val="FFFF00"/>
                </a:solidFill>
              </a:rPr>
              <a:t>, funds, programmes and bodies of the United Nations, as well as other intergovernmental organizations, non- governmental organizations and relevant stakeholders</a:t>
            </a:r>
            <a:r>
              <a:rPr lang="en-US" sz="2800" i="1" dirty="0">
                <a:solidFill>
                  <a:schemeClr val="bg1"/>
                </a:solidFill>
              </a:rPr>
              <a:t>. </a:t>
            </a:r>
            <a:endParaRPr lang="en-US" sz="2800" b="1" dirty="0">
              <a:solidFill>
                <a:schemeClr val="bg1"/>
              </a:solidFill>
            </a:endParaRPr>
          </a:p>
        </p:txBody>
      </p:sp>
      <p:pic>
        <p:nvPicPr>
          <p:cNvPr id="3" name="Picture 2">
            <a:extLst>
              <a:ext uri="{FF2B5EF4-FFF2-40B4-BE49-F238E27FC236}">
                <a16:creationId xmlns:a16="http://schemas.microsoft.com/office/drawing/2014/main" id="{47040838-ACF0-5140-9D9C-5BB10535B4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528"/>
            <a:ext cx="12192000" cy="886010"/>
          </a:xfrm>
          <a:prstGeom prst="rect">
            <a:avLst/>
          </a:prstGeom>
        </p:spPr>
      </p:pic>
    </p:spTree>
    <p:extLst>
      <p:ext uri="{BB962C8B-B14F-4D97-AF65-F5344CB8AC3E}">
        <p14:creationId xmlns:p14="http://schemas.microsoft.com/office/powerpoint/2010/main" val="94797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2BBC43-78C3-AB45-8139-5B1B467B870C}"/>
              </a:ext>
            </a:extLst>
          </p:cNvPr>
          <p:cNvSpPr/>
          <p:nvPr/>
        </p:nvSpPr>
        <p:spPr>
          <a:xfrm>
            <a:off x="371071" y="285554"/>
            <a:ext cx="11607282" cy="5693866"/>
          </a:xfrm>
          <a:prstGeom prst="rect">
            <a:avLst/>
          </a:prstGeom>
        </p:spPr>
        <p:txBody>
          <a:bodyPr wrap="square">
            <a:spAutoFit/>
          </a:bodyPr>
          <a:lstStyle/>
          <a:p>
            <a:r>
              <a:rPr lang="en-US" sz="2800" u="sng" dirty="0">
                <a:solidFill>
                  <a:schemeClr val="bg1"/>
                </a:solidFill>
              </a:rPr>
              <a:t>Further, the UNGA: </a:t>
            </a:r>
          </a:p>
          <a:p>
            <a:pPr lvl="1"/>
            <a:endParaRPr lang="en-US" sz="2800" dirty="0">
              <a:solidFill>
                <a:schemeClr val="bg1"/>
              </a:solidFill>
            </a:endParaRPr>
          </a:p>
          <a:p>
            <a:pPr lvl="1"/>
            <a:r>
              <a:rPr lang="en-US" sz="2800" dirty="0">
                <a:solidFill>
                  <a:schemeClr val="bg1"/>
                </a:solidFill>
              </a:rPr>
              <a:t>-  Requested that the Intergovernmental Oceanographic Commission </a:t>
            </a:r>
            <a:r>
              <a:rPr lang="en-US" sz="2800" dirty="0">
                <a:solidFill>
                  <a:srgbClr val="FFFF00"/>
                </a:solidFill>
              </a:rPr>
              <a:t>provide information on the development of the implementation plan and regularly consult with, and report to, Member States </a:t>
            </a:r>
            <a:r>
              <a:rPr lang="en-US" sz="2800" dirty="0">
                <a:solidFill>
                  <a:schemeClr val="bg1"/>
                </a:solidFill>
              </a:rPr>
              <a:t>on the United Nations Decade of Ocean Science and its implementation; </a:t>
            </a:r>
          </a:p>
          <a:p>
            <a:pPr lvl="1"/>
            <a:r>
              <a:rPr lang="en-US" sz="2800" dirty="0">
                <a:solidFill>
                  <a:schemeClr val="bg1"/>
                </a:solidFill>
              </a:rPr>
              <a:t>-  Invited the </a:t>
            </a:r>
            <a:r>
              <a:rPr lang="en-US" sz="2800" dirty="0">
                <a:solidFill>
                  <a:srgbClr val="FFFF00"/>
                </a:solidFill>
              </a:rPr>
              <a:t>Secretary-General to inform the General Assembly about the implementation of the </a:t>
            </a:r>
            <a:r>
              <a:rPr lang="en-US" sz="2800" dirty="0">
                <a:solidFill>
                  <a:schemeClr val="bg1"/>
                </a:solidFill>
              </a:rPr>
              <a:t>United Nations </a:t>
            </a:r>
            <a:r>
              <a:rPr lang="en-US" sz="2800" dirty="0">
                <a:solidFill>
                  <a:srgbClr val="FFFF00"/>
                </a:solidFill>
              </a:rPr>
              <a:t>Decade </a:t>
            </a:r>
            <a:r>
              <a:rPr lang="en-US" sz="2800" dirty="0">
                <a:solidFill>
                  <a:schemeClr val="bg1"/>
                </a:solidFill>
              </a:rPr>
              <a:t>of Ocean Science through his report on oceans and the law of the sea, on the basis of information to be provided by the Intergovernmental Oceanographic Commission; </a:t>
            </a:r>
          </a:p>
          <a:p>
            <a:pPr lvl="1"/>
            <a:r>
              <a:rPr lang="en-US" sz="2800" dirty="0">
                <a:solidFill>
                  <a:schemeClr val="bg1"/>
                </a:solidFill>
              </a:rPr>
              <a:t>-  </a:t>
            </a:r>
            <a:r>
              <a:rPr lang="en-US" sz="2800" dirty="0">
                <a:solidFill>
                  <a:srgbClr val="FFFF00"/>
                </a:solidFill>
              </a:rPr>
              <a:t>Invited UN-Oceans and its participants to collaborate</a:t>
            </a:r>
            <a:r>
              <a:rPr lang="en-US" sz="2800" dirty="0">
                <a:solidFill>
                  <a:schemeClr val="bg1"/>
                </a:solidFill>
              </a:rPr>
              <a:t> with the Intergovernmental Oceanographic Commission on the United Nations Decade of Ocean Science. </a:t>
            </a:r>
          </a:p>
        </p:txBody>
      </p:sp>
    </p:spTree>
    <p:extLst>
      <p:ext uri="{BB962C8B-B14F-4D97-AF65-F5344CB8AC3E}">
        <p14:creationId xmlns:p14="http://schemas.microsoft.com/office/powerpoint/2010/main" val="3646742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B7B7C8-CD57-9149-AA9B-D215D255DB03}"/>
              </a:ext>
            </a:extLst>
          </p:cNvPr>
          <p:cNvSpPr/>
          <p:nvPr/>
        </p:nvSpPr>
        <p:spPr>
          <a:xfrm>
            <a:off x="-41237" y="-40341"/>
            <a:ext cx="12274475" cy="6938682"/>
          </a:xfrm>
          <a:prstGeom prst="rect">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93281" y="-40341"/>
            <a:ext cx="5039958" cy="6963522"/>
          </a:xfrm>
          <a:prstGeom prst="rect">
            <a:avLst/>
          </a:prstGeom>
        </p:spPr>
      </p:pic>
      <p:pic>
        <p:nvPicPr>
          <p:cNvPr id="8" name="Picture 7">
            <a:extLst>
              <a:ext uri="{FF2B5EF4-FFF2-40B4-BE49-F238E27FC236}">
                <a16:creationId xmlns:a16="http://schemas.microsoft.com/office/drawing/2014/main" id="{82EFCF56-ECF3-0248-A9E6-F633FF275D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38" y="-65181"/>
            <a:ext cx="7234519" cy="3471009"/>
          </a:xfrm>
          <a:prstGeom prst="rect">
            <a:avLst/>
          </a:prstGeom>
        </p:spPr>
      </p:pic>
      <p:pic>
        <p:nvPicPr>
          <p:cNvPr id="9" name="Picture 8">
            <a:extLst>
              <a:ext uri="{FF2B5EF4-FFF2-40B4-BE49-F238E27FC236}">
                <a16:creationId xmlns:a16="http://schemas.microsoft.com/office/drawing/2014/main" id="{8DC53165-7BFE-F545-AFB2-FADB2D6416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105796"/>
            <a:ext cx="3026535" cy="1752204"/>
          </a:xfrm>
          <a:prstGeom prst="rect">
            <a:avLst/>
          </a:prstGeom>
        </p:spPr>
      </p:pic>
      <p:sp>
        <p:nvSpPr>
          <p:cNvPr id="4" name="TextBox 3">
            <a:extLst>
              <a:ext uri="{FF2B5EF4-FFF2-40B4-BE49-F238E27FC236}">
                <a16:creationId xmlns:a16="http://schemas.microsoft.com/office/drawing/2014/main" id="{9DF69CD0-8013-F14A-A784-02BF35CD1D89}"/>
              </a:ext>
            </a:extLst>
          </p:cNvPr>
          <p:cNvSpPr txBox="1"/>
          <p:nvPr/>
        </p:nvSpPr>
        <p:spPr>
          <a:xfrm>
            <a:off x="1723292" y="1424354"/>
            <a:ext cx="3376246" cy="523220"/>
          </a:xfrm>
          <a:prstGeom prst="rect">
            <a:avLst/>
          </a:prstGeom>
          <a:noFill/>
        </p:spPr>
        <p:txBody>
          <a:bodyPr wrap="square" rtlCol="0">
            <a:spAutoFit/>
          </a:bodyPr>
          <a:lstStyle/>
          <a:p>
            <a:r>
              <a:rPr lang="en-US" sz="2800" i="1" dirty="0">
                <a:solidFill>
                  <a:srgbClr val="0070C0"/>
                </a:solidFill>
              </a:rPr>
              <a:t>ROADMAP</a:t>
            </a:r>
          </a:p>
        </p:txBody>
      </p:sp>
      <p:pic>
        <p:nvPicPr>
          <p:cNvPr id="7" name="Picture 6">
            <a:extLst>
              <a:ext uri="{FF2B5EF4-FFF2-40B4-BE49-F238E27FC236}">
                <a16:creationId xmlns:a16="http://schemas.microsoft.com/office/drawing/2014/main" id="{D5497455-34D9-0149-A9FE-0EE829EE9A3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90918" y="2759746"/>
            <a:ext cx="5463386" cy="3196590"/>
          </a:xfrm>
          <a:prstGeom prst="rect">
            <a:avLst/>
          </a:prstGeom>
        </p:spPr>
      </p:pic>
    </p:spTree>
    <p:extLst>
      <p:ext uri="{BB962C8B-B14F-4D97-AF65-F5344CB8AC3E}">
        <p14:creationId xmlns:p14="http://schemas.microsoft.com/office/powerpoint/2010/main" val="1939175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1B7B7C8-CD57-9149-AA9B-D215D255DB03}"/>
              </a:ext>
            </a:extLst>
          </p:cNvPr>
          <p:cNvSpPr/>
          <p:nvPr/>
        </p:nvSpPr>
        <p:spPr>
          <a:xfrm>
            <a:off x="-41237" y="-40341"/>
            <a:ext cx="12274475" cy="6938682"/>
          </a:xfrm>
          <a:prstGeom prst="rect">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7061D8C6-9017-5344-9DDA-715F75CA464D}"/>
              </a:ext>
            </a:extLst>
          </p:cNvPr>
          <p:cNvSpPr txBox="1">
            <a:spLocks/>
          </p:cNvSpPr>
          <p:nvPr/>
        </p:nvSpPr>
        <p:spPr>
          <a:xfrm>
            <a:off x="904304" y="150210"/>
            <a:ext cx="11129060" cy="944082"/>
          </a:xfrm>
          <a:prstGeom prst="rect">
            <a:avLst/>
          </a:prstGeom>
          <a:noFill/>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380" b="1">
                <a:solidFill>
                  <a:srgbClr val="92D050"/>
                </a:solidFill>
                <a:latin typeface="+mn-lt"/>
              </a:rPr>
              <a:t>Societal outcomes</a:t>
            </a:r>
          </a:p>
        </p:txBody>
      </p:sp>
      <p:sp>
        <p:nvSpPr>
          <p:cNvPr id="8" name="AutoShape 2" descr="data:image/png;base64,iVBORw0KGgoAAAANSUhEUgAAASsAAACoCAMAAACPKThEAAABhlBMVEX///8AAAAAcLmiPpfzbzHEHC4BtazT09OoqKgXFxf8/Pz5+fn29vbx8fHt7e3w8PDj4+Pa2toAbbjzbCvi4uK+vb3Hxsa8u7tYVVa0s7N9e3tdW1ttamvPz8+Eg4O1tLSZmJhGQ0SjoqJRTk8oJCWSkZE1LzJta2uMiotAPT9/fX5zcnKfNpRdWlrCGib+9/T1iVz0ekP38Pbo9/b6xrP83dDz6PHAhbn70MDr8vj4sZXO3+767e7o1OawYaf2k2sofsDsu8L34uXQ7+7GkcDz0tfYdYHGIza5cLKqVKFUxb5uos+Mtdmb3dq35eP2nHb96eFal8v3pobKOEvVrdDMnsbgwtw7hsLor7fs2+n1hFTDi7zI3OzRWmd/086uyeTTZHDhmaGJ1dHJMUjciJHsfWHDRGeCSZ83YK+2GlLAcaRVarOZV6QHrLAfkbuustSvNXu1KGLfSi3Rj6+l1N/KtNWbw+HfgJDOPlbWPi/kgHd9j8VcsMlmVqcAhLXwt7Dxoo/OcI5RZKHlAAAcb0lEQVR4nO2diXfTyJb/BYFYKS2WiCRrtxbLli2cdCAQQgc6QLOEJewQmiVsM/Nm3rw3b978fjQzv2Vm/vO5VVpsx7Jc7gb69Tn6nneILZWW+vjWrVt1q/oxTK25YleOYf3Wr/G7UM2KXjUretWs6FWzolfNil41K3rVrOhVxgoteI9Fy//yi35blbBC6+sL3QLt7JQer7wNOsMdPbRT/Vi0vU11mzFxZ0sOlt2mWtzZ9IctY/XgwkKw0NUrZbAenKu6C/fi0hHLunq9HHmh7VdTtUSXLp2puOLstWs0d5mjs9dms2LWNzcXgrV+8G66/IPNc5XN7PyTZxPnr767PqdZbh9+OlJNdOnJ+cpLrt07Cmv706sFW//Z/f3MPEt9+4NHmwvd8OqNg6NN4cHFObzRs61L47f4+G6OWUE9736afMyLl8+qmiDU896byWa4fffugmbF7b/JeZeyQhe+u7AILHTl88Fk+fWL9x/MuejM060XxZedj2+vz30Md/jwcPwxL7Z+rDYrMKzbE7C27z78fu5jJoT2b9/Lf4/ymGH90WKwdm58vjJefn3zp/nN+NKtrbyqO+8+H1A0++07z8da0PmXly9VFCZC+8vvR7C2Pz0/2oznXj8Ge0Z8dW7ju3OL3PP649djdrG+uTHXrMCwnuxldrF+8PjGVZrHvHo+gnX+x72nVY491dk3y/fyynKHzx8u2AKv3V7eL36dGazWL65S1HaknXdro0aELvy0QWOWL24tPcWw1g8+f7hCZcbbd48/fJV+PPN06daL6tLkXfaXl7NGBKh2Dxdz7IBqzCxnxe0Pflh9tAisq6/XctMAb7f6aK6jBnHP9rBprF95ffIjTXnQ9w9P3SEeB4xyaY5jT3X2/fJtYhroFVy7mFlde7N8e6wjncVqffPEiUVgcQc3T6aw0LkfVikb8PkfT+89OXP99drr+Y49e8zh7nEMC1CdfjnPsacC28CwMKrnrygfkwra7/K9sd9j5njwwaPVExcXgHX1xtrNjxjWufurJyjjM3Tp8unL//Z27eb8eCHX9p1Tx+9sn3kGFz6ja0/cvWWwDvT9w+PHF4sXwCInzGo2K3RhY3XjIn1Miq58AFg7zIP7J+hd3ZknS3/5x5NrFPFC8ZhXz0/t3v3ft04vUTj2VNg8bv+vO8dPLRYvYFRjjp2pmmcA974QrJ2Pa2sf3p17dGJ1gz6SffFPgOrDwQIeF9z7qT/+89LpW3PjhVzYvf/pz8dP7R7S+LdcZ8Eclycj2Yo5mXPfra5ShEmFwO+sPf67jdVFOoWrN06unfz7Z9TlQa8e/uEflpb2nvDUV5x9j1EdX8ixn713G6xxf+JYBStw7wvBWj84ufbX1ROrP12gfqOdjzfXTn74y9bRcXSVtv8FUJ2miRcK7f/5ODarBR7C7QOq8XgBq2qu7wF46dUFAvirN/56AkTfbnfeAaqT/7q0tLVAzV9sLYH+uECD2v60e+r48T+/L5uhKRciqG4fGXhXsUKbGxgWdQC/81+rgGrjP2nh7rz7AKg+/AWqTtn/MzjOwKj+36nn1PMF24cY1fM/jQL4eULXMKqJeAGrcg4Zxw0nVn+ghAWDQMzqr7TB0s7BY4zqv6FPW1qaOwrOdP4pRvUPfzgOATwdLP7wOaA6/mdceTpYGao3R0tXz7efw7VfvU8FC0Y2BNXaSTpY6wTVyRvXnywBrL2nVLDOPN07TcwKak8XAnAE1an//6cySylXiuqIY2fmsVq/eAJa4QmaeAmPbLC3+neo/1uKgTC68hlQrT0+gGEhrj7NQJiE61D21v/Brer4HQpYOB7Djv3/ZvWnsEUY2SxPO3Zmbh4HxitgWDSjnXME1epfT2LNnzVAEGHgkj/vMOgZAQCjnXkXZaj2nsB45TiGNT8K+D4r+f37ZUpYZ98sl5vVPFYI4gYqWAQqdAT/gd312s2f58FKUa19vsLk7vr0XFhnUqhLW+cR6dkoQqYUFR4Ipg2rDMGkMlRlzXVefhDHDRSwMlQnLsKw8OR8WGBVJ0mxjyS+gNHd0nzL4lKrWtp7lg4LKWDhQSAuBgNBdG+ZBlaO6mi8gDU3lwrDQkKh0mdlvgp3mVcep7Cqxnjo4DNpgPn8whnSuYFlVfmszK1Dl4kLpZ1btYNHWaFTZM4rM6zl2/cqmmFeaLms0FxW648IBmheM0d56xc3UlQbm2RYSFzWyc9T+YpcOx8/pKg+vMuOXLqVYljamjnKu7SVllhKB4J4WEhgPf8067W27+6mqHbTIvsZhulgIFcags4sMj9HnzptTOJRaeyALvxwIitBbC9z2hA53Sg1Le7g9cmsRNEFQPPKSFwujx3OPL2cFVh6kv4ErzLDOrV7p3RWCh0+zGjm/WXevLBplf6M10YFShvqfFYkbiAoVjemJ7TQhfupUWGYZCC4/i4FAUAe/zxFa/3K25sZKRwv5HqxlRnW6aVb0zm/M09u5aSKgSCXG9YpoDXVENGrO7sZKRgIZgcLq8EwpmiNSJXFC1gUaz9Sv01onNi4v/lgZPPr5y5+Bwjzs4/SgeD1t2sFrQ9vD8ZSpOvXP36+eTLXzZ/HBo5ZF0e09/LZGK7zz17uLRUn957kx7NogPju3Yefvh9Vnn91F2wqPzvy/9z7EY3l22+ujYCga/duj58rcex0rJjN3HKwbZ3Y+O7+xc0LFzY3L97/aWN1dXSqGDge5JYDtADX57cfD0DvPr4GUGujUxPh/ZkfC1RLp08v7d16+eQZ6MnLW3v4e6GtEcVPuwUOALP7/M7dT4eHh5/uPny+O0ZqfOL42jgQQHL7zb17+/fuvb89ebzUsVOySuOGEa4xjR0+cTEvn8YNI1xjGjt88+PEQ7K4ocA10tjhpctjU11p3DDCNaax48fvjlX83jKNZpgV3fqrdKRXrdUfRr4sjRvm6PVkBMY9XaLQj+NuJo8bqjQ5cXz29nxSYFYzMFCxWr84lxWJF4ryH+eSWvtwcOQhL26dnkfqyMRx4d4rUO1+mnjI/nxSs0MKunV9edxQwer++AxfETfM1tup1M2TvXmwRo491ffzDetIYH/2zVxUswN7yjWQedwwE9WRieN3N6tJrT2+MvWM81tzWJ3eOhpNfJpjWKeeHx654trcVvh+ZlhPyerBD5Wsxhx7qqtvKw0Lxoslb/RsjmHtTeUwth/OMaw7U2HU+zmoZjl2elbjcUMZq6mJ5oMPlbBKpwPH44YyvZweLR7uVsEqSzTPc++zHPsCrPJhIZ1Z4VVGlWb1ruwZzKXLVYZ1uSQ1tn2nyqp275Y8pDpumOnYF2BVGTeMxwu5rnyuMKxpx06EKuOGp2WO5FWFey9PNFcaVuWMDTUrNNu9T8QLuXY+znTv4wPBSb24NRtVeUYQzY4bRgPBSe1XwKoyqwX2AlTEDY/KMoIVccONmRnEYr5h2rE/Kb8inc4rd+zlE4Hc7LihwrEzC+2bmOXeV38qn6uZGTd8nj0NeGZrFqutWdOAn2a595kriGbHDe8rASzAanJYWOXYU119O8OxfywvT/Tscjmq6Xgh1/Ysw7o7M1CaFTdUm9VC+3EulBrW6nezZpcPyoeFr6um4tGMuOHH2bPLM+KG57Nnl2e594p4AWsRVuuPaB17qvK4YUa8kKvcvVetOObL4oajA8FJlQ8LKx07s+A+rzL3PjkQnNSVMvc+I14oVObeZzn2VKXDwsoVx6XufW46bLE9cdPuvXJpCHo3Hb1XOPZUZ14u4NhTlbj3OUtDy9x7VX6HaDFW60eDrGyOfZbI+qoJxz4ztBppuhXOW2w1NTlT3QKxpoOseS1w4b2WO48mYM1d7nj15wlYa4/fUSwouHQE1vzljtuTsADV3EUeR4c681EtvC/1wcWNUTKiImeY6+rHD2OT70e37czQpa1RMuJ0Rc5wJJwLLFIVp2h2knCTlkWBavE9vOubP+RT7jMShpPaOXh9M5ts/3BjetKqXOefXs6m3JcuP6Va88fjdGCqGQnDKe2PHPxtqpVZv2C/84PNR9/9tPHTD482qdbQouvvbrx+/Pjx658PqPbcEHGXnm5d3tu7fOtp5WbKcX3/6c7z3d3nD+8c0q6hPbv/Bmdwbr+Z2mVYrl+0N/zBuQsXLlRuO50Qunr9ypUr87adHtGZF5eePbv0gn61MYO2Xx0evlpo2+nZa/ugs5SrKet99PSqWdGrZkWvmhW9alb0qlnRq2ZFr5oVvWpW9KpZ0atmRa+aFb1qVvSqWdGrZkWvmhW9alb0qlnRq2ZFr5oVvWpW9KpZ0atmRa+aFb1qVvRalJWYJoJ5kWFQvhYFNbPsMBLSDyhN5PLN6YQupznFZyQ5wuhL02FZVapa34LkyJOp3/TLa0FWYsiS2gQ+fB5kNZUsNjsbD0T8t9XGzFCcSNM36NvFZ561G8XxwO/2+92uq8xOmCt2t9eifdOvoEVZ9QPCKuowTHPFTOul+EF6lmN1bDXNgY1/fsmOhOkb+L3iM2fYuZlIbjfRxKbs+aEzE1ZDZ3/T/+z7oqz8lJXXBSSdYxF5dSnMWDFaaJB/Oyr8UXUVTiO+2eRJMR5BYxVDYldwVOB5o5exEuN+aq+MbOkKM34VxzGcQD4jx2LR+B0RhzgBf+KFpnCkMHlgsynk3gE/b5wzEvJzPMfwRbmvxqrrd4NJVnIv4hkOmlMsMsgbAgleNcNwoMGr8HGrHboSYSW2knAYNQpWrdDLX1ZpSYjhNbjK1OBRqMU2AyscNBBqJF09asA5V9dNtQl3YTXWippcI9ZD22jinycQWMtPNEwFDoc+XICy5+mxMwIitG04gM/xXkuJdT1Svi6rjhd1WhOsBK+nMLIdx9AWxQSclxD17Si2unCV2OlasUHsSoy6PTg67CUpKyGyGuNP4b2uFUVWx0MMN+iaVuRZocakrHjWh3N23xPhQX3LbQmGP4y9pGuCq4z9RI88u6/BPVqh5bGRpbcRI0V+4sVWaOSwxEE/idywD28v9EMbTob2tG/9oqwCxuxq46yYNtTJ8DXwLFzDgmYV9AN4P8HtaIzY7TbwDWyGD7os/KKi18n8lZLE4vhTjG6EDTFaMRjOXTHBYhTLxO0TWrgaYi/IsdDJACtwj43QxRe3+hG81rEefBYtGzENnxyWXLsBhQ38vEjX0vujqI8PSElXZgS/48EhzQ+Yefp1dsWIti+Ps3KGrOj2FN5NFCME27Jc8lMKlgWsSOsDVlLoksKSmbGSe954LyBYCbkK2T7HuX1cRvBsgQH64NksTQTJZqLINuBAcejgA6LbFYEVLsyxvgimmhqKZMhyz5RxCc2K0p9EDj1SC8V3gZWOP0s992uxijJWjKIPJXHEShq4xhCKtIetuCeBl9dShxp0BaETM2k/2OinPT+X+6sjdiX77fQqo6MgV8efeRaqjlnJiW8OTJBlNWQ7EJhmz8dfzYHdb5DXAsZqXxGtuLifFurkEjMcpPwMP23yHNxc8AekYgPzS7NqhimrOGfFOGHi6AUrjh1aloPNu6d7TWgwTl5rccTK8dO2wLWS9J2bkT2KMXHzUdOrtI6MXAt/4o2clW0HRGxLlG2WZ8SelR0wRCbyC1bDqLijGposKcFqqfmyfvo4Lgp5wSdQRfeLs+L0iLCy+zkr+NWskV1Bu1+JcI8UdLtQYVlPQwEU+1wzY2WD3aTlhSBDhNphUPSDqiiFXsrK64rcEVbKIH0BRmxC0zWgvzfNFEATTDPSC1aJmZZDIu/YRnrvbNABr5z+GELPhjbofiVWTELcAIm+M1ao3e2yxXm511XT1wlxxDCwCA0HHK/YJaygHxRNchRpll3EV6FBaowaPQvaXUjsTe4PmAlWQxY3RlJP2WV52cYdGxuqHKks3D4a5qzAn5P34DSvIcZJ+jwz8whi0sMhAqd2ja/JqtWPHUV2cfcnrhBWEE/1R3YlRAmJVMQB6YYcK1FlWdWhRxYLu0KO3tNkuZX08/iKkc3QcxRJblsYhQz/yrJmhUrBivgriNuhpN2Cc6aloZSVONDbsuy4fWPMrqDDSSxVEZWWbSqMZg/geW27eJwGIZ/cYEMwyWbGapB8cVYwjNETPcSG1PQzcxKCdnEeqa3U9lsqMXgt0Xs2hJLYojDapj3AP3YS2rYdeW7hphRvOExMWx8QB+eYIVyVONilkDrw7QTiqcTAlucO7d4wgfBWHpBnyfHQTnQbRwEBKYy0oQID7YGeuIkVy+R5Vs8eug1UvGVP71l6DD+rYHuEVTTqC74UKzAKNmCJb+bUPNblx3oxoZn+zUYdjNRiWRWf5zTSn6fzDHDUcHixMQoVeIf1okDL7iSqLDhv/DiZlEcSBN1NR8rPqfiT4Eip29EMtk2op4UZEY8TIFiHG5JHM0iBt9DG+1qlzRqkVPpaDCdPRMOl+luav0JffGC8yH+wfb7+llj9ratmRa+aFb1qVvSqWdGrZkWvmhW9vhirLxIb/W3/H87+clbIUVVVk9NgWDACsaowp85O7Eka3MjBl8uelkePnDEeRyMRl9FmTfMKbGMmZQnCdRhAf4m84i9nxVuhroe6HeHXEBO98m0EnZ11imvDXXS9ZwiM6hfzo7w1fgGn+qQMW/6DSNnUT4mQBqNKIfC/RF7xV7DqDhxNZc2+peGkiVaZNRL6M6ezYTQeaJph+y1O1IpMqqCPX8AbfSjTTvxy4lI4m5U61GA4qFVaPaV+DSsWRnC8qOnpbBQ+pGSvxCsKl3kfJR3v9j3yFUlyM7+BmCbkOZx9Rpxsm1J6hYiB8SkrLsvhGSEpk5BMNtykqDp8FtJseDGHQP5tNkirZrgW/imzg5wiC0UhUZ7O9Fbr17Eicroxw7cCjmkkuo1biWD0dD1RNU9iRM/S3QbD9jphAu+s9vTQwqm4puGxlpmO8NNMPRfbiuQ5iA8sHZpNyipI0okDwopkKGQyKaNbMXFnSDN13fIaIYsEl0x+oMDDpAIrhAfJjOSF3WEkO9hfcWoCT/dI0seTIwte9puzElxdFCKbl8xeO0oajBj5ptF2rSG4MDZkDSvgnKCbGApj9G1D9cKezIhu1w6cZsqKTME5livKlsG1Qq/dizjMine7QW5XxB3KdiIizbICNbAsBzHICG1W9Sy7yyKxT14HJUPsPX1Pc9ih7fDawI81sW0Bfda32Vbs47lIz7eStkqmB78tK67tO3zU48kUr8gzhh80OU4wfF9mBlA5UYR+rO8hpPRNHlqtPDQ50e2zXNYwWN8NPDf0NUa22lw0lPAVvG4ISaeduSHe6EKZWAcXLSemzEFzNE2FcYauwsENrWNjrCyG9/oajxjeseDpuA0izErVIwkKt3B+0eskEkJiYi00afMFWCGt3+K9Hq/0EmzfSkJmjxk+DmUmylI2xLdHXZkTBL7J+o7oWnkAwLHdbtcfxg6Hk6VAjkyy8kO31y+WgfDGSr/Tt1wNoVZo8ALI0FXkZelqtTvBSvG99MUkmWdU7K+AlRClSW4ugtfyurhtI9ZfyOV/CVaqr2FW8HcIhuAMM8s2hjKj2H2Sv2xiVvaKTuR3jaab5J4V/FVgWw1sZZhV0+2DxQCrjj9aYgD+iu3pGpThg044JDfpsOIgSyuCbx9npfXH1njlrKQki0c0DDkkc66t/rdmxUehBKwEBslm1wPLz2bfDdw/ikEf/yGsrNBRNSxHFN0kjzHAXzXUkFQEs8JcfPAuVqerjbNqNHycwxYCi9XSm0iimeWRIXorWNk2sBrFsQUrJcl8n6O3OE//jViBG8KLPnBlwX+qSi9b8xIQf4zk0ORSVqaP54nBJUs4xVRE6NAPoqAPlFJW4Nwsm+ctz+wUKQ/MCrW7Hi4NrgffhBc5zs0WbMg+9INp0hHpA6bRHfnsgpXopq6BYf0G81uxknV4OLAigGSLRV7qo2QLfDt2OAOdT1k5K+QK3u0JR1gxzRhfhFnhK4KQ58FU3JU8HiUxQ9PDuX1nSJKpPA4f2j6JQbkB+HbGJvkuuRMwgk1QwEu5UuGvoEsmsbsEfelvwMpUW23P7uDkqQD9oNNTIZxR8VIfVhINvRvKTdOTNN/FduXBu7krnig4PYB8lBUj96CpNixDiF2lodskZmC8Y1kiimdxfKUkegM+dl256Qy6gQCtvxvD56S7AqzUlUQWtT6ufqODnb4Ud4PMrgxgBV2vp4jqEBo4k/mr9jdj1ccXrvgxST+RfvDYsQ5e7iANVjqdjhfYMud1Vo5ZYuavGM5bWeke81VmmhWjhTi+avNsf+UY9FTCENugccxNlwSmsWhDB5uA8c5KZ6VP1lLxQRc+2xoZ4xidY3ApLoec8FgXOk5jrA3iFGBnBd4GF8jtyp+/6OqLsGJI1114aB5n4Zzs2aLTAFePFx2KjpzWNkXDN7IhHzcaPnLZEkkBnBDCWb8GV1zAZyMilC2IJElHXtbk/HK4ocQw2R3g5vlNG4GnCsWV2eUw8JGKtyXnFqpwPddHr5oVvWpW9KpZ0atmRa+aFb1qVvSqWdHrW7L6tdm/3zp7+A1YiY0GHlEIMs4WIFHCEb4gKVIxFuOVhjiLw6gU3CcP4sXmjNJfV1+fleImSQIDvMhOkgbeeuOQ3EFi5jMufKs3tpRzUsgrUl/IcbNpKXFsfeq31FdnxZuxIrk9xA5l0bN5TrPbeHdJIDfycWsj8RyvxYOxidi8OI4T04XogiTyUYDtSGwiDgl5kkqMYFwNhQQ4CP9rZmYGl8O1MDbkxZlm+qv01VmJeB6ioQs23lM11BjeBVZyoglFdRqmgfcDc40gjjSeaaiqF+ONrQp8V+OA4ZwoDjRVEYuFt8CK1zx8UJRULYg9PNomxVWHaWkGHPgaVfnqrDi8VtjoNfFMMjJZpgltDzm66xWJaoE18fruhhu1g6TFseHAYC2VUXpumx2ELKNZHpywNNnMdw5EBtcyPcOzLdmxewF80HBKxGAHfsBYQ6/tlewe/vX6Jv2gbLcFnLdBMbAaACuZNbykWGIgsjYr8JHrSJJnS2RaLxigGM9wyT7LJ7gZtoDVYMRKcQ3EoACzwtsjvKQZmdgU+8AqQYyQLJb5o9O3YKUkHidYCp4YTVlh8axbzB7xLbutmL04jt1EYvH+mraJbJJbdwNxiG1EGkyw0sgugoYrOySVI9tKj2wpcQMGZ5Ob8YIpZSp9A1bSwBMYDk9P8mAEmJWgIIZrufmugSZYiOvEnuM4miqwMbAyTNTDTDkzaJKZTCVJWXGigFmlfaJjyo6LSTq2lFoS2CB2jL9XVsrAbkgSigYir1oi8Vey6whynG3mQloAPWSssJ7Mi20jY5UgtgffNT9AkSsJUqCn/qppGILstsTIUwQlsuSGxUqC4ka80WtA8W7Gyv1dsuI9P4ljT1B6EYt/eyFWwTB6QZzvxUEN143BpyvQ28Wmxhk4VdiKkRCZbODCJfLADbyB6Sh4aw3fSrwIPjhuHESmqTiJ6QWuqzDgsILAhQY40PD0/+/SX/Faq9VuQ0fXYFm8ao+DuApJRmAUa9uQbJBNkJLKGhCSKjJOb+DNTi34Litk74wqy6JAdu801YCFEAHJ+GBDcGJNZdt4ml1U0+J4dMDJFNviF9bvaTyYiRu/j+Z+iVVodPq9zzMo6rcbG/7eWSH+280+/N5ZfUvVrOhVs6JXzYpeNSt61azoVbOiV82KXjUretWs6FWzolfNil41K3rVrOhVs6JXzYpeNSt61azolbNq1JonOU5Z/Q+2EdhnB1xrN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4186988" y="926451"/>
            <a:ext cx="8046250" cy="160209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186988" y="940379"/>
            <a:ext cx="4764678" cy="1477328"/>
          </a:xfrm>
          <a:prstGeom prst="rect">
            <a:avLst/>
          </a:prstGeom>
          <a:noFill/>
        </p:spPr>
        <p:txBody>
          <a:bodyPr wrap="square" rtlCol="0">
            <a:spAutoFit/>
          </a:bodyPr>
          <a:lstStyle/>
          <a:p>
            <a:r>
              <a:rPr lang="en-US" sz="3600" b="1">
                <a:solidFill>
                  <a:srgbClr val="002060"/>
                </a:solidFill>
              </a:rPr>
              <a:t>A clean Ocean </a:t>
            </a:r>
          </a:p>
          <a:p>
            <a:r>
              <a:rPr lang="en-US">
                <a:solidFill>
                  <a:srgbClr val="002060"/>
                </a:solidFill>
              </a:rPr>
              <a:t>Sources of pollution are identified, quantified and reduced, and pollutants removed from the Ocean.</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80" y="940379"/>
            <a:ext cx="4219067" cy="159397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91105" y="993881"/>
            <a:ext cx="736942" cy="753840"/>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861657" y="1729872"/>
            <a:ext cx="800500" cy="707195"/>
          </a:xfrm>
          <a:prstGeom prst="rect">
            <a:avLst/>
          </a:prstGeom>
        </p:spPr>
      </p:pic>
      <p:grpSp>
        <p:nvGrpSpPr>
          <p:cNvPr id="22" name="Group 21"/>
          <p:cNvGrpSpPr/>
          <p:nvPr/>
        </p:nvGrpSpPr>
        <p:grpSpPr>
          <a:xfrm>
            <a:off x="-32080" y="2626343"/>
            <a:ext cx="12265318" cy="2322253"/>
            <a:chOff x="-32080" y="-47225"/>
            <a:chExt cx="12265318" cy="2322253"/>
          </a:xfrm>
        </p:grpSpPr>
        <p:sp>
          <p:nvSpPr>
            <p:cNvPr id="23" name="Rectangle 22"/>
            <p:cNvSpPr/>
            <p:nvPr/>
          </p:nvSpPr>
          <p:spPr>
            <a:xfrm>
              <a:off x="4186988" y="-47225"/>
              <a:ext cx="8046250" cy="228553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186988" y="-33296"/>
              <a:ext cx="4938157" cy="2308324"/>
            </a:xfrm>
            <a:prstGeom prst="rect">
              <a:avLst/>
            </a:prstGeom>
            <a:noFill/>
          </p:spPr>
          <p:txBody>
            <a:bodyPr wrap="square" rtlCol="0">
              <a:spAutoFit/>
            </a:bodyPr>
            <a:lstStyle/>
            <a:p>
              <a:r>
                <a:rPr lang="en-US" sz="3600" b="1">
                  <a:solidFill>
                    <a:srgbClr val="002060"/>
                  </a:solidFill>
                </a:rPr>
                <a:t>A healthy and resilient Ocean </a:t>
              </a:r>
            </a:p>
            <a:p>
              <a:r>
                <a:rPr lang="en-US">
                  <a:solidFill>
                    <a:srgbClr val="002060"/>
                  </a:solidFill>
                </a:rPr>
                <a:t>Marine ecosystems are mapped and protected, multiple impacts, including climate change, are measured and reduced, and the provision of Ocean ecosystem services is maintained.</a:t>
              </a:r>
            </a:p>
          </p:txBody>
        </p:sp>
        <p:pic>
          <p:nvPicPr>
            <p:cNvPr id="25" name="Picture 2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080" y="-33296"/>
              <a:ext cx="4237386" cy="2271604"/>
            </a:xfrm>
            <a:prstGeom prst="rect">
              <a:avLst/>
            </a:prstGeom>
          </p:spPr>
        </p:pic>
      </p:grpSp>
      <p:sp>
        <p:nvSpPr>
          <p:cNvPr id="34" name="Rectangle 33"/>
          <p:cNvSpPr/>
          <p:nvPr/>
        </p:nvSpPr>
        <p:spPr>
          <a:xfrm>
            <a:off x="4205307" y="5003862"/>
            <a:ext cx="8046250" cy="178478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4196148" y="4929130"/>
            <a:ext cx="4803210" cy="1754326"/>
          </a:xfrm>
          <a:prstGeom prst="rect">
            <a:avLst/>
          </a:prstGeom>
          <a:noFill/>
        </p:spPr>
        <p:txBody>
          <a:bodyPr wrap="square" rtlCol="0">
            <a:spAutoFit/>
          </a:bodyPr>
          <a:lstStyle/>
          <a:p>
            <a:r>
              <a:rPr lang="en-US" sz="3600" b="1">
                <a:solidFill>
                  <a:srgbClr val="002060"/>
                </a:solidFill>
              </a:rPr>
              <a:t>A predicted Ocean </a:t>
            </a:r>
          </a:p>
          <a:p>
            <a:r>
              <a:rPr lang="en-US">
                <a:solidFill>
                  <a:srgbClr val="002060"/>
                </a:solidFill>
              </a:rPr>
              <a:t>Society has the capacity to understand current and future Ocean conditions, forecast their change and impact on human wellbeing and livelihoods.</a:t>
            </a:r>
          </a:p>
        </p:txBody>
      </p:sp>
      <p:pic>
        <p:nvPicPr>
          <p:cNvPr id="36" name="Picture 3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237" y="5013289"/>
            <a:ext cx="4243663" cy="1774289"/>
          </a:xfrm>
          <a:prstGeom prst="rect">
            <a:avLst/>
          </a:prstGeom>
        </p:spPr>
      </p:pic>
      <p:pic>
        <p:nvPicPr>
          <p:cNvPr id="43" name="Picture 4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565604" y="5870872"/>
            <a:ext cx="821483" cy="825531"/>
          </a:xfrm>
          <a:prstGeom prst="rect">
            <a:avLst/>
          </a:prstGeom>
        </p:spPr>
      </p:pic>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556106" y="5085573"/>
            <a:ext cx="830981" cy="809167"/>
          </a:xfrm>
          <a:prstGeom prst="rect">
            <a:avLst/>
          </a:prstGeom>
        </p:spPr>
      </p:pic>
      <p:pic>
        <p:nvPicPr>
          <p:cNvPr id="52" name="Picture 51"/>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1325222" y="3031308"/>
            <a:ext cx="708141" cy="1386059"/>
          </a:xfrm>
          <a:prstGeom prst="rect">
            <a:avLst/>
          </a:prstGeom>
        </p:spPr>
      </p:pic>
      <p:pic>
        <p:nvPicPr>
          <p:cNvPr id="53" name="Picture 52"/>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0629801" y="3718309"/>
            <a:ext cx="703951" cy="699117"/>
          </a:xfrm>
          <a:prstGeom prst="rect">
            <a:avLst/>
          </a:prstGeom>
        </p:spPr>
      </p:pic>
      <p:pic>
        <p:nvPicPr>
          <p:cNvPr id="54" name="Picture 5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395912" y="1728044"/>
            <a:ext cx="723411" cy="709023"/>
          </a:xfrm>
          <a:prstGeom prst="rect">
            <a:avLst/>
          </a:prstGeom>
        </p:spPr>
      </p:pic>
      <p:pic>
        <p:nvPicPr>
          <p:cNvPr id="55" name="Picture 5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119323" y="1712747"/>
            <a:ext cx="734774" cy="724320"/>
          </a:xfrm>
          <a:prstGeom prst="rect">
            <a:avLst/>
          </a:prstGeom>
        </p:spPr>
      </p:pic>
      <p:pic>
        <p:nvPicPr>
          <p:cNvPr id="56" name="Picture 5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118620" y="996663"/>
            <a:ext cx="754949" cy="754949"/>
          </a:xfrm>
          <a:prstGeom prst="rect">
            <a:avLst/>
          </a:prstGeom>
        </p:spPr>
      </p:pic>
      <p:pic>
        <p:nvPicPr>
          <p:cNvPr id="57" name="Picture 56"/>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871027" y="994138"/>
            <a:ext cx="791130" cy="749302"/>
          </a:xfrm>
          <a:prstGeom prst="rect">
            <a:avLst/>
          </a:prstGeom>
        </p:spPr>
      </p:pic>
      <p:pic>
        <p:nvPicPr>
          <p:cNvPr id="58" name="Picture 57"/>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938692" y="3031022"/>
            <a:ext cx="704096" cy="699058"/>
          </a:xfrm>
          <a:prstGeom prst="rect">
            <a:avLst/>
          </a:prstGeom>
        </p:spPr>
      </p:pic>
      <p:pic>
        <p:nvPicPr>
          <p:cNvPr id="59" name="Picture 58"/>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244224" y="3036171"/>
            <a:ext cx="702747" cy="702747"/>
          </a:xfrm>
          <a:prstGeom prst="rect">
            <a:avLst/>
          </a:prstGeom>
        </p:spPr>
      </p:pic>
      <p:pic>
        <p:nvPicPr>
          <p:cNvPr id="60" name="Picture 59"/>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634258" y="3030160"/>
            <a:ext cx="703539" cy="699920"/>
          </a:xfrm>
          <a:prstGeom prst="rect">
            <a:avLst/>
          </a:prstGeom>
        </p:spPr>
      </p:pic>
      <p:pic>
        <p:nvPicPr>
          <p:cNvPr id="61" name="Picture 60"/>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245428" y="3734299"/>
            <a:ext cx="701543" cy="683127"/>
          </a:xfrm>
          <a:prstGeom prst="rect">
            <a:avLst/>
          </a:prstGeom>
        </p:spPr>
      </p:pic>
      <p:pic>
        <p:nvPicPr>
          <p:cNvPr id="62" name="Picture 61"/>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940545" y="3729076"/>
            <a:ext cx="681921" cy="688350"/>
          </a:xfrm>
          <a:prstGeom prst="rect">
            <a:avLst/>
          </a:prstGeom>
        </p:spPr>
      </p:pic>
      <p:pic>
        <p:nvPicPr>
          <p:cNvPr id="63" name="Picture 62"/>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9747862" y="5085574"/>
            <a:ext cx="814862" cy="814862"/>
          </a:xfrm>
          <a:prstGeom prst="rect">
            <a:avLst/>
          </a:prstGeom>
        </p:spPr>
      </p:pic>
      <p:pic>
        <p:nvPicPr>
          <p:cNvPr id="64" name="Picture 63"/>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9747861" y="5894741"/>
            <a:ext cx="806904" cy="806904"/>
          </a:xfrm>
          <a:prstGeom prst="rect">
            <a:avLst/>
          </a:prstGeom>
        </p:spPr>
      </p:pic>
      <p:sp>
        <p:nvSpPr>
          <p:cNvPr id="37" name="Rounded Rectangle 36"/>
          <p:cNvSpPr/>
          <p:nvPr/>
        </p:nvSpPr>
        <p:spPr>
          <a:xfrm>
            <a:off x="0" y="7937"/>
            <a:ext cx="863067" cy="863067"/>
          </a:xfrm>
          <a:prstGeom prst="roundRect">
            <a:avLst>
              <a:gd name="adj" fmla="val 16670"/>
            </a:avLst>
          </a:prstGeom>
          <a:blipFill>
            <a:blip r:embed="rId23" cstate="email">
              <a:extLst>
                <a:ext uri="{28A0092B-C50C-407E-A947-70E740481C1C}">
                  <a14:useLocalDpi xmlns:a14="http://schemas.microsoft.com/office/drawing/2010/main"/>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478598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1B7B7C8-CD57-9149-AA9B-D215D255DB03}"/>
              </a:ext>
            </a:extLst>
          </p:cNvPr>
          <p:cNvSpPr/>
          <p:nvPr/>
        </p:nvSpPr>
        <p:spPr>
          <a:xfrm>
            <a:off x="-41237" y="-40341"/>
            <a:ext cx="12274475" cy="6938682"/>
          </a:xfrm>
          <a:prstGeom prst="rect">
            <a:avLst/>
          </a:prstGeom>
          <a:solidFill>
            <a:srgbClr val="006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7061D8C6-9017-5344-9DDA-715F75CA464D}"/>
              </a:ext>
            </a:extLst>
          </p:cNvPr>
          <p:cNvSpPr txBox="1">
            <a:spLocks/>
          </p:cNvSpPr>
          <p:nvPr/>
        </p:nvSpPr>
        <p:spPr>
          <a:xfrm>
            <a:off x="155575" y="226139"/>
            <a:ext cx="12191999" cy="564506"/>
          </a:xfrm>
          <a:prstGeom prst="rect">
            <a:avLst/>
          </a:prstGeom>
          <a:noFill/>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380" b="1">
              <a:solidFill>
                <a:srgbClr val="92D050"/>
              </a:solidFill>
              <a:latin typeface="+mn-lt"/>
            </a:endParaRPr>
          </a:p>
        </p:txBody>
      </p:sp>
      <p:sp>
        <p:nvSpPr>
          <p:cNvPr id="8" name="AutoShape 2" descr="data:image/png;base64,iVBORw0KGgoAAAANSUhEUgAAASsAAACoCAMAAACPKThEAAABhlBMVEX///8AAAAAcLmiPpfzbzHEHC4BtazT09OoqKgXFxf8/Pz5+fn29vbx8fHt7e3w8PDj4+Pa2toAbbjzbCvi4uK+vb3Hxsa8u7tYVVa0s7N9e3tdW1ttamvPz8+Eg4O1tLSZmJhGQ0SjoqJRTk8oJCWSkZE1LzJta2uMiotAPT9/fX5zcnKfNpRdWlrCGib+9/T1iVz0ekP38Pbo9/b6xrP83dDz6PHAhbn70MDr8vj4sZXO3+767e7o1OawYaf2k2sofsDsu8L34uXQ7+7GkcDz0tfYdYHGIza5cLKqVKFUxb5uos+Mtdmb3dq35eP2nHb96eFal8v3pobKOEvVrdDMnsbgwtw7hsLor7fs2+n1hFTDi7zI3OzRWmd/086uyeTTZHDhmaGJ1dHJMUjciJHsfWHDRGeCSZ83YK+2GlLAcaRVarOZV6QHrLAfkbuustSvNXu1KGLfSi3Rj6+l1N/KtNWbw+HfgJDOPlbWPi/kgHd9j8VcsMlmVqcAhLXwt7Dxoo/OcI5RZKHlAAAcb0lEQVR4nO2diXfTyJb/BYFYKS2WiCRrtxbLli2cdCAQQgc6QLOEJewQmiVsM/Nm3rw3b978fjQzv2Vm/vO5VVpsx7Jc7gb69Tn6nneILZWW+vjWrVt1q/oxTK25YleOYf3Wr/G7UM2KXjUretWs6FWzolfNil41K3rVrOhVxgoteI9Fy//yi35blbBC6+sL3QLt7JQer7wNOsMdPbRT/Vi0vU11mzFxZ0sOlt2mWtzZ9IctY/XgwkKw0NUrZbAenKu6C/fi0hHLunq9HHmh7VdTtUSXLp2puOLstWs0d5mjs9dms2LWNzcXgrV+8G66/IPNc5XN7PyTZxPnr767PqdZbh9+OlJNdOnJ+cpLrt07Cmv706sFW//Z/f3MPEt9+4NHmwvd8OqNg6NN4cHFObzRs61L47f4+G6OWUE9736afMyLl8+qmiDU896byWa4fffugmbF7b/JeZeyQhe+u7AILHTl88Fk+fWL9x/MuejM060XxZedj2+vz30Md/jwcPwxL7Z+rDYrMKzbE7C27z78fu5jJoT2b9/Lf4/ymGH90WKwdm58vjJefn3zp/nN+NKtrbyqO+8+H1A0++07z8da0PmXly9VFCZC+8vvR7C2Pz0/2oznXj8Ge0Z8dW7ju3OL3PP649djdrG+uTHXrMCwnuxldrF+8PjGVZrHvHo+gnX+x72nVY491dk3y/fyynKHzx8u2AKv3V7eL36dGazWL65S1HaknXdro0aELvy0QWOWL24tPcWw1g8+f7hCZcbbd48/fJV+PPN06daL6tLkXfaXl7NGBKh2Dxdz7IBqzCxnxe0Pflh9tAisq6/XctMAb7f6aK6jBnHP9rBprF95ffIjTXnQ9w9P3SEeB4xyaY5jT3X2/fJtYhroFVy7mFlde7N8e6wjncVqffPEiUVgcQc3T6aw0LkfVikb8PkfT+89OXP99drr+Y49e8zh7nEMC1CdfjnPsacC28CwMKrnrygfkwra7/K9sd9j5njwwaPVExcXgHX1xtrNjxjWufurJyjjM3Tp8unL//Z27eb8eCHX9p1Tx+9sn3kGFz6ja0/cvWWwDvT9w+PHF4sXwCInzGo2K3RhY3XjIn1Miq58AFg7zIP7J+hd3ZknS3/5x5NrFPFC8ZhXz0/t3v3ft04vUTj2VNg8bv+vO8dPLRYvYFRjjp2pmmcA974QrJ2Pa2sf3p17dGJ1gz6SffFPgOrDwQIeF9z7qT/+89LpW3PjhVzYvf/pz8dP7R7S+LdcZ8Eclycj2Yo5mXPfra5ShEmFwO+sPf67jdVFOoWrN06unfz7Z9TlQa8e/uEflpb2nvDUV5x9j1EdX8ixn713G6xxf+JYBStw7wvBWj84ufbX1ROrP12gfqOdjzfXTn74y9bRcXSVtv8FUJ2miRcK7f/5ODarBR7C7QOq8XgBq2qu7wF46dUFAvirN/56AkTfbnfeAaqT/7q0tLVAzV9sLYH+uECD2v60e+r48T+/L5uhKRciqG4fGXhXsUKbGxgWdQC/81+rgGrjP2nh7rz7AKg+/AWqTtn/MzjOwKj+36nn1PMF24cY1fM/jQL4eULXMKqJeAGrcg4Zxw0nVn+ghAWDQMzqr7TB0s7BY4zqv6FPW1qaOwrOdP4pRvUPfzgOATwdLP7wOaA6/mdceTpYGao3R0tXz7efw7VfvU8FC0Y2BNXaSTpY6wTVyRvXnywBrL2nVLDOPN07TcwKak8XAnAE1an//6cySylXiuqIY2fmsVq/eAJa4QmaeAmPbLC3+neo/1uKgTC68hlQrT0+gGEhrj7NQJiE61D21v/Brer4HQpYOB7Djv3/ZvWnsEUY2SxPO3Zmbh4HxitgWDSjnXME1epfT2LNnzVAEGHgkj/vMOgZAQCjnXkXZaj2nsB45TiGNT8K+D4r+f37ZUpYZ98sl5vVPFYI4gYqWAQqdAT/gd312s2f58FKUa19vsLk7vr0XFhnUqhLW+cR6dkoQqYUFR4Ipg2rDMGkMlRlzXVefhDHDRSwMlQnLsKw8OR8WGBVJ0mxjyS+gNHd0nzL4lKrWtp7lg4LKWDhQSAuBgNBdG+ZBlaO6mi8gDU3lwrDQkKh0mdlvgp3mVcep7Cqxnjo4DNpgPn8whnSuYFlVfmszK1Dl4kLpZ1btYNHWaFTZM4rM6zl2/cqmmFeaLms0FxW648IBmheM0d56xc3UlQbm2RYSFzWyc9T+YpcOx8/pKg+vMuOXLqVYljamjnKu7SVllhKB4J4WEhgPf8067W27+6mqHbTIvsZhulgIFcags4sMj9HnzptTOJRaeyALvxwIitBbC9z2hA53Sg1Le7g9cmsRNEFQPPKSFwujx3OPL2cFVh6kv4ErzLDOrV7p3RWCh0+zGjm/WXevLBplf6M10YFShvqfFYkbiAoVjemJ7TQhfupUWGYZCC4/i4FAUAe/zxFa/3K25sZKRwv5HqxlRnW6aVb0zm/M09u5aSKgSCXG9YpoDXVENGrO7sZKRgIZgcLq8EwpmiNSJXFC1gUaz9Sv01onNi4v/lgZPPr5y5+Bwjzs4/SgeD1t2sFrQ9vD8ZSpOvXP36+eTLXzZ/HBo5ZF0e09/LZGK7zz17uLRUn957kx7NogPju3Yefvh9Vnn91F2wqPzvy/9z7EY3l22+ujYCga/duj58rcex0rJjN3HKwbZ3Y+O7+xc0LFzY3L97/aWN1dXSqGDge5JYDtADX57cfD0DvPr4GUGujUxPh/ZkfC1RLp08v7d16+eQZ6MnLW3v4e6GtEcVPuwUOALP7/M7dT4eHh5/uPny+O0ZqfOL42jgQQHL7zb17+/fuvb89ebzUsVOySuOGEa4xjR0+cTEvn8YNI1xjGjt88+PEQ7K4ocA10tjhpctjU11p3DDCNaax48fvjlX83jKNZpgV3fqrdKRXrdUfRr4sjRvm6PVkBMY9XaLQj+NuJo8bqjQ5cXz29nxSYFYzMFCxWr84lxWJF4ryH+eSWvtwcOQhL26dnkfqyMRx4d4rUO1+mnjI/nxSs0MKunV9edxQwer++AxfETfM1tup1M2TvXmwRo491ffzDetIYH/2zVxUswN7yjWQedwwE9WRieN3N6tJrT2+MvWM81tzWJ3eOhpNfJpjWKeeHx654trcVvh+ZlhPyerBD5Wsxhx7qqtvKw0Lxoslb/RsjmHtTeUwth/OMaw7U2HU+zmoZjl2elbjcUMZq6mJ5oMPlbBKpwPH44YyvZweLR7uVsEqSzTPc++zHPsCrPJhIZ1Z4VVGlWb1ruwZzKXLVYZ1uSQ1tn2nyqp275Y8pDpumOnYF2BVGTeMxwu5rnyuMKxpx06EKuOGp2WO5FWFey9PNFcaVuWMDTUrNNu9T8QLuXY+znTv4wPBSb24NRtVeUYQzY4bRgPBSe1XwKoyqwX2AlTEDY/KMoIVccONmRnEYr5h2rE/Kb8inc4rd+zlE4Hc7LihwrEzC+2bmOXeV38qn6uZGTd8nj0NeGZrFqutWdOAn2a595kriGbHDe8rASzAanJYWOXYU119O8OxfywvT/Tscjmq6Xgh1/Ysw7o7M1CaFTdUm9VC+3EulBrW6nezZpcPyoeFr6um4tGMuOHH2bPLM+KG57Nnl2e594p4AWsRVuuPaB17qvK4YUa8kKvcvVetOObL4oajA8FJlQ8LKx07s+A+rzL3PjkQnNSVMvc+I14oVObeZzn2VKXDwsoVx6XufW46bLE9cdPuvXJpCHo3Hb1XOPZUZ14u4NhTlbj3OUtDy9x7VX6HaDFW60eDrGyOfZbI+qoJxz4ztBppuhXOW2w1NTlT3QKxpoOseS1w4b2WO48mYM1d7nj15wlYa4/fUSwouHQE1vzljtuTsADV3EUeR4c681EtvC/1wcWNUTKiImeY6+rHD2OT70e37czQpa1RMuJ0Rc5wJJwLLFIVp2h2knCTlkWBavE9vOubP+RT7jMShpPaOXh9M5ts/3BjetKqXOefXs6m3JcuP6Va88fjdGCqGQnDKe2PHPxtqpVZv2C/84PNR9/9tPHTD482qdbQouvvbrx+/Pjx658PqPbcEHGXnm5d3tu7fOtp5WbKcX3/6c7z3d3nD+8c0q6hPbv/Bmdwbr+Z2mVYrl+0N/zBuQsXLlRuO50Qunr9ypUr87adHtGZF5eePbv0gn61MYO2Xx0evlpo2+nZa/ugs5SrKet99PSqWdGrZkWvmhW9alb0qlnRq2ZFr5oVvWpW9KpZ0atmRa+aFb1qVvSqWdGrZkWvmhW9alb0qlnRq2ZFr5oVvWpW9KpZ0atmRa+aFb1qVvRalJWYJoJ5kWFQvhYFNbPsMBLSDyhN5PLN6YQupznFZyQ5wuhL02FZVapa34LkyJOp3/TLa0FWYsiS2gQ+fB5kNZUsNjsbD0T8t9XGzFCcSNM36NvFZ561G8XxwO/2+92uq8xOmCt2t9eifdOvoEVZ9QPCKuowTHPFTOul+EF6lmN1bDXNgY1/fsmOhOkb+L3iM2fYuZlIbjfRxKbs+aEzE1ZDZ3/T/+z7oqz8lJXXBSSdYxF5dSnMWDFaaJB/Oyr8UXUVTiO+2eRJMR5BYxVDYldwVOB5o5exEuN+aq+MbOkKM34VxzGcQD4jx2LR+B0RhzgBf+KFpnCkMHlgsynk3gE/b5wzEvJzPMfwRbmvxqrrd4NJVnIv4hkOmlMsMsgbAgleNcNwoMGr8HGrHboSYSW2knAYNQpWrdDLX1ZpSYjhNbjK1OBRqMU2AyscNBBqJF09asA5V9dNtQl3YTXWippcI9ZD22jinycQWMtPNEwFDoc+XICy5+mxMwIitG04gM/xXkuJdT1Svi6rjhd1WhOsBK+nMLIdx9AWxQSclxD17Si2unCV2OlasUHsSoy6PTg67CUpKyGyGuNP4b2uFUVWx0MMN+iaVuRZocakrHjWh3N23xPhQX3LbQmGP4y9pGuCq4z9RI88u6/BPVqh5bGRpbcRI0V+4sVWaOSwxEE/idywD28v9EMbTob2tG/9oqwCxuxq46yYNtTJ8DXwLFzDgmYV9AN4P8HtaIzY7TbwDWyGD7os/KKi18n8lZLE4vhTjG6EDTFaMRjOXTHBYhTLxO0TWrgaYi/IsdDJACtwj43QxRe3+hG81rEefBYtGzENnxyWXLsBhQ38vEjX0vujqI8PSElXZgS/48EhzQ+Yefp1dsWIti+Ps3KGrOj2FN5NFCME27Jc8lMKlgWsSOsDVlLoksKSmbGSe954LyBYCbkK2T7HuX1cRvBsgQH64NksTQTJZqLINuBAcejgA6LbFYEVLsyxvgimmhqKZMhyz5RxCc2K0p9EDj1SC8V3gZWOP0s992uxijJWjKIPJXHEShq4xhCKtIetuCeBl9dShxp0BaETM2k/2OinPT+X+6sjdiX77fQqo6MgV8efeRaqjlnJiW8OTJBlNWQ7EJhmz8dfzYHdb5DXAsZqXxGtuLifFurkEjMcpPwMP23yHNxc8AekYgPzS7NqhimrOGfFOGHi6AUrjh1aloPNu6d7TWgwTl5rccTK8dO2wLWS9J2bkT2KMXHzUdOrtI6MXAt/4o2clW0HRGxLlG2WZ8SelR0wRCbyC1bDqLijGposKcFqqfmyfvo4Lgp5wSdQRfeLs+L0iLCy+zkr+NWskV1Bu1+JcI8UdLtQYVlPQwEU+1wzY2WD3aTlhSBDhNphUPSDqiiFXsrK64rcEVbKIH0BRmxC0zWgvzfNFEATTDPSC1aJmZZDIu/YRnrvbNABr5z+GELPhjbofiVWTELcAIm+M1ao3e2yxXm511XT1wlxxDCwCA0HHK/YJaygHxRNchRpll3EV6FBaowaPQvaXUjsTe4PmAlWQxY3RlJP2WV52cYdGxuqHKks3D4a5qzAn5P34DSvIcZJ+jwz8whi0sMhAqd2ja/JqtWPHUV2cfcnrhBWEE/1R3YlRAmJVMQB6YYcK1FlWdWhRxYLu0KO3tNkuZX08/iKkc3QcxRJblsYhQz/yrJmhUrBivgriNuhpN2Cc6aloZSVONDbsuy4fWPMrqDDSSxVEZWWbSqMZg/geW27eJwGIZ/cYEMwyWbGapB8cVYwjNETPcSG1PQzcxKCdnEeqa3U9lsqMXgt0Xs2hJLYojDapj3AP3YS2rYdeW7hphRvOExMWx8QB+eYIVyVONilkDrw7QTiqcTAlucO7d4wgfBWHpBnyfHQTnQbRwEBKYy0oQID7YGeuIkVy+R5Vs8eug1UvGVP71l6DD+rYHuEVTTqC74UKzAKNmCJb+bUPNblx3oxoZn+zUYdjNRiWRWf5zTSn6fzDHDUcHixMQoVeIf1okDL7iSqLDhv/DiZlEcSBN1NR8rPqfiT4Eip29EMtk2op4UZEY8TIFiHG5JHM0iBt9DG+1qlzRqkVPpaDCdPRMOl+luav0JffGC8yH+wfb7+llj9ratmRa+aFb1qVvSqWdGrZkWvmhW9vhirLxIb/W3/H87+clbIUVVVk9NgWDACsaowp85O7Eka3MjBl8uelkePnDEeRyMRl9FmTfMKbGMmZQnCdRhAf4m84i9nxVuhroe6HeHXEBO98m0EnZ11imvDXXS9ZwiM6hfzo7w1fgGn+qQMW/6DSNnUT4mQBqNKIfC/RF7xV7DqDhxNZc2+peGkiVaZNRL6M6ezYTQeaJph+y1O1IpMqqCPX8AbfSjTTvxy4lI4m5U61GA4qFVaPaV+DSsWRnC8qOnpbBQ+pGSvxCsKl3kfJR3v9j3yFUlyM7+BmCbkOZx9Rpxsm1J6hYiB8SkrLsvhGSEpk5BMNtykqDp8FtJseDGHQP5tNkirZrgW/imzg5wiC0UhUZ7O9Fbr17Eicroxw7cCjmkkuo1biWD0dD1RNU9iRM/S3QbD9jphAu+s9vTQwqm4puGxlpmO8NNMPRfbiuQ5iA8sHZpNyipI0okDwopkKGQyKaNbMXFnSDN13fIaIYsEl0x+oMDDpAIrhAfJjOSF3WEkO9hfcWoCT/dI0seTIwte9puzElxdFCKbl8xeO0oajBj5ptF2rSG4MDZkDSvgnKCbGApj9G1D9cKezIhu1w6cZsqKTME5livKlsG1Qq/dizjMine7QW5XxB3KdiIizbICNbAsBzHICG1W9Sy7yyKxT14HJUPsPX1Pc9ih7fDawI81sW0Bfda32Vbs47lIz7eStkqmB78tK67tO3zU48kUr8gzhh80OU4wfF9mBlA5UYR+rO8hpPRNHlqtPDQ50e2zXNYwWN8NPDf0NUa22lw0lPAVvG4ISaeduSHe6EKZWAcXLSemzEFzNE2FcYauwsENrWNjrCyG9/oajxjeseDpuA0izErVIwkKt3B+0eskEkJiYi00afMFWCGt3+K9Hq/0EmzfSkJmjxk+DmUmylI2xLdHXZkTBL7J+o7oWnkAwLHdbtcfxg6Hk6VAjkyy8kO31y+WgfDGSr/Tt1wNoVZo8ALI0FXkZelqtTvBSvG99MUkmWdU7K+AlRClSW4ugtfyurhtI9ZfyOV/CVaqr2FW8HcIhuAMM8s2hjKj2H2Sv2xiVvaKTuR3jaab5J4V/FVgWw1sZZhV0+2DxQCrjj9aYgD+iu3pGpThg044JDfpsOIgSyuCbx9npfXH1njlrKQki0c0DDkkc66t/rdmxUehBKwEBslm1wPLz2bfDdw/ikEf/yGsrNBRNSxHFN0kjzHAXzXUkFQEs8JcfPAuVqerjbNqNHycwxYCi9XSm0iimeWRIXorWNk2sBrFsQUrJcl8n6O3OE//jViBG8KLPnBlwX+qSi9b8xIQf4zk0ORSVqaP54nBJUs4xVRE6NAPoqAPlFJW4Nwsm+ctz+wUKQ/MCrW7Hi4NrgffhBc5zs0WbMg+9INp0hHpA6bRHfnsgpXopq6BYf0G81uxknV4OLAigGSLRV7qo2QLfDt2OAOdT1k5K+QK3u0JR1gxzRhfhFnhK4KQ58FU3JU8HiUxQ9PDuX1nSJKpPA4f2j6JQbkB+HbGJvkuuRMwgk1QwEu5UuGvoEsmsbsEfelvwMpUW23P7uDkqQD9oNNTIZxR8VIfVhINvRvKTdOTNN/FduXBu7krnig4PYB8lBUj96CpNixDiF2lodskZmC8Y1kiimdxfKUkegM+dl256Qy6gQCtvxvD56S7AqzUlUQWtT6ufqODnb4Ud4PMrgxgBV2vp4jqEBo4k/mr9jdj1ccXrvgxST+RfvDYsQ5e7iANVjqdjhfYMud1Vo5ZYuavGM5bWeke81VmmhWjhTi+avNsf+UY9FTCENugccxNlwSmsWhDB5uA8c5KZ6VP1lLxQRc+2xoZ4xidY3ApLoec8FgXOk5jrA3iFGBnBd4GF8jtyp+/6OqLsGJI1114aB5n4Zzs2aLTAFePFx2KjpzWNkXDN7IhHzcaPnLZEkkBnBDCWb8GV1zAZyMilC2IJElHXtbk/HK4ocQw2R3g5vlNG4GnCsWV2eUw8JGKtyXnFqpwPddHr5oVvWpW9KpZ0atmRa+aFb1qVvSqWdHrW7L6tdm/3zp7+A1YiY0GHlEIMs4WIFHCEb4gKVIxFuOVhjiLw6gU3CcP4sXmjNJfV1+fleImSQIDvMhOkgbeeuOQ3EFi5jMufKs3tpRzUsgrUl/IcbNpKXFsfeq31FdnxZuxIrk9xA5l0bN5TrPbeHdJIDfycWsj8RyvxYOxidi8OI4T04XogiTyUYDtSGwiDgl5kkqMYFwNhQQ4CP9rZmYGl8O1MDbkxZlm+qv01VmJeB6ioQs23lM11BjeBVZyoglFdRqmgfcDc40gjjSeaaiqF+ONrQp8V+OA4ZwoDjRVEYuFt8CK1zx8UJRULYg9PNomxVWHaWkGHPgaVfnqrDi8VtjoNfFMMjJZpgltDzm66xWJaoE18fruhhu1g6TFseHAYC2VUXpumx2ELKNZHpywNNnMdw5EBtcyPcOzLdmxewF80HBKxGAHfsBYQ6/tlewe/vX6Jv2gbLcFnLdBMbAaACuZNbykWGIgsjYr8JHrSJJnS2RaLxigGM9wyT7LJ7gZtoDVYMRKcQ3EoACzwtsjvKQZmdgU+8AqQYyQLJb5o9O3YKUkHidYCp4YTVlh8axbzB7xLbutmL04jt1EYvH+mraJbJJbdwNxiG1EGkyw0sgugoYrOySVI9tKj2wpcQMGZ5Ob8YIpZSp9A1bSwBMYDk9P8mAEmJWgIIZrufmugSZYiOvEnuM4miqwMbAyTNTDTDkzaJKZTCVJWXGigFmlfaJjyo6LSTq2lFoS2CB2jL9XVsrAbkgSigYir1oi8Vey6whynG3mQloAPWSssJ7Mi20jY5UgtgffNT9AkSsJUqCn/qppGILstsTIUwQlsuSGxUqC4ka80WtA8W7Gyv1dsuI9P4ljT1B6EYt/eyFWwTB6QZzvxUEN143BpyvQ28Wmxhk4VdiKkRCZbODCJfLADbyB6Sh4aw3fSrwIPjhuHESmqTiJ6QWuqzDgsILAhQY40PD0/+/SX/Faq9VuQ0fXYFm8ao+DuApJRmAUa9uQbJBNkJLKGhCSKjJOb+DNTi34Litk74wqy6JAdu801YCFEAHJ+GBDcGJNZdt4ml1U0+J4dMDJFNviF9bvaTyYiRu/j+Z+iVVodPq9zzMo6rcbG/7eWSH+280+/N5ZfUvVrOhVs6JXzYpeNSt61azoVbOiV82KXjUretWs6FWzolfNil41K3rVrOhVs6JXzYpeNSt61azolbNq1JonOU5Z/Q+2EdhnB1xrN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4186988" y="1011294"/>
            <a:ext cx="8046250" cy="160209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186988" y="1025222"/>
            <a:ext cx="4764678" cy="1477328"/>
          </a:xfrm>
          <a:prstGeom prst="rect">
            <a:avLst/>
          </a:prstGeom>
          <a:noFill/>
        </p:spPr>
        <p:txBody>
          <a:bodyPr wrap="square" rtlCol="0">
            <a:spAutoFit/>
          </a:bodyPr>
          <a:lstStyle/>
          <a:p>
            <a:r>
              <a:rPr lang="en-US" sz="3600" b="1">
                <a:solidFill>
                  <a:srgbClr val="002060"/>
                </a:solidFill>
              </a:rPr>
              <a:t>A safe Ocean </a:t>
            </a:r>
          </a:p>
          <a:p>
            <a:r>
              <a:rPr lang="en-US">
                <a:solidFill>
                  <a:srgbClr val="002060"/>
                </a:solidFill>
              </a:rPr>
              <a:t>Human communities are protected from ocean hazards and the safety of operations at sea and on the coast is guaranteed.</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3998" y="1076007"/>
            <a:ext cx="833727" cy="83372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6722" y="1083709"/>
            <a:ext cx="825570" cy="825570"/>
          </a:xfrm>
          <a:prstGeom prst="rect">
            <a:avLst/>
          </a:prstGeom>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100229" y="1878906"/>
            <a:ext cx="1334230" cy="682581"/>
          </a:xfrm>
          <a:prstGeom prst="rect">
            <a:avLst/>
          </a:prstGeom>
        </p:spPr>
      </p:pic>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434910" y="1919077"/>
            <a:ext cx="715851" cy="641761"/>
          </a:xfrm>
          <a:prstGeom prst="rect">
            <a:avLst/>
          </a:prstGeom>
        </p:spPr>
      </p:pic>
      <p:pic>
        <p:nvPicPr>
          <p:cNvPr id="13" name="Picture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347412" y="1081154"/>
            <a:ext cx="780929" cy="1364570"/>
          </a:xfrm>
          <a:prstGeom prst="rect">
            <a:avLst/>
          </a:prstGeom>
        </p:spPr>
      </p:pic>
      <p:grpSp>
        <p:nvGrpSpPr>
          <p:cNvPr id="22" name="Group 21"/>
          <p:cNvGrpSpPr/>
          <p:nvPr/>
        </p:nvGrpSpPr>
        <p:grpSpPr>
          <a:xfrm>
            <a:off x="-35351" y="2796025"/>
            <a:ext cx="12268589" cy="2056590"/>
            <a:chOff x="-35351" y="-47224"/>
            <a:chExt cx="12268589" cy="2056590"/>
          </a:xfrm>
        </p:grpSpPr>
        <p:sp>
          <p:nvSpPr>
            <p:cNvPr id="23" name="Rectangle 22"/>
            <p:cNvSpPr/>
            <p:nvPr/>
          </p:nvSpPr>
          <p:spPr>
            <a:xfrm>
              <a:off x="4186988" y="-47224"/>
              <a:ext cx="8046250" cy="177525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186988" y="-33296"/>
              <a:ext cx="4938157" cy="1754326"/>
            </a:xfrm>
            <a:prstGeom prst="rect">
              <a:avLst/>
            </a:prstGeom>
            <a:noFill/>
          </p:spPr>
          <p:txBody>
            <a:bodyPr wrap="square" rtlCol="0">
              <a:spAutoFit/>
            </a:bodyPr>
            <a:lstStyle/>
            <a:p>
              <a:r>
                <a:rPr lang="en-US" sz="3600" b="1" dirty="0">
                  <a:solidFill>
                    <a:srgbClr val="002060"/>
                  </a:solidFill>
                </a:rPr>
                <a:t>A sustainable </a:t>
              </a:r>
            </a:p>
            <a:p>
              <a:r>
                <a:rPr lang="en-US" sz="3600" b="1" dirty="0">
                  <a:solidFill>
                    <a:srgbClr val="002060"/>
                  </a:solidFill>
                </a:rPr>
                <a:t>productive Ocean </a:t>
              </a:r>
            </a:p>
            <a:p>
              <a:r>
                <a:rPr lang="en-US" dirty="0">
                  <a:solidFill>
                    <a:srgbClr val="002060"/>
                  </a:solidFill>
                </a:rPr>
                <a:t>The provision of food supply and alternative livelihoods are secured.</a:t>
              </a:r>
            </a:p>
          </p:txBody>
        </p:sp>
        <p:pic>
          <p:nvPicPr>
            <p:cNvPr id="25" name="Picture 24"/>
            <p:cNvPicPr>
              <a:picLocks noChangeAspect="1"/>
            </p:cNvPicPr>
            <p:nvPr/>
          </p:nvPicPr>
          <p:blipFill rotWithShape="1">
            <a:blip r:embed="rId8" cstate="email">
              <a:extLst>
                <a:ext uri="{28A0092B-C50C-407E-A947-70E740481C1C}">
                  <a14:useLocalDpi xmlns:a14="http://schemas.microsoft.com/office/drawing/2010/main"/>
                </a:ext>
              </a:extLst>
            </a:blip>
            <a:srcRect r="-225" b="-15233"/>
            <a:stretch/>
          </p:blipFill>
          <p:spPr>
            <a:xfrm>
              <a:off x="-35351" y="-33297"/>
              <a:ext cx="4228226" cy="2042663"/>
            </a:xfrm>
            <a:prstGeom prst="rect">
              <a:avLst/>
            </a:prstGeom>
          </p:spPr>
        </p:pic>
      </p:grpSp>
      <p:grpSp>
        <p:nvGrpSpPr>
          <p:cNvPr id="32" name="Group 31"/>
          <p:cNvGrpSpPr/>
          <p:nvPr/>
        </p:nvGrpSpPr>
        <p:grpSpPr>
          <a:xfrm>
            <a:off x="-35351" y="4767835"/>
            <a:ext cx="12277749" cy="2051215"/>
            <a:chOff x="-44511" y="-53186"/>
            <a:chExt cx="12277749" cy="2051215"/>
          </a:xfrm>
        </p:grpSpPr>
        <p:sp>
          <p:nvSpPr>
            <p:cNvPr id="34" name="Rectangle 33"/>
            <p:cNvSpPr/>
            <p:nvPr/>
          </p:nvSpPr>
          <p:spPr>
            <a:xfrm>
              <a:off x="4186988" y="-47225"/>
              <a:ext cx="8046250" cy="204525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4186988" y="-33296"/>
              <a:ext cx="4764678" cy="2031325"/>
            </a:xfrm>
            <a:prstGeom prst="rect">
              <a:avLst/>
            </a:prstGeom>
            <a:noFill/>
          </p:spPr>
          <p:txBody>
            <a:bodyPr wrap="square" rtlCol="0">
              <a:spAutoFit/>
            </a:bodyPr>
            <a:lstStyle/>
            <a:p>
              <a:r>
                <a:rPr lang="en-US" sz="3600" b="1">
                  <a:solidFill>
                    <a:srgbClr val="002060"/>
                  </a:solidFill>
                </a:rPr>
                <a:t>A transparent and accessible Ocean </a:t>
              </a:r>
            </a:p>
            <a:p>
              <a:r>
                <a:rPr lang="en-US">
                  <a:solidFill>
                    <a:srgbClr val="002060"/>
                  </a:solidFill>
                </a:rPr>
                <a:t>All nations, stakeholders and citizens have access to ocean data and information, technologies, and are capable of making informed decisions.</a:t>
              </a:r>
            </a:p>
          </p:txBody>
        </p:sp>
        <p:pic>
          <p:nvPicPr>
            <p:cNvPr id="36" name="Picture 3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511" y="-53186"/>
              <a:ext cx="4219525" cy="2051213"/>
            </a:xfrm>
            <a:prstGeom prst="rect">
              <a:avLst/>
            </a:prstGeom>
          </p:spPr>
        </p:pic>
        <p:pic>
          <p:nvPicPr>
            <p:cNvPr id="43" name="Picture 4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82172" y="933828"/>
              <a:ext cx="819221" cy="793291"/>
            </a:xfrm>
            <a:prstGeom prst="rect">
              <a:avLst/>
            </a:prstGeom>
          </p:spPr>
        </p:pic>
      </p:grpSp>
      <p:pic>
        <p:nvPicPr>
          <p:cNvPr id="9" name="Picture 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591332" y="4926790"/>
            <a:ext cx="819221" cy="819221"/>
          </a:xfrm>
          <a:prstGeom prst="rect">
            <a:avLst/>
          </a:prstGeom>
        </p:spPr>
      </p:pic>
      <p:pic>
        <p:nvPicPr>
          <p:cNvPr id="12" name="Picture 1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398584" y="4923476"/>
            <a:ext cx="813714" cy="814862"/>
          </a:xfrm>
          <a:prstGeom prst="rect">
            <a:avLst/>
          </a:prstGeom>
        </p:spPr>
      </p:pic>
      <p:pic>
        <p:nvPicPr>
          <p:cNvPr id="16" name="Picture 1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11971" y="4924624"/>
            <a:ext cx="822407" cy="822407"/>
          </a:xfrm>
          <a:prstGeom prst="rect">
            <a:avLst/>
          </a:prstGeom>
        </p:spPr>
      </p:pic>
      <p:pic>
        <p:nvPicPr>
          <p:cNvPr id="17" name="Picture 1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207966" y="5754850"/>
            <a:ext cx="825397" cy="803730"/>
          </a:xfrm>
          <a:prstGeom prst="rect">
            <a:avLst/>
          </a:prstGeom>
        </p:spPr>
      </p:pic>
      <p:pic>
        <p:nvPicPr>
          <p:cNvPr id="18" name="Picture 1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410553" y="5738338"/>
            <a:ext cx="813718" cy="821390"/>
          </a:xfrm>
          <a:prstGeom prst="rect">
            <a:avLst/>
          </a:prstGeom>
        </p:spPr>
      </p:pic>
      <p:pic>
        <p:nvPicPr>
          <p:cNvPr id="50" name="Picture 49"/>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8999358" y="2974634"/>
            <a:ext cx="2051236" cy="1305366"/>
          </a:xfrm>
          <a:prstGeom prst="rect">
            <a:avLst/>
          </a:prstGeom>
        </p:spPr>
      </p:pic>
      <p:pic>
        <p:nvPicPr>
          <p:cNvPr id="51" name="Picture 50"/>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1038872" y="2973486"/>
            <a:ext cx="1111889" cy="568833"/>
          </a:xfrm>
          <a:prstGeom prst="rect">
            <a:avLst/>
          </a:prstGeom>
        </p:spPr>
      </p:pic>
      <p:pic>
        <p:nvPicPr>
          <p:cNvPr id="52" name="Picture 51"/>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1041167" y="3517844"/>
            <a:ext cx="440649" cy="769975"/>
          </a:xfrm>
          <a:prstGeom prst="rect">
            <a:avLst/>
          </a:prstGeom>
        </p:spPr>
      </p:pic>
      <p:pic>
        <p:nvPicPr>
          <p:cNvPr id="53" name="Picture 52"/>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11472389" y="3537339"/>
            <a:ext cx="675099" cy="605227"/>
          </a:xfrm>
          <a:prstGeom prst="rect">
            <a:avLst/>
          </a:prstGeom>
        </p:spPr>
      </p:pic>
      <p:pic>
        <p:nvPicPr>
          <p:cNvPr id="2" name="Picture 1"/>
          <p:cNvPicPr>
            <a:picLocks noChangeAspect="1"/>
          </p:cNvPicPr>
          <p:nvPr/>
        </p:nvPicPr>
        <p:blipFill rotWithShape="1">
          <a:blip r:embed="rId20" cstate="email">
            <a:extLst>
              <a:ext uri="{28A0092B-C50C-407E-A947-70E740481C1C}">
                <a14:useLocalDpi xmlns:a14="http://schemas.microsoft.com/office/drawing/2010/main"/>
              </a:ext>
            </a:extLst>
          </a:blip>
          <a:srcRect r="-175"/>
          <a:stretch/>
        </p:blipFill>
        <p:spPr>
          <a:xfrm>
            <a:off x="-39783" y="1018899"/>
            <a:ext cx="4235768" cy="1594492"/>
          </a:xfrm>
          <a:prstGeom prst="rect">
            <a:avLst/>
          </a:prstGeom>
        </p:spPr>
      </p:pic>
      <p:sp>
        <p:nvSpPr>
          <p:cNvPr id="37" name="Rounded Rectangle 36"/>
          <p:cNvSpPr/>
          <p:nvPr/>
        </p:nvSpPr>
        <p:spPr>
          <a:xfrm>
            <a:off x="28841" y="7937"/>
            <a:ext cx="863067" cy="863067"/>
          </a:xfrm>
          <a:prstGeom prst="roundRect">
            <a:avLst>
              <a:gd name="adj" fmla="val 16670"/>
            </a:avLst>
          </a:prstGeom>
          <a:blipFill>
            <a:blip r:embed="rId21" cstate="email">
              <a:extLst>
                <a:ext uri="{28A0092B-C50C-407E-A947-70E740481C1C}">
                  <a14:useLocalDpi xmlns:a14="http://schemas.microsoft.com/office/drawing/2010/main"/>
                </a:ext>
              </a:extLst>
            </a:blip>
            <a:srcRect/>
            <a:stretch>
              <a:fillRect/>
            </a:stretch>
          </a:blipFill>
          <a:ln w="28575">
            <a:solidFill>
              <a:srgbClr val="92D05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33" name="Title 1">
            <a:extLst>
              <a:ext uri="{FF2B5EF4-FFF2-40B4-BE49-F238E27FC236}">
                <a16:creationId xmlns:a16="http://schemas.microsoft.com/office/drawing/2014/main" id="{7061D8C6-9017-5344-9DDA-715F75CA464D}"/>
              </a:ext>
            </a:extLst>
          </p:cNvPr>
          <p:cNvSpPr txBox="1">
            <a:spLocks/>
          </p:cNvSpPr>
          <p:nvPr/>
        </p:nvSpPr>
        <p:spPr>
          <a:xfrm>
            <a:off x="904303" y="175257"/>
            <a:ext cx="11129060" cy="944082"/>
          </a:xfrm>
          <a:prstGeom prst="rect">
            <a:avLst/>
          </a:prstGeom>
          <a:noFill/>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380" b="1">
                <a:solidFill>
                  <a:srgbClr val="92D050"/>
                </a:solidFill>
                <a:latin typeface="+mn-lt"/>
              </a:rPr>
              <a:t>The Decade will be mission-oriented </a:t>
            </a:r>
          </a:p>
        </p:txBody>
      </p:sp>
    </p:spTree>
    <p:extLst>
      <p:ext uri="{BB962C8B-B14F-4D97-AF65-F5344CB8AC3E}">
        <p14:creationId xmlns:p14="http://schemas.microsoft.com/office/powerpoint/2010/main" val="22171601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69B1"/>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7579</TotalTime>
  <Words>2428</Words>
  <Application>Microsoft Macintosh PowerPoint</Application>
  <PresentationFormat>Widescreen</PresentationFormat>
  <Paragraphs>355</Paragraphs>
  <Slides>27</Slides>
  <Notes>20</Notes>
  <HiddenSlides>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MS PGothic</vt:lpstr>
      <vt:lpstr>MS PGothic</vt:lpstr>
      <vt:lpstr>TimesNewRoman</vt:lpstr>
      <vt:lpstr>Arial</vt:lpstr>
      <vt:lpstr>Calibri</vt:lpstr>
      <vt:lpstr>Calibri Light</vt:lpstr>
      <vt:lpstr>Times</vt:lpstr>
      <vt:lpstr>Times New Roman</vt:lpstr>
      <vt:lpstr>Office Theme</vt:lpstr>
      <vt:lpstr>  The UN Decade of Ocean Science  for Sustainable Development (2021-2030)   Dr Vladimir Ryabinin, Executive Secretary of IOC, Assistant Director General, UNESCO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Executive Planning group</vt:lpstr>
      <vt:lpstr>2019 planning events</vt:lpstr>
      <vt:lpstr>Get in touch  Write to us: oceandecade@unesco.org  Follow all Decade news:  http://oceandecade.org   Social media:   </vt:lpstr>
    </vt:vector>
  </TitlesOfParts>
  <Manager/>
  <Company>UNESCO</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Achieving Sustainable Development Goal 14: The Ocean We Need for the Future We Want</dc:title>
  <dc:subject/>
  <dc:creator>Khalil, Aya</dc:creator>
  <cp:keywords/>
  <dc:description/>
  <cp:lastModifiedBy>Fischer, Albert</cp:lastModifiedBy>
  <cp:revision>479</cp:revision>
  <cp:lastPrinted>2018-10-31T12:23:28Z</cp:lastPrinted>
  <dcterms:created xsi:type="dcterms:W3CDTF">2017-10-23T13:22:37Z</dcterms:created>
  <dcterms:modified xsi:type="dcterms:W3CDTF">2018-11-09T11:20:51Z</dcterms:modified>
  <cp:category/>
</cp:coreProperties>
</file>