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Lst>
  <p:notesMasterIdLst>
    <p:notesMasterId r:id="rId31"/>
  </p:notesMasterIdLst>
  <p:sldIdLst>
    <p:sldId id="256" r:id="rId4"/>
    <p:sldId id="257" r:id="rId5"/>
    <p:sldId id="262" r:id="rId6"/>
    <p:sldId id="258" r:id="rId7"/>
    <p:sldId id="285" r:id="rId8"/>
    <p:sldId id="286" r:id="rId9"/>
    <p:sldId id="287" r:id="rId10"/>
    <p:sldId id="276" r:id="rId11"/>
    <p:sldId id="1760" r:id="rId12"/>
    <p:sldId id="1761" r:id="rId13"/>
    <p:sldId id="278" r:id="rId14"/>
    <p:sldId id="1762" r:id="rId15"/>
    <p:sldId id="279" r:id="rId16"/>
    <p:sldId id="280" r:id="rId17"/>
    <p:sldId id="277" r:id="rId18"/>
    <p:sldId id="1764" r:id="rId19"/>
    <p:sldId id="1763" r:id="rId20"/>
    <p:sldId id="281" r:id="rId21"/>
    <p:sldId id="282" r:id="rId22"/>
    <p:sldId id="288" r:id="rId23"/>
    <p:sldId id="283" r:id="rId24"/>
    <p:sldId id="1759" r:id="rId25"/>
    <p:sldId id="289" r:id="rId26"/>
    <p:sldId id="290" r:id="rId27"/>
    <p:sldId id="292" r:id="rId28"/>
    <p:sldId id="1757" r:id="rId29"/>
    <p:sldId id="1758" r:id="rId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482" y="72"/>
      </p:cViewPr>
      <p:guideLst>
        <p:guide orient="horz" pos="2160"/>
        <p:guide pos="2880"/>
      </p:guideLst>
    </p:cSldViewPr>
  </p:slideViewPr>
  <p:notesTextViewPr>
    <p:cViewPr>
      <p:scale>
        <a:sx n="1" d="1"/>
        <a:sy n="1" d="1"/>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27116237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63" name="Google Shape;16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257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200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42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754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349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046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38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13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123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806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69" name="Google Shape;16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2395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0054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2919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311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98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9337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388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7749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084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654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Google Shape;1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16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685800" y="1786782"/>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subTitle" idx="1"/>
          </p:nvPr>
        </p:nvSpPr>
        <p:spPr>
          <a:xfrm>
            <a:off x="1371600" y="3542557"/>
            <a:ext cx="6400800" cy="1752600"/>
          </a:xfrm>
          <a:prstGeom prst="rect">
            <a:avLst/>
          </a:prstGeom>
          <a:noFill/>
          <a:ln>
            <a:noFill/>
          </a:ln>
        </p:spPr>
        <p:txBody>
          <a:bodyPr spcFirstLastPara="1" wrap="square" lIns="91425" tIns="45700" rIns="91425" bIns="45700" anchor="t" anchorCtr="0"/>
          <a:lstStyle>
            <a:lvl1pPr marR="0" lvl="0" algn="ctr" rtl="0">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Google Shape;19;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ftr" idx="11"/>
          </p:nvPr>
        </p:nvSpPr>
        <p:spPr>
          <a:xfrm>
            <a:off x="1927225" y="6410325"/>
            <a:ext cx="5341937"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31" name="Google Shape;31;p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4AD64C-F619-4A64-A07E-EE9FF91B18EB}" type="datetimeFigureOut">
              <a:rPr lang="en-US" smtClean="0"/>
              <a:t>31-Oct-18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3BAB7-682D-4F57-B52A-5894408DDCD1}" type="slidenum">
              <a:rPr lang="en-US" smtClean="0"/>
              <a:t>‹#›</a:t>
            </a:fld>
            <a:endParaRPr lang="en-US"/>
          </a:p>
        </p:txBody>
      </p:sp>
    </p:spTree>
    <p:extLst>
      <p:ext uri="{BB962C8B-B14F-4D97-AF65-F5344CB8AC3E}">
        <p14:creationId xmlns:p14="http://schemas.microsoft.com/office/powerpoint/2010/main" val="2741405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Left Graphics Right">
    <p:spTree>
      <p:nvGrpSpPr>
        <p:cNvPr id="1" name=""/>
        <p:cNvGrpSpPr/>
        <p:nvPr/>
      </p:nvGrpSpPr>
      <p:grpSpPr>
        <a:xfrm>
          <a:off x="0" y="0"/>
          <a:ext cx="0" cy="0"/>
          <a:chOff x="0" y="0"/>
          <a:chExt cx="0" cy="0"/>
        </a:xfrm>
      </p:grpSpPr>
      <p:sp>
        <p:nvSpPr>
          <p:cNvPr id="17" name="Rectangle 16"/>
          <p:cNvSpPr/>
          <p:nvPr userDrawn="1"/>
        </p:nvSpPr>
        <p:spPr>
          <a:xfrm>
            <a:off x="0" y="84"/>
            <a:ext cx="9144000" cy="705151"/>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lIns="87894" tIns="43946" rIns="87894" bIns="43946"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userDrawn="1"/>
        </p:nvSpPr>
        <p:spPr>
          <a:xfrm>
            <a:off x="0" y="6309360"/>
            <a:ext cx="9144000" cy="54864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lIns="87894" tIns="43946" rIns="87894" bIns="43946"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 Box 37"/>
          <p:cNvSpPr txBox="1">
            <a:spLocks noChangeArrowheads="1"/>
          </p:cNvSpPr>
          <p:nvPr userDrawn="1"/>
        </p:nvSpPr>
        <p:spPr bwMode="auto">
          <a:xfrm>
            <a:off x="828384" y="6293169"/>
            <a:ext cx="7487232" cy="40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894" tIns="43946" rIns="87894" bIns="4394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685983" rtl="0" eaLnBrk="0" fontAlgn="base" latinLnBrk="0" hangingPunct="0">
              <a:lnSpc>
                <a:spcPct val="100000"/>
              </a:lnSpc>
              <a:spcBef>
                <a:spcPct val="0"/>
              </a:spcBef>
              <a:spcAft>
                <a:spcPct val="0"/>
              </a:spcAft>
              <a:buClrTx/>
              <a:buSzTx/>
              <a:buFontTx/>
              <a:buNone/>
              <a:tabLst/>
              <a:defRPr/>
            </a:pPr>
            <a:r>
              <a:rPr kumimoji="0" lang="en-US" sz="2026" b="0" i="0" u="none" strike="noStrike" kern="1200" cap="none" spc="0" normalizeH="0" baseline="0" noProof="0" dirty="0">
                <a:ln>
                  <a:noFill/>
                </a:ln>
                <a:solidFill>
                  <a:srgbClr val="727CA3">
                    <a:lumMod val="40000"/>
                    <a:lumOff val="60000"/>
                  </a:srgbClr>
                </a:solidFill>
                <a:effectLst/>
                <a:uLnTx/>
                <a:uFillTx/>
                <a:latin typeface="Arial" panose="020B0604020202020204" pitchFamily="34" charset="0"/>
                <a:ea typeface="+mn-ea"/>
                <a:cs typeface="Arial" panose="020B0604020202020204" pitchFamily="34" charset="0"/>
              </a:rPr>
              <a:t>Ocean Prediction Center</a:t>
            </a:r>
          </a:p>
        </p:txBody>
      </p:sp>
      <p:sp>
        <p:nvSpPr>
          <p:cNvPr id="9" name="Content Placeholder 7"/>
          <p:cNvSpPr>
            <a:spLocks noGrp="1"/>
          </p:cNvSpPr>
          <p:nvPr>
            <p:ph sz="quarter" idx="1"/>
          </p:nvPr>
        </p:nvSpPr>
        <p:spPr>
          <a:xfrm>
            <a:off x="301752" y="838200"/>
            <a:ext cx="5718048" cy="5334000"/>
          </a:xfrm>
          <a:prstGeom prst="rect">
            <a:avLst/>
          </a:prstGeom>
          <a:effectLst/>
        </p:spPr>
        <p:txBody>
          <a:bodyPr lIns="117161" tIns="58580" rIns="117161" bIns="58580">
            <a:normAutofit/>
          </a:bodyPr>
          <a:lstStyle>
            <a:lvl1pPr>
              <a:defRPr sz="2326">
                <a:solidFill>
                  <a:srgbClr val="FFFF00"/>
                </a:solidFill>
                <a:effectLst/>
                <a:latin typeface="Arial" panose="020B0604020202020204" pitchFamily="34" charset="0"/>
                <a:cs typeface="Arial" panose="020B0604020202020204" pitchFamily="34" charset="0"/>
              </a:defRPr>
            </a:lvl1pPr>
            <a:lvl2pPr>
              <a:defRPr lang="en-US" sz="2026" kern="1200" dirty="0" smtClean="0">
                <a:solidFill>
                  <a:srgbClr val="66FFFF"/>
                </a:solidFill>
                <a:latin typeface="Arial" panose="020B0604020202020204" pitchFamily="34" charset="0"/>
                <a:ea typeface="+mn-ea"/>
                <a:cs typeface="Arial" panose="020B0604020202020204" pitchFamily="34" charset="0"/>
              </a:defRPr>
            </a:lvl2pPr>
            <a:lvl3pPr>
              <a:defRPr sz="2026">
                <a:effectLst/>
                <a:latin typeface="Arial" panose="020B0604020202020204" pitchFamily="34" charset="0"/>
                <a:cs typeface="Arial" panose="020B0604020202020204" pitchFamily="34" charset="0"/>
              </a:defRPr>
            </a:lvl3pPr>
            <a:lvl4pPr>
              <a:defRPr sz="1725">
                <a:effectLst/>
                <a:latin typeface="Arial" panose="020B0604020202020204" pitchFamily="34" charset="0"/>
                <a:cs typeface="Arial" panose="020B0604020202020204" pitchFamily="34" charset="0"/>
              </a:defRPr>
            </a:lvl4pPr>
            <a:lvl5pPr>
              <a:defRPr sz="1725">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0" y="715991"/>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6309360"/>
            <a:ext cx="9144000" cy="0"/>
          </a:xfrm>
          <a:prstGeom prst="line">
            <a:avLst/>
          </a:prstGeom>
          <a:ln w="19050">
            <a:solidFill>
              <a:srgbClr val="6E78A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1" y="0"/>
            <a:ext cx="9144000" cy="685800"/>
          </a:xfrm>
          <a:prstGeom prst="rect">
            <a:avLst/>
          </a:prstGeom>
        </p:spPr>
        <p:txBody>
          <a:bodyPr lIns="117161" tIns="58580" rIns="117161" bIns="58580">
            <a:noAutofit/>
          </a:bodyPr>
          <a:lstStyle>
            <a:lvl1pPr>
              <a:defRPr sz="2701">
                <a:latin typeface="Arial" panose="020B0604020202020204" pitchFamily="34" charset="0"/>
                <a:cs typeface="Arial" panose="020B0604020202020204" pitchFamily="34" charset="0"/>
              </a:defRPr>
            </a:lvl1pPr>
          </a:lstStyle>
          <a:p>
            <a:r>
              <a:rPr lang="en-US" dirty="0"/>
              <a:t>Click to edit Master title style</a:t>
            </a:r>
          </a:p>
        </p:txBody>
      </p:sp>
      <p:grpSp>
        <p:nvGrpSpPr>
          <p:cNvPr id="18" name="Group 17"/>
          <p:cNvGrpSpPr>
            <a:grpSpLocks/>
          </p:cNvGrpSpPr>
          <p:nvPr userDrawn="1"/>
        </p:nvGrpSpPr>
        <p:grpSpPr bwMode="auto">
          <a:xfrm>
            <a:off x="8595361" y="6350803"/>
            <a:ext cx="347472" cy="463296"/>
            <a:chOff x="201168" y="100584"/>
            <a:chExt cx="1170432" cy="1170432"/>
          </a:xfrm>
        </p:grpSpPr>
        <p:sp>
          <p:nvSpPr>
            <p:cNvPr id="19" name="Oval 18"/>
            <p:cNvSpPr/>
            <p:nvPr userDrawn="1"/>
          </p:nvSpPr>
          <p:spPr>
            <a:xfrm>
              <a:off x="201168" y="100584"/>
              <a:ext cx="1170432" cy="1170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 name="Picture 43" descr="468px-NOAA_logo.svg.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4884" y="1143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91440" y="6342955"/>
            <a:ext cx="347472" cy="463296"/>
          </a:xfrm>
          <a:prstGeom prst="rect">
            <a:avLst/>
          </a:prstGeom>
        </p:spPr>
      </p:pic>
    </p:spTree>
    <p:extLst>
      <p:ext uri="{BB962C8B-B14F-4D97-AF65-F5344CB8AC3E}">
        <p14:creationId xmlns:p14="http://schemas.microsoft.com/office/powerpoint/2010/main" val="3701962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pic>
        <p:nvPicPr>
          <p:cNvPr id="10" name="Google Shape;10;p1" descr="wmo-logoAcronym.jpg"/>
          <p:cNvPicPr preferRelativeResize="0"/>
          <p:nvPr/>
        </p:nvPicPr>
        <p:blipFill rotWithShape="1">
          <a:blip r:embed="rId4">
            <a:alphaModFix/>
          </a:blip>
          <a:srcRect/>
          <a:stretch/>
        </p:blipFill>
        <p:spPr>
          <a:xfrm>
            <a:off x="7620000" y="201612"/>
            <a:ext cx="1319212" cy="973137"/>
          </a:xfrm>
          <a:prstGeom prst="rect">
            <a:avLst/>
          </a:prstGeom>
          <a:noFill/>
          <a:ln>
            <a:noFill/>
          </a:ln>
        </p:spPr>
      </p:pic>
      <p:sp>
        <p:nvSpPr>
          <p:cNvPr id="11" name="Google Shape;11;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1927225" y="6410325"/>
            <a:ext cx="5341937"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2"/>
        <p:cNvGrpSpPr/>
        <p:nvPr/>
      </p:nvGrpSpPr>
      <p:grpSpPr>
        <a:xfrm>
          <a:off x="0" y="0"/>
          <a:ext cx="0" cy="0"/>
          <a:chOff x="0" y="0"/>
          <a:chExt cx="0" cy="0"/>
        </a:xfrm>
      </p:grpSpPr>
      <p:pic>
        <p:nvPicPr>
          <p:cNvPr id="23" name="Google Shape;23;p3" descr="wmo-logoAcronym.jpg"/>
          <p:cNvPicPr preferRelativeResize="0"/>
          <p:nvPr/>
        </p:nvPicPr>
        <p:blipFill rotWithShape="1">
          <a:blip r:embed="rId5">
            <a:alphaModFix/>
          </a:blip>
          <a:srcRect/>
          <a:stretch/>
        </p:blipFill>
        <p:spPr>
          <a:xfrm>
            <a:off x="6553200" y="6321425"/>
            <a:ext cx="676275" cy="498475"/>
          </a:xfrm>
          <a:prstGeom prst="rect">
            <a:avLst/>
          </a:prstGeom>
          <a:noFill/>
          <a:ln>
            <a:noFill/>
          </a:ln>
        </p:spPr>
      </p:pic>
      <p:sp>
        <p:nvSpPr>
          <p:cNvPr id="24" name="Google Shape;24;p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7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rgbClr val="001132"/>
            </a:gs>
            <a:gs pos="100000">
              <a:srgbClr val="2C476D"/>
            </a:gs>
            <a:gs pos="20000">
              <a:srgbClr val="2C476D"/>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169250"/>
      </p:ext>
    </p:extLst>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3826" b="1" kern="1200">
          <a:solidFill>
            <a:srgbClr val="FFFF00"/>
          </a:solidFill>
          <a:effectLst>
            <a:outerShdw blurRad="38100" dist="38100" dir="2700000" algn="tl">
              <a:srgbClr val="000000">
                <a:alpha val="43137"/>
              </a:srgbClr>
            </a:outerShdw>
          </a:effectLst>
          <a:latin typeface="Arial" charset="0"/>
          <a:ea typeface="+mj-ea"/>
          <a:cs typeface="+mj-cs"/>
        </a:defRPr>
      </a:lvl1pPr>
      <a:lvl2pPr algn="ctr" rtl="0" eaLnBrk="0" fontAlgn="base" hangingPunct="0">
        <a:spcBef>
          <a:spcPct val="0"/>
        </a:spcBef>
        <a:spcAft>
          <a:spcPct val="0"/>
        </a:spcAft>
        <a:defRPr sz="3826" b="1">
          <a:solidFill>
            <a:srgbClr val="FFFF00"/>
          </a:solidFill>
          <a:latin typeface="Arial" charset="0"/>
        </a:defRPr>
      </a:lvl2pPr>
      <a:lvl3pPr algn="ctr" rtl="0" eaLnBrk="0" fontAlgn="base" hangingPunct="0">
        <a:spcBef>
          <a:spcPct val="0"/>
        </a:spcBef>
        <a:spcAft>
          <a:spcPct val="0"/>
        </a:spcAft>
        <a:defRPr sz="3826" b="1">
          <a:solidFill>
            <a:srgbClr val="FFFF00"/>
          </a:solidFill>
          <a:latin typeface="Arial" charset="0"/>
        </a:defRPr>
      </a:lvl3pPr>
      <a:lvl4pPr algn="ctr" rtl="0" eaLnBrk="0" fontAlgn="base" hangingPunct="0">
        <a:spcBef>
          <a:spcPct val="0"/>
        </a:spcBef>
        <a:spcAft>
          <a:spcPct val="0"/>
        </a:spcAft>
        <a:defRPr sz="3826" b="1">
          <a:solidFill>
            <a:srgbClr val="FFFF00"/>
          </a:solidFill>
          <a:latin typeface="Arial" charset="0"/>
        </a:defRPr>
      </a:lvl4pPr>
      <a:lvl5pPr algn="ctr" rtl="0" eaLnBrk="0" fontAlgn="base" hangingPunct="0">
        <a:spcBef>
          <a:spcPct val="0"/>
        </a:spcBef>
        <a:spcAft>
          <a:spcPct val="0"/>
        </a:spcAft>
        <a:defRPr sz="3826" b="1">
          <a:solidFill>
            <a:srgbClr val="FFFF00"/>
          </a:solidFill>
          <a:latin typeface="Arial" charset="0"/>
        </a:defRPr>
      </a:lvl5pPr>
      <a:lvl6pPr marL="439478" algn="l" rtl="0" fontAlgn="base">
        <a:spcBef>
          <a:spcPct val="0"/>
        </a:spcBef>
        <a:spcAft>
          <a:spcPct val="0"/>
        </a:spcAft>
        <a:defRPr sz="3526">
          <a:solidFill>
            <a:srgbClr val="FFFF00"/>
          </a:solidFill>
          <a:latin typeface="Calibri" pitchFamily="34" charset="0"/>
        </a:defRPr>
      </a:lvl6pPr>
      <a:lvl7pPr marL="878957" algn="l" rtl="0" fontAlgn="base">
        <a:spcBef>
          <a:spcPct val="0"/>
        </a:spcBef>
        <a:spcAft>
          <a:spcPct val="0"/>
        </a:spcAft>
        <a:defRPr sz="3526">
          <a:solidFill>
            <a:srgbClr val="FFFF00"/>
          </a:solidFill>
          <a:latin typeface="Calibri" pitchFamily="34" charset="0"/>
        </a:defRPr>
      </a:lvl7pPr>
      <a:lvl8pPr marL="1318430" algn="l" rtl="0" fontAlgn="base">
        <a:spcBef>
          <a:spcPct val="0"/>
        </a:spcBef>
        <a:spcAft>
          <a:spcPct val="0"/>
        </a:spcAft>
        <a:defRPr sz="3526">
          <a:solidFill>
            <a:srgbClr val="FFFF00"/>
          </a:solidFill>
          <a:latin typeface="Calibri" pitchFamily="34" charset="0"/>
        </a:defRPr>
      </a:lvl8pPr>
      <a:lvl9pPr marL="1757907" algn="l" rtl="0" fontAlgn="base">
        <a:spcBef>
          <a:spcPct val="0"/>
        </a:spcBef>
        <a:spcAft>
          <a:spcPct val="0"/>
        </a:spcAft>
        <a:defRPr sz="3526">
          <a:solidFill>
            <a:srgbClr val="FFFF00"/>
          </a:solidFill>
          <a:latin typeface="Calibri" pitchFamily="34" charset="0"/>
        </a:defRPr>
      </a:lvl9pPr>
    </p:titleStyle>
    <p:bodyStyle>
      <a:lvl1pPr marL="262464" indent="-262464" algn="l" rtl="0" eaLnBrk="0" fontAlgn="base" hangingPunct="0">
        <a:spcBef>
          <a:spcPts val="577"/>
        </a:spcBef>
        <a:spcAft>
          <a:spcPct val="0"/>
        </a:spcAft>
        <a:buClr>
          <a:schemeClr val="accent1"/>
        </a:buClr>
        <a:buFont typeface="Wingdings" pitchFamily="2" charset="2"/>
        <a:defRPr sz="3076" u="sng" kern="1200">
          <a:solidFill>
            <a:srgbClr val="FFFF00"/>
          </a:solidFill>
          <a:effectLst>
            <a:outerShdw blurRad="38100" dist="38100" dir="2700000" algn="tl">
              <a:srgbClr val="000000">
                <a:alpha val="43137"/>
              </a:srgbClr>
            </a:outerShdw>
          </a:effectLst>
          <a:latin typeface="Arial" charset="0"/>
          <a:ea typeface="+mn-ea"/>
          <a:cs typeface="+mn-cs"/>
        </a:defRPr>
      </a:lvl1pPr>
      <a:lvl2pPr marL="526457" indent="-262464" algn="l" rtl="0" eaLnBrk="0" fontAlgn="base" hangingPunct="0">
        <a:spcBef>
          <a:spcPts val="481"/>
        </a:spcBef>
        <a:spcAft>
          <a:spcPct val="0"/>
        </a:spcAft>
        <a:buClr>
          <a:schemeClr val="accent2"/>
        </a:buClr>
        <a:buSzPct val="66000"/>
        <a:buChar char="•"/>
        <a:defRPr sz="2476" kern="1200">
          <a:solidFill>
            <a:srgbClr val="66FFFF"/>
          </a:solidFill>
          <a:latin typeface="Arial" charset="0"/>
          <a:ea typeface="+mn-ea"/>
          <a:cs typeface="+mn-cs"/>
        </a:defRPr>
      </a:lvl2pPr>
      <a:lvl3pPr marL="790447" indent="-219739" algn="l" rtl="0" eaLnBrk="0" fontAlgn="base" hangingPunct="0">
        <a:spcBef>
          <a:spcPts val="481"/>
        </a:spcBef>
        <a:spcAft>
          <a:spcPct val="0"/>
        </a:spcAft>
        <a:buClr>
          <a:srgbClr val="BCBCBC"/>
        </a:buClr>
        <a:buSzPct val="66000"/>
        <a:buChar char="•"/>
        <a:defRPr sz="2101" kern="1200">
          <a:solidFill>
            <a:srgbClr val="F8F8F8"/>
          </a:solidFill>
          <a:latin typeface="Arial" charset="0"/>
          <a:ea typeface="+mn-ea"/>
          <a:cs typeface="+mn-cs"/>
        </a:defRPr>
      </a:lvl3pPr>
      <a:lvl4pPr marL="1054440" indent="-219739" algn="l" rtl="0" eaLnBrk="0" fontAlgn="base" hangingPunct="0">
        <a:spcBef>
          <a:spcPts val="385"/>
        </a:spcBef>
        <a:spcAft>
          <a:spcPct val="0"/>
        </a:spcAft>
        <a:buClr>
          <a:srgbClr val="8BA2B4"/>
        </a:buClr>
        <a:buSzPct val="66000"/>
        <a:buChar char="•"/>
        <a:defRPr kern="1200">
          <a:solidFill>
            <a:srgbClr val="C0C0C0"/>
          </a:solidFill>
          <a:latin typeface="Arial" charset="0"/>
          <a:ea typeface="+mn-ea"/>
          <a:cs typeface="+mn-cs"/>
        </a:defRPr>
      </a:lvl4pPr>
      <a:lvl5pPr marL="1318430" indent="-219739" algn="l" rtl="0" eaLnBrk="0" fontAlgn="base" hangingPunct="0">
        <a:spcBef>
          <a:spcPts val="289"/>
        </a:spcBef>
        <a:spcAft>
          <a:spcPct val="0"/>
        </a:spcAft>
        <a:buClr>
          <a:schemeClr val="accent2"/>
        </a:buClr>
        <a:buSzPct val="70000"/>
        <a:buFont typeface="Wingdings" pitchFamily="2" charset="2"/>
        <a:buChar char=""/>
        <a:defRPr sz="1575" kern="1200">
          <a:solidFill>
            <a:srgbClr val="94BAC3"/>
          </a:solidFill>
          <a:latin typeface="Arial" charset="0"/>
          <a:ea typeface="+mn-ea"/>
          <a:cs typeface="+mn-cs"/>
        </a:defRPr>
      </a:lvl5pPr>
      <a:lvl6pPr marL="1582116" indent="-175790" algn="l" rtl="0" eaLnBrk="1" latinLnBrk="0" hangingPunct="1">
        <a:spcBef>
          <a:spcPts val="289"/>
        </a:spcBef>
        <a:buClr>
          <a:srgbClr val="9FB8CD">
            <a:shade val="75000"/>
          </a:srgbClr>
        </a:buClr>
        <a:buSzPct val="75000"/>
        <a:buFont typeface="Wingdings 3"/>
        <a:buChar char=""/>
        <a:defRPr kumimoji="0" lang="en-US" sz="1575" kern="1200" smtClean="0">
          <a:solidFill>
            <a:schemeClr val="tx1"/>
          </a:solidFill>
          <a:latin typeface="+mn-lt"/>
          <a:ea typeface="+mn-ea"/>
          <a:cs typeface="+mn-cs"/>
        </a:defRPr>
      </a:lvl6pPr>
      <a:lvl7pPr marL="1757907" indent="-175790" algn="l" rtl="0" eaLnBrk="1" latinLnBrk="0" hangingPunct="1">
        <a:spcBef>
          <a:spcPts val="289"/>
        </a:spcBef>
        <a:buClr>
          <a:srgbClr val="727CA3">
            <a:shade val="75000"/>
          </a:srgbClr>
        </a:buClr>
        <a:buSzPct val="75000"/>
        <a:buFont typeface="Wingdings 3"/>
        <a:buChar char=""/>
        <a:defRPr kumimoji="0" lang="en-US" sz="1425" kern="1200" smtClean="0">
          <a:solidFill>
            <a:schemeClr val="tx1"/>
          </a:solidFill>
          <a:latin typeface="+mn-lt"/>
          <a:ea typeface="+mn-ea"/>
          <a:cs typeface="+mn-cs"/>
        </a:defRPr>
      </a:lvl7pPr>
      <a:lvl8pPr marL="1933696" indent="-175790" algn="l" rtl="0" eaLnBrk="1" latinLnBrk="0" hangingPunct="1">
        <a:spcBef>
          <a:spcPts val="289"/>
        </a:spcBef>
        <a:buClr>
          <a:prstClr val="white">
            <a:shade val="50000"/>
          </a:prstClr>
        </a:buClr>
        <a:buSzPct val="75000"/>
        <a:buFont typeface="Wingdings 3"/>
        <a:buChar char=""/>
        <a:defRPr kumimoji="0" lang="en-US" sz="1425" kern="1200" smtClean="0">
          <a:solidFill>
            <a:schemeClr val="tx1"/>
          </a:solidFill>
          <a:latin typeface="+mn-lt"/>
          <a:ea typeface="+mn-ea"/>
          <a:cs typeface="+mn-cs"/>
        </a:defRPr>
      </a:lvl8pPr>
      <a:lvl9pPr marL="2109488" indent="-175790" algn="l" rtl="0" eaLnBrk="1" latinLnBrk="0" hangingPunct="1">
        <a:spcBef>
          <a:spcPts val="289"/>
        </a:spcBef>
        <a:buClr>
          <a:srgbClr val="9FB8CD"/>
        </a:buClr>
        <a:buSzPct val="75000"/>
        <a:buFont typeface="Wingdings 3"/>
        <a:buChar char=""/>
        <a:defRPr kumimoji="0" lang="en-US" sz="1125" kern="1200" smtClean="0">
          <a:solidFill>
            <a:schemeClr val="tx1"/>
          </a:solidFill>
          <a:latin typeface="+mn-lt"/>
          <a:ea typeface="+mn-ea"/>
          <a:cs typeface="+mn-cs"/>
        </a:defRPr>
      </a:lvl9pPr>
    </p:bodyStyle>
    <p:otherStyle>
      <a:defPPr>
        <a:defRPr lang="en-US"/>
      </a:defPPr>
      <a:lvl1pPr marL="0" algn="l" defTabSz="878957" rtl="0" eaLnBrk="1" latinLnBrk="0" hangingPunct="1">
        <a:defRPr sz="1725" kern="1200">
          <a:solidFill>
            <a:schemeClr val="tx1"/>
          </a:solidFill>
          <a:latin typeface="+mn-lt"/>
          <a:ea typeface="+mn-ea"/>
          <a:cs typeface="+mn-cs"/>
        </a:defRPr>
      </a:lvl1pPr>
      <a:lvl2pPr marL="439478" algn="l" defTabSz="878957" rtl="0" eaLnBrk="1" latinLnBrk="0" hangingPunct="1">
        <a:defRPr sz="1725" kern="1200">
          <a:solidFill>
            <a:schemeClr val="tx1"/>
          </a:solidFill>
          <a:latin typeface="+mn-lt"/>
          <a:ea typeface="+mn-ea"/>
          <a:cs typeface="+mn-cs"/>
        </a:defRPr>
      </a:lvl2pPr>
      <a:lvl3pPr marL="878957" algn="l" defTabSz="878957" rtl="0" eaLnBrk="1" latinLnBrk="0" hangingPunct="1">
        <a:defRPr sz="1725" kern="1200">
          <a:solidFill>
            <a:schemeClr val="tx1"/>
          </a:solidFill>
          <a:latin typeface="+mn-lt"/>
          <a:ea typeface="+mn-ea"/>
          <a:cs typeface="+mn-cs"/>
        </a:defRPr>
      </a:lvl3pPr>
      <a:lvl4pPr marL="1318430" algn="l" defTabSz="878957" rtl="0" eaLnBrk="1" latinLnBrk="0" hangingPunct="1">
        <a:defRPr sz="1725" kern="1200">
          <a:solidFill>
            <a:schemeClr val="tx1"/>
          </a:solidFill>
          <a:latin typeface="+mn-lt"/>
          <a:ea typeface="+mn-ea"/>
          <a:cs typeface="+mn-cs"/>
        </a:defRPr>
      </a:lvl4pPr>
      <a:lvl5pPr marL="1757907" algn="l" defTabSz="878957" rtl="0" eaLnBrk="1" latinLnBrk="0" hangingPunct="1">
        <a:defRPr sz="1725" kern="1200">
          <a:solidFill>
            <a:schemeClr val="tx1"/>
          </a:solidFill>
          <a:latin typeface="+mn-lt"/>
          <a:ea typeface="+mn-ea"/>
          <a:cs typeface="+mn-cs"/>
        </a:defRPr>
      </a:lvl5pPr>
      <a:lvl6pPr marL="2197385" algn="l" defTabSz="878957" rtl="0" eaLnBrk="1" latinLnBrk="0" hangingPunct="1">
        <a:defRPr sz="1725" kern="1200">
          <a:solidFill>
            <a:schemeClr val="tx1"/>
          </a:solidFill>
          <a:latin typeface="+mn-lt"/>
          <a:ea typeface="+mn-ea"/>
          <a:cs typeface="+mn-cs"/>
        </a:defRPr>
      </a:lvl6pPr>
      <a:lvl7pPr marL="2636861" algn="l" defTabSz="878957" rtl="0" eaLnBrk="1" latinLnBrk="0" hangingPunct="1">
        <a:defRPr sz="1725" kern="1200">
          <a:solidFill>
            <a:schemeClr val="tx1"/>
          </a:solidFill>
          <a:latin typeface="+mn-lt"/>
          <a:ea typeface="+mn-ea"/>
          <a:cs typeface="+mn-cs"/>
        </a:defRPr>
      </a:lvl7pPr>
      <a:lvl8pPr marL="3076338" algn="l" defTabSz="878957" rtl="0" eaLnBrk="1" latinLnBrk="0" hangingPunct="1">
        <a:defRPr sz="1725" kern="1200">
          <a:solidFill>
            <a:schemeClr val="tx1"/>
          </a:solidFill>
          <a:latin typeface="+mn-lt"/>
          <a:ea typeface="+mn-ea"/>
          <a:cs typeface="+mn-cs"/>
        </a:defRPr>
      </a:lvl8pPr>
      <a:lvl9pPr marL="3515813" algn="l" defTabSz="878957" rtl="0" eaLnBrk="1" latinLnBrk="0" hangingPunct="1">
        <a:defRPr sz="17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gif"/></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4"/>
          <p:cNvSpPr txBox="1">
            <a:spLocks noGrp="1"/>
          </p:cNvSpPr>
          <p:nvPr>
            <p:ph type="ctrTitle"/>
          </p:nvPr>
        </p:nvSpPr>
        <p:spPr>
          <a:xfrm>
            <a:off x="685800" y="1787525"/>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600"/>
              <a:buFont typeface="Arial"/>
              <a:buNone/>
            </a:pPr>
            <a:r>
              <a:rPr lang="en-US" sz="2600" b="1" dirty="0"/>
              <a:t>JCOMM MAN-15</a:t>
            </a:r>
            <a:br>
              <a:rPr lang="en-US" sz="3600" b="0" i="0" u="none" strike="noStrike" cap="none" dirty="0">
                <a:solidFill>
                  <a:schemeClr val="dk1"/>
                </a:solidFill>
                <a:latin typeface="Arial"/>
                <a:ea typeface="Arial"/>
                <a:cs typeface="Arial"/>
                <a:sym typeface="Arial"/>
              </a:rPr>
            </a:br>
            <a:r>
              <a:rPr lang="en-US" sz="3600" b="0" i="0" u="none" strike="noStrike" cap="none" dirty="0">
                <a:solidFill>
                  <a:schemeClr val="dk1"/>
                </a:solidFill>
                <a:latin typeface="Arial"/>
                <a:ea typeface="Arial"/>
                <a:cs typeface="Arial"/>
                <a:sym typeface="Arial"/>
              </a:rPr>
              <a:t>2.1: SFSPA Update</a:t>
            </a:r>
            <a:endParaRPr dirty="0"/>
          </a:p>
        </p:txBody>
      </p:sp>
      <p:sp>
        <p:nvSpPr>
          <p:cNvPr id="166" name="Google Shape;166;p24"/>
          <p:cNvSpPr txBox="1">
            <a:spLocks noGrp="1"/>
          </p:cNvSpPr>
          <p:nvPr>
            <p:ph type="subTitle" idx="1"/>
          </p:nvPr>
        </p:nvSpPr>
        <p:spPr>
          <a:xfrm>
            <a:off x="1371600" y="3543300"/>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2800"/>
              <a:buFont typeface="Arial"/>
              <a:buNone/>
            </a:pPr>
            <a:r>
              <a:rPr lang="en-US" sz="2800" b="0" i="0" u="none" strike="noStrike" cap="none" dirty="0">
                <a:solidFill>
                  <a:srgbClr val="595959"/>
                </a:solidFill>
                <a:latin typeface="Arial"/>
                <a:ea typeface="Arial"/>
                <a:cs typeface="Arial"/>
                <a:sym typeface="Arial"/>
              </a:rPr>
              <a:t>Tom Cuff</a:t>
            </a:r>
            <a:endParaRPr sz="2800" b="0" i="0" u="none" strike="noStrike" cap="none" dirty="0">
              <a:solidFill>
                <a:srgbClr val="595959"/>
              </a:solidFill>
              <a:latin typeface="Arial"/>
              <a:ea typeface="Arial"/>
              <a:cs typeface="Arial"/>
              <a:sym typeface="Arial"/>
            </a:endParaRPr>
          </a:p>
          <a:p>
            <a:pPr marL="0" marR="0" lvl="0" indent="0" algn="ctr" rtl="0">
              <a:lnSpc>
                <a:spcPct val="90000"/>
              </a:lnSpc>
              <a:spcBef>
                <a:spcPts val="400"/>
              </a:spcBef>
              <a:spcAft>
                <a:spcPts val="0"/>
              </a:spcAft>
              <a:buClr>
                <a:srgbClr val="595959"/>
              </a:buClr>
              <a:buSzPts val="2000"/>
              <a:buFont typeface="Arial"/>
              <a:buNone/>
            </a:pPr>
            <a:r>
              <a:rPr lang="en-US" sz="2000" b="0" i="0" u="none" strike="noStrike" cap="none" dirty="0">
                <a:solidFill>
                  <a:srgbClr val="595959"/>
                </a:solidFill>
                <a:latin typeface="Arial"/>
                <a:ea typeface="Arial"/>
                <a:cs typeface="Arial"/>
                <a:sym typeface="Arial"/>
              </a:rPr>
              <a:t>NOAA/NWS/Ocean Prediction Center</a:t>
            </a:r>
            <a:endParaRPr dirty="0"/>
          </a:p>
          <a:p>
            <a:pPr marL="0" marR="0" lvl="0" indent="0" algn="ctr" rtl="0">
              <a:lnSpc>
                <a:spcPct val="90000"/>
              </a:lnSpc>
              <a:spcBef>
                <a:spcPts val="400"/>
              </a:spcBef>
              <a:spcAft>
                <a:spcPts val="0"/>
              </a:spcAft>
              <a:buClr>
                <a:srgbClr val="595959"/>
              </a:buClr>
              <a:buSzPts val="2000"/>
              <a:buFont typeface="Arial"/>
              <a:buNone/>
            </a:pPr>
            <a:r>
              <a:rPr lang="en-US" sz="2000" b="0" i="0" u="none" strike="noStrike" cap="none" dirty="0">
                <a:solidFill>
                  <a:srgbClr val="595959"/>
                </a:solidFill>
                <a:latin typeface="Arial"/>
                <a:ea typeface="Arial"/>
                <a:cs typeface="Arial"/>
                <a:sym typeface="Arial"/>
              </a:rPr>
              <a:t>SFSPA Chair</a:t>
            </a:r>
            <a:endParaRPr sz="1600" b="0" i="0" u="none" strike="noStrike" cap="none" dirty="0">
              <a:solidFill>
                <a:srgbClr val="595959"/>
              </a:solidFill>
              <a:latin typeface="Arial"/>
              <a:ea typeface="Arial"/>
              <a:cs typeface="Arial"/>
              <a:sym typeface="Arial"/>
            </a:endParaRPr>
          </a:p>
          <a:p>
            <a:pPr marL="0" marR="0" lvl="0" indent="0" algn="ctr" rtl="0">
              <a:lnSpc>
                <a:spcPct val="90000"/>
              </a:lnSpc>
              <a:spcBef>
                <a:spcPts val="320"/>
              </a:spcBef>
              <a:spcAft>
                <a:spcPts val="0"/>
              </a:spcAft>
              <a:buClr>
                <a:srgbClr val="595959"/>
              </a:buClr>
              <a:buSzPts val="1600"/>
              <a:buFont typeface="Arial"/>
              <a:buNone/>
            </a:pPr>
            <a:r>
              <a:rPr lang="en-US" sz="1600" b="0" i="0" u="none" strike="noStrike" cap="none" dirty="0">
                <a:solidFill>
                  <a:srgbClr val="595959"/>
                </a:solidFill>
                <a:latin typeface="Arial"/>
                <a:ea typeface="Arial"/>
                <a:cs typeface="Arial"/>
                <a:sym typeface="Arial"/>
              </a:rPr>
              <a:t>JCOMM Management Committee Meeting</a:t>
            </a:r>
            <a:endParaRPr dirty="0"/>
          </a:p>
          <a:p>
            <a:pPr marL="0" marR="0" lvl="0" indent="0" algn="ctr" rtl="0">
              <a:lnSpc>
                <a:spcPct val="90000"/>
              </a:lnSpc>
              <a:spcBef>
                <a:spcPts val="320"/>
              </a:spcBef>
              <a:spcAft>
                <a:spcPts val="0"/>
              </a:spcAft>
              <a:buClr>
                <a:srgbClr val="595959"/>
              </a:buClr>
              <a:buSzPts val="1600"/>
              <a:buFont typeface="Arial"/>
              <a:buNone/>
            </a:pPr>
            <a:r>
              <a:rPr lang="en-US" sz="1600" b="0" i="0" u="none" strike="noStrike" cap="none" dirty="0">
                <a:solidFill>
                  <a:srgbClr val="595959"/>
                </a:solidFill>
                <a:latin typeface="Arial"/>
                <a:ea typeface="Arial"/>
                <a:cs typeface="Arial"/>
                <a:sym typeface="Arial"/>
              </a:rPr>
              <a:t>31 October 2018, Paris, France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WWMIWS-1 (cont’d)</a:t>
            </a:r>
          </a:p>
          <a:p>
            <a:pPr marL="800100" lvl="1" indent="-342900">
              <a:spcBef>
                <a:spcPts val="0"/>
              </a:spcBef>
              <a:buSzPts val="2800"/>
              <a:buFont typeface="Arial" panose="020B0604020202020204" pitchFamily="34" charset="0"/>
              <a:buChar char="‒"/>
            </a:pPr>
            <a:r>
              <a:rPr lang="en-US" dirty="0"/>
              <a:t>Prioritized the following items on its workplan:</a:t>
            </a:r>
          </a:p>
          <a:p>
            <a:pPr marL="1257300" lvl="2" indent="-342900">
              <a:spcBef>
                <a:spcPts val="0"/>
              </a:spcBef>
              <a:buSzPct val="100000"/>
              <a:buFont typeface="Courier New" panose="02070309020205020404" pitchFamily="49" charset="0"/>
              <a:buChar char="o"/>
            </a:pPr>
            <a:r>
              <a:rPr lang="en-US" dirty="0"/>
              <a:t>Highlight the challenge and dangers of small scale weather features and communication of danger to non-SOLAS vessels.</a:t>
            </a:r>
          </a:p>
          <a:p>
            <a:pPr marL="1257300" lvl="2" indent="-342900">
              <a:spcBef>
                <a:spcPts val="0"/>
              </a:spcBef>
              <a:buSzPct val="100000"/>
              <a:buFont typeface="Courier New" panose="02070309020205020404" pitchFamily="49" charset="0"/>
              <a:buChar char="o"/>
            </a:pPr>
            <a:r>
              <a:rPr lang="en-US" dirty="0"/>
              <a:t>Improve education material about the WWMIWS, and promote and distribute this information to maritime users. </a:t>
            </a:r>
          </a:p>
          <a:p>
            <a:pPr marL="1257300" lvl="2" indent="-342900">
              <a:spcBef>
                <a:spcPts val="0"/>
              </a:spcBef>
              <a:buSzPct val="100000"/>
              <a:buFont typeface="Courier New" panose="02070309020205020404" pitchFamily="49" charset="0"/>
              <a:buChar char="o"/>
            </a:pPr>
            <a:r>
              <a:rPr lang="en-US" dirty="0"/>
              <a:t>Reinforce need for greater consistency of bulletins &amp; terms.</a:t>
            </a:r>
          </a:p>
          <a:p>
            <a:pPr marL="1257300" lvl="2" indent="-342900">
              <a:spcBef>
                <a:spcPts val="0"/>
              </a:spcBef>
              <a:buSzPct val="100000"/>
              <a:buFont typeface="Courier New" panose="02070309020205020404" pitchFamily="49" charset="0"/>
              <a:buChar char="o"/>
            </a:pPr>
            <a:r>
              <a:rPr lang="en-US" dirty="0"/>
              <a:t>Finalize the skills development matrix to present to the JCOMM Capacity Development officer, to incorporate into the capacity development workplan.</a:t>
            </a:r>
          </a:p>
          <a:p>
            <a:pPr marL="1257300" lvl="2" indent="-342900">
              <a:spcBef>
                <a:spcPts val="0"/>
              </a:spcBef>
              <a:buSzPct val="100000"/>
              <a:buFont typeface="Courier New" panose="02070309020205020404" pitchFamily="49" charset="0"/>
              <a:buChar char="o"/>
            </a:pPr>
            <a:r>
              <a:rPr lang="en-US" dirty="0"/>
              <a:t>Facilitate a Spanish and French version for the METAREA Coordinator Operations Handbook as priority, and Chinese and Russian versions as secondary priority.</a:t>
            </a:r>
          </a:p>
          <a:p>
            <a:pPr marL="1257300" lvl="2" indent="-342900">
              <a:spcBef>
                <a:spcPts val="0"/>
              </a:spcBef>
              <a:buSzPts val="2800"/>
              <a:buFont typeface="Arial" panose="020B0604020202020204" pitchFamily="34" charset="0"/>
              <a:buChar char="‒"/>
            </a:pPr>
            <a:endParaRPr lang="en-US"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10</a:t>
            </a:fld>
            <a:endParaRPr/>
          </a:p>
        </p:txBody>
      </p:sp>
    </p:spTree>
    <p:extLst>
      <p:ext uri="{BB962C8B-B14F-4D97-AF65-F5344CB8AC3E}">
        <p14:creationId xmlns:p14="http://schemas.microsoft.com/office/powerpoint/2010/main" val="334346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CIFDP:</a:t>
            </a:r>
          </a:p>
          <a:p>
            <a:pPr marL="800100" lvl="1" indent="-342900">
              <a:spcBef>
                <a:spcPts val="0"/>
              </a:spcBef>
              <a:buSzPts val="2800"/>
              <a:buFont typeface="Arial" panose="020B0604020202020204" pitchFamily="34" charset="0"/>
              <a:buChar char="‒"/>
            </a:pPr>
            <a:r>
              <a:rPr lang="en-US" dirty="0"/>
              <a:t>Seeking linkages with ETOOFS</a:t>
            </a:r>
          </a:p>
          <a:p>
            <a:pPr marL="800100" lvl="1" indent="-342900">
              <a:spcBef>
                <a:spcPts val="0"/>
              </a:spcBef>
              <a:buSzPts val="2800"/>
              <a:buFont typeface="Arial" panose="020B0604020202020204" pitchFamily="34" charset="0"/>
              <a:buChar char="‒"/>
            </a:pPr>
            <a:r>
              <a:rPr lang="en-US" dirty="0"/>
              <a:t>Reviewing the Tsunami Ready criteria and processes</a:t>
            </a:r>
          </a:p>
          <a:p>
            <a:pPr marL="800100" lvl="1" indent="-342900">
              <a:spcBef>
                <a:spcPts val="0"/>
              </a:spcBef>
              <a:buSzPts val="2800"/>
              <a:buFont typeface="Arial" panose="020B0604020202020204" pitchFamily="34" charset="0"/>
              <a:buChar char="‒"/>
            </a:pPr>
            <a:r>
              <a:rPr lang="en-US" dirty="0"/>
              <a:t>Provide certificates for completed CIFDP sub-projects at Congress</a:t>
            </a:r>
          </a:p>
          <a:p>
            <a:pPr marL="800100" lvl="1" indent="-342900">
              <a:spcBef>
                <a:spcPts val="0"/>
              </a:spcBef>
              <a:buSzPts val="2800"/>
              <a:buFont typeface="Arial" panose="020B0604020202020204" pitchFamily="34" charset="0"/>
              <a:buChar char="‒"/>
            </a:pPr>
            <a:r>
              <a:rPr lang="en-US" dirty="0"/>
              <a:t>Upcoming Technical Workshop: 19-21 November, </a:t>
            </a:r>
            <a:r>
              <a:rPr lang="en-US" dirty="0" err="1"/>
              <a:t>Nadi</a:t>
            </a:r>
            <a:r>
              <a:rPr lang="en-US" dirty="0"/>
              <a:t>, Fiji</a:t>
            </a:r>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11</a:t>
            </a:fld>
            <a:endParaRPr/>
          </a:p>
        </p:txBody>
      </p:sp>
    </p:spTree>
    <p:extLst>
      <p:ext uri="{BB962C8B-B14F-4D97-AF65-F5344CB8AC3E}">
        <p14:creationId xmlns:p14="http://schemas.microsoft.com/office/powerpoint/2010/main" val="103561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ETDRR</a:t>
            </a:r>
          </a:p>
          <a:p>
            <a:pPr marL="800100" lvl="1" indent="-342900">
              <a:spcBef>
                <a:spcPts val="0"/>
              </a:spcBef>
              <a:buSzPts val="2800"/>
              <a:buFont typeface="Arial" panose="020B0604020202020204" pitchFamily="34" charset="0"/>
              <a:buChar char="‒"/>
            </a:pPr>
            <a:r>
              <a:rPr lang="en-US" dirty="0"/>
              <a:t>Consider DRR aspects to the UN Decade of Ocean for SD, Sendai Framework, and MHEWS </a:t>
            </a:r>
          </a:p>
          <a:p>
            <a:pPr marL="800100" lvl="1" indent="-342900">
              <a:spcBef>
                <a:spcPts val="0"/>
              </a:spcBef>
              <a:buSzPts val="2800"/>
              <a:buFont typeface="Arial" panose="020B0604020202020204" pitchFamily="34" charset="0"/>
              <a:buChar char="‒"/>
            </a:pPr>
            <a:r>
              <a:rPr lang="en-US" dirty="0"/>
              <a:t>Contribute to IN-MHEWS conference 2019</a:t>
            </a:r>
          </a:p>
          <a:p>
            <a:pPr marL="800100" lvl="1" indent="-342900">
              <a:spcBef>
                <a:spcPts val="0"/>
              </a:spcBef>
              <a:buSzPts val="2800"/>
              <a:buFont typeface="Arial" panose="020B0604020202020204" pitchFamily="34" charset="0"/>
              <a:buChar char="‒"/>
            </a:pPr>
            <a:r>
              <a:rPr lang="en-US" dirty="0"/>
              <a:t>Confirm ETDRR meeting dates and location (India ?)</a:t>
            </a:r>
          </a:p>
          <a:p>
            <a:pPr marL="800100" lvl="1" indent="-342900">
              <a:spcBef>
                <a:spcPts val="0"/>
              </a:spcBef>
              <a:buSzPts val="2800"/>
              <a:buFont typeface="Arial" panose="020B0604020202020204" pitchFamily="34" charset="0"/>
              <a:buChar char="‒"/>
            </a:pPr>
            <a:r>
              <a:rPr lang="en-US" dirty="0"/>
              <a:t>Finalize ET workplan, providing it to the SFSPA CG</a:t>
            </a: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12</a:t>
            </a:fld>
            <a:endParaRPr/>
          </a:p>
        </p:txBody>
      </p:sp>
    </p:spTree>
    <p:extLst>
      <p:ext uri="{BB962C8B-B14F-4D97-AF65-F5344CB8AC3E}">
        <p14:creationId xmlns:p14="http://schemas.microsoft.com/office/powerpoint/2010/main" val="571381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ETMEER</a:t>
            </a:r>
          </a:p>
          <a:p>
            <a:pPr marL="800100" lvl="1" indent="-342900">
              <a:spcBef>
                <a:spcPts val="0"/>
              </a:spcBef>
              <a:buSzPts val="2800"/>
              <a:buFont typeface="Arial" panose="020B0604020202020204" pitchFamily="34" charset="0"/>
              <a:buChar char="‒"/>
            </a:pPr>
            <a:r>
              <a:rPr lang="en-US" dirty="0"/>
              <a:t>Decommission MPERSS website</a:t>
            </a:r>
          </a:p>
          <a:p>
            <a:pPr marL="800100" lvl="1" indent="-342900">
              <a:spcBef>
                <a:spcPts val="0"/>
              </a:spcBef>
              <a:buSzPts val="2800"/>
              <a:buFont typeface="Arial" panose="020B0604020202020204" pitchFamily="34" charset="0"/>
              <a:buChar char="‒"/>
            </a:pPr>
            <a:r>
              <a:rPr lang="en-US" dirty="0"/>
              <a:t>Establish links with relevant Expert Teams</a:t>
            </a:r>
          </a:p>
          <a:p>
            <a:pPr marL="800100" lvl="1" indent="-342900">
              <a:spcBef>
                <a:spcPts val="0"/>
              </a:spcBef>
              <a:buSzPts val="2800"/>
              <a:buFont typeface="Arial" panose="020B0604020202020204" pitchFamily="34" charset="0"/>
              <a:buChar char="‒"/>
            </a:pPr>
            <a:r>
              <a:rPr lang="en-US" dirty="0"/>
              <a:t>Consider MEER services within WWW GDPFS; connect with JCOMM Liaison for GDPFS</a:t>
            </a:r>
          </a:p>
          <a:p>
            <a:pPr marL="800100" lvl="1" indent="-342900">
              <a:spcBef>
                <a:spcPts val="0"/>
              </a:spcBef>
              <a:buSzPts val="2800"/>
              <a:buFont typeface="Arial" panose="020B0604020202020204" pitchFamily="34" charset="0"/>
              <a:buChar char="‒"/>
            </a:pPr>
            <a:r>
              <a:rPr lang="en-US" dirty="0"/>
              <a:t>Connect with the International Ice Charting Working Group (IICWG) for lessons learned in a recent table top exercise for response to an oil spill in the Arctic</a:t>
            </a:r>
          </a:p>
          <a:p>
            <a:pPr marL="800100" lvl="1" indent="-342900">
              <a:spcBef>
                <a:spcPts val="0"/>
              </a:spcBef>
              <a:buSzPts val="2800"/>
              <a:buFont typeface="Arial" panose="020B0604020202020204" pitchFamily="34" charset="0"/>
              <a:buChar char="‒"/>
            </a:pPr>
            <a:r>
              <a:rPr lang="en-US" dirty="0"/>
              <a:t>Connect with WMO regions to determine their needs. </a:t>
            </a:r>
          </a:p>
          <a:p>
            <a:pPr marL="800100" lvl="1" indent="-342900">
              <a:spcBef>
                <a:spcPts val="0"/>
              </a:spcBef>
              <a:buSzPts val="2800"/>
              <a:buFont typeface="Arial" panose="020B0604020202020204" pitchFamily="34" charset="0"/>
              <a:buChar char="‒"/>
            </a:pPr>
            <a:r>
              <a:rPr lang="en-US" dirty="0"/>
              <a:t>Finalize ET workplan, providing it to the SFSPA CG</a:t>
            </a:r>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13</a:t>
            </a:fld>
            <a:endParaRPr/>
          </a:p>
        </p:txBody>
      </p:sp>
    </p:spTree>
    <p:extLst>
      <p:ext uri="{BB962C8B-B14F-4D97-AF65-F5344CB8AC3E}">
        <p14:creationId xmlns:p14="http://schemas.microsoft.com/office/powerpoint/2010/main" val="94263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ETOOFS</a:t>
            </a:r>
          </a:p>
          <a:p>
            <a:pPr marL="800100" lvl="1" indent="-342900">
              <a:spcBef>
                <a:spcPts val="0"/>
              </a:spcBef>
              <a:buSzPts val="2800"/>
              <a:buFont typeface="Arial" panose="020B0604020202020204" pitchFamily="34" charset="0"/>
              <a:buChar char="‒"/>
            </a:pPr>
            <a:r>
              <a:rPr lang="en-US" dirty="0"/>
              <a:t>Complete the Operational Ocean Forecasting System Guide.</a:t>
            </a:r>
          </a:p>
          <a:p>
            <a:pPr marL="800100" lvl="1" indent="-342900">
              <a:spcBef>
                <a:spcPts val="0"/>
              </a:spcBef>
              <a:buSzPts val="2800"/>
              <a:buFont typeface="Arial" panose="020B0604020202020204" pitchFamily="34" charset="0"/>
              <a:buChar char="‒"/>
            </a:pPr>
            <a:r>
              <a:rPr lang="en-US" dirty="0"/>
              <a:t>Build links to WWW GDPFS; connect with JCOMM Liaison for GDPFS</a:t>
            </a:r>
          </a:p>
          <a:p>
            <a:pPr marL="800100" lvl="1" indent="-342900">
              <a:spcBef>
                <a:spcPts val="0"/>
              </a:spcBef>
              <a:buSzPts val="2800"/>
              <a:buFont typeface="Arial" panose="020B0604020202020204" pitchFamily="34" charset="0"/>
              <a:buChar char="‒"/>
            </a:pPr>
            <a:r>
              <a:rPr lang="en-US" dirty="0"/>
              <a:t>Consider connectivity with ETSI and ETMEER, at a minimum</a:t>
            </a:r>
          </a:p>
          <a:p>
            <a:pPr marL="800100" lvl="1" indent="-342900">
              <a:spcBef>
                <a:spcPts val="0"/>
              </a:spcBef>
              <a:buSzPts val="2800"/>
              <a:buFont typeface="Arial" panose="020B0604020202020204" pitchFamily="34" charset="0"/>
              <a:buChar char="‒"/>
            </a:pPr>
            <a:r>
              <a:rPr lang="en-US" dirty="0"/>
              <a:t>Connect with UN Decade of Ocean Science, particularly the “predicted ocean” and “safe ocean” themes</a:t>
            </a:r>
          </a:p>
          <a:p>
            <a:pPr marL="800100" lvl="1" indent="-342900">
              <a:spcBef>
                <a:spcPts val="0"/>
              </a:spcBef>
              <a:buSzPts val="2800"/>
              <a:buFont typeface="Arial" panose="020B0604020202020204" pitchFamily="34" charset="0"/>
              <a:buChar char="‒"/>
            </a:pPr>
            <a:r>
              <a:rPr lang="en-US" dirty="0"/>
              <a:t>Finalize ET workplan, providing it to the SFSPA CG</a:t>
            </a:r>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14</a:t>
            </a:fld>
            <a:endParaRPr/>
          </a:p>
        </p:txBody>
      </p:sp>
    </p:spTree>
    <p:extLst>
      <p:ext uri="{BB962C8B-B14F-4D97-AF65-F5344CB8AC3E}">
        <p14:creationId xmlns:p14="http://schemas.microsoft.com/office/powerpoint/2010/main" val="397867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ETSI</a:t>
            </a:r>
          </a:p>
          <a:p>
            <a:pPr marL="800100" lvl="1" indent="-342900">
              <a:spcBef>
                <a:spcPts val="0"/>
              </a:spcBef>
              <a:buSzPts val="2800"/>
              <a:buFont typeface="Arial" panose="020B0604020202020204" pitchFamily="34" charset="0"/>
              <a:buChar char="‒"/>
            </a:pPr>
            <a:r>
              <a:rPr lang="en-US" dirty="0"/>
              <a:t>Strengthen collaboration with CBS, GCW, and the RCCs, where sea ice is a priority need</a:t>
            </a:r>
          </a:p>
          <a:p>
            <a:pPr marL="1257300" lvl="2">
              <a:spcBef>
                <a:spcPts val="0"/>
              </a:spcBef>
              <a:buSzPct val="100000"/>
              <a:buFont typeface="Courier New" panose="02070309020205020404" pitchFamily="49" charset="0"/>
              <a:buChar char="o"/>
            </a:pPr>
            <a:r>
              <a:rPr lang="en-US" dirty="0"/>
              <a:t>ETSI-7 meeting: 6-8 May 2019, Helsinki. Third day will be a joint session with PARCOF-3/</a:t>
            </a:r>
            <a:r>
              <a:rPr lang="en-US" dirty="0" err="1"/>
              <a:t>ArcRCC</a:t>
            </a:r>
            <a:r>
              <a:rPr lang="en-US" dirty="0"/>
              <a:t> </a:t>
            </a:r>
          </a:p>
          <a:p>
            <a:pPr marL="800100" lvl="1" indent="-342900">
              <a:spcBef>
                <a:spcPts val="0"/>
              </a:spcBef>
              <a:buSzPts val="2800"/>
              <a:buFont typeface="Arial" panose="020B0604020202020204" pitchFamily="34" charset="0"/>
              <a:buChar char="‒"/>
            </a:pPr>
            <a:r>
              <a:rPr lang="en-US" dirty="0"/>
              <a:t>Increase collaboration with DBCP, to improve service capabilities for buoys in polar regions</a:t>
            </a:r>
          </a:p>
          <a:p>
            <a:pPr marL="800100" lvl="1" indent="-342900">
              <a:spcBef>
                <a:spcPts val="0"/>
              </a:spcBef>
              <a:buSzPts val="2800"/>
              <a:buFont typeface="Arial" panose="020B0604020202020204" pitchFamily="34" charset="0"/>
              <a:buChar char="‒"/>
            </a:pPr>
            <a:r>
              <a:rPr lang="en-US" dirty="0"/>
              <a:t>Include sea ice in the GDPFS and ETOOFS manuals</a:t>
            </a:r>
          </a:p>
          <a:p>
            <a:pPr marL="800100" lvl="1" indent="-342900">
              <a:spcBef>
                <a:spcPts val="0"/>
              </a:spcBef>
              <a:buSzPts val="2800"/>
              <a:buFont typeface="Arial" panose="020B0604020202020204" pitchFamily="34" charset="0"/>
              <a:buChar char="‒"/>
            </a:pPr>
            <a:r>
              <a:rPr lang="en-US" dirty="0"/>
              <a:t>Finalize ET workplan, providing it to the SFSPA CG</a:t>
            </a:r>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15</a:t>
            </a:fld>
            <a:endParaRPr/>
          </a:p>
        </p:txBody>
      </p:sp>
    </p:spTree>
    <p:extLst>
      <p:ext uri="{BB962C8B-B14F-4D97-AF65-F5344CB8AC3E}">
        <p14:creationId xmlns:p14="http://schemas.microsoft.com/office/powerpoint/2010/main" val="825171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Satellite Data Coordinator</a:t>
            </a:r>
          </a:p>
          <a:p>
            <a:pPr marL="800100" lvl="1" indent="-342900">
              <a:spcBef>
                <a:spcPts val="0"/>
              </a:spcBef>
              <a:buSzPts val="2800"/>
              <a:buFont typeface="Arial" panose="020B0604020202020204" pitchFamily="34" charset="0"/>
              <a:buChar char="‒"/>
            </a:pPr>
            <a:r>
              <a:rPr lang="en-US" dirty="0"/>
              <a:t>Suggested focus includes UN Decade of the Ocean and EC-PHORS needs</a:t>
            </a:r>
          </a:p>
          <a:p>
            <a:pPr marL="800100" lvl="1" indent="-342900">
              <a:spcBef>
                <a:spcPts val="0"/>
              </a:spcBef>
              <a:buSzPts val="2800"/>
              <a:buFont typeface="Arial" panose="020B0604020202020204" pitchFamily="34" charset="0"/>
              <a:buChar char="‒"/>
            </a:pPr>
            <a:r>
              <a:rPr lang="en-US" dirty="0"/>
              <a:t>Reviewing TOR </a:t>
            </a:r>
            <a:r>
              <a:rPr lang="en-US"/>
              <a:t>for former </a:t>
            </a:r>
            <a:r>
              <a:rPr lang="en-US" dirty="0"/>
              <a:t>Task Team on Satellites</a:t>
            </a:r>
          </a:p>
          <a:p>
            <a:pPr marL="800100" lvl="1" indent="-342900">
              <a:spcBef>
                <a:spcPts val="0"/>
              </a:spcBef>
              <a:buSzPts val="2800"/>
              <a:buFont typeface="Arial" panose="020B0604020202020204" pitchFamily="34" charset="0"/>
              <a:buChar char="‒"/>
            </a:pPr>
            <a:r>
              <a:rPr lang="en-US" dirty="0"/>
              <a:t>Coordinating a session on Operational Oceanography at CGMS-47, May 2019</a:t>
            </a:r>
          </a:p>
          <a:p>
            <a:pPr marL="800100" lvl="1" indent="-342900">
              <a:spcBef>
                <a:spcPts val="0"/>
              </a:spcBef>
              <a:buSzPts val="2800"/>
              <a:buFont typeface="Arial" panose="020B0604020202020204" pitchFamily="34" charset="0"/>
              <a:buChar char="‒"/>
            </a:pPr>
            <a:endParaRPr lang="en-US" dirty="0"/>
          </a:p>
          <a:p>
            <a:pPr indent="-457200">
              <a:spcBef>
                <a:spcPts val="0"/>
              </a:spcBef>
              <a:buFont typeface="Arial" panose="020B0604020202020204" pitchFamily="34" charset="0"/>
              <a:buChar char="•"/>
            </a:pPr>
            <a:r>
              <a:rPr lang="en-US" dirty="0"/>
              <a:t>Task Team on Climate, Weather, and Fisheries</a:t>
            </a:r>
          </a:p>
          <a:p>
            <a:pPr lvl="1" indent="-457200">
              <a:spcBef>
                <a:spcPts val="0"/>
              </a:spcBef>
              <a:buFont typeface="Arial" panose="020B0604020202020204" pitchFamily="34" charset="0"/>
              <a:buChar char="•"/>
            </a:pPr>
            <a:r>
              <a:rPr lang="en-US" dirty="0"/>
              <a:t>New chair is needed</a:t>
            </a:r>
          </a:p>
          <a:p>
            <a:pPr lvl="1" indent="-457200">
              <a:spcBef>
                <a:spcPts val="0"/>
              </a:spcBef>
              <a:buFont typeface="Arial" panose="020B0604020202020204" pitchFamily="34" charset="0"/>
              <a:buChar char="•"/>
            </a:pPr>
            <a:r>
              <a:rPr lang="en-US" dirty="0"/>
              <a:t>SFS chair will engage</a:t>
            </a:r>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16</a:t>
            </a:fld>
            <a:endParaRPr/>
          </a:p>
        </p:txBody>
      </p:sp>
    </p:spTree>
    <p:extLst>
      <p:ext uri="{BB962C8B-B14F-4D97-AF65-F5344CB8AC3E}">
        <p14:creationId xmlns:p14="http://schemas.microsoft.com/office/powerpoint/2010/main" val="275365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SFSCG Workplan</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Highlights:</a:t>
            </a:r>
          </a:p>
          <a:p>
            <a:pPr marL="800100" lvl="1" indent="-342900">
              <a:spcBef>
                <a:spcPts val="0"/>
              </a:spcBef>
              <a:buSzPts val="2800"/>
              <a:buFont typeface="Arial" panose="020B0604020202020204" pitchFamily="34" charset="0"/>
              <a:buChar char="‒"/>
            </a:pPr>
            <a:r>
              <a:rPr lang="en-US" dirty="0"/>
              <a:t>Complete OOFS Manual</a:t>
            </a:r>
          </a:p>
          <a:p>
            <a:pPr marL="800100" lvl="1" indent="-342900">
              <a:spcBef>
                <a:spcPts val="0"/>
              </a:spcBef>
              <a:buSzPts val="2800"/>
              <a:buFont typeface="Arial" panose="020B0604020202020204" pitchFamily="34" charset="0"/>
              <a:buChar char="‒"/>
            </a:pPr>
            <a:r>
              <a:rPr lang="en-US" dirty="0"/>
              <a:t>Nominate a POC for the WMO Statement of Guidance, to contribute to the delivery of ocean applications</a:t>
            </a:r>
          </a:p>
          <a:p>
            <a:pPr marL="800100" lvl="1" indent="-342900">
              <a:spcBef>
                <a:spcPts val="0"/>
              </a:spcBef>
              <a:buSzPts val="2800"/>
              <a:buFont typeface="Arial" panose="020B0604020202020204" pitchFamily="34" charset="0"/>
              <a:buChar char="‒"/>
            </a:pPr>
            <a:r>
              <a:rPr lang="en-US" dirty="0"/>
              <a:t>Aggressively pursue implementation of Marine Competencies</a:t>
            </a:r>
          </a:p>
          <a:p>
            <a:pPr marL="800100" lvl="1" indent="-342900">
              <a:spcBef>
                <a:spcPts val="0"/>
              </a:spcBef>
              <a:buSzPts val="2800"/>
              <a:buFont typeface="Arial" panose="020B0604020202020204" pitchFamily="34" charset="0"/>
              <a:buChar char="‒"/>
            </a:pPr>
            <a:r>
              <a:rPr lang="en-US" dirty="0"/>
              <a:t>Tighten linkages between marine services and IOC and WMO regions</a:t>
            </a:r>
          </a:p>
          <a:p>
            <a:pPr marL="1257300" lvl="2" indent="-342900">
              <a:spcBef>
                <a:spcPts val="0"/>
              </a:spcBef>
              <a:buSzPct val="100000"/>
              <a:buFont typeface="Courier New" panose="02070309020205020404" pitchFamily="49" charset="0"/>
              <a:buChar char="o"/>
            </a:pPr>
            <a:r>
              <a:rPr lang="en-US" dirty="0"/>
              <a:t>Regional marine advisors?</a:t>
            </a:r>
          </a:p>
          <a:p>
            <a:pPr marL="1257300" lvl="2" indent="-342900">
              <a:spcBef>
                <a:spcPts val="0"/>
              </a:spcBef>
              <a:buSzPct val="100000"/>
              <a:buFont typeface="Courier New" panose="02070309020205020404" pitchFamily="49" charset="0"/>
              <a:buChar char="o"/>
            </a:pPr>
            <a:r>
              <a:rPr lang="en-US" dirty="0"/>
              <a:t>Engage WMO regions on Marine Competencies</a:t>
            </a:r>
          </a:p>
          <a:p>
            <a:pPr marL="1257300" lvl="2" indent="-342900">
              <a:spcBef>
                <a:spcPts val="0"/>
              </a:spcBef>
              <a:buSzPct val="100000"/>
              <a:buFont typeface="Courier New" panose="02070309020205020404" pitchFamily="49" charset="0"/>
              <a:buChar char="o"/>
            </a:pPr>
            <a:r>
              <a:rPr lang="en-US" dirty="0"/>
              <a:t>Consider partnering with Copernicus</a:t>
            </a:r>
          </a:p>
          <a:p>
            <a:pPr marL="1257300" lvl="2" indent="-342900">
              <a:spcBef>
                <a:spcPts val="0"/>
              </a:spcBef>
              <a:buSzPct val="100000"/>
              <a:buFont typeface="Courier New" panose="02070309020205020404" pitchFamily="49" charset="0"/>
              <a:buChar char="o"/>
            </a:pPr>
            <a:r>
              <a:rPr lang="en-US" dirty="0"/>
              <a:t>Hold special VTC to discuss priorities</a:t>
            </a:r>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panose="020B0604020202020204" pitchFamily="34" charset="0"/>
              <a:buChar char="‒"/>
            </a:pPr>
            <a:endParaRPr lang="en-US"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17</a:t>
            </a:fld>
            <a:endParaRPr/>
          </a:p>
        </p:txBody>
      </p:sp>
    </p:spTree>
    <p:extLst>
      <p:ext uri="{BB962C8B-B14F-4D97-AF65-F5344CB8AC3E}">
        <p14:creationId xmlns:p14="http://schemas.microsoft.com/office/powerpoint/2010/main" val="154064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SFSCG Workplan</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Highlights (cont’d):</a:t>
            </a:r>
          </a:p>
          <a:p>
            <a:pPr marL="800100" lvl="1" indent="-342900">
              <a:spcBef>
                <a:spcPts val="0"/>
              </a:spcBef>
              <a:buSzPts val="2800"/>
              <a:buFont typeface="Arial" panose="020B0604020202020204" pitchFamily="34" charset="0"/>
              <a:buChar char="‒"/>
            </a:pPr>
            <a:r>
              <a:rPr lang="en-US" dirty="0"/>
              <a:t>Capacity development: </a:t>
            </a:r>
          </a:p>
          <a:p>
            <a:pPr marL="1257300" lvl="2" indent="-342900">
              <a:spcBef>
                <a:spcPts val="0"/>
              </a:spcBef>
              <a:buSzPct val="100000"/>
              <a:buFont typeface="Courier New" panose="02070309020205020404" pitchFamily="49" charset="0"/>
              <a:buChar char="o"/>
            </a:pPr>
            <a:r>
              <a:rPr lang="en-US" dirty="0"/>
              <a:t>Define the minimum requirements for a viable marine met service that meets IMO requirements</a:t>
            </a:r>
          </a:p>
          <a:p>
            <a:pPr marL="1257300" lvl="2" indent="-342900">
              <a:spcBef>
                <a:spcPts val="0"/>
              </a:spcBef>
              <a:buSzPct val="100000"/>
              <a:buFont typeface="Courier New" panose="02070309020205020404" pitchFamily="49" charset="0"/>
              <a:buChar char="o"/>
            </a:pPr>
            <a:r>
              <a:rPr lang="en-US" dirty="0"/>
              <a:t>Identify those NMHS that require marine services (self assessment)</a:t>
            </a:r>
          </a:p>
          <a:p>
            <a:pPr marL="1257300" lvl="2" indent="-342900">
              <a:spcBef>
                <a:spcPts val="0"/>
              </a:spcBef>
              <a:buSzPct val="100000"/>
              <a:buFont typeface="Courier New" panose="02070309020205020404" pitchFamily="49" charset="0"/>
              <a:buChar char="o"/>
            </a:pPr>
            <a:r>
              <a:rPr lang="en-US" dirty="0"/>
              <a:t>Consider partnering with Copernicus</a:t>
            </a:r>
          </a:p>
          <a:p>
            <a:pPr marL="1257300" lvl="2" indent="-342900">
              <a:spcBef>
                <a:spcPts val="0"/>
              </a:spcBef>
              <a:buSzPct val="100000"/>
              <a:buFont typeface="Courier New" panose="02070309020205020404" pitchFamily="49" charset="0"/>
              <a:buChar char="o"/>
            </a:pPr>
            <a:r>
              <a:rPr lang="en-US" dirty="0"/>
              <a:t>Hold special VTC to discuss priorities</a:t>
            </a:r>
          </a:p>
          <a:p>
            <a:pPr marL="800100" lvl="1" indent="-342900">
              <a:spcBef>
                <a:spcPts val="0"/>
              </a:spcBef>
              <a:buSzPts val="2800"/>
              <a:buFont typeface="Arial" panose="020B0604020202020204" pitchFamily="34" charset="0"/>
              <a:buChar char="‒"/>
            </a:pPr>
            <a:r>
              <a:rPr lang="en-US" dirty="0"/>
              <a:t>Determine how NMHS are supporting the Polar Code</a:t>
            </a:r>
          </a:p>
          <a:p>
            <a:pPr marL="800100" lvl="1" indent="-342900">
              <a:spcBef>
                <a:spcPts val="0"/>
              </a:spcBef>
              <a:buSzPts val="2800"/>
              <a:buFont typeface="Arial" panose="020B0604020202020204" pitchFamily="34" charset="0"/>
              <a:buChar char="‒"/>
            </a:pPr>
            <a:r>
              <a:rPr lang="en-US" dirty="0"/>
              <a:t>Complete SFS Strategic Vision and Goals</a:t>
            </a:r>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panose="020B0604020202020204" pitchFamily="34" charset="0"/>
              <a:buChar char="‒"/>
            </a:pPr>
            <a:endParaRPr lang="en-US"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18</a:t>
            </a:fld>
            <a:endParaRPr/>
          </a:p>
        </p:txBody>
      </p:sp>
    </p:spTree>
    <p:extLst>
      <p:ext uri="{BB962C8B-B14F-4D97-AF65-F5344CB8AC3E}">
        <p14:creationId xmlns:p14="http://schemas.microsoft.com/office/powerpoint/2010/main" val="326238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 SWOT</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Strengths: in what areas does SFSPA excel?</a:t>
            </a:r>
          </a:p>
          <a:p>
            <a:pPr marL="800100" lvl="1" indent="-342900">
              <a:spcBef>
                <a:spcPts val="0"/>
              </a:spcBef>
              <a:buSzPts val="2800"/>
              <a:buFont typeface="Arial" panose="020B0604020202020204" pitchFamily="34" charset="0"/>
              <a:buChar char="‒"/>
            </a:pPr>
            <a:r>
              <a:rPr lang="en-US" dirty="0"/>
              <a:t>Unique coordination with WMO and IOC</a:t>
            </a:r>
          </a:p>
          <a:p>
            <a:pPr marL="800100" lvl="1" indent="-342900">
              <a:spcBef>
                <a:spcPts val="0"/>
              </a:spcBef>
              <a:buSzPts val="2800"/>
              <a:buFont typeface="Arial" panose="020B0604020202020204" pitchFamily="34" charset="0"/>
              <a:buChar char="‒"/>
            </a:pPr>
            <a:r>
              <a:rPr lang="en-US" dirty="0"/>
              <a:t>Connectivity with IHO, linking the navigation and weather safety issues</a:t>
            </a:r>
          </a:p>
          <a:p>
            <a:pPr marL="1257300" lvl="2" indent="-342900">
              <a:spcBef>
                <a:spcPts val="0"/>
              </a:spcBef>
              <a:buSzPct val="100000"/>
              <a:buFont typeface="Courier New" panose="02070309020205020404" pitchFamily="49" charset="0"/>
              <a:buChar char="o"/>
            </a:pPr>
            <a:endParaRPr lang="en-US" dirty="0"/>
          </a:p>
          <a:p>
            <a:pPr marL="342900" lvl="0" indent="-342900">
              <a:spcBef>
                <a:spcPts val="0"/>
              </a:spcBef>
            </a:pPr>
            <a:r>
              <a:rPr lang="en-US" dirty="0"/>
              <a:t>Weaknesses: where are area of improvement for  SFSPA </a:t>
            </a:r>
          </a:p>
          <a:p>
            <a:pPr marL="800100" lvl="1" indent="-342900">
              <a:spcBef>
                <a:spcPts val="0"/>
              </a:spcBef>
              <a:buSzPts val="2800"/>
              <a:buFont typeface="Arial" panose="020B0604020202020204" pitchFamily="34" charset="0"/>
              <a:buChar char="‒"/>
            </a:pPr>
            <a:r>
              <a:rPr lang="en-US" dirty="0"/>
              <a:t>Less than optimal interaction across like WMO (and IOC) entities</a:t>
            </a:r>
          </a:p>
          <a:p>
            <a:pPr marL="800100" lvl="1" indent="-342900">
              <a:spcBef>
                <a:spcPts val="0"/>
              </a:spcBef>
              <a:buSzPts val="2800"/>
              <a:buFont typeface="Arial" panose="020B0604020202020204" pitchFamily="34" charset="0"/>
              <a:buChar char="‒"/>
            </a:pPr>
            <a:r>
              <a:rPr lang="en-US" dirty="0"/>
              <a:t>Relatively small number of countries are very active, but many are not</a:t>
            </a:r>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19</a:t>
            </a:fld>
            <a:endParaRPr/>
          </a:p>
        </p:txBody>
      </p:sp>
    </p:spTree>
    <p:extLst>
      <p:ext uri="{BB962C8B-B14F-4D97-AF65-F5344CB8AC3E}">
        <p14:creationId xmlns:p14="http://schemas.microsoft.com/office/powerpoint/2010/main" val="375998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dirty="0"/>
              <a:t>Overview</a:t>
            </a:r>
            <a:endParaRPr dirty="0"/>
          </a:p>
        </p:txBody>
      </p:sp>
      <p:sp>
        <p:nvSpPr>
          <p:cNvPr id="172" name="Google Shape;172;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285750" indent="-285750"/>
            <a:r>
              <a:rPr lang="it-IT" dirty="0"/>
              <a:t>Highlights since JCOMM-5</a:t>
            </a:r>
          </a:p>
          <a:p>
            <a:pPr marL="285750" indent="-285750"/>
            <a:r>
              <a:rPr lang="it-IT" dirty="0"/>
              <a:t>Workplan</a:t>
            </a:r>
          </a:p>
          <a:p>
            <a:pPr marL="285750" indent="-285750"/>
            <a:r>
              <a:rPr lang="it-IT" dirty="0"/>
              <a:t>SWOT</a:t>
            </a:r>
          </a:p>
          <a:p>
            <a:pPr marL="285750" indent="-285750"/>
            <a:r>
              <a:rPr lang="it-IT" dirty="0"/>
              <a:t>Priorities based on budget scenarios</a:t>
            </a:r>
          </a:p>
          <a:p>
            <a:pPr marL="285750" indent="-285750"/>
            <a:r>
              <a:rPr lang="it-IT" dirty="0"/>
              <a:t>Potential cross-PA projects</a:t>
            </a:r>
          </a:p>
          <a:p>
            <a:pPr marL="285750" indent="-285750"/>
            <a:r>
              <a:rPr lang="it-IT" dirty="0"/>
              <a:t>Other issues</a:t>
            </a:r>
          </a:p>
          <a:p>
            <a:pPr marL="742950" lvl="1" indent="-285750"/>
            <a:endParaRPr lang="it-IT" dirty="0"/>
          </a:p>
        </p:txBody>
      </p:sp>
      <p:sp>
        <p:nvSpPr>
          <p:cNvPr id="173" name="Google Shape;173;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 SWOT (cont’d)</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Opportunities: where can we increase service?</a:t>
            </a:r>
          </a:p>
          <a:p>
            <a:pPr marL="800100" lvl="1" indent="-342900">
              <a:spcBef>
                <a:spcPts val="0"/>
              </a:spcBef>
              <a:buSzPts val="2800"/>
              <a:buFont typeface="Arial" panose="020B0604020202020204" pitchFamily="34" charset="0"/>
              <a:buChar char="‒"/>
            </a:pPr>
            <a:r>
              <a:rPr lang="en-US" dirty="0"/>
              <a:t>Capacity building, to improve services</a:t>
            </a:r>
          </a:p>
          <a:p>
            <a:pPr marL="800100" lvl="1" indent="-342900">
              <a:spcBef>
                <a:spcPts val="0"/>
              </a:spcBef>
              <a:buSzPts val="2800"/>
              <a:buFont typeface="Arial" panose="020B0604020202020204" pitchFamily="34" charset="0"/>
              <a:buChar char="‒"/>
            </a:pPr>
            <a:r>
              <a:rPr lang="en-US" dirty="0"/>
              <a:t>Foster stronger partnerships </a:t>
            </a:r>
          </a:p>
          <a:p>
            <a:pPr marL="1257300" lvl="2" indent="-342900">
              <a:spcBef>
                <a:spcPts val="0"/>
              </a:spcBef>
              <a:buSzPct val="100000"/>
              <a:buFont typeface="Courier New" panose="02070309020205020404" pitchFamily="49" charset="0"/>
              <a:buChar char="o"/>
            </a:pPr>
            <a:r>
              <a:rPr lang="en-US" dirty="0"/>
              <a:t>With Private Sector</a:t>
            </a:r>
          </a:p>
          <a:p>
            <a:pPr marL="1257300" lvl="2" indent="-342900">
              <a:spcBef>
                <a:spcPts val="0"/>
              </a:spcBef>
              <a:buSzPct val="100000"/>
              <a:buFont typeface="Courier New" panose="02070309020205020404" pitchFamily="49" charset="0"/>
              <a:buChar char="o"/>
            </a:pPr>
            <a:r>
              <a:rPr lang="en-US" dirty="0"/>
              <a:t>Across WMO, IOC, and other relevant bodies, including regional bodies</a:t>
            </a:r>
          </a:p>
          <a:p>
            <a:pPr marL="1257300" lvl="2" indent="-342900">
              <a:spcBef>
                <a:spcPts val="0"/>
              </a:spcBef>
              <a:buSzPct val="100000"/>
              <a:buFont typeface="Courier New" panose="02070309020205020404" pitchFamily="49" charset="0"/>
              <a:buChar char="o"/>
            </a:pPr>
            <a:endParaRPr lang="en-US" dirty="0"/>
          </a:p>
          <a:p>
            <a:pPr marL="342900" lvl="0" indent="-342900">
              <a:spcBef>
                <a:spcPts val="0"/>
              </a:spcBef>
            </a:pPr>
            <a:r>
              <a:rPr lang="en-US" dirty="0"/>
              <a:t>Threats: what may harm us?</a:t>
            </a:r>
          </a:p>
          <a:p>
            <a:pPr marL="800100" lvl="1" indent="-342900">
              <a:spcBef>
                <a:spcPts val="0"/>
              </a:spcBef>
              <a:buSzPts val="2800"/>
              <a:buFont typeface="Arial" panose="020B0604020202020204" pitchFamily="34" charset="0"/>
              <a:buChar char="‒"/>
            </a:pPr>
            <a:r>
              <a:rPr lang="en-US" dirty="0"/>
              <a:t>Budgets/funding</a:t>
            </a:r>
          </a:p>
          <a:p>
            <a:pPr marL="800100" lvl="1" indent="-342900">
              <a:spcBef>
                <a:spcPts val="0"/>
              </a:spcBef>
              <a:buSzPts val="2800"/>
              <a:buFont typeface="Arial" panose="020B0604020202020204" pitchFamily="34" charset="0"/>
              <a:buChar char="‒"/>
            </a:pPr>
            <a:r>
              <a:rPr lang="en-US" dirty="0"/>
              <a:t>Uncertainty regarding WMO reform -- notably final structure, links, and length of time to get “there”</a:t>
            </a:r>
          </a:p>
          <a:p>
            <a:pPr marL="800100" lvl="1" indent="-342900">
              <a:spcBef>
                <a:spcPts val="0"/>
              </a:spcBef>
              <a:buSzPts val="2800"/>
              <a:buFont typeface="Arial" panose="020B0604020202020204" pitchFamily="34" charset="0"/>
              <a:buChar char="‒"/>
            </a:pPr>
            <a:r>
              <a:rPr lang="en-US" dirty="0"/>
              <a:t>Relatively quiet users</a:t>
            </a:r>
          </a:p>
          <a:p>
            <a:pPr marL="800100" lvl="1" indent="-342900">
              <a:spcBef>
                <a:spcPts val="0"/>
              </a:spcBef>
              <a:buSzPts val="2800"/>
              <a:buFont typeface="Arial" panose="020B0604020202020204" pitchFamily="34" charset="0"/>
              <a:buChar char="‒"/>
            </a:pPr>
            <a:endParaRPr lang="en-US" dirty="0"/>
          </a:p>
          <a:p>
            <a:pPr marL="1257300" lvl="2" indent="-342900">
              <a:spcBef>
                <a:spcPts val="0"/>
              </a:spcBef>
              <a:buSzPct val="100000"/>
              <a:buFont typeface="Courier New" panose="02070309020205020404" pitchFamily="49" charset="0"/>
              <a:buChar char="o"/>
            </a:pPr>
            <a:r>
              <a:rPr lang="en-US" dirty="0"/>
              <a:t>…</a:t>
            </a:r>
          </a:p>
          <a:p>
            <a:pPr marL="1257300" lvl="2" indent="-342900">
              <a:spcBef>
                <a:spcPts val="0"/>
              </a:spcBef>
              <a:buSzPct val="100000"/>
              <a:buFont typeface="Courier New" panose="02070309020205020404" pitchFamily="49" charset="0"/>
              <a:buChar char="o"/>
            </a:pPr>
            <a:r>
              <a:rPr lang="en-US" dirty="0"/>
              <a:t>…</a:t>
            </a:r>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20</a:t>
            </a:fld>
            <a:endParaRPr/>
          </a:p>
        </p:txBody>
      </p:sp>
    </p:spTree>
    <p:extLst>
      <p:ext uri="{BB962C8B-B14F-4D97-AF65-F5344CB8AC3E}">
        <p14:creationId xmlns:p14="http://schemas.microsoft.com/office/powerpoint/2010/main" val="3892854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SFSPA Budget Priorities</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spcBef>
                <a:spcPts val="0"/>
              </a:spcBef>
            </a:pPr>
            <a:r>
              <a:rPr lang="en-US" dirty="0"/>
              <a:t>General thoughts:</a:t>
            </a:r>
          </a:p>
          <a:p>
            <a:pPr marL="800100" lvl="1" indent="-342900">
              <a:spcBef>
                <a:spcPts val="0"/>
              </a:spcBef>
              <a:buSzPts val="2800"/>
              <a:buFont typeface="Arial" panose="020B0604020202020204" pitchFamily="34" charset="0"/>
              <a:buChar char="‒"/>
            </a:pPr>
            <a:r>
              <a:rPr lang="en-US" dirty="0"/>
              <a:t>Very challenging for CG and ETs to achieve much of value with face-to-face meetings just every 2 years </a:t>
            </a:r>
          </a:p>
          <a:p>
            <a:pPr marL="1257300" lvl="2" indent="-342900">
              <a:spcBef>
                <a:spcPts val="0"/>
              </a:spcBef>
              <a:buSzPct val="100000"/>
              <a:buFont typeface="Courier New" panose="02070309020205020404" pitchFamily="49" charset="0"/>
              <a:buChar char="o"/>
            </a:pPr>
            <a:r>
              <a:rPr lang="en-US" dirty="0"/>
              <a:t>Attempting to mitigate with regular telecons</a:t>
            </a:r>
          </a:p>
          <a:p>
            <a:pPr marL="1257300" lvl="2" indent="-342900">
              <a:spcBef>
                <a:spcPts val="0"/>
              </a:spcBef>
              <a:buSzPct val="100000"/>
              <a:buFont typeface="Courier New" panose="02070309020205020404" pitchFamily="49" charset="0"/>
              <a:buChar char="o"/>
            </a:pPr>
            <a:r>
              <a:rPr lang="en-US" dirty="0"/>
              <a:t>In person meetings essential to developing functioning teams</a:t>
            </a:r>
          </a:p>
          <a:p>
            <a:pPr marL="800100" lvl="1" indent="-342900">
              <a:spcBef>
                <a:spcPts val="0"/>
              </a:spcBef>
              <a:buSzPts val="2800"/>
              <a:buFont typeface="Arial" panose="020B0604020202020204" pitchFamily="34" charset="0"/>
              <a:buChar char="‒"/>
            </a:pPr>
            <a:r>
              <a:rPr lang="en-US" dirty="0"/>
              <a:t>Notional priorities (critical – essential – enhancing)</a:t>
            </a:r>
          </a:p>
          <a:p>
            <a:pPr marL="1257300" lvl="2" indent="-342900">
              <a:spcBef>
                <a:spcPts val="0"/>
              </a:spcBef>
              <a:buSzPct val="100000"/>
              <a:buFont typeface="Courier New" panose="02070309020205020404" pitchFamily="49" charset="0"/>
              <a:buChar char="o"/>
            </a:pPr>
            <a:r>
              <a:rPr lang="en-US" dirty="0"/>
              <a:t>WWMIWS: critical</a:t>
            </a:r>
          </a:p>
          <a:p>
            <a:pPr marL="1257300" lvl="2" indent="-342900">
              <a:spcBef>
                <a:spcPts val="0"/>
              </a:spcBef>
              <a:buSzPct val="100000"/>
              <a:buFont typeface="Courier New" panose="02070309020205020404" pitchFamily="49" charset="0"/>
              <a:buChar char="o"/>
            </a:pPr>
            <a:r>
              <a:rPr lang="en-US" dirty="0"/>
              <a:t>ETSI: critical</a:t>
            </a:r>
          </a:p>
          <a:p>
            <a:pPr marL="1257300" lvl="2" indent="-342900">
              <a:spcBef>
                <a:spcPts val="0"/>
              </a:spcBef>
              <a:buSzPct val="100000"/>
              <a:buFont typeface="Courier New" panose="02070309020205020404" pitchFamily="49" charset="0"/>
              <a:buChar char="o"/>
            </a:pPr>
            <a:r>
              <a:rPr lang="en-US" dirty="0"/>
              <a:t>ETDRR: critical</a:t>
            </a:r>
          </a:p>
          <a:p>
            <a:pPr marL="1257300" lvl="2" indent="-342900">
              <a:spcBef>
                <a:spcPts val="0"/>
              </a:spcBef>
              <a:buSzPct val="100000"/>
              <a:buFont typeface="Courier New" panose="02070309020205020404" pitchFamily="49" charset="0"/>
              <a:buChar char="o"/>
            </a:pPr>
            <a:r>
              <a:rPr lang="en-US" dirty="0"/>
              <a:t>ETMEER: critical/essential</a:t>
            </a:r>
          </a:p>
          <a:p>
            <a:pPr marL="1257300" lvl="2" indent="-342900">
              <a:spcBef>
                <a:spcPts val="0"/>
              </a:spcBef>
              <a:buSzPct val="100000"/>
              <a:buFont typeface="Courier New" panose="02070309020205020404" pitchFamily="49" charset="0"/>
              <a:buChar char="o"/>
            </a:pPr>
            <a:r>
              <a:rPr lang="en-US" dirty="0"/>
              <a:t>ETOOFS: critical/essential</a:t>
            </a:r>
          </a:p>
          <a:p>
            <a:pPr marL="800100" lvl="1" indent="-342900">
              <a:spcBef>
                <a:spcPts val="0"/>
              </a:spcBef>
              <a:buSzPct val="117000"/>
              <a:buFont typeface="Arial" panose="020B0604020202020204" pitchFamily="34" charset="0"/>
              <a:buChar char="‒"/>
            </a:pPr>
            <a:r>
              <a:rPr lang="en-US" dirty="0"/>
              <a:t>Additional workshops would help advance efforts</a:t>
            </a:r>
          </a:p>
          <a:p>
            <a:pPr marL="457200" lvl="1" indent="0">
              <a:spcBef>
                <a:spcPts val="0"/>
              </a:spcBef>
              <a:buSzPct val="100000"/>
              <a:buNone/>
            </a:pPr>
            <a:r>
              <a:rPr lang="en-US" dirty="0"/>
              <a:t>	</a:t>
            </a:r>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21</a:t>
            </a:fld>
            <a:endParaRPr/>
          </a:p>
        </p:txBody>
      </p:sp>
    </p:spTree>
    <p:extLst>
      <p:ext uri="{BB962C8B-B14F-4D97-AF65-F5344CB8AC3E}">
        <p14:creationId xmlns:p14="http://schemas.microsoft.com/office/powerpoint/2010/main" val="87308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SFSPA Budget Priorities (cont’d)</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800100" lvl="1" indent="-342900">
              <a:spcBef>
                <a:spcPts val="0"/>
              </a:spcBef>
              <a:buSzPts val="2800"/>
              <a:buFont typeface="Arial" panose="020B0604020202020204" pitchFamily="34" charset="0"/>
              <a:buChar char="‒"/>
            </a:pPr>
            <a:r>
              <a:rPr lang="en-US" dirty="0"/>
              <a:t>Full budget (110K): </a:t>
            </a:r>
          </a:p>
          <a:p>
            <a:pPr marL="1257300" lvl="2" indent="-342900">
              <a:spcBef>
                <a:spcPts val="0"/>
              </a:spcBef>
              <a:buSzPct val="100000"/>
              <a:buFont typeface="Courier New" panose="02070309020205020404" pitchFamily="49" charset="0"/>
              <a:buChar char="o"/>
            </a:pPr>
            <a:r>
              <a:rPr lang="en-US" dirty="0"/>
              <a:t>Presently allows meeting every 2 years for SFSCG, WWMIWS, ETDRR, ETMEER, and ETOOFS, and ETSI</a:t>
            </a:r>
          </a:p>
          <a:p>
            <a:pPr marL="1257300" lvl="2" indent="-342900">
              <a:spcBef>
                <a:spcPts val="0"/>
              </a:spcBef>
              <a:buSzPct val="100000"/>
              <a:buFont typeface="Courier New" panose="02070309020205020404" pitchFamily="49" charset="0"/>
              <a:buChar char="o"/>
            </a:pPr>
            <a:r>
              <a:rPr lang="en-US" dirty="0"/>
              <a:t>Two ETs could meet; third and fourth may be able to meet</a:t>
            </a:r>
          </a:p>
          <a:p>
            <a:pPr marL="1257300" lvl="2" indent="-342900">
              <a:spcBef>
                <a:spcPts val="0"/>
              </a:spcBef>
              <a:buSzPct val="100000"/>
              <a:buFont typeface="Courier New" panose="02070309020205020404" pitchFamily="49" charset="0"/>
              <a:buChar char="o"/>
            </a:pPr>
            <a:r>
              <a:rPr lang="en-US" dirty="0"/>
              <a:t>Some travel for SC</a:t>
            </a:r>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panose="020B0604020202020204" pitchFamily="34" charset="0"/>
              <a:buChar char="‒"/>
            </a:pPr>
            <a:r>
              <a:rPr lang="en-US" dirty="0"/>
              <a:t>↓30% (77K):</a:t>
            </a:r>
          </a:p>
          <a:p>
            <a:pPr marL="1257300" lvl="2" indent="-342900">
              <a:spcBef>
                <a:spcPts val="0"/>
              </a:spcBef>
              <a:buSzPct val="100000"/>
              <a:buFont typeface="Courier New" panose="02070309020205020404" pitchFamily="49" charset="0"/>
              <a:buChar char="o"/>
            </a:pPr>
            <a:r>
              <a:rPr lang="en-US" dirty="0"/>
              <a:t>Two ETs could meet; a third may be able to meet.</a:t>
            </a:r>
          </a:p>
          <a:p>
            <a:pPr marL="1257300" lvl="2" indent="-342900">
              <a:spcBef>
                <a:spcPts val="0"/>
              </a:spcBef>
              <a:buSzPct val="100000"/>
              <a:buFont typeface="Courier New" panose="02070309020205020404" pitchFamily="49" charset="0"/>
              <a:buChar char="o"/>
            </a:pPr>
            <a:r>
              <a:rPr lang="en-US" dirty="0"/>
              <a:t>Would not have a ETMEER meeting</a:t>
            </a:r>
          </a:p>
          <a:p>
            <a:pPr marL="1257300" lvl="2" indent="-342900">
              <a:spcBef>
                <a:spcPts val="0"/>
              </a:spcBef>
              <a:buSzPct val="100000"/>
              <a:buFont typeface="Courier New" panose="02070309020205020404" pitchFamily="49" charset="0"/>
              <a:buChar char="o"/>
            </a:pPr>
            <a:r>
              <a:rPr lang="en-US" dirty="0"/>
              <a:t>No travel for VCs or SC</a:t>
            </a:r>
          </a:p>
          <a:p>
            <a:pPr marL="1257300" lvl="2"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panose="020B0604020202020204" pitchFamily="34" charset="0"/>
              <a:buChar char="‒"/>
            </a:pPr>
            <a:r>
              <a:rPr lang="en-US" dirty="0"/>
              <a:t>↑50% (150K): </a:t>
            </a:r>
          </a:p>
          <a:p>
            <a:pPr marL="1257300" lvl="2" indent="-342900">
              <a:spcBef>
                <a:spcPts val="0"/>
              </a:spcBef>
              <a:buSzPct val="100000"/>
              <a:buFont typeface="Courier New" panose="02070309020205020404" pitchFamily="49" charset="0"/>
              <a:buChar char="o"/>
            </a:pPr>
            <a:r>
              <a:rPr lang="en-US" dirty="0"/>
              <a:t>CG and all ETs meet</a:t>
            </a:r>
          </a:p>
          <a:p>
            <a:pPr marL="1257300" lvl="2" indent="-342900">
              <a:spcBef>
                <a:spcPts val="0"/>
              </a:spcBef>
              <a:buSzPct val="100000"/>
              <a:buFont typeface="Courier New" panose="02070309020205020404" pitchFamily="49" charset="0"/>
              <a:buChar char="o"/>
            </a:pPr>
            <a:r>
              <a:rPr lang="en-US" dirty="0"/>
              <a:t>Travel for VCs and SC, as appropriate/necessary</a:t>
            </a:r>
          </a:p>
          <a:p>
            <a:pPr marL="1257300" lvl="2" indent="-342900">
              <a:spcBef>
                <a:spcPts val="0"/>
              </a:spcBef>
              <a:buSzPct val="100000"/>
              <a:buFont typeface="Courier New" panose="02070309020205020404" pitchFamily="49" charset="0"/>
              <a:buChar char="o"/>
            </a:pPr>
            <a:endParaRPr lang="en-US" dirty="0"/>
          </a:p>
          <a:p>
            <a:pPr marL="800100" lvl="1" indent="-342900">
              <a:spcBef>
                <a:spcPts val="0"/>
              </a:spcBef>
              <a:buSzPts val="2800"/>
              <a:buFont typeface="Arial" panose="020B0604020202020204" pitchFamily="34" charset="0"/>
              <a:buChar char="‒"/>
            </a:pPr>
            <a:endParaRPr lang="en-US" dirty="0"/>
          </a:p>
          <a:p>
            <a:pPr marL="457200" lvl="1" indent="0">
              <a:spcBef>
                <a:spcPts val="0"/>
              </a:spcBef>
              <a:buSzPts val="2800"/>
              <a:buNone/>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22</a:t>
            </a:fld>
            <a:endParaRPr/>
          </a:p>
        </p:txBody>
      </p:sp>
    </p:spTree>
    <p:extLst>
      <p:ext uri="{BB962C8B-B14F-4D97-AF65-F5344CB8AC3E}">
        <p14:creationId xmlns:p14="http://schemas.microsoft.com/office/powerpoint/2010/main" val="1465632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SFSPA Cross-PA Projects</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Potential cross PA activities could include:</a:t>
            </a:r>
          </a:p>
          <a:p>
            <a:pPr marL="800100" lvl="1" indent="-342900">
              <a:spcBef>
                <a:spcPts val="0"/>
              </a:spcBef>
              <a:buSzPts val="2800"/>
              <a:buFont typeface="Arial" panose="020B0604020202020204" pitchFamily="34" charset="0"/>
              <a:buChar char="‒"/>
            </a:pPr>
            <a:r>
              <a:rPr lang="en-US" dirty="0"/>
              <a:t>OPA</a:t>
            </a:r>
          </a:p>
          <a:p>
            <a:pPr marL="1257300" lvl="2" indent="-342900">
              <a:spcBef>
                <a:spcPts val="0"/>
              </a:spcBef>
              <a:buSzPct val="100000"/>
              <a:buFont typeface="Courier New" panose="02070309020205020404" pitchFamily="49" charset="0"/>
              <a:buChar char="o"/>
            </a:pPr>
            <a:r>
              <a:rPr lang="en-US" dirty="0"/>
              <a:t>Adaptive ocean sampling, to improve analysis and prediction of oceanic storms (</a:t>
            </a:r>
            <a:r>
              <a:rPr lang="en-US" i="1" dirty="0"/>
              <a:t>e.g.</a:t>
            </a:r>
            <a:r>
              <a:rPr lang="en-US" dirty="0"/>
              <a:t> Drifting buoys – impact on models and forecast operations)</a:t>
            </a:r>
          </a:p>
          <a:p>
            <a:pPr marL="1257300" lvl="2" indent="-342900">
              <a:spcBef>
                <a:spcPts val="0"/>
              </a:spcBef>
              <a:buSzPct val="100000"/>
              <a:buFont typeface="Courier New" panose="02070309020205020404" pitchFamily="49" charset="0"/>
              <a:buChar char="o"/>
            </a:pPr>
            <a:r>
              <a:rPr lang="en-US" dirty="0"/>
              <a:t>Address coastal winds gap</a:t>
            </a:r>
          </a:p>
          <a:p>
            <a:pPr marL="1257300" lvl="2" indent="-342900">
              <a:spcBef>
                <a:spcPts val="0"/>
              </a:spcBef>
              <a:buSzPct val="100000"/>
              <a:buFont typeface="Courier New" panose="02070309020205020404" pitchFamily="49" charset="0"/>
              <a:buChar char="o"/>
            </a:pPr>
            <a:r>
              <a:rPr lang="en-US" dirty="0"/>
              <a:t>Participation in OceanObs’19</a:t>
            </a:r>
          </a:p>
          <a:p>
            <a:pPr marL="1257300" lvl="2" indent="-342900">
              <a:spcBef>
                <a:spcPts val="0"/>
              </a:spcBef>
              <a:buSzPct val="100000"/>
              <a:buFont typeface="Courier New" panose="02070309020205020404" pitchFamily="49" charset="0"/>
              <a:buChar char="o"/>
            </a:pPr>
            <a:endParaRPr lang="en-US" dirty="0"/>
          </a:p>
          <a:p>
            <a:pPr marL="800100" lvl="1" indent="-342900">
              <a:spcBef>
                <a:spcPts val="0"/>
              </a:spcBef>
              <a:buSzPts val="2800"/>
              <a:buFont typeface="Arial" panose="020B0604020202020204" pitchFamily="34" charset="0"/>
              <a:buChar char="‒"/>
            </a:pPr>
            <a:r>
              <a:rPr lang="en-US" dirty="0"/>
              <a:t>DMPA</a:t>
            </a:r>
          </a:p>
          <a:p>
            <a:pPr marL="1257300" lvl="2" indent="-342900">
              <a:spcBef>
                <a:spcPts val="0"/>
              </a:spcBef>
              <a:buSzPct val="100000"/>
              <a:buFont typeface="Courier New" panose="02070309020205020404" pitchFamily="49" charset="0"/>
              <a:buChar char="o"/>
            </a:pPr>
            <a:r>
              <a:rPr lang="en-US" dirty="0"/>
              <a:t>Strengthen services link with climatology (ETMC), to include scoping marine climatological requirements as they relate to international programs, WMO resolutions/programs, etc.</a:t>
            </a:r>
          </a:p>
          <a:p>
            <a:pPr marL="1257300" lvl="2" indent="-342900">
              <a:spcBef>
                <a:spcPts val="0"/>
              </a:spcBef>
              <a:buSzPct val="100000"/>
              <a:buFont typeface="Courier New" panose="02070309020205020404" pitchFamily="49" charset="0"/>
              <a:buChar char="o"/>
            </a:pPr>
            <a:r>
              <a:rPr lang="en-US" dirty="0"/>
              <a:t>Participation in CLIMAR-5 (May 2019) organized by ETMC</a:t>
            </a:r>
          </a:p>
          <a:p>
            <a:pPr marL="1257300" lvl="2" indent="-342900">
              <a:spcBef>
                <a:spcPts val="0"/>
              </a:spcBef>
              <a:buSzPct val="100000"/>
              <a:buFont typeface="Courier New" panose="02070309020205020404" pitchFamily="49" charset="0"/>
              <a:buChar char="o"/>
            </a:pPr>
            <a:r>
              <a:rPr lang="en-US" dirty="0"/>
              <a:t>Contribute to IPET-MOIS</a:t>
            </a:r>
          </a:p>
          <a:p>
            <a:pPr marL="1257300" lvl="2" indent="-342900">
              <a:spcBef>
                <a:spcPts val="0"/>
              </a:spcBef>
              <a:buSzPct val="100000"/>
              <a:buFont typeface="Courier New" panose="02070309020205020404" pitchFamily="49" charset="0"/>
              <a:buChar char="o"/>
            </a:pPr>
            <a:endParaRPr lang="en-US" dirty="0"/>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23</a:t>
            </a:fld>
            <a:endParaRPr/>
          </a:p>
        </p:txBody>
      </p:sp>
    </p:spTree>
    <p:extLst>
      <p:ext uri="{BB962C8B-B14F-4D97-AF65-F5344CB8AC3E}">
        <p14:creationId xmlns:p14="http://schemas.microsoft.com/office/powerpoint/2010/main" val="323551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dirty="0"/>
              <a:t>Additional Items of Interest</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sz="2400" dirty="0"/>
              <a:t>Nomination of a POC for the WMO Statement of Guidance on Marine Applications:</a:t>
            </a:r>
          </a:p>
          <a:p>
            <a:pPr marL="800100" lvl="1" indent="-342900">
              <a:spcBef>
                <a:spcPts val="0"/>
              </a:spcBef>
              <a:buSzPts val="2800"/>
              <a:buFont typeface="Arial" panose="020B0604020202020204" pitchFamily="34" charset="0"/>
              <a:buChar char="‒"/>
            </a:pPr>
            <a:r>
              <a:rPr lang="en-US" sz="2000" dirty="0"/>
              <a:t>Will address by Dec 2018</a:t>
            </a:r>
          </a:p>
          <a:p>
            <a:pPr marL="800100" lvl="1" indent="-342900">
              <a:spcBef>
                <a:spcPts val="0"/>
              </a:spcBef>
              <a:buSzPts val="2800"/>
              <a:buFont typeface="Arial" panose="020B0604020202020204" pitchFamily="34" charset="0"/>
              <a:buChar char="‒"/>
            </a:pPr>
            <a:r>
              <a:rPr lang="en-US" sz="2000" dirty="0"/>
              <a:t>In view of JCOMM-5 Dec. 14, we must work to better integrate marine data into the WMO’s Rolling Review of Requirements</a:t>
            </a:r>
          </a:p>
          <a:p>
            <a:pPr marL="342900" lvl="0" indent="-342900">
              <a:spcBef>
                <a:spcPts val="0"/>
              </a:spcBef>
            </a:pPr>
            <a:r>
              <a:rPr lang="en-US" sz="2400" dirty="0"/>
              <a:t>Vice-Chair positions:</a:t>
            </a:r>
          </a:p>
          <a:p>
            <a:pPr marL="800100" lvl="1" indent="-342900">
              <a:spcBef>
                <a:spcPts val="0"/>
              </a:spcBef>
              <a:buSzPts val="2800"/>
              <a:buFont typeface="Arial" panose="020B0604020202020204" pitchFamily="34" charset="0"/>
              <a:buChar char="‒"/>
            </a:pPr>
            <a:r>
              <a:rPr lang="en-US" sz="2000" dirty="0"/>
              <a:t>Discussed options; will resolve by end 2018</a:t>
            </a:r>
          </a:p>
          <a:p>
            <a:pPr marL="342900" lvl="0" indent="-342900">
              <a:spcBef>
                <a:spcPts val="0"/>
              </a:spcBef>
            </a:pPr>
            <a:r>
              <a:rPr lang="en-US" sz="2400" dirty="0"/>
              <a:t>Marine Competencies:</a:t>
            </a:r>
          </a:p>
          <a:p>
            <a:pPr marL="800100" lvl="1" indent="-342900">
              <a:spcBef>
                <a:spcPts val="0"/>
              </a:spcBef>
              <a:buSzPts val="2800"/>
              <a:buFont typeface="Arial" panose="020B0604020202020204" pitchFamily="34" charset="0"/>
              <a:buChar char="‒"/>
            </a:pPr>
            <a:r>
              <a:rPr lang="en-US" sz="2000" dirty="0"/>
              <a:t>WWMIWS reviewed responsibilities of TT to assist in global implementation</a:t>
            </a:r>
          </a:p>
          <a:p>
            <a:pPr marL="800100" lvl="1" indent="-342900">
              <a:spcBef>
                <a:spcPts val="0"/>
              </a:spcBef>
              <a:buSzPts val="2800"/>
              <a:buFont typeface="Arial" panose="020B0604020202020204" pitchFamily="34" charset="0"/>
              <a:buChar char="‒"/>
            </a:pPr>
            <a:r>
              <a:rPr lang="en-US" sz="2000" dirty="0"/>
              <a:t>Developed a skills development priority matrix for METAREA coordinator and marine forecaster training, to be provided to the JCOMM Capacity Development officer</a:t>
            </a:r>
          </a:p>
          <a:p>
            <a:pPr marL="342900" lvl="0" indent="-342900">
              <a:spcBef>
                <a:spcPts val="0"/>
              </a:spcBef>
            </a:pPr>
            <a:r>
              <a:rPr lang="en-US" sz="2400" dirty="0"/>
              <a:t>Impact of WMO Reform</a:t>
            </a:r>
          </a:p>
          <a:p>
            <a:pPr marL="342900" lvl="0" indent="-342900">
              <a:spcBef>
                <a:spcPts val="0"/>
              </a:spcBef>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24</a:t>
            </a:fld>
            <a:endParaRPr/>
          </a:p>
        </p:txBody>
      </p:sp>
    </p:spTree>
    <p:extLst>
      <p:ext uri="{BB962C8B-B14F-4D97-AF65-F5344CB8AC3E}">
        <p14:creationId xmlns:p14="http://schemas.microsoft.com/office/powerpoint/2010/main" val="257251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5983"/>
            <a:ext cx="9144000" cy="6202017"/>
          </a:xfrm>
          <a:prstGeom prst="rect">
            <a:avLst/>
          </a:prstGeom>
        </p:spPr>
      </p:pic>
      <p:sp>
        <p:nvSpPr>
          <p:cNvPr id="8" name="TextBox 7"/>
          <p:cNvSpPr txBox="1"/>
          <p:nvPr/>
        </p:nvSpPr>
        <p:spPr>
          <a:xfrm>
            <a:off x="152400" y="685800"/>
            <a:ext cx="4157035" cy="1477328"/>
          </a:xfrm>
          <a:prstGeom prst="rect">
            <a:avLst/>
          </a:prstGeom>
          <a:solidFill>
            <a:schemeClr val="tx1">
              <a:alpha val="45000"/>
            </a:schemeClr>
          </a:solidFill>
        </p:spPr>
        <p:txBody>
          <a:bodyPr wrap="none" rtlCol="0">
            <a:spAutoFit/>
          </a:bodyPr>
          <a:lstStyle/>
          <a:p>
            <a:r>
              <a:rPr lang="en-US" b="1" dirty="0">
                <a:solidFill>
                  <a:schemeClr val="bg1"/>
                </a:solidFill>
              </a:rPr>
              <a:t>X</a:t>
            </a:r>
            <a:r>
              <a:rPr lang="en-US" dirty="0">
                <a:solidFill>
                  <a:schemeClr val="bg1"/>
                </a:solidFill>
              </a:rPr>
              <a:t>- vessel position via Satellite AIS</a:t>
            </a:r>
          </a:p>
          <a:p>
            <a:r>
              <a:rPr lang="en-US" dirty="0">
                <a:solidFill>
                  <a:schemeClr val="bg1"/>
                </a:solidFill>
              </a:rPr>
              <a:t>GOES-E CONUS IR_10.4 </a:t>
            </a:r>
          </a:p>
          <a:p>
            <a:r>
              <a:rPr lang="en-US" dirty="0">
                <a:solidFill>
                  <a:schemeClr val="bg1"/>
                </a:solidFill>
              </a:rPr>
              <a:t>       1602 UTC 7/11/18 – 0637 UTC7/12/18</a:t>
            </a:r>
          </a:p>
          <a:p>
            <a:r>
              <a:rPr lang="en-US" sz="1200" dirty="0">
                <a:solidFill>
                  <a:schemeClr val="bg1"/>
                </a:solidFill>
              </a:rPr>
              <a:t>Vessel nominal speed – 14.5 knots</a:t>
            </a:r>
          </a:p>
          <a:p>
            <a:r>
              <a:rPr lang="en-US" sz="1200" dirty="0">
                <a:solidFill>
                  <a:schemeClr val="bg1"/>
                </a:solidFill>
              </a:rPr>
              <a:t>Speed less than 10 knots – 25h 46m</a:t>
            </a:r>
          </a:p>
          <a:p>
            <a:r>
              <a:rPr lang="en-US" sz="1200" dirty="0">
                <a:solidFill>
                  <a:schemeClr val="bg1"/>
                </a:solidFill>
              </a:rPr>
              <a:t>            less than 5 knots – 54m </a:t>
            </a:r>
          </a:p>
        </p:txBody>
      </p:sp>
      <p:sp>
        <p:nvSpPr>
          <p:cNvPr id="9" name="TextBox 8"/>
          <p:cNvSpPr txBox="1"/>
          <p:nvPr/>
        </p:nvSpPr>
        <p:spPr>
          <a:xfrm>
            <a:off x="847236" y="0"/>
            <a:ext cx="7468711" cy="646331"/>
          </a:xfrm>
          <a:prstGeom prst="rect">
            <a:avLst/>
          </a:prstGeom>
          <a:noFill/>
        </p:spPr>
        <p:txBody>
          <a:bodyPr wrap="none" rtlCol="0">
            <a:spAutoFit/>
          </a:bodyPr>
          <a:lstStyle/>
          <a:p>
            <a:r>
              <a:rPr lang="en-US" sz="3600" dirty="0"/>
              <a:t>Closing thought on Marine Services</a:t>
            </a:r>
          </a:p>
        </p:txBody>
      </p:sp>
    </p:spTree>
    <p:extLst>
      <p:ext uri="{BB962C8B-B14F-4D97-AF65-F5344CB8AC3E}">
        <p14:creationId xmlns:p14="http://schemas.microsoft.com/office/powerpoint/2010/main" val="155377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595285" y="1941866"/>
            <a:ext cx="3258399" cy="1603320"/>
          </a:xfrm>
        </p:spPr>
      </p:pic>
      <p:sp>
        <p:nvSpPr>
          <p:cNvPr id="3" name="Title 2"/>
          <p:cNvSpPr>
            <a:spLocks noGrp="1"/>
          </p:cNvSpPr>
          <p:nvPr>
            <p:ph type="title"/>
          </p:nvPr>
        </p:nvSpPr>
        <p:spPr/>
        <p:txBody>
          <a:bodyPr/>
          <a:lstStyle/>
          <a:p>
            <a:r>
              <a:rPr lang="en-US" sz="3600" b="0" dirty="0">
                <a:solidFill>
                  <a:schemeClr val="bg1"/>
                </a:solidFill>
              </a:rPr>
              <a:t>Closing thought on Marine Services</a:t>
            </a:r>
          </a:p>
        </p:txBody>
      </p:sp>
      <p:sp>
        <p:nvSpPr>
          <p:cNvPr id="4" name="TextBox 3"/>
          <p:cNvSpPr txBox="1"/>
          <p:nvPr/>
        </p:nvSpPr>
        <p:spPr>
          <a:xfrm>
            <a:off x="5886792" y="2097273"/>
            <a:ext cx="3257209" cy="3686100"/>
          </a:xfrm>
          <a:prstGeom prst="rect">
            <a:avLst/>
          </a:prstGeom>
          <a:noFill/>
        </p:spPr>
        <p:txBody>
          <a:bodyPr wrap="none" rtlCol="0">
            <a:normAutofit fontScale="70000" lnSpcReduction="20000"/>
          </a:bodyPr>
          <a:lstStyle/>
          <a:p>
            <a:pPr marL="214370" indent="-21437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Nearly all vessels avoided </a:t>
            </a:r>
            <a:b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b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extreme winds and seas.</a:t>
            </a:r>
            <a:b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br>
            <a:endPar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endParaRPr>
          </a:p>
          <a:p>
            <a:pPr marL="214370" indent="-21437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Tanker GAN-TRIUMPH</a:t>
            </a:r>
            <a:b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br>
            <a:r>
              <a:rPr lang="en-US" sz="2000" kern="1200" dirty="0" err="1">
                <a:solidFill>
                  <a:prstClr val="white"/>
                </a:solidFill>
                <a:latin typeface="Arial" panose="020B0604020202020204" pitchFamily="34" charset="0"/>
                <a:ea typeface="Adobe Heiti Std R" panose="020B0400000000000000" pitchFamily="34" charset="-128"/>
                <a:cs typeface="Arial" panose="020B0604020202020204" pitchFamily="34" charset="0"/>
              </a:rPr>
              <a:t>Enroute</a:t>
            </a: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 Spain to NYC </a:t>
            </a:r>
          </a:p>
          <a:p>
            <a:pPr marL="511175" indent="-28575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Encountered Hurricane Chris</a:t>
            </a:r>
          </a:p>
          <a:p>
            <a:pPr marL="511175" lvl="1" indent="-28575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2300 ~15 nm ENE center</a:t>
            </a:r>
          </a:p>
          <a:p>
            <a:pPr marL="511175" lvl="1" indent="-28575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0045 W of center </a:t>
            </a:r>
          </a:p>
          <a:p>
            <a:pPr marL="653848" indent="-214370" defTabSz="685983" fontAlgn="base">
              <a:spcBef>
                <a:spcPct val="0"/>
              </a:spcBef>
              <a:spcAft>
                <a:spcPct val="0"/>
              </a:spcAft>
              <a:buClrTx/>
              <a:buFont typeface="Arial" panose="020B0604020202020204" pitchFamily="34" charset="0"/>
              <a:buChar char="•"/>
            </a:pPr>
            <a:endPar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endParaRPr>
          </a:p>
          <a:p>
            <a:pPr marL="214370" indent="-21437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AIS shows vessel slowed and</a:t>
            </a:r>
            <a:b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b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did a loop of ~140 nm</a:t>
            </a:r>
          </a:p>
          <a:p>
            <a:pPr marL="214370" indent="-214370" defTabSz="685983" fontAlgn="base">
              <a:spcBef>
                <a:spcPct val="0"/>
              </a:spcBef>
              <a:spcAft>
                <a:spcPct val="0"/>
              </a:spcAft>
              <a:buClrTx/>
              <a:buFont typeface="Arial" panose="020B0604020202020204" pitchFamily="34" charset="0"/>
              <a:buChar char="•"/>
            </a:pPr>
            <a:endPar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endParaRPr>
          </a:p>
          <a:p>
            <a:pPr marL="214370" indent="-214370" defTabSz="685983" fontAlgn="base">
              <a:spcBef>
                <a:spcPct val="0"/>
              </a:spcBef>
              <a:spcAft>
                <a:spcPct val="0"/>
              </a:spcAft>
              <a:buClrTx/>
              <a:buFont typeface="Arial" panose="020B0604020202020204" pitchFamily="34" charset="0"/>
              <a:buChar char="•"/>
            </a:pPr>
            <a:r>
              <a:rPr lang="en-US" sz="2000" kern="1200" dirty="0" err="1">
                <a:solidFill>
                  <a:prstClr val="white"/>
                </a:solidFill>
                <a:latin typeface="Arial" panose="020B0604020202020204" pitchFamily="34" charset="0"/>
                <a:ea typeface="Adobe Heiti Std R" panose="020B0400000000000000" pitchFamily="34" charset="-128"/>
                <a:cs typeface="Arial" panose="020B0604020202020204" pitchFamily="34" charset="0"/>
              </a:rPr>
              <a:t>AltiKa</a:t>
            </a: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 – seas to 30 ft</a:t>
            </a:r>
          </a:p>
          <a:p>
            <a:pPr marL="214370" indent="-214370" defTabSz="685983" fontAlgn="base">
              <a:spcBef>
                <a:spcPct val="0"/>
              </a:spcBef>
              <a:spcAft>
                <a:spcPct val="0"/>
              </a:spcAft>
              <a:buClrTx/>
              <a:buFont typeface="Arial" panose="020B0604020202020204" pitchFamily="34" charset="0"/>
              <a:buChar char="•"/>
            </a:pPr>
            <a:endPar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endParaRPr>
          </a:p>
          <a:p>
            <a:pPr marL="214370" indent="-21437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ASCAT-A – HF to E of center</a:t>
            </a:r>
          </a:p>
          <a:p>
            <a:pPr marL="404813" lvl="1" indent="-179388"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Large area TS winds</a:t>
            </a:r>
            <a:b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br>
            <a:endPar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endParaRPr>
          </a:p>
          <a:p>
            <a:pPr marL="214370" indent="-21437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No observations received from ship</a:t>
            </a:r>
          </a:p>
          <a:p>
            <a:pPr marL="214370" indent="-214370" defTabSz="685983" fontAlgn="base">
              <a:spcBef>
                <a:spcPct val="0"/>
              </a:spcBef>
              <a:spcAft>
                <a:spcPct val="0"/>
              </a:spcAft>
              <a:buClrTx/>
              <a:buFont typeface="Arial" panose="020B0604020202020204" pitchFamily="34" charset="0"/>
              <a:buChar char="•"/>
            </a:pPr>
            <a:r>
              <a:rPr lang="en-US" sz="2000" kern="1200" dirty="0">
                <a:solidFill>
                  <a:prstClr val="white"/>
                </a:solidFill>
                <a:latin typeface="Arial" panose="020B0604020202020204" pitchFamily="34" charset="0"/>
                <a:ea typeface="Adobe Heiti Std R" panose="020B0400000000000000" pitchFamily="34" charset="-128"/>
                <a:cs typeface="Arial" panose="020B0604020202020204" pitchFamily="34" charset="0"/>
              </a:rPr>
              <a:t>No report of impact to vessel </a:t>
            </a:r>
            <a:br>
              <a:rPr lang="en-US" sz="1800" kern="1200" dirty="0">
                <a:solidFill>
                  <a:prstClr val="white"/>
                </a:solidFill>
                <a:latin typeface="Times New Roman" pitchFamily="18" charset="0"/>
                <a:ea typeface="+mn-ea"/>
                <a:cs typeface="Times New Roman" pitchFamily="18" charset="0"/>
              </a:rPr>
            </a:br>
            <a:endParaRPr lang="en-US" sz="1800" kern="1200" dirty="0">
              <a:solidFill>
                <a:prstClr val="white"/>
              </a:solidFill>
              <a:latin typeface="Times New Roman" pitchFamily="18" charset="0"/>
              <a:ea typeface="+mn-ea"/>
              <a:cs typeface="Times New Roman" pitchFamily="18" charset="0"/>
            </a:endParaRPr>
          </a:p>
        </p:txBody>
      </p:sp>
      <p:sp>
        <p:nvSpPr>
          <p:cNvPr id="13" name="Oval 12"/>
          <p:cNvSpPr/>
          <p:nvPr/>
        </p:nvSpPr>
        <p:spPr>
          <a:xfrm>
            <a:off x="2828471" y="3857631"/>
            <a:ext cx="57165" cy="571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buClrTx/>
            </a:pPr>
            <a:endParaRPr lang="en-US" sz="1350" kern="1200">
              <a:solidFill>
                <a:prstClr val="white"/>
              </a:solidFill>
              <a:latin typeface="Times New Roman"/>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7272"/>
          <a:stretch/>
        </p:blipFill>
        <p:spPr>
          <a:xfrm>
            <a:off x="3092250" y="3593262"/>
            <a:ext cx="2728325" cy="2383119"/>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r="21221"/>
          <a:stretch/>
        </p:blipFill>
        <p:spPr>
          <a:xfrm>
            <a:off x="229055" y="3594817"/>
            <a:ext cx="2631966" cy="2414216"/>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859" y="1941866"/>
            <a:ext cx="2057935" cy="150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227469" y="3680025"/>
            <a:ext cx="800308" cy="685979"/>
          </a:xfrm>
          <a:prstGeom prst="rect">
            <a:avLst/>
          </a:prstGeom>
          <a:noFill/>
        </p:spPr>
        <p:txBody>
          <a:bodyPr wrap="none" rtlCol="0">
            <a:normAutofit/>
          </a:bodyPr>
          <a:lstStyle/>
          <a:p>
            <a:pPr defTabSz="685983" fontAlgn="base">
              <a:spcBef>
                <a:spcPct val="0"/>
              </a:spcBef>
              <a:spcAft>
                <a:spcPct val="0"/>
              </a:spcAft>
              <a:buClrTx/>
            </a:pPr>
            <a:r>
              <a:rPr lang="en-US" sz="1350" b="1" kern="1200" dirty="0">
                <a:solidFill>
                  <a:prstClr val="white"/>
                </a:solidFill>
                <a:latin typeface="Times New Roman" pitchFamily="18" charset="0"/>
                <a:ea typeface="+mn-ea"/>
                <a:cs typeface="Times New Roman" pitchFamily="18" charset="0"/>
              </a:rPr>
              <a:t>2300 UTC 11 Jul                                    0045 UTC 12 Jul </a:t>
            </a:r>
          </a:p>
        </p:txBody>
      </p:sp>
      <p:cxnSp>
        <p:nvCxnSpPr>
          <p:cNvPr id="24" name="Straight Arrow Connector 23"/>
          <p:cNvCxnSpPr/>
          <p:nvPr/>
        </p:nvCxnSpPr>
        <p:spPr>
          <a:xfrm flipH="1">
            <a:off x="4743495" y="2651058"/>
            <a:ext cx="628814" cy="10718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5-Point Star 26"/>
          <p:cNvSpPr/>
          <p:nvPr/>
        </p:nvSpPr>
        <p:spPr>
          <a:xfrm>
            <a:off x="3714527" y="2994047"/>
            <a:ext cx="34298" cy="53592"/>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buClrTx/>
            </a:pPr>
            <a:endParaRPr lang="en-US" sz="1350" kern="1200">
              <a:solidFill>
                <a:prstClr val="white"/>
              </a:solidFill>
              <a:latin typeface="Times New Roman"/>
            </a:endParaRPr>
          </a:p>
        </p:txBody>
      </p:sp>
      <p:sp>
        <p:nvSpPr>
          <p:cNvPr id="29" name="5-Point Star 28"/>
          <p:cNvSpPr/>
          <p:nvPr/>
        </p:nvSpPr>
        <p:spPr>
          <a:xfrm>
            <a:off x="3771692" y="2536728"/>
            <a:ext cx="34298" cy="53592"/>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buClrTx/>
            </a:pPr>
            <a:endParaRPr lang="en-US" sz="1350" kern="1200">
              <a:solidFill>
                <a:prstClr val="white"/>
              </a:solidFill>
              <a:latin typeface="Times New Roman"/>
            </a:endParaRPr>
          </a:p>
        </p:txBody>
      </p:sp>
      <p:sp>
        <p:nvSpPr>
          <p:cNvPr id="28" name="TextBox 27"/>
          <p:cNvSpPr txBox="1"/>
          <p:nvPr/>
        </p:nvSpPr>
        <p:spPr>
          <a:xfrm>
            <a:off x="3388686" y="3072648"/>
            <a:ext cx="685979" cy="685979"/>
          </a:xfrm>
          <a:prstGeom prst="rect">
            <a:avLst/>
          </a:prstGeom>
          <a:noFill/>
        </p:spPr>
        <p:txBody>
          <a:bodyPr wrap="none" rtlCol="0">
            <a:normAutofit/>
          </a:bodyPr>
          <a:lstStyle/>
          <a:p>
            <a:pPr defTabSz="685983" fontAlgn="base">
              <a:spcBef>
                <a:spcPct val="0"/>
              </a:spcBef>
              <a:spcAft>
                <a:spcPct val="0"/>
              </a:spcAft>
              <a:buClrTx/>
            </a:pPr>
            <a:r>
              <a:rPr lang="en-US" sz="750" b="1" kern="1200" dirty="0">
                <a:solidFill>
                  <a:prstClr val="white"/>
                </a:solidFill>
                <a:latin typeface="Times New Roman" pitchFamily="18" charset="0"/>
                <a:ea typeface="+mn-ea"/>
                <a:cs typeface="Times New Roman" pitchFamily="18" charset="0"/>
              </a:rPr>
              <a:t>2300 UTC</a:t>
            </a:r>
          </a:p>
        </p:txBody>
      </p:sp>
      <p:sp>
        <p:nvSpPr>
          <p:cNvPr id="31" name="TextBox 30"/>
          <p:cNvSpPr txBox="1"/>
          <p:nvPr/>
        </p:nvSpPr>
        <p:spPr>
          <a:xfrm>
            <a:off x="3167861" y="2440262"/>
            <a:ext cx="685979" cy="685979"/>
          </a:xfrm>
          <a:prstGeom prst="rect">
            <a:avLst/>
          </a:prstGeom>
          <a:noFill/>
        </p:spPr>
        <p:txBody>
          <a:bodyPr wrap="none" rtlCol="0">
            <a:normAutofit/>
          </a:bodyPr>
          <a:lstStyle/>
          <a:p>
            <a:pPr defTabSz="685983" fontAlgn="base">
              <a:spcBef>
                <a:spcPct val="0"/>
              </a:spcBef>
              <a:spcAft>
                <a:spcPct val="0"/>
              </a:spcAft>
              <a:buClrTx/>
            </a:pPr>
            <a:r>
              <a:rPr lang="en-US" sz="750" b="1" kern="1200" dirty="0">
                <a:solidFill>
                  <a:prstClr val="white"/>
                </a:solidFill>
                <a:latin typeface="Times New Roman" pitchFamily="18" charset="0"/>
                <a:ea typeface="+mn-ea"/>
                <a:cs typeface="Times New Roman" pitchFamily="18" charset="0"/>
              </a:rPr>
              <a:t>0044 UTC</a:t>
            </a:r>
          </a:p>
        </p:txBody>
      </p:sp>
      <p:cxnSp>
        <p:nvCxnSpPr>
          <p:cNvPr id="32" name="Straight Arrow Connector 31"/>
          <p:cNvCxnSpPr/>
          <p:nvPr/>
        </p:nvCxnSpPr>
        <p:spPr>
          <a:xfrm flipV="1">
            <a:off x="3507108" y="2651058"/>
            <a:ext cx="139314" cy="23580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142878" y="3226280"/>
            <a:ext cx="628814" cy="5359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CB8621A-1A40-4F02-A408-675ACE451E09}"/>
              </a:ext>
            </a:extLst>
          </p:cNvPr>
          <p:cNvSpPr txBox="1"/>
          <p:nvPr/>
        </p:nvSpPr>
        <p:spPr>
          <a:xfrm>
            <a:off x="134908" y="1124236"/>
            <a:ext cx="8904160" cy="509261"/>
          </a:xfrm>
          <a:prstGeom prst="rect">
            <a:avLst/>
          </a:prstGeom>
          <a:noFill/>
        </p:spPr>
        <p:txBody>
          <a:bodyPr wrap="none" rtlCol="0">
            <a:normAutofit lnSpcReduction="10000"/>
          </a:bodyPr>
          <a:lstStyle/>
          <a:p>
            <a:r>
              <a:rPr lang="en-US" sz="2800" dirty="0">
                <a:solidFill>
                  <a:srgbClr val="FFFF00"/>
                </a:solidFill>
                <a:effectLst>
                  <a:outerShdw blurRad="38100" dist="38100" dir="2700000" algn="tl">
                    <a:srgbClr val="000000">
                      <a:alpha val="43137"/>
                    </a:srgbClr>
                  </a:outerShdw>
                </a:effectLst>
              </a:rPr>
              <a:t>Hurricane Chris – Extreme Weather Impact (July 2018)</a:t>
            </a:r>
            <a:endPar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68696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dirty="0"/>
              <a:t>Questions?</a:t>
            </a: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27</a:t>
            </a:fld>
            <a:endParaRPr/>
          </a:p>
        </p:txBody>
      </p:sp>
      <p:grpSp>
        <p:nvGrpSpPr>
          <p:cNvPr id="5" name="Group 4">
            <a:extLst>
              <a:ext uri="{FF2B5EF4-FFF2-40B4-BE49-F238E27FC236}">
                <a16:creationId xmlns:a16="http://schemas.microsoft.com/office/drawing/2014/main" id="{406DC4FD-7296-4619-B488-BAC12678D648}"/>
              </a:ext>
            </a:extLst>
          </p:cNvPr>
          <p:cNvGrpSpPr/>
          <p:nvPr/>
        </p:nvGrpSpPr>
        <p:grpSpPr>
          <a:xfrm>
            <a:off x="239840" y="1157673"/>
            <a:ext cx="8686800" cy="5159358"/>
            <a:chOff x="239840" y="1157673"/>
            <a:chExt cx="8686800" cy="5159358"/>
          </a:xfrm>
        </p:grpSpPr>
        <p:pic>
          <p:nvPicPr>
            <p:cNvPr id="3" name="Picture 2">
              <a:extLst>
                <a:ext uri="{FF2B5EF4-FFF2-40B4-BE49-F238E27FC236}">
                  <a16:creationId xmlns:a16="http://schemas.microsoft.com/office/drawing/2014/main" id="{E83CD772-010A-40E8-9A3D-CC1A7FD94B64}"/>
                </a:ext>
              </a:extLst>
            </p:cNvPr>
            <p:cNvPicPr>
              <a:picLocks noChangeAspect="1"/>
            </p:cNvPicPr>
            <p:nvPr/>
          </p:nvPicPr>
          <p:blipFill>
            <a:blip r:embed="rId3"/>
            <a:stretch>
              <a:fillRect/>
            </a:stretch>
          </p:blipFill>
          <p:spPr>
            <a:xfrm>
              <a:off x="239840" y="1157673"/>
              <a:ext cx="8686800" cy="5153186"/>
            </a:xfrm>
            <a:prstGeom prst="rect">
              <a:avLst/>
            </a:prstGeom>
          </p:spPr>
        </p:pic>
        <p:sp>
          <p:nvSpPr>
            <p:cNvPr id="4" name="Rectangle 3">
              <a:extLst>
                <a:ext uri="{FF2B5EF4-FFF2-40B4-BE49-F238E27FC236}">
                  <a16:creationId xmlns:a16="http://schemas.microsoft.com/office/drawing/2014/main" id="{746693C9-77DF-4577-BC15-3A1BE8DF3F95}"/>
                </a:ext>
              </a:extLst>
            </p:cNvPr>
            <p:cNvSpPr/>
            <p:nvPr/>
          </p:nvSpPr>
          <p:spPr>
            <a:xfrm>
              <a:off x="5893390" y="6040032"/>
              <a:ext cx="3024191" cy="276999"/>
            </a:xfrm>
            <a:prstGeom prst="rect">
              <a:avLst/>
            </a:prstGeom>
          </p:spPr>
          <p:txBody>
            <a:bodyPr wrap="square">
              <a:spAutoFit/>
            </a:bodyPr>
            <a:lstStyle/>
            <a:p>
              <a:r>
                <a:rPr lang="en-US" sz="1200" dirty="0">
                  <a:solidFill>
                    <a:schemeClr val="bg1"/>
                  </a:solidFill>
                  <a:latin typeface="Arial" panose="020B0604020202020204" pitchFamily="34" charset="0"/>
                </a:rPr>
                <a:t>Image: TWITTER via www.express.co.uk </a:t>
              </a:r>
              <a:endParaRPr lang="en-US" sz="1200" dirty="0">
                <a:solidFill>
                  <a:schemeClr val="bg1"/>
                </a:solidFill>
              </a:endParaRPr>
            </a:p>
          </p:txBody>
        </p:sp>
      </p:grpSp>
    </p:spTree>
    <p:extLst>
      <p:ext uri="{BB962C8B-B14F-4D97-AF65-F5344CB8AC3E}">
        <p14:creationId xmlns:p14="http://schemas.microsoft.com/office/powerpoint/2010/main" val="2810406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8FD3-D515-4D84-8049-69A19517B968}"/>
              </a:ext>
            </a:extLst>
          </p:cNvPr>
          <p:cNvSpPr>
            <a:spLocks noGrp="1"/>
          </p:cNvSpPr>
          <p:nvPr>
            <p:ph type="title"/>
          </p:nvPr>
        </p:nvSpPr>
        <p:spPr/>
        <p:txBody>
          <a:bodyPr/>
          <a:lstStyle/>
          <a:p>
            <a:pPr algn="ctr"/>
            <a:r>
              <a:rPr lang="en-US" dirty="0"/>
              <a:t>SFSPA Terms of Reference</a:t>
            </a:r>
          </a:p>
        </p:txBody>
      </p:sp>
      <p:pic>
        <p:nvPicPr>
          <p:cNvPr id="4" name="Picture 3">
            <a:extLst>
              <a:ext uri="{FF2B5EF4-FFF2-40B4-BE49-F238E27FC236}">
                <a16:creationId xmlns:a16="http://schemas.microsoft.com/office/drawing/2014/main" id="{D8E445CE-9C5C-4C99-B05B-144C00C0794E}"/>
              </a:ext>
            </a:extLst>
          </p:cNvPr>
          <p:cNvPicPr>
            <a:picLocks noChangeAspect="1"/>
          </p:cNvPicPr>
          <p:nvPr/>
        </p:nvPicPr>
        <p:blipFill>
          <a:blip r:embed="rId2"/>
          <a:stretch>
            <a:fillRect/>
          </a:stretch>
        </p:blipFill>
        <p:spPr>
          <a:xfrm>
            <a:off x="1438656" y="1174242"/>
            <a:ext cx="6260592" cy="5037820"/>
          </a:xfrm>
          <a:prstGeom prst="rect">
            <a:avLst/>
          </a:prstGeom>
        </p:spPr>
      </p:pic>
    </p:spTree>
    <p:extLst>
      <p:ext uri="{BB962C8B-B14F-4D97-AF65-F5344CB8AC3E}">
        <p14:creationId xmlns:p14="http://schemas.microsoft.com/office/powerpoint/2010/main" val="403479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Completed selections to expert teams</a:t>
            </a:r>
          </a:p>
          <a:p>
            <a:pPr marL="342900" marR="0" lvl="0" indent="-342900" algn="l" rtl="0">
              <a:lnSpc>
                <a:spcPct val="100000"/>
              </a:lnSpc>
              <a:spcBef>
                <a:spcPts val="0"/>
              </a:spcBef>
              <a:spcAft>
                <a:spcPts val="0"/>
              </a:spcAft>
              <a:buClr>
                <a:schemeClr val="dk1"/>
              </a:buClr>
              <a:buSzPts val="2800"/>
              <a:buFont typeface="Arial"/>
              <a:buChar char="•"/>
            </a:pPr>
            <a:r>
              <a:rPr lang="en-US" dirty="0"/>
              <a:t>Instituted monthly telecons</a:t>
            </a:r>
          </a:p>
          <a:p>
            <a:pPr marL="800100" lvl="1" indent="-342900">
              <a:spcBef>
                <a:spcPts val="0"/>
              </a:spcBef>
              <a:buSzPts val="2800"/>
              <a:buFont typeface="Arial" panose="020B0604020202020204" pitchFamily="34" charset="0"/>
              <a:buChar char="‒"/>
            </a:pPr>
            <a:r>
              <a:rPr lang="en-US" dirty="0"/>
              <a:t>Primary issues have been the workplans and WMO reform</a:t>
            </a:r>
          </a:p>
          <a:p>
            <a:pPr indent="-457200">
              <a:spcBef>
                <a:spcPts val="0"/>
              </a:spcBef>
              <a:buFont typeface="Arial" panose="020B0604020202020204" pitchFamily="34" charset="0"/>
              <a:buChar char="•"/>
            </a:pPr>
            <a:r>
              <a:rPr lang="en-US" dirty="0"/>
              <a:t>Held SFSCG meeting 22-24 August 2018</a:t>
            </a:r>
          </a:p>
          <a:p>
            <a:pPr marL="457200" lvl="1" indent="0">
              <a:spcBef>
                <a:spcPts val="0"/>
              </a:spcBef>
              <a:buSzPts val="2800"/>
              <a:buNone/>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lvl="0" algn="ctr">
              <a:buClr>
                <a:schemeClr val="dk1"/>
              </a:buClr>
              <a:buSzPts val="3600"/>
            </a:pPr>
            <a:r>
              <a:rPr lang="en-US" dirty="0"/>
              <a:t>SFSCG-9, 22-24 August 2018</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Key issues included:</a:t>
            </a:r>
          </a:p>
          <a:p>
            <a:pPr marL="800100" lvl="1" indent="-342900">
              <a:spcBef>
                <a:spcPts val="0"/>
              </a:spcBef>
              <a:buSzPts val="2800"/>
              <a:buFont typeface="Arial" panose="020B0604020202020204" pitchFamily="34" charset="0"/>
              <a:buChar char="‒"/>
            </a:pPr>
            <a:r>
              <a:rPr lang="en-US" sz="2000" dirty="0"/>
              <a:t>Development of a workplan</a:t>
            </a:r>
          </a:p>
          <a:p>
            <a:pPr marL="800100" lvl="1" indent="-342900">
              <a:spcBef>
                <a:spcPts val="0"/>
              </a:spcBef>
              <a:buSzPts val="2800"/>
              <a:buFont typeface="Arial" panose="020B0604020202020204" pitchFamily="34" charset="0"/>
              <a:buChar char="‒"/>
            </a:pPr>
            <a:r>
              <a:rPr lang="en-US" sz="2000" dirty="0"/>
              <a:t>WMO reform</a:t>
            </a:r>
          </a:p>
          <a:p>
            <a:pPr marL="800100" lvl="1" indent="-342900">
              <a:spcBef>
                <a:spcPts val="0"/>
              </a:spcBef>
              <a:buSzPts val="2800"/>
              <a:buFont typeface="Arial" panose="020B0604020202020204" pitchFamily="34" charset="0"/>
              <a:buChar char="‒"/>
            </a:pPr>
            <a:r>
              <a:rPr lang="en-US" sz="2000" dirty="0"/>
              <a:t>Capacity Building discussion</a:t>
            </a:r>
          </a:p>
          <a:p>
            <a:pPr marL="800100" lvl="1" indent="-342900">
              <a:spcBef>
                <a:spcPts val="0"/>
              </a:spcBef>
              <a:buSzPts val="2800"/>
              <a:buFont typeface="Arial" panose="020B0604020202020204" pitchFamily="34" charset="0"/>
              <a:buChar char="‒"/>
            </a:pPr>
            <a:r>
              <a:rPr lang="en-US" sz="2000" dirty="0"/>
              <a:t>Marine Competencies</a:t>
            </a:r>
          </a:p>
          <a:p>
            <a:pPr marL="800100" lvl="1" indent="-342900">
              <a:spcBef>
                <a:spcPts val="0"/>
              </a:spcBef>
              <a:buSzPts val="2800"/>
              <a:buFont typeface="Arial" panose="020B0604020202020204" pitchFamily="34" charset="0"/>
              <a:buChar char="‒"/>
            </a:pPr>
            <a:r>
              <a:rPr lang="en-US" sz="2000" dirty="0"/>
              <a:t>Enhance reach to CBS, CHY, </a:t>
            </a:r>
            <a:r>
              <a:rPr lang="en-US" sz="2000" dirty="0" err="1"/>
              <a:t>CAg</a:t>
            </a:r>
            <a:r>
              <a:rPr lang="en-US" sz="2000" dirty="0"/>
              <a:t>, and </a:t>
            </a:r>
            <a:r>
              <a:rPr lang="en-US" sz="2000" dirty="0" err="1"/>
              <a:t>CAeM</a:t>
            </a:r>
            <a:r>
              <a:rPr lang="en-US" sz="2000" dirty="0"/>
              <a:t>, particularly as related to GDPFS, DRR, and cost recovery</a:t>
            </a:r>
          </a:p>
          <a:p>
            <a:pPr marL="800100" lvl="1" indent="-342900">
              <a:spcBef>
                <a:spcPts val="0"/>
              </a:spcBef>
              <a:buSzPts val="2800"/>
              <a:buFont typeface="Arial" panose="020B0604020202020204" pitchFamily="34" charset="0"/>
              <a:buChar char="‒"/>
            </a:pPr>
            <a:r>
              <a:rPr lang="en-US" sz="2000" dirty="0"/>
              <a:t>The need to strengthening relationships with key partners (IMO, IHO, IALA) as well as the private sector</a:t>
            </a:r>
          </a:p>
          <a:p>
            <a:pPr marL="800100" lvl="1" indent="-342900">
              <a:spcBef>
                <a:spcPts val="0"/>
              </a:spcBef>
              <a:buSzPts val="2800"/>
              <a:buFont typeface="Arial" panose="020B0604020202020204" pitchFamily="34" charset="0"/>
              <a:buChar char="‒"/>
            </a:pPr>
            <a:r>
              <a:rPr lang="en-US" sz="2000" dirty="0"/>
              <a:t>Consideration for cost recovery and formation of a subsequent task team</a:t>
            </a:r>
          </a:p>
          <a:p>
            <a:pPr marL="800100" lvl="1" indent="-342900">
              <a:spcBef>
                <a:spcPts val="0"/>
              </a:spcBef>
              <a:buSzPts val="2800"/>
              <a:buFont typeface="Arial" panose="020B0604020202020204" pitchFamily="34" charset="0"/>
              <a:buChar char="‒"/>
            </a:pPr>
            <a:r>
              <a:rPr lang="en-US" sz="2000" dirty="0"/>
              <a:t>Initial discussion on a SFS Strategy</a:t>
            </a:r>
          </a:p>
          <a:p>
            <a:pPr marL="800100" lvl="1" indent="-342900">
              <a:spcBef>
                <a:spcPts val="0"/>
              </a:spcBef>
              <a:buSzPts val="2800"/>
              <a:buFont typeface="Arial" panose="020B0604020202020204" pitchFamily="34" charset="0"/>
              <a:buChar char="‒"/>
            </a:pPr>
            <a:endParaRPr lang="en-US" dirty="0"/>
          </a:p>
          <a:p>
            <a:pPr marL="457200" lvl="1" indent="0">
              <a:spcBef>
                <a:spcPts val="0"/>
              </a:spcBef>
              <a:buSzPts val="2800"/>
              <a:buNone/>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5</a:t>
            </a:fld>
            <a:endParaRPr/>
          </a:p>
        </p:txBody>
      </p:sp>
    </p:spTree>
    <p:extLst>
      <p:ext uri="{BB962C8B-B14F-4D97-AF65-F5344CB8AC3E}">
        <p14:creationId xmlns:p14="http://schemas.microsoft.com/office/powerpoint/2010/main" val="4163722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SFSPA Strategy</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Proposed SFS Strategic Vision:</a:t>
            </a:r>
          </a:p>
          <a:p>
            <a:pPr marL="342900" marR="0" lvl="0" indent="-342900" algn="l" rtl="0">
              <a:lnSpc>
                <a:spcPct val="100000"/>
              </a:lnSpc>
              <a:spcBef>
                <a:spcPts val="0"/>
              </a:spcBef>
              <a:spcAft>
                <a:spcPts val="0"/>
              </a:spcAft>
              <a:buClr>
                <a:schemeClr val="dk1"/>
              </a:buClr>
              <a:buSzPts val="2800"/>
              <a:buFont typeface="Arial"/>
              <a:buChar char="•"/>
            </a:pPr>
            <a:endParaRPr lang="en-US" dirty="0"/>
          </a:p>
          <a:p>
            <a:pPr marL="800100" lvl="1" indent="-342900">
              <a:spcBef>
                <a:spcPts val="0"/>
              </a:spcBef>
              <a:buSzPts val="2800"/>
              <a:buFont typeface="Arial" panose="020B0604020202020204" pitchFamily="34" charset="0"/>
              <a:buChar char="‒"/>
            </a:pPr>
            <a:r>
              <a:rPr lang="en-US" dirty="0"/>
              <a:t>By 2021, the global maritime community will have access to world class authoritative marine and coastal met-ocean products and decision support services, which will enhance safety of life and property at sea while mitigating the damaging impact of hazardous weather events along the coasts.</a:t>
            </a:r>
          </a:p>
          <a:p>
            <a:pPr marL="800100" lvl="1" indent="-342900">
              <a:spcBef>
                <a:spcPts val="0"/>
              </a:spcBef>
              <a:buSzPts val="2800"/>
              <a:buFont typeface="Arial" panose="020B0604020202020204" pitchFamily="34" charset="0"/>
              <a:buChar char="‒"/>
            </a:pPr>
            <a:endParaRPr lang="en-US" dirty="0"/>
          </a:p>
          <a:p>
            <a:pPr marL="457200" lvl="1" indent="0">
              <a:spcBef>
                <a:spcPts val="0"/>
              </a:spcBef>
              <a:buSzPts val="2800"/>
              <a:buNone/>
            </a:pPr>
            <a:endParaRPr lang="en-US" dirty="0"/>
          </a:p>
          <a:p>
            <a:pPr marL="457200" lvl="1" indent="0">
              <a:spcBef>
                <a:spcPts val="0"/>
              </a:spcBef>
              <a:buSzPts val="2800"/>
              <a:buNone/>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6</a:t>
            </a:fld>
            <a:endParaRPr/>
          </a:p>
        </p:txBody>
      </p:sp>
    </p:spTree>
    <p:extLst>
      <p:ext uri="{BB962C8B-B14F-4D97-AF65-F5344CB8AC3E}">
        <p14:creationId xmlns:p14="http://schemas.microsoft.com/office/powerpoint/2010/main" val="727516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SFSPA Strategy (cont’d)</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Notional SFS Strategic Goals:</a:t>
            </a:r>
          </a:p>
          <a:p>
            <a:pPr marL="800100" lvl="1" indent="-342900">
              <a:spcBef>
                <a:spcPts val="0"/>
              </a:spcBef>
            </a:pPr>
            <a:r>
              <a:rPr lang="en-US" sz="2200" dirty="0"/>
              <a:t>Engender high-quality, consistent routine met-ocean services, to inform decision-making by maritime and coastal users, reducing risk</a:t>
            </a:r>
          </a:p>
          <a:p>
            <a:pPr marL="800100" lvl="1" indent="-342900">
              <a:spcBef>
                <a:spcPts val="0"/>
              </a:spcBef>
            </a:pPr>
            <a:r>
              <a:rPr lang="en-US" sz="2200" dirty="0"/>
              <a:t>Establish a framework for providing timely and accurate met-ocean support to marine environmental emergencies.</a:t>
            </a:r>
          </a:p>
          <a:p>
            <a:pPr marL="800100" lvl="1" indent="-342900">
              <a:spcBef>
                <a:spcPts val="0"/>
              </a:spcBef>
            </a:pPr>
            <a:r>
              <a:rPr lang="en-US" sz="2200" dirty="0"/>
              <a:t>Foster an integrated approach to operational weather, ocean, and polar ice forecasting.</a:t>
            </a:r>
          </a:p>
          <a:p>
            <a:pPr marL="800100" lvl="1" indent="-342900">
              <a:spcBef>
                <a:spcPts val="0"/>
              </a:spcBef>
            </a:pPr>
            <a:r>
              <a:rPr lang="en-US" sz="2200" dirty="0"/>
              <a:t>Improve the inextricable link between high quality observations of the maritime environment with forecasts.</a:t>
            </a:r>
          </a:p>
          <a:p>
            <a:pPr marL="800100" lvl="1" indent="-342900">
              <a:spcBef>
                <a:spcPts val="0"/>
              </a:spcBef>
            </a:pPr>
            <a:r>
              <a:rPr lang="en-US" sz="2200" dirty="0"/>
              <a:t>Establish standards and protocols to modernize the dissemination of marine weather products to users at sea</a:t>
            </a:r>
          </a:p>
          <a:p>
            <a:pPr marL="344488" indent="-344488">
              <a:spcBef>
                <a:spcPts val="0"/>
              </a:spcBef>
              <a:buFont typeface="Arial" panose="020B0604020202020204" pitchFamily="34" charset="0"/>
              <a:buChar char="•"/>
            </a:pPr>
            <a:r>
              <a:rPr lang="en-US" dirty="0"/>
              <a:t>Work in progress; complete by end 2018</a:t>
            </a:r>
          </a:p>
          <a:p>
            <a:pPr marL="800100" lvl="1" indent="-342900">
              <a:spcBef>
                <a:spcPts val="0"/>
              </a:spcBef>
              <a:buSzPts val="2800"/>
              <a:buFont typeface="Arial" panose="020B0604020202020204" pitchFamily="34" charset="0"/>
              <a:buChar char="‒"/>
            </a:pPr>
            <a:endParaRPr lang="en-US" dirty="0"/>
          </a:p>
          <a:p>
            <a:pPr marL="457200" lvl="1" indent="0">
              <a:spcBef>
                <a:spcPts val="0"/>
              </a:spcBef>
              <a:buSzPts val="2800"/>
              <a:buNone/>
            </a:pPr>
            <a:endParaRPr lang="en-US" dirty="0"/>
          </a:p>
          <a:p>
            <a:pPr marL="800100" lvl="1" indent="-342900">
              <a:spcBef>
                <a:spcPts val="0"/>
              </a:spcBef>
              <a:buSzPts val="2800"/>
              <a:buFont typeface="Arial"/>
              <a:buChar char="•"/>
            </a:pPr>
            <a:endParaRPr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7</a:t>
            </a:fld>
            <a:endParaRPr/>
          </a:p>
        </p:txBody>
      </p:sp>
    </p:spTree>
    <p:extLst>
      <p:ext uri="{BB962C8B-B14F-4D97-AF65-F5344CB8AC3E}">
        <p14:creationId xmlns:p14="http://schemas.microsoft.com/office/powerpoint/2010/main" val="77612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WWMIWS</a:t>
            </a:r>
          </a:p>
          <a:p>
            <a:pPr marL="800100" lvl="1" indent="-342900">
              <a:spcBef>
                <a:spcPts val="0"/>
              </a:spcBef>
              <a:buSzPts val="2800"/>
              <a:buFont typeface="Arial" panose="020B0604020202020204" pitchFamily="34" charset="0"/>
              <a:buChar char="‒"/>
            </a:pPr>
            <a:r>
              <a:rPr lang="en-US" dirty="0"/>
              <a:t>Held inaugural meeting at IHO, Monaco, 27-31 Aug:</a:t>
            </a:r>
          </a:p>
          <a:p>
            <a:pPr marL="1257300" lvl="2" indent="-342900">
              <a:spcBef>
                <a:spcPts val="0"/>
              </a:spcBef>
              <a:buSzPct val="100000"/>
              <a:buFont typeface="Courier New" panose="02070309020205020404" pitchFamily="49" charset="0"/>
              <a:buChar char="o"/>
            </a:pPr>
            <a:r>
              <a:rPr lang="en-US" dirty="0"/>
              <a:t>Held in parallel with the IHO Subcommittee for the Worldwide Navigation Warning System (WWNWS)</a:t>
            </a:r>
          </a:p>
          <a:p>
            <a:pPr marL="1257300" lvl="2" indent="-342900">
              <a:spcBef>
                <a:spcPts val="0"/>
              </a:spcBef>
              <a:buSzPct val="100000"/>
              <a:buFont typeface="Courier New" panose="02070309020205020404" pitchFamily="49" charset="0"/>
              <a:buChar char="o"/>
            </a:pPr>
            <a:r>
              <a:rPr lang="en-US" dirty="0"/>
              <a:t>METAREA and NAVAREA coordinators met for 2</a:t>
            </a:r>
            <a:r>
              <a:rPr lang="en-US" baseline="30000" dirty="0"/>
              <a:t>nd</a:t>
            </a:r>
            <a:r>
              <a:rPr lang="en-US" dirty="0"/>
              <a:t> time</a:t>
            </a:r>
          </a:p>
          <a:p>
            <a:pPr marL="800100" lvl="1" indent="-342900">
              <a:spcBef>
                <a:spcPts val="0"/>
              </a:spcBef>
              <a:buSzPts val="2800"/>
              <a:buFont typeface="Arial" panose="020B0604020202020204" pitchFamily="34" charset="0"/>
              <a:buChar char="‒"/>
            </a:pPr>
            <a:endParaRPr lang="en-US" dirty="0"/>
          </a:p>
          <a:p>
            <a:pPr marL="800100" lvl="1" indent="-342900">
              <a:spcBef>
                <a:spcPts val="0"/>
              </a:spcBef>
              <a:buSzPts val="2800"/>
              <a:buFont typeface="Arial" panose="020B0604020202020204" pitchFamily="34" charset="0"/>
              <a:buChar char="‒"/>
            </a:pPr>
            <a:r>
              <a:rPr lang="en-US" dirty="0"/>
              <a:t>WWMIWS-2 and WWNWS plan their next joint meeting in 2020</a:t>
            </a:r>
          </a:p>
          <a:p>
            <a:pPr marL="800100" lvl="1" indent="-342900">
              <a:spcBef>
                <a:spcPts val="0"/>
              </a:spcBef>
              <a:buSzPts val="2800"/>
              <a:buFont typeface="Arial" panose="020B0604020202020204" pitchFamily="34" charset="0"/>
              <a:buChar char="‒"/>
            </a:pPr>
            <a:endParaRPr lang="en-US" dirty="0"/>
          </a:p>
          <a:p>
            <a:pPr marL="1257300" lvl="2" indent="-342900">
              <a:spcBef>
                <a:spcPts val="0"/>
              </a:spcBef>
              <a:buSzPts val="2800"/>
              <a:buFont typeface="Arial" panose="020B0604020202020204" pitchFamily="34" charset="0"/>
              <a:buChar char="‒"/>
            </a:pPr>
            <a:endParaRPr lang="en-US"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8</a:t>
            </a:fld>
            <a:endParaRPr/>
          </a:p>
        </p:txBody>
      </p:sp>
    </p:spTree>
    <p:extLst>
      <p:ext uri="{BB962C8B-B14F-4D97-AF65-F5344CB8AC3E}">
        <p14:creationId xmlns:p14="http://schemas.microsoft.com/office/powerpoint/2010/main" val="429168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Highlights since JCOMM-5</a:t>
            </a:r>
            <a:endParaRPr dirty="0"/>
          </a:p>
        </p:txBody>
      </p:sp>
      <p:sp>
        <p:nvSpPr>
          <p:cNvPr id="179" name="Google Shape;179;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dirty="0"/>
              <a:t>WWMIWS-1 (cont’d)</a:t>
            </a:r>
          </a:p>
          <a:p>
            <a:pPr marL="800100" lvl="1" indent="-342900">
              <a:spcBef>
                <a:spcPts val="0"/>
              </a:spcBef>
              <a:buSzPts val="2800"/>
              <a:buFont typeface="Arial" panose="020B0604020202020204" pitchFamily="34" charset="0"/>
              <a:buChar char="‒"/>
            </a:pPr>
            <a:r>
              <a:rPr lang="en-US" dirty="0"/>
              <a:t>Endorsed the following priorities for Congress 2019:</a:t>
            </a:r>
          </a:p>
          <a:p>
            <a:pPr marL="1257300" lvl="2" indent="-342900">
              <a:spcBef>
                <a:spcPts val="0"/>
              </a:spcBef>
              <a:buSzPct val="100000"/>
              <a:buFont typeface="Courier New" panose="02070309020205020404" pitchFamily="49" charset="0"/>
              <a:buChar char="o"/>
            </a:pPr>
            <a:r>
              <a:rPr lang="en-US" dirty="0"/>
              <a:t>Cost sharing model should be proposed to WMO Congress in relation to the cost to broadcast Enhanced Group Call (EGC) bulletins on satellite, in recognition of the new requirement to broadcast on multiple satellite systems.</a:t>
            </a:r>
          </a:p>
          <a:p>
            <a:pPr marL="1257300" lvl="2" indent="-342900">
              <a:spcBef>
                <a:spcPts val="0"/>
              </a:spcBef>
              <a:buSzPct val="100000"/>
              <a:buFont typeface="Courier New" panose="02070309020205020404" pitchFamily="49" charset="0"/>
              <a:buChar char="o"/>
            </a:pPr>
            <a:r>
              <a:rPr lang="en-US" dirty="0"/>
              <a:t>Develop a model training course and proposal to support Members in implementing the Guide to Marine Meteorological Services (WMO No.471).</a:t>
            </a:r>
          </a:p>
          <a:p>
            <a:pPr marL="1257300" lvl="2" indent="-342900">
              <a:spcBef>
                <a:spcPts val="0"/>
              </a:spcBef>
              <a:buSzPct val="100000"/>
              <a:buFont typeface="Courier New" panose="02070309020205020404" pitchFamily="49" charset="0"/>
              <a:buChar char="o"/>
            </a:pPr>
            <a:r>
              <a:rPr lang="en-US" dirty="0"/>
              <a:t>Establish a network of new marine-related RSMC’s categories to further support and enhance marine service delivery.</a:t>
            </a:r>
          </a:p>
          <a:p>
            <a:pPr marL="1257300" lvl="2" indent="-342900">
              <a:spcBef>
                <a:spcPts val="0"/>
              </a:spcBef>
              <a:buSzPct val="100000"/>
              <a:buFont typeface="Courier New" panose="02070309020205020404" pitchFamily="49" charset="0"/>
              <a:buChar char="o"/>
            </a:pPr>
            <a:r>
              <a:rPr lang="en-US" dirty="0"/>
              <a:t>Develop a competency framework for METAREA Coordinators.</a:t>
            </a:r>
          </a:p>
          <a:p>
            <a:pPr marL="1257300" lvl="2" indent="-342900">
              <a:spcBef>
                <a:spcPts val="0"/>
              </a:spcBef>
              <a:buSzPts val="2800"/>
              <a:buFont typeface="Arial" panose="020B0604020202020204" pitchFamily="34" charset="0"/>
              <a:buChar char="‒"/>
            </a:pPr>
            <a:endParaRPr lang="en-US" dirty="0"/>
          </a:p>
        </p:txBody>
      </p:sp>
      <p:sp>
        <p:nvSpPr>
          <p:cNvPr id="180" name="Google Shape;180;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9</a:t>
            </a:fld>
            <a:endParaRPr/>
          </a:p>
        </p:txBody>
      </p:sp>
    </p:spTree>
    <p:extLst>
      <p:ext uri="{BB962C8B-B14F-4D97-AF65-F5344CB8AC3E}">
        <p14:creationId xmlns:p14="http://schemas.microsoft.com/office/powerpoint/2010/main" val="149784418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Teamwork presentatio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NWSOC 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spPr>
      <a:bodyPr wrap="none" rtlCol="0">
        <a:normAutofit/>
      </a:bodyPr>
      <a:lstStyle>
        <a:defPPr>
          <a:defRPr dirty="0" smtClean="0">
            <a:solidFill>
              <a:srgbClr val="00FFFE"/>
            </a:solidFill>
            <a:latin typeface="Times New Roman" pitchFamily="18" charset="0"/>
            <a:cs typeface="Times New Roman" pitchFamily="18" charset="0"/>
          </a:defRPr>
        </a:defPPr>
      </a:lstStyle>
    </a:tx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1849</TotalTime>
  <Words>1627</Words>
  <Application>Microsoft Office PowerPoint</Application>
  <PresentationFormat>On-screen Show (4:3)</PresentationFormat>
  <Paragraphs>253</Paragraphs>
  <Slides>27</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Adobe Heiti Std R</vt:lpstr>
      <vt:lpstr>Arial</vt:lpstr>
      <vt:lpstr>Calibri</vt:lpstr>
      <vt:lpstr>Courier New</vt:lpstr>
      <vt:lpstr>Times New Roman</vt:lpstr>
      <vt:lpstr>Wingdings</vt:lpstr>
      <vt:lpstr>Wingdings 3</vt:lpstr>
      <vt:lpstr>1_Office Theme</vt:lpstr>
      <vt:lpstr>2_Office Theme</vt:lpstr>
      <vt:lpstr>6_Teamwork presentation</vt:lpstr>
      <vt:lpstr>JCOMM MAN-15 2.1: SFSPA Update</vt:lpstr>
      <vt:lpstr>Overview</vt:lpstr>
      <vt:lpstr>SFSPA Terms of Reference</vt:lpstr>
      <vt:lpstr>Highlights since JCOMM-5</vt:lpstr>
      <vt:lpstr>SFSCG-9, 22-24 August 2018</vt:lpstr>
      <vt:lpstr>SFSPA Strategy</vt:lpstr>
      <vt:lpstr>SFSPA Strategy (cont’d)</vt:lpstr>
      <vt:lpstr>Highlights since JCOMM-5</vt:lpstr>
      <vt:lpstr>Highlights since JCOMM-5</vt:lpstr>
      <vt:lpstr>Highlights since JCOMM-5</vt:lpstr>
      <vt:lpstr>Highlights since JCOMM-5</vt:lpstr>
      <vt:lpstr>Highlights since JCOMM-5</vt:lpstr>
      <vt:lpstr>Highlights since JCOMM-5</vt:lpstr>
      <vt:lpstr>Highlights since JCOMM-5</vt:lpstr>
      <vt:lpstr>Highlights since JCOMM-5</vt:lpstr>
      <vt:lpstr>Highlights since JCOMM-5</vt:lpstr>
      <vt:lpstr>SFSCG Workplan</vt:lpstr>
      <vt:lpstr>SFSCG Workplan</vt:lpstr>
      <vt:lpstr>SFS SWOT</vt:lpstr>
      <vt:lpstr>SFS SWOT (cont’d)</vt:lpstr>
      <vt:lpstr>SFSPA Budget Priorities</vt:lpstr>
      <vt:lpstr>SFSPA Budget Priorities (cont’d)</vt:lpstr>
      <vt:lpstr>SFSPA Cross-PA Projects</vt:lpstr>
      <vt:lpstr>Additional Items of Interest</vt:lpstr>
      <vt:lpstr>PowerPoint Presentation</vt:lpstr>
      <vt:lpstr>Closing thought on Marine Services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SFSCG Item 5.x: ET(--) Update</dc:title>
  <dc:creator>work</dc:creator>
  <cp:lastModifiedBy>Tom Cuff</cp:lastModifiedBy>
  <cp:revision>76</cp:revision>
  <dcterms:modified xsi:type="dcterms:W3CDTF">2018-10-31T07:57:09Z</dcterms:modified>
</cp:coreProperties>
</file>