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1.jpeg" ContentType="image/jpeg"/>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0DEEF"/>
          </a:solidFill>
        </a:fill>
      </a:tcStyle>
    </a:wholeTbl>
    <a:band2H>
      <a:tcTxStyle b="def" i="def"/>
      <a:tcStyle>
        <a:tcBdr/>
        <a:fill>
          <a:solidFill>
            <a:srgbClr val="E9EFF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b="def" i="def"/>
      <a:tcStyle>
        <a:tcBdr/>
        <a:fill>
          <a:solidFill>
            <a:srgbClr val="F0F0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b="def" i="def"/>
      <a:tcStyle>
        <a:tcBdr/>
        <a:fill>
          <a:solidFill>
            <a:srgbClr val="EBF1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Shape 110"/>
          <p:cNvSpPr/>
          <p:nvPr>
            <p:ph type="sldImg"/>
          </p:nvPr>
        </p:nvSpPr>
        <p:spPr>
          <a:xfrm>
            <a:off x="1143000" y="685800"/>
            <a:ext cx="4572000" cy="3429000"/>
          </a:xfrm>
          <a:prstGeom prst="rect">
            <a:avLst/>
          </a:prstGeom>
        </p:spPr>
        <p:txBody>
          <a:bodyPr/>
          <a:lstStyle/>
          <a:p>
            <a:pPr/>
          </a:p>
        </p:txBody>
      </p:sp>
      <p:sp>
        <p:nvSpPr>
          <p:cNvPr id="111" name="Shape 111"/>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Sp="0" showMasterPhAnim="1">
  <p:cSld name="Title Slide">
    <p:spTree>
      <p:nvGrpSpPr>
        <p:cNvPr id="1" name=""/>
        <p:cNvGrpSpPr/>
        <p:nvPr/>
      </p:nvGrpSpPr>
      <p:grpSpPr>
        <a:xfrm>
          <a:off x="0" y="0"/>
          <a:ext cx="0" cy="0"/>
          <a:chOff x="0" y="0"/>
          <a:chExt cx="0" cy="0"/>
        </a:xfrm>
      </p:grpSpPr>
      <p:sp>
        <p:nvSpPr>
          <p:cNvPr id="12" name="Title Text"/>
          <p:cNvSpPr txBox="1"/>
          <p:nvPr>
            <p:ph type="title"/>
          </p:nvPr>
        </p:nvSpPr>
        <p:spPr>
          <a:xfrm>
            <a:off x="685800" y="1122362"/>
            <a:ext cx="7772400" cy="2387601"/>
          </a:xfrm>
          <a:prstGeom prst="rect">
            <a:avLst/>
          </a:prstGeom>
        </p:spPr>
        <p:txBody>
          <a:bodyPr anchor="b"/>
          <a:lstStyle>
            <a:lvl1pPr algn="ctr">
              <a:defRPr sz="6000"/>
            </a:lvl1pPr>
          </a:lstStyle>
          <a:p>
            <a:pPr/>
            <a:r>
              <a:t>Title Text</a:t>
            </a:r>
          </a:p>
        </p:txBody>
      </p:sp>
      <p:sp>
        <p:nvSpPr>
          <p:cNvPr id="13" name="Body Level One…"/>
          <p:cNvSpPr txBox="1"/>
          <p:nvPr>
            <p:ph type="body" sz="quarter" idx="1"/>
          </p:nvPr>
        </p:nvSpPr>
        <p:spPr>
          <a:xfrm>
            <a:off x="1143000" y="3602037"/>
            <a:ext cx="6858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0" showMasterPhAnim="1">
  <p:cSld name="Title and Vertical Text">
    <p:spTree>
      <p:nvGrpSpPr>
        <p:cNvPr id="1" name=""/>
        <p:cNvGrpSpPr/>
        <p:nvPr/>
      </p:nvGrpSpPr>
      <p:grpSpPr>
        <a:xfrm>
          <a:off x="0" y="0"/>
          <a:ext cx="0" cy="0"/>
          <a:chOff x="0" y="0"/>
          <a:chExt cx="0" cy="0"/>
        </a:xfrm>
      </p:grpSpPr>
      <p:sp>
        <p:nvSpPr>
          <p:cNvPr id="93" name="Title Text"/>
          <p:cNvSpPr txBox="1"/>
          <p:nvPr>
            <p:ph type="title"/>
          </p:nvPr>
        </p:nvSpPr>
        <p:spPr>
          <a:prstGeom prst="rect">
            <a:avLst/>
          </a:prstGeom>
        </p:spPr>
        <p:txBody>
          <a:bodyPr/>
          <a:lstStyle/>
          <a:p>
            <a:pPr/>
            <a:r>
              <a:t>Title Text</a:t>
            </a:r>
          </a:p>
        </p:txBody>
      </p:sp>
      <p:sp>
        <p:nvSpPr>
          <p:cNvPr id="94"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0" showMasterPhAnim="1">
  <p:cSld name="Vertical Title and Text">
    <p:spTree>
      <p:nvGrpSpPr>
        <p:cNvPr id="1" name=""/>
        <p:cNvGrpSpPr/>
        <p:nvPr/>
      </p:nvGrpSpPr>
      <p:grpSpPr>
        <a:xfrm>
          <a:off x="0" y="0"/>
          <a:ext cx="0" cy="0"/>
          <a:chOff x="0" y="0"/>
          <a:chExt cx="0" cy="0"/>
        </a:xfrm>
      </p:grpSpPr>
      <p:sp>
        <p:nvSpPr>
          <p:cNvPr id="102" name="Title Text"/>
          <p:cNvSpPr txBox="1"/>
          <p:nvPr>
            <p:ph type="title"/>
          </p:nvPr>
        </p:nvSpPr>
        <p:spPr>
          <a:xfrm>
            <a:off x="6543675" y="365125"/>
            <a:ext cx="1971675" cy="5811838"/>
          </a:xfrm>
          <a:prstGeom prst="rect">
            <a:avLst/>
          </a:prstGeom>
        </p:spPr>
        <p:txBody>
          <a:bodyPr/>
          <a:lstStyle/>
          <a:p>
            <a:pPr/>
            <a:r>
              <a:t>Title Text</a:t>
            </a:r>
          </a:p>
        </p:txBody>
      </p:sp>
      <p:sp>
        <p:nvSpPr>
          <p:cNvPr id="103" name="Body Level One…"/>
          <p:cNvSpPr txBox="1"/>
          <p:nvPr>
            <p:ph type="body" idx="1"/>
          </p:nvPr>
        </p:nvSpPr>
        <p:spPr>
          <a:xfrm>
            <a:off x="628650" y="365125"/>
            <a:ext cx="5800725" cy="58118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0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Title and Content">
    <p:spTree>
      <p:nvGrpSpPr>
        <p:cNvPr id="1" name=""/>
        <p:cNvGrpSpPr/>
        <p:nvPr/>
      </p:nvGrpSpPr>
      <p:grpSpPr>
        <a:xfrm>
          <a:off x="0" y="0"/>
          <a:ext cx="0" cy="0"/>
          <a:chOff x="0" y="0"/>
          <a:chExt cx="0" cy="0"/>
        </a:xfrm>
      </p:grpSpPr>
      <p:sp>
        <p:nvSpPr>
          <p:cNvPr id="21" name="Title Text"/>
          <p:cNvSpPr txBox="1"/>
          <p:nvPr>
            <p:ph type="title"/>
          </p:nvPr>
        </p:nvSpPr>
        <p:spPr>
          <a:prstGeom prst="rect">
            <a:avLst/>
          </a:prstGeom>
        </p:spPr>
        <p:txBody>
          <a:bodyPr/>
          <a:lstStyle/>
          <a:p>
            <a:pPr/>
            <a:r>
              <a:t>Title Text</a:t>
            </a:r>
          </a:p>
        </p:txBody>
      </p:sp>
      <p:sp>
        <p:nvSpPr>
          <p:cNvPr id="2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0" showMasterPhAnim="1">
  <p:cSld name="Section Header">
    <p:spTree>
      <p:nvGrpSpPr>
        <p:cNvPr id="1" name=""/>
        <p:cNvGrpSpPr/>
        <p:nvPr/>
      </p:nvGrpSpPr>
      <p:grpSpPr>
        <a:xfrm>
          <a:off x="0" y="0"/>
          <a:ext cx="0" cy="0"/>
          <a:chOff x="0" y="0"/>
          <a:chExt cx="0" cy="0"/>
        </a:xfrm>
      </p:grpSpPr>
      <p:sp>
        <p:nvSpPr>
          <p:cNvPr id="30" name="Title Text"/>
          <p:cNvSpPr txBox="1"/>
          <p:nvPr>
            <p:ph type="title"/>
          </p:nvPr>
        </p:nvSpPr>
        <p:spPr>
          <a:xfrm>
            <a:off x="623887" y="1709739"/>
            <a:ext cx="7886701" cy="2852737"/>
          </a:xfrm>
          <a:prstGeom prst="rect">
            <a:avLst/>
          </a:prstGeom>
        </p:spPr>
        <p:txBody>
          <a:bodyPr anchor="b"/>
          <a:lstStyle>
            <a:lvl1pPr>
              <a:defRPr sz="6000"/>
            </a:lvl1pPr>
          </a:lstStyle>
          <a:p>
            <a:pPr/>
            <a:r>
              <a:t>Title Text</a:t>
            </a:r>
          </a:p>
        </p:txBody>
      </p:sp>
      <p:sp>
        <p:nvSpPr>
          <p:cNvPr id="31" name="Body Level One…"/>
          <p:cNvSpPr txBox="1"/>
          <p:nvPr>
            <p:ph type="body" sz="quarter" idx="1"/>
          </p:nvPr>
        </p:nvSpPr>
        <p:spPr>
          <a:xfrm>
            <a:off x="623887" y="4589464"/>
            <a:ext cx="7886701" cy="1500188"/>
          </a:xfrm>
          <a:prstGeom prst="rect">
            <a:avLst/>
          </a:prstGeom>
        </p:spPr>
        <p:txBody>
          <a:bodyPr/>
          <a:lstStyle>
            <a:lvl1pPr marL="0" indent="0">
              <a:buSzTx/>
              <a:buFontTx/>
              <a:buNone/>
              <a:defRPr sz="2400"/>
            </a:lvl1pPr>
            <a:lvl2pPr marL="0" indent="457200">
              <a:buSzTx/>
              <a:buFontTx/>
              <a:buNone/>
              <a:defRPr sz="2400"/>
            </a:lvl2pPr>
            <a:lvl3pPr marL="0" indent="914400">
              <a:buSzTx/>
              <a:buFontTx/>
              <a:buNone/>
              <a:defRPr sz="2400"/>
            </a:lvl3pPr>
            <a:lvl4pPr marL="0" indent="1371600">
              <a:buSzTx/>
              <a:buFontTx/>
              <a:buNone/>
              <a:defRPr sz="2400"/>
            </a:lvl4pPr>
            <a:lvl5pPr marL="0" indent="1828800">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3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0" showMasterPhAnim="1">
  <p:cSld name="Two Content">
    <p:spTree>
      <p:nvGrpSpPr>
        <p:cNvPr id="1" name=""/>
        <p:cNvGrpSpPr/>
        <p:nvPr/>
      </p:nvGrpSpPr>
      <p:grpSpPr>
        <a:xfrm>
          <a:off x="0" y="0"/>
          <a:ext cx="0" cy="0"/>
          <a:chOff x="0" y="0"/>
          <a:chExt cx="0" cy="0"/>
        </a:xfrm>
      </p:grpSpPr>
      <p:sp>
        <p:nvSpPr>
          <p:cNvPr id="39" name="Title Text"/>
          <p:cNvSpPr txBox="1"/>
          <p:nvPr>
            <p:ph type="title"/>
          </p:nvPr>
        </p:nvSpPr>
        <p:spPr>
          <a:prstGeom prst="rect">
            <a:avLst/>
          </a:prstGeom>
        </p:spPr>
        <p:txBody>
          <a:bodyPr/>
          <a:lstStyle/>
          <a:p>
            <a:pPr/>
            <a:r>
              <a:t>Title Text</a:t>
            </a:r>
          </a:p>
        </p:txBody>
      </p:sp>
      <p:sp>
        <p:nvSpPr>
          <p:cNvPr id="40" name="Body Level One…"/>
          <p:cNvSpPr txBox="1"/>
          <p:nvPr>
            <p:ph type="body" sz="half" idx="1"/>
          </p:nvPr>
        </p:nvSpPr>
        <p:spPr>
          <a:xfrm>
            <a:off x="628650" y="1825625"/>
            <a:ext cx="38862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0" showMasterPhAnim="1">
  <p:cSld name="Comparison">
    <p:spTree>
      <p:nvGrpSpPr>
        <p:cNvPr id="1" name=""/>
        <p:cNvGrpSpPr/>
        <p:nvPr/>
      </p:nvGrpSpPr>
      <p:grpSpPr>
        <a:xfrm>
          <a:off x="0" y="0"/>
          <a:ext cx="0" cy="0"/>
          <a:chOff x="0" y="0"/>
          <a:chExt cx="0" cy="0"/>
        </a:xfrm>
      </p:grpSpPr>
      <p:sp>
        <p:nvSpPr>
          <p:cNvPr id="48" name="Title Text"/>
          <p:cNvSpPr txBox="1"/>
          <p:nvPr>
            <p:ph type="title"/>
          </p:nvPr>
        </p:nvSpPr>
        <p:spPr>
          <a:xfrm>
            <a:off x="629841" y="365125"/>
            <a:ext cx="7886701" cy="1325564"/>
          </a:xfrm>
          <a:prstGeom prst="rect">
            <a:avLst/>
          </a:prstGeom>
        </p:spPr>
        <p:txBody>
          <a:bodyPr/>
          <a:lstStyle/>
          <a:p>
            <a:pPr/>
            <a:r>
              <a:t>Title Text</a:t>
            </a:r>
          </a:p>
        </p:txBody>
      </p:sp>
      <p:sp>
        <p:nvSpPr>
          <p:cNvPr id="49" name="Body Level One…"/>
          <p:cNvSpPr txBox="1"/>
          <p:nvPr>
            <p:ph type="body" sz="quarter" idx="1"/>
          </p:nvPr>
        </p:nvSpPr>
        <p:spPr>
          <a:xfrm>
            <a:off x="629841" y="1681163"/>
            <a:ext cx="3868341" cy="823913"/>
          </a:xfrm>
          <a:prstGeom prst="rect">
            <a:avLst/>
          </a:prstGeom>
        </p:spPr>
        <p:txBody>
          <a:bodyPr anchor="b"/>
          <a:lstStyle>
            <a:lvl1pPr marL="0" indent="0">
              <a:buSzTx/>
              <a:buFontTx/>
              <a:buNone/>
              <a:defRPr b="1" sz="2400"/>
            </a:lvl1pPr>
            <a:lvl2pPr marL="0" indent="457200">
              <a:buSzTx/>
              <a:buFontTx/>
              <a:buNone/>
              <a:defRPr b="1" sz="2400"/>
            </a:lvl2pPr>
            <a:lvl3pPr marL="0" indent="914400">
              <a:buSzTx/>
              <a:buFontTx/>
              <a:buNone/>
              <a:defRPr b="1" sz="2400"/>
            </a:lvl3pPr>
            <a:lvl4pPr marL="0" indent="1371600">
              <a:buSzTx/>
              <a:buFontTx/>
              <a:buNone/>
              <a:defRPr b="1" sz="2400"/>
            </a:lvl4pPr>
            <a:lvl5pPr marL="0" indent="182880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50" name="Text Placeholder 4"/>
          <p:cNvSpPr/>
          <p:nvPr>
            <p:ph type="body" sz="quarter" idx="13"/>
          </p:nvPr>
        </p:nvSpPr>
        <p:spPr>
          <a:xfrm>
            <a:off x="4629149" y="1681163"/>
            <a:ext cx="3887393" cy="823913"/>
          </a:xfrm>
          <a:prstGeom prst="rect">
            <a:avLst/>
          </a:prstGeom>
        </p:spPr>
        <p:txBody>
          <a:bodyPr anchor="b"/>
          <a:lstStyle/>
          <a:p>
            <a:pPr marL="0" indent="0">
              <a:buSzTx/>
              <a:buFontTx/>
              <a:buNone/>
              <a:defRPr b="1" sz="2400"/>
            </a:pPr>
          </a:p>
        </p:txBody>
      </p:sp>
      <p:sp>
        <p:nvSpPr>
          <p:cNvPr id="5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0" showMasterPhAnim="1">
  <p:cSld name="Title Only">
    <p:spTree>
      <p:nvGrpSpPr>
        <p:cNvPr id="1" name=""/>
        <p:cNvGrpSpPr/>
        <p:nvPr/>
      </p:nvGrpSpPr>
      <p:grpSpPr>
        <a:xfrm>
          <a:off x="0" y="0"/>
          <a:ext cx="0" cy="0"/>
          <a:chOff x="0" y="0"/>
          <a:chExt cx="0" cy="0"/>
        </a:xfrm>
      </p:grpSpPr>
      <p:sp>
        <p:nvSpPr>
          <p:cNvPr id="58" name="Title Text"/>
          <p:cNvSpPr txBox="1"/>
          <p:nvPr>
            <p:ph type="title"/>
          </p:nvPr>
        </p:nvSpPr>
        <p:spPr>
          <a:prstGeom prst="rect">
            <a:avLst/>
          </a:prstGeom>
        </p:spPr>
        <p:txBody>
          <a:bodyPr/>
          <a:lstStyle/>
          <a:p>
            <a:pPr/>
            <a:r>
              <a:t>Title Text</a:t>
            </a:r>
          </a:p>
        </p:txBody>
      </p:sp>
      <p:sp>
        <p:nvSpPr>
          <p:cNvPr id="5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0" showMasterPhAnim="1">
  <p:cSld name="Blank">
    <p:spTree>
      <p:nvGrpSpPr>
        <p:cNvPr id="1" name=""/>
        <p:cNvGrpSpPr/>
        <p:nvPr/>
      </p:nvGrpSpPr>
      <p:grpSpPr>
        <a:xfrm>
          <a:off x="0" y="0"/>
          <a:ext cx="0" cy="0"/>
          <a:chOff x="0" y="0"/>
          <a:chExt cx="0" cy="0"/>
        </a:xfrm>
      </p:grpSpPr>
      <p:sp>
        <p:nvSpPr>
          <p:cNvPr id="6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0" showMasterPhAnim="1">
  <p:cSld name="Content with Caption">
    <p:spTree>
      <p:nvGrpSpPr>
        <p:cNvPr id="1" name=""/>
        <p:cNvGrpSpPr/>
        <p:nvPr/>
      </p:nvGrpSpPr>
      <p:grpSpPr>
        <a:xfrm>
          <a:off x="0" y="0"/>
          <a:ext cx="0" cy="0"/>
          <a:chOff x="0" y="0"/>
          <a:chExt cx="0" cy="0"/>
        </a:xfrm>
      </p:grpSpPr>
      <p:sp>
        <p:nvSpPr>
          <p:cNvPr id="73" name="Title Text"/>
          <p:cNvSpPr txBox="1"/>
          <p:nvPr>
            <p:ph type="title"/>
          </p:nvPr>
        </p:nvSpPr>
        <p:spPr>
          <a:xfrm>
            <a:off x="629841" y="457200"/>
            <a:ext cx="2949178" cy="1600200"/>
          </a:xfrm>
          <a:prstGeom prst="rect">
            <a:avLst/>
          </a:prstGeom>
        </p:spPr>
        <p:txBody>
          <a:bodyPr anchor="b"/>
          <a:lstStyle>
            <a:lvl1pPr>
              <a:defRPr sz="3200"/>
            </a:lvl1pPr>
          </a:lstStyle>
          <a:p>
            <a:pPr/>
            <a:r>
              <a:t>Title Text</a:t>
            </a:r>
          </a:p>
        </p:txBody>
      </p:sp>
      <p:sp>
        <p:nvSpPr>
          <p:cNvPr id="74" name="Body Level One…"/>
          <p:cNvSpPr txBox="1"/>
          <p:nvPr>
            <p:ph type="body" sz="half" idx="1"/>
          </p:nvPr>
        </p:nvSpPr>
        <p:spPr>
          <a:xfrm>
            <a:off x="3887391" y="987425"/>
            <a:ext cx="4629151" cy="4873626"/>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5" name="Text Placeholder 3"/>
          <p:cNvSpPr/>
          <p:nvPr>
            <p:ph type="body" sz="quarter" idx="13"/>
          </p:nvPr>
        </p:nvSpPr>
        <p:spPr>
          <a:xfrm>
            <a:off x="629840" y="2057400"/>
            <a:ext cx="2949180" cy="3811588"/>
          </a:xfrm>
          <a:prstGeom prst="rect">
            <a:avLst/>
          </a:prstGeom>
        </p:spPr>
        <p:txBody>
          <a:bodyPr/>
          <a:lstStyle/>
          <a:p>
            <a:pPr marL="0" indent="0">
              <a:buSzTx/>
              <a:buFontTx/>
              <a:buNone/>
              <a:defRPr sz="1600"/>
            </a:pP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0" showMasterPhAnim="1">
  <p:cSld name="Picture with Caption">
    <p:spTree>
      <p:nvGrpSpPr>
        <p:cNvPr id="1" name=""/>
        <p:cNvGrpSpPr/>
        <p:nvPr/>
      </p:nvGrpSpPr>
      <p:grpSpPr>
        <a:xfrm>
          <a:off x="0" y="0"/>
          <a:ext cx="0" cy="0"/>
          <a:chOff x="0" y="0"/>
          <a:chExt cx="0" cy="0"/>
        </a:xfrm>
      </p:grpSpPr>
      <p:sp>
        <p:nvSpPr>
          <p:cNvPr id="83" name="Title Text"/>
          <p:cNvSpPr txBox="1"/>
          <p:nvPr>
            <p:ph type="title"/>
          </p:nvPr>
        </p:nvSpPr>
        <p:spPr>
          <a:xfrm>
            <a:off x="629841" y="457200"/>
            <a:ext cx="2949178" cy="1600200"/>
          </a:xfrm>
          <a:prstGeom prst="rect">
            <a:avLst/>
          </a:prstGeom>
        </p:spPr>
        <p:txBody>
          <a:bodyPr anchor="b"/>
          <a:lstStyle>
            <a:lvl1pPr>
              <a:defRPr sz="3200"/>
            </a:lvl1pPr>
          </a:lstStyle>
          <a:p>
            <a:pPr/>
            <a:r>
              <a:t>Title Text</a:t>
            </a:r>
          </a:p>
        </p:txBody>
      </p:sp>
      <p:sp>
        <p:nvSpPr>
          <p:cNvPr id="84" name="Picture Placeholder 2"/>
          <p:cNvSpPr/>
          <p:nvPr>
            <p:ph type="pic" sz="half" idx="13"/>
          </p:nvPr>
        </p:nvSpPr>
        <p:spPr>
          <a:xfrm>
            <a:off x="3887391" y="987425"/>
            <a:ext cx="4629151" cy="4873626"/>
          </a:xfrm>
          <a:prstGeom prst="rect">
            <a:avLst/>
          </a:prstGeom>
        </p:spPr>
        <p:txBody>
          <a:bodyPr lIns="91439" rIns="91439">
            <a:noAutofit/>
          </a:bodyPr>
          <a:lstStyle/>
          <a:p>
            <a:pPr/>
          </a:p>
        </p:txBody>
      </p:sp>
      <p:sp>
        <p:nvSpPr>
          <p:cNvPr id="85" name="Body Level One…"/>
          <p:cNvSpPr txBox="1"/>
          <p:nvPr>
            <p:ph type="body" sz="quarter" idx="1"/>
          </p:nvPr>
        </p:nvSpPr>
        <p:spPr>
          <a:xfrm>
            <a:off x="629841" y="2057400"/>
            <a:ext cx="2949178"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628650" y="365125"/>
            <a:ext cx="7886700" cy="1325564"/>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628650" y="1825625"/>
            <a:ext cx="7886700" cy="4351338"/>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pic>
        <p:nvPicPr>
          <p:cNvPr id="4" name="Picture 6" descr="Picture 6"/>
          <p:cNvPicPr>
            <a:picLocks noChangeAspect="1"/>
          </p:cNvPicPr>
          <p:nvPr/>
        </p:nvPicPr>
        <p:blipFill>
          <a:blip r:embed="rId2">
            <a:extLst/>
          </a:blip>
          <a:stretch>
            <a:fillRect/>
          </a:stretch>
        </p:blipFill>
        <p:spPr>
          <a:xfrm>
            <a:off x="14714" y="5531368"/>
            <a:ext cx="2210293" cy="1434483"/>
          </a:xfrm>
          <a:prstGeom prst="rect">
            <a:avLst/>
          </a:prstGeom>
          <a:ln w="12700">
            <a:miter lim="400000"/>
          </a:ln>
        </p:spPr>
      </p:pic>
      <p:sp>
        <p:nvSpPr>
          <p:cNvPr id="5" name="Slide Number"/>
          <p:cNvSpPr txBox="1"/>
          <p:nvPr>
            <p:ph type="sldNum" sz="quarter" idx="2"/>
          </p:nvPr>
        </p:nvSpPr>
        <p:spPr>
          <a:xfrm>
            <a:off x="8251368" y="6404293"/>
            <a:ext cx="263983" cy="269241"/>
          </a:xfrm>
          <a:prstGeom prst="rect">
            <a:avLst/>
          </a:prstGeom>
          <a:ln w="12700">
            <a:miter lim="400000"/>
          </a:ln>
        </p:spPr>
        <p:txBody>
          <a:bodyPr wrap="none" lIns="45719" rIns="45719" anchor="ctr">
            <a:spAutoFit/>
          </a:bodyPr>
          <a:lstStyle>
            <a:lvl1pPr algn="r">
              <a:defRPr sz="1200">
                <a:solidFill>
                  <a:srgbClr val="888888"/>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ln>
            <a:noFill/>
          </a:ln>
          <a:solidFill>
            <a:srgbClr val="000000"/>
          </a:solidFill>
          <a:uFillTx/>
          <a:latin typeface="Calibri Light"/>
          <a:ea typeface="Calibri Light"/>
          <a:cs typeface="Calibri Light"/>
          <a:sym typeface="Calibri Light"/>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ln>
            <a:noFill/>
          </a:ln>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b="0" baseline="0" cap="none" i="0" spc="0" strike="noStrike" sz="1200" u="none">
          <a:ln>
            <a:noFill/>
          </a:ln>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jpeg"/><Relationship Id="rId4" Type="http://schemas.openxmlformats.org/officeDocument/2006/relationships/image" Target="../media/image3.jpeg"/><Relationship Id="rId5" Type="http://schemas.openxmlformats.org/officeDocument/2006/relationships/image" Target="../media/image4.jpeg"/><Relationship Id="rId6" Type="http://schemas.openxmlformats.org/officeDocument/2006/relationships/image" Target="../media/image5.jpeg"/><Relationship Id="rId7" Type="http://schemas.openxmlformats.org/officeDocument/2006/relationships/image" Target="../media/image6.jpe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6.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00B0F0"/>
        </a:solidFill>
      </p:bgPr>
    </p:bg>
    <p:spTree>
      <p:nvGrpSpPr>
        <p:cNvPr id="1" name=""/>
        <p:cNvGrpSpPr/>
        <p:nvPr/>
      </p:nvGrpSpPr>
      <p:grpSpPr>
        <a:xfrm>
          <a:off x="0" y="0"/>
          <a:ext cx="0" cy="0"/>
          <a:chOff x="0" y="0"/>
          <a:chExt cx="0" cy="0"/>
        </a:xfrm>
      </p:grpSpPr>
      <p:sp>
        <p:nvSpPr>
          <p:cNvPr id="113" name="Title 1"/>
          <p:cNvSpPr txBox="1"/>
          <p:nvPr>
            <p:ph type="ctrTitle"/>
          </p:nvPr>
        </p:nvSpPr>
        <p:spPr>
          <a:xfrm>
            <a:off x="728121" y="1596018"/>
            <a:ext cx="7679264" cy="3878542"/>
          </a:xfrm>
          <a:prstGeom prst="rect">
            <a:avLst/>
          </a:prstGeom>
        </p:spPr>
        <p:txBody>
          <a:bodyPr lIns="0" tIns="0" rIns="0" bIns="0"/>
          <a:lstStyle/>
          <a:p>
            <a:pPr algn="l">
              <a:lnSpc>
                <a:spcPct val="100000"/>
              </a:lnSpc>
              <a:defRPr sz="4000">
                <a:solidFill>
                  <a:srgbClr val="FFFFFF"/>
                </a:solidFill>
                <a:latin typeface="Roboto Regular"/>
                <a:ea typeface="Roboto Regular"/>
                <a:cs typeface="Roboto Regular"/>
                <a:sym typeface="Roboto Regular"/>
              </a:defRPr>
            </a:pPr>
            <a:r>
              <a:t>Monitoring the environmental dimension of the 2030 Agenda</a:t>
            </a:r>
            <a:br/>
            <a:br/>
            <a:r>
              <a:rPr sz="2000"/>
              <a:t>13-15 June 2018, Santa Marta. Colombia</a:t>
            </a:r>
          </a:p>
        </p:txBody>
      </p:sp>
      <p:sp>
        <p:nvSpPr>
          <p:cNvPr id="114" name="Straight Connector 4"/>
          <p:cNvSpPr/>
          <p:nvPr/>
        </p:nvSpPr>
        <p:spPr>
          <a:xfrm>
            <a:off x="732367" y="4526939"/>
            <a:ext cx="7679265" cy="1"/>
          </a:xfrm>
          <a:prstGeom prst="line">
            <a:avLst/>
          </a:prstGeom>
          <a:ln w="12700">
            <a:solidFill>
              <a:srgbClr val="FFFFFF"/>
            </a:solidFill>
          </a:ln>
        </p:spPr>
        <p:txBody>
          <a:bodyPr lIns="45719" rIns="45719"/>
          <a:lstStyle/>
          <a:p>
            <a:pPr/>
          </a:p>
        </p:txBody>
      </p:sp>
      <p:sp>
        <p:nvSpPr>
          <p:cNvPr id="115" name="Subtitle 2"/>
          <p:cNvSpPr txBox="1"/>
          <p:nvPr/>
        </p:nvSpPr>
        <p:spPr>
          <a:xfrm>
            <a:off x="728121" y="5910912"/>
            <a:ext cx="7679264" cy="625267"/>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defTabSz="457200">
              <a:spcBef>
                <a:spcPts val="400"/>
              </a:spcBef>
              <a:defRPr sz="2000">
                <a:solidFill>
                  <a:srgbClr val="FFFFFF"/>
                </a:solidFill>
                <a:latin typeface="Roboto Regular"/>
                <a:ea typeface="Roboto Regular"/>
                <a:cs typeface="Roboto Regular"/>
                <a:sym typeface="Roboto Regular"/>
              </a:defRPr>
            </a:pPr>
            <a:r>
              <a:t>7</a:t>
            </a:r>
            <a:r>
              <a:rPr baseline="30000"/>
              <a:t>th</a:t>
            </a:r>
            <a:r>
              <a:t> GOOS Steering Committee meeting</a:t>
            </a:r>
          </a:p>
        </p:txBody>
      </p:sp>
      <p:pic>
        <p:nvPicPr>
          <p:cNvPr id="116" name="Picture 2" descr="Picture 2"/>
          <p:cNvPicPr>
            <a:picLocks noChangeAspect="1"/>
          </p:cNvPicPr>
          <p:nvPr/>
        </p:nvPicPr>
        <p:blipFill>
          <a:blip r:embed="rId2">
            <a:extLst/>
          </a:blip>
          <a:stretch>
            <a:fillRect/>
          </a:stretch>
        </p:blipFill>
        <p:spPr>
          <a:xfrm>
            <a:off x="6168044" y="-12471"/>
            <a:ext cx="2975956" cy="1931400"/>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9" name="Title 1"/>
          <p:cNvSpPr txBox="1"/>
          <p:nvPr>
            <p:ph type="title"/>
          </p:nvPr>
        </p:nvSpPr>
        <p:spPr>
          <a:xfrm>
            <a:off x="628650" y="276225"/>
            <a:ext cx="7886700" cy="1325564"/>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Methodology</a:t>
            </a:r>
          </a:p>
        </p:txBody>
      </p:sp>
      <p:sp>
        <p:nvSpPr>
          <p:cNvPr id="180" name="Content Placeholder 2"/>
          <p:cNvSpPr txBox="1"/>
          <p:nvPr>
            <p:ph type="body" idx="1"/>
          </p:nvPr>
        </p:nvSpPr>
        <p:spPr>
          <a:xfrm>
            <a:off x="394137" y="1371431"/>
            <a:ext cx="8544912" cy="4351339"/>
          </a:xfrm>
          <a:prstGeom prst="rect">
            <a:avLst/>
          </a:prstGeom>
        </p:spPr>
        <p:txBody>
          <a:bodyPr/>
          <a:lstStyle/>
          <a:p>
            <a:pPr>
              <a:defRPr sz="2500"/>
            </a:pPr>
            <a:r>
              <a:t>Review of how all the regional seas (plus other key partners like the EU Marine Framework Directive) are currently measuring coastal eutrophication, marine litter and the management of marine areas (linked to 14.1.1 and 14.2.2). </a:t>
            </a:r>
          </a:p>
          <a:p>
            <a:pPr>
              <a:defRPr sz="2500"/>
            </a:pPr>
            <a:r>
              <a:t>It also includes a proposed dashboard of indicators which could be included for monitoring 14.1.1 in a way that might link to 6.3.2. </a:t>
            </a:r>
          </a:p>
          <a:p>
            <a:pPr>
              <a:defRPr sz="2500"/>
            </a:pPr>
            <a:r>
              <a:t>This work will be brought together with the joint work with Ecosystems Division on Index of Coastal Eutrophication Potential in order to form the final methodology.</a:t>
            </a:r>
          </a:p>
        </p:txBody>
      </p:sp>
      <p:sp>
        <p:nvSpPr>
          <p:cNvPr id="181" name="Shape 649"/>
          <p:cNvSpPr/>
          <p:nvPr/>
        </p:nvSpPr>
        <p:spPr>
          <a:xfrm>
            <a:off x="728121" y="1193800"/>
            <a:ext cx="7679264" cy="0"/>
          </a:xfrm>
          <a:prstGeom prst="line">
            <a:avLst/>
          </a:prstGeom>
          <a:ln w="12700">
            <a:solidFill>
              <a:srgbClr val="00AEEF"/>
            </a:solidFill>
          </a:ln>
        </p:spPr>
        <p:txBody>
          <a:bodyPr lIns="45719" rIns="45719"/>
          <a:lstStyle/>
          <a:p>
            <a:pPr/>
          </a:p>
        </p:txBody>
      </p:sp>
      <p:pic>
        <p:nvPicPr>
          <p:cNvPr id="182"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4" name="Content Placeholder 2"/>
          <p:cNvSpPr txBox="1"/>
          <p:nvPr>
            <p:ph type="body" idx="1"/>
          </p:nvPr>
        </p:nvSpPr>
        <p:spPr>
          <a:xfrm>
            <a:off x="182616" y="1406029"/>
            <a:ext cx="8592209" cy="4351338"/>
          </a:xfrm>
          <a:prstGeom prst="rect">
            <a:avLst/>
          </a:prstGeom>
        </p:spPr>
        <p:txBody>
          <a:bodyPr/>
          <a:lstStyle/>
          <a:p>
            <a:pPr marL="219455" indent="-219455" defTabSz="877823">
              <a:lnSpc>
                <a:spcPct val="81000"/>
              </a:lnSpc>
              <a:spcBef>
                <a:spcPts val="900"/>
              </a:spcBef>
              <a:defRPr sz="2688"/>
            </a:pPr>
            <a:r>
              <a:t>methodologies for SDG Indicators 14.1.1 and 14.2.1 are currently being tested and developed (“tier 3” indicator) </a:t>
            </a:r>
          </a:p>
          <a:p>
            <a:pPr marL="219455" indent="-219455" defTabSz="877823">
              <a:lnSpc>
                <a:spcPct val="81000"/>
              </a:lnSpc>
              <a:spcBef>
                <a:spcPts val="900"/>
              </a:spcBef>
              <a:defRPr sz="2688"/>
            </a:pPr>
            <a:r>
              <a:t>to </a:t>
            </a:r>
            <a:r>
              <a:rPr u="sng"/>
              <a:t>begin</a:t>
            </a:r>
            <a:r>
              <a:t> tracking progress against SDG Targets 14.1 and 14.2, the </a:t>
            </a:r>
            <a:r>
              <a:rPr i="1"/>
              <a:t>Global Manual</a:t>
            </a:r>
            <a:r>
              <a:t> presents step-by-step methodologies for “proxy” indicators, in line with Regional Seas Core Indicators: </a:t>
            </a:r>
          </a:p>
          <a:p>
            <a:pPr lvl="1" marL="658368" indent="-219455" defTabSz="877823">
              <a:lnSpc>
                <a:spcPct val="81000"/>
              </a:lnSpc>
              <a:spcBef>
                <a:spcPts val="400"/>
              </a:spcBef>
              <a:defRPr sz="2304"/>
            </a:pPr>
            <a:r>
              <a:t>“</a:t>
            </a:r>
            <a:r>
              <a:rPr i="1"/>
              <a:t>Chlorophyll-a concentration”</a:t>
            </a:r>
            <a:r>
              <a:t> as proxy indicator for eutrophication (14.1.1); </a:t>
            </a:r>
          </a:p>
          <a:p>
            <a:pPr lvl="1" marL="658368" indent="-219455" defTabSz="877823">
              <a:lnSpc>
                <a:spcPct val="81000"/>
              </a:lnSpc>
              <a:spcBef>
                <a:spcPts val="400"/>
              </a:spcBef>
              <a:defRPr sz="2304"/>
            </a:pPr>
            <a:r>
              <a:t>“</a:t>
            </a:r>
            <a:r>
              <a:rPr i="1"/>
              <a:t>beach litter”</a:t>
            </a:r>
            <a:r>
              <a:t> as proxy indicator for marine plastic litter (also 14.1.1); and “</a:t>
            </a:r>
            <a:r>
              <a:rPr i="1"/>
              <a:t>Integrated Coastal Zone Management (ICZM) protocols”</a:t>
            </a:r>
            <a:r>
              <a:t> as proxy indicator for ecosystem-based management in coastal zones (14.2.1). </a:t>
            </a:r>
          </a:p>
        </p:txBody>
      </p:sp>
      <p:sp>
        <p:nvSpPr>
          <p:cNvPr id="185"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186"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
        <p:nvSpPr>
          <p:cNvPr id="187" name="Title 1"/>
          <p:cNvSpPr txBox="1"/>
          <p:nvPr>
            <p:ph type="title"/>
          </p:nvPr>
        </p:nvSpPr>
        <p:spPr>
          <a:xfrm>
            <a:off x="628650" y="276225"/>
            <a:ext cx="7886700" cy="1325564"/>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Methodology</a:t>
            </a:r>
          </a:p>
        </p:txBody>
      </p:sp>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89" name="Title 1"/>
          <p:cNvSpPr txBox="1"/>
          <p:nvPr>
            <p:ph type="title"/>
          </p:nvPr>
        </p:nvSpPr>
        <p:spPr>
          <a:xfrm>
            <a:off x="628650" y="365126"/>
            <a:ext cx="7886700" cy="1325563"/>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Global Manual on Ocean Statistics</a:t>
            </a:r>
          </a:p>
        </p:txBody>
      </p:sp>
      <p:sp>
        <p:nvSpPr>
          <p:cNvPr id="190" name="Content Placeholder 2"/>
          <p:cNvSpPr txBox="1"/>
          <p:nvPr>
            <p:ph type="body" idx="1"/>
          </p:nvPr>
        </p:nvSpPr>
        <p:spPr>
          <a:xfrm>
            <a:off x="220716" y="1533029"/>
            <a:ext cx="8592209" cy="4351338"/>
          </a:xfrm>
          <a:prstGeom prst="rect">
            <a:avLst/>
          </a:prstGeom>
        </p:spPr>
        <p:txBody>
          <a:bodyPr/>
          <a:lstStyle/>
          <a:p>
            <a:pPr/>
            <a:r>
              <a:t>SDG Indicator 14.5.1 (“tier 1”) established methodology for calculating </a:t>
            </a:r>
            <a:r>
              <a:rPr b="1"/>
              <a:t>the coverage of protected areas </a:t>
            </a:r>
            <a:r>
              <a:t>based on a global, authoritative database of protected areas (</a:t>
            </a:r>
            <a:r>
              <a:rPr i="1"/>
              <a:t>World Database on Protected Areas</a:t>
            </a:r>
            <a:r>
              <a:t>).</a:t>
            </a:r>
          </a:p>
          <a:p>
            <a:pPr/>
            <a:r>
              <a:t>methodologies presented are globally applicable</a:t>
            </a:r>
          </a:p>
          <a:p>
            <a:pPr/>
            <a:r>
              <a:t>minimum data required at national level</a:t>
            </a:r>
          </a:p>
          <a:p>
            <a:pPr/>
            <a:r>
              <a:t>‘core parameter’ and a number of ‘supplementary parameters’ for each indicator</a:t>
            </a:r>
          </a:p>
        </p:txBody>
      </p:sp>
      <p:sp>
        <p:nvSpPr>
          <p:cNvPr id="191"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192"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
        <p:nvSpPr>
          <p:cNvPr id="193" name="Rectangle 5"/>
          <p:cNvSpPr txBox="1"/>
          <p:nvPr/>
        </p:nvSpPr>
        <p:spPr>
          <a:xfrm>
            <a:off x="5425116" y="5828205"/>
            <a:ext cx="1980566" cy="8026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4800"/>
            </a:lvl1pPr>
          </a:lstStyle>
          <a:p>
            <a:pPr/>
            <a:r>
              <a:t>14.5.1</a:t>
            </a:r>
          </a:p>
        </p:txBody>
      </p:sp>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95" name="Title 1"/>
          <p:cNvSpPr txBox="1"/>
          <p:nvPr>
            <p:ph type="title"/>
          </p:nvPr>
        </p:nvSpPr>
        <p:spPr>
          <a:xfrm>
            <a:off x="628650" y="365126"/>
            <a:ext cx="7886700" cy="1325563"/>
          </a:xfrm>
          <a:prstGeom prst="rect">
            <a:avLst/>
          </a:prstGeom>
        </p:spPr>
        <p:txBody>
          <a:bodyPr/>
          <a:lstStyle>
            <a:lvl1pPr>
              <a:defRPr sz="2800">
                <a:solidFill>
                  <a:srgbClr val="00AEEF"/>
                </a:solidFill>
                <a:latin typeface="Roboto Regular"/>
                <a:ea typeface="Roboto Regular"/>
                <a:cs typeface="Roboto Regular"/>
                <a:sym typeface="Roboto Regular"/>
              </a:defRPr>
            </a:lvl1pPr>
          </a:lstStyle>
          <a:p>
            <a:pPr/>
            <a:r>
              <a:t>Core and supplementary monitoring parameters to track progress against SDG Target 14.5. </a:t>
            </a:r>
          </a:p>
        </p:txBody>
      </p:sp>
      <p:sp>
        <p:nvSpPr>
          <p:cNvPr id="196" name="Shape 649"/>
          <p:cNvSpPr/>
          <p:nvPr/>
        </p:nvSpPr>
        <p:spPr>
          <a:xfrm>
            <a:off x="728121" y="1792897"/>
            <a:ext cx="7679265" cy="1"/>
          </a:xfrm>
          <a:prstGeom prst="line">
            <a:avLst/>
          </a:prstGeom>
          <a:ln w="12700">
            <a:solidFill>
              <a:srgbClr val="00AEEF"/>
            </a:solidFill>
          </a:ln>
        </p:spPr>
        <p:txBody>
          <a:bodyPr lIns="45719" rIns="45719"/>
          <a:lstStyle/>
          <a:p>
            <a:pPr/>
          </a:p>
        </p:txBody>
      </p:sp>
      <p:pic>
        <p:nvPicPr>
          <p:cNvPr id="197"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graphicFrame>
        <p:nvGraphicFramePr>
          <p:cNvPr id="198" name="Table 2"/>
          <p:cNvGraphicFramePr/>
          <p:nvPr/>
        </p:nvGraphicFramePr>
        <p:xfrm>
          <a:off x="204952" y="2339679"/>
          <a:ext cx="8310399" cy="1"/>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6540295"/>
                <a:gridCol w="993227"/>
                <a:gridCol w="776875"/>
              </a:tblGrid>
              <a:tr h="50800">
                <a:tc>
                  <a:txBody>
                    <a:bodyPr/>
                    <a:lstStyle/>
                    <a:p>
                      <a:pPr algn="l">
                        <a:lnSpc>
                          <a:spcPct val="107000"/>
                        </a:lnSpc>
                        <a:defRPr b="0" sz="1800">
                          <a:solidFill>
                            <a:srgbClr val="000000"/>
                          </a:solidFill>
                        </a:defRPr>
                      </a:pPr>
                      <a:r>
                        <a:rPr b="1">
                          <a:solidFill>
                            <a:srgbClr val="FFFFFF"/>
                          </a:solidFill>
                        </a:rPr>
                        <a:t>Monitoring parameters</a:t>
                      </a:r>
                    </a:p>
                  </a:txBody>
                  <a:tcPr marL="0" marR="0" marT="0" marB="0" anchor="t" anchorCtr="0" horzOverflow="overflow"/>
                </a:tc>
                <a:tc>
                  <a:txBody>
                    <a:bodyPr/>
                    <a:lstStyle/>
                    <a:p>
                      <a:pPr algn="l">
                        <a:lnSpc>
                          <a:spcPct val="107000"/>
                        </a:lnSpc>
                        <a:defRPr b="0" sz="1800">
                          <a:solidFill>
                            <a:srgbClr val="000000"/>
                          </a:solidFill>
                        </a:defRPr>
                      </a:pPr>
                      <a:r>
                        <a:rPr b="1" sz="1400">
                          <a:solidFill>
                            <a:srgbClr val="FFFFFF"/>
                          </a:solidFill>
                        </a:rPr>
                        <a:t>Core parameter</a:t>
                      </a:r>
                    </a:p>
                  </a:txBody>
                  <a:tcPr marL="0" marR="0" marT="0" marB="0" anchor="t" anchorCtr="0" horzOverflow="overflow"/>
                </a:tc>
                <a:tc>
                  <a:txBody>
                    <a:bodyPr/>
                    <a:lstStyle/>
                    <a:p>
                      <a:pPr algn="l">
                        <a:lnSpc>
                          <a:spcPct val="107000"/>
                        </a:lnSpc>
                        <a:defRPr b="0" sz="1800">
                          <a:solidFill>
                            <a:srgbClr val="000000"/>
                          </a:solidFill>
                        </a:defRPr>
                      </a:pPr>
                      <a:r>
                        <a:rPr b="1" sz="1400">
                          <a:solidFill>
                            <a:srgbClr val="FFFFFF"/>
                          </a:solidFill>
                        </a:rPr>
                        <a:t>Supplementary parameter*</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Coverage of marine and coastal areas by protected areas</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Coverage, by protected areas, of areas of importance for biodiversity and derived ecosystem services </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Management effectiveness of protected areas</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Connectivity of protected areas</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Equity in protected area benefits and costs</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r>
            </a:tbl>
          </a:graphicData>
        </a:graphic>
      </p:graphicFrame>
      <p:sp>
        <p:nvSpPr>
          <p:cNvPr id="199" name="TextBox 7"/>
          <p:cNvSpPr txBox="1"/>
          <p:nvPr/>
        </p:nvSpPr>
        <p:spPr>
          <a:xfrm>
            <a:off x="2317531" y="6239998"/>
            <a:ext cx="2163773" cy="3581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 Not exhaustive list</a:t>
            </a:r>
          </a:p>
        </p:txBody>
      </p:sp>
      <p:sp>
        <p:nvSpPr>
          <p:cNvPr id="200" name="Rectangle 6"/>
          <p:cNvSpPr txBox="1"/>
          <p:nvPr/>
        </p:nvSpPr>
        <p:spPr>
          <a:xfrm>
            <a:off x="5412416" y="5828205"/>
            <a:ext cx="1980566" cy="8026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4800"/>
            </a:lvl1pPr>
          </a:lstStyle>
          <a:p>
            <a:pPr/>
            <a:r>
              <a:t>14.5.1</a:t>
            </a:r>
          </a:p>
        </p:txBody>
      </p:sp>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02" name="Title 1"/>
          <p:cNvSpPr txBox="1"/>
          <p:nvPr>
            <p:ph type="title"/>
          </p:nvPr>
        </p:nvSpPr>
        <p:spPr>
          <a:xfrm>
            <a:off x="628650" y="365126"/>
            <a:ext cx="7886700" cy="1325563"/>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Way Forward</a:t>
            </a:r>
          </a:p>
        </p:txBody>
      </p:sp>
      <p:sp>
        <p:nvSpPr>
          <p:cNvPr id="203" name="Content Placeholder 2"/>
          <p:cNvSpPr txBox="1"/>
          <p:nvPr>
            <p:ph type="body" idx="1"/>
          </p:nvPr>
        </p:nvSpPr>
        <p:spPr>
          <a:xfrm>
            <a:off x="200703" y="1609287"/>
            <a:ext cx="8734099" cy="4351338"/>
          </a:xfrm>
          <a:prstGeom prst="rect">
            <a:avLst/>
          </a:prstGeom>
        </p:spPr>
        <p:txBody>
          <a:bodyPr/>
          <a:lstStyle/>
          <a:p>
            <a:pPr>
              <a:defRPr sz="2400"/>
            </a:pPr>
            <a:r>
              <a:t>Conducted pilot testing in Fiji and Colombia in 2017, but there is a need for more country experiences.</a:t>
            </a:r>
          </a:p>
          <a:p>
            <a:pPr>
              <a:defRPr sz="2400"/>
            </a:pPr>
            <a:r>
              <a:t>The specific parameters of the SDGs are not easy to identify in the Framework for Development of Environmental Statistics (FDES) - particularly beach litter and floating plastic debris by size (micro and macro). - Perhaps need to create a guidance on using the FDES for Oceans.-</a:t>
            </a:r>
          </a:p>
          <a:p>
            <a:pPr>
              <a:defRPr sz="2400"/>
            </a:pPr>
            <a:r>
              <a:t>For the SDG, UN Environment is proposing regional monitoring by the regional seas which will feed into global monitoring. The role of regional mechanisms for monitoring oceans could be also elaborated in the FDES.-</a:t>
            </a:r>
          </a:p>
        </p:txBody>
      </p:sp>
      <p:sp>
        <p:nvSpPr>
          <p:cNvPr id="204" name="Shape 649"/>
          <p:cNvSpPr/>
          <p:nvPr/>
        </p:nvSpPr>
        <p:spPr>
          <a:xfrm>
            <a:off x="728121" y="1257300"/>
            <a:ext cx="7679265" cy="0"/>
          </a:xfrm>
          <a:prstGeom prst="line">
            <a:avLst/>
          </a:prstGeom>
          <a:ln w="12700">
            <a:solidFill>
              <a:srgbClr val="00AEEF"/>
            </a:solidFill>
          </a:ln>
        </p:spPr>
        <p:txBody>
          <a:bodyPr lIns="45719" rIns="45719"/>
          <a:lstStyle/>
          <a:p>
            <a:pPr/>
          </a:p>
        </p:txBody>
      </p:sp>
      <p:pic>
        <p:nvPicPr>
          <p:cNvPr id="205"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Tree>
  </p:cSld>
  <p:clrMapOvr>
    <a:masterClrMapping/>
  </p:clrMapOvr>
  <p:transition xmlns:p14="http://schemas.microsoft.com/office/powerpoint/2010/mai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bg>
      <p:bgPr>
        <a:solidFill>
          <a:srgbClr val="00B0F0"/>
        </a:solidFill>
      </p:bgPr>
    </p:bg>
    <p:spTree>
      <p:nvGrpSpPr>
        <p:cNvPr id="1" name=""/>
        <p:cNvGrpSpPr/>
        <p:nvPr/>
      </p:nvGrpSpPr>
      <p:grpSpPr>
        <a:xfrm>
          <a:off x="0" y="0"/>
          <a:ext cx="0" cy="0"/>
          <a:chOff x="0" y="0"/>
          <a:chExt cx="0" cy="0"/>
        </a:xfrm>
      </p:grpSpPr>
      <p:sp>
        <p:nvSpPr>
          <p:cNvPr id="207" name="Title 1"/>
          <p:cNvSpPr txBox="1"/>
          <p:nvPr>
            <p:ph type="ctrTitle"/>
          </p:nvPr>
        </p:nvSpPr>
        <p:spPr>
          <a:xfrm>
            <a:off x="728121" y="3649131"/>
            <a:ext cx="4995350" cy="844552"/>
          </a:xfrm>
          <a:prstGeom prst="rect">
            <a:avLst/>
          </a:prstGeom>
        </p:spPr>
        <p:txBody>
          <a:bodyPr lIns="0" tIns="0" rIns="0" bIns="0"/>
          <a:lstStyle>
            <a:lvl1pPr algn="l">
              <a:defRPr sz="3600">
                <a:solidFill>
                  <a:srgbClr val="FFFFFF"/>
                </a:solidFill>
                <a:latin typeface="Roboto Regular"/>
                <a:ea typeface="Roboto Regular"/>
                <a:cs typeface="Roboto Regular"/>
                <a:sym typeface="Roboto Regular"/>
              </a:defRPr>
            </a:lvl1pPr>
          </a:lstStyle>
          <a:p>
            <a:pPr/>
            <a:r>
              <a:t>Thank you</a:t>
            </a:r>
          </a:p>
        </p:txBody>
      </p:sp>
      <p:sp>
        <p:nvSpPr>
          <p:cNvPr id="208" name="Straight Connector 4"/>
          <p:cNvSpPr/>
          <p:nvPr/>
        </p:nvSpPr>
        <p:spPr>
          <a:xfrm>
            <a:off x="728121" y="4493683"/>
            <a:ext cx="7679265" cy="1"/>
          </a:xfrm>
          <a:prstGeom prst="line">
            <a:avLst/>
          </a:prstGeom>
          <a:ln w="12700">
            <a:solidFill>
              <a:srgbClr val="FFFFFF"/>
            </a:solidFill>
          </a:ln>
        </p:spPr>
        <p:txBody>
          <a:bodyPr lIns="45719" rIns="45719"/>
          <a:lstStyle/>
          <a:p>
            <a:pPr/>
          </a:p>
        </p:txBody>
      </p:sp>
      <p:sp>
        <p:nvSpPr>
          <p:cNvPr id="209" name="Subtitle 2"/>
          <p:cNvSpPr txBox="1"/>
          <p:nvPr>
            <p:ph type="subTitle" sz="quarter" idx="1"/>
          </p:nvPr>
        </p:nvSpPr>
        <p:spPr>
          <a:xfrm>
            <a:off x="5156201" y="4493683"/>
            <a:ext cx="3251185" cy="1296557"/>
          </a:xfrm>
          <a:prstGeom prst="rect">
            <a:avLst/>
          </a:prstGeom>
        </p:spPr>
        <p:txBody>
          <a:bodyPr lIns="0" tIns="0" rIns="0" bIns="0"/>
          <a:lstStyle/>
          <a:p>
            <a:pPr algn="r">
              <a:defRPr sz="900">
                <a:solidFill>
                  <a:srgbClr val="FFFFFF"/>
                </a:solidFill>
              </a:defRPr>
            </a:pPr>
            <a:r>
              <a:t>Office for Latin America and the Caribbean</a:t>
            </a:r>
          </a:p>
          <a:p>
            <a:pPr algn="r">
              <a:defRPr sz="900">
                <a:solidFill>
                  <a:srgbClr val="FFFFFF"/>
                </a:solidFill>
              </a:defRPr>
            </a:pPr>
            <a:r>
              <a:t>Clayton, Ciudad del Saber, Ave. Alberto Tejada, Edificio 103. Corregimiento de Ancón, Ciudad de Panamá, Panamá </a:t>
            </a:r>
            <a:r>
              <a:t> rolac.foromin@pnuma.org/ Tel: +(507) 305-3100</a:t>
            </a:r>
          </a:p>
        </p:txBody>
      </p:sp>
      <p:sp>
        <p:nvSpPr>
          <p:cNvPr id="210" name="Straight Connector 7"/>
          <p:cNvSpPr/>
          <p:nvPr/>
        </p:nvSpPr>
        <p:spPr>
          <a:xfrm>
            <a:off x="728121" y="5790239"/>
            <a:ext cx="7679265" cy="1"/>
          </a:xfrm>
          <a:prstGeom prst="line">
            <a:avLst/>
          </a:prstGeom>
          <a:ln w="12700">
            <a:solidFill>
              <a:srgbClr val="FFFFFF"/>
            </a:solidFill>
          </a:ln>
        </p:spPr>
        <p:txBody>
          <a:bodyPr lIns="45719" rIns="45719"/>
          <a:lstStyle/>
          <a:p>
            <a:pPr/>
          </a:p>
        </p:txBody>
      </p:sp>
      <p:sp>
        <p:nvSpPr>
          <p:cNvPr id="211" name="Subtitle 2"/>
          <p:cNvSpPr txBox="1"/>
          <p:nvPr/>
        </p:nvSpPr>
        <p:spPr>
          <a:xfrm>
            <a:off x="5156201" y="5790239"/>
            <a:ext cx="3251185" cy="597748"/>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lvl1pPr algn="r" defTabSz="457200">
              <a:spcBef>
                <a:spcPts val="300"/>
              </a:spcBef>
              <a:defRPr sz="1600">
                <a:solidFill>
                  <a:srgbClr val="FFFFFF"/>
                </a:solidFill>
                <a:latin typeface="Roboto Regular"/>
                <a:ea typeface="Roboto Regular"/>
                <a:cs typeface="Roboto Regular"/>
                <a:sym typeface="Roboto Regular"/>
              </a:defRPr>
            </a:lvl1pPr>
          </a:lstStyle>
          <a:p>
            <a:pPr/>
            <a:r>
              <a:t>www.unep.org</a:t>
            </a:r>
          </a:p>
        </p:txBody>
      </p:sp>
      <p:pic>
        <p:nvPicPr>
          <p:cNvPr id="212" name="Picture 9" descr="Picture 9"/>
          <p:cNvPicPr>
            <a:picLocks noChangeAspect="1"/>
          </p:cNvPicPr>
          <p:nvPr/>
        </p:nvPicPr>
        <p:blipFill>
          <a:blip r:embed="rId2">
            <a:extLst/>
          </a:blip>
          <a:stretch>
            <a:fillRect/>
          </a:stretch>
        </p:blipFill>
        <p:spPr>
          <a:xfrm>
            <a:off x="6225054" y="2874028"/>
            <a:ext cx="2495616" cy="1619657"/>
          </a:xfrm>
          <a:prstGeom prst="rect">
            <a:avLst/>
          </a:prstGeom>
          <a:ln w="12700">
            <a:miter lim="400000"/>
          </a:ln>
        </p:spPr>
      </p:pic>
    </p:spTree>
  </p:cSld>
  <p:clrMapOvr>
    <a:masterClrMapping/>
  </p:clrMapOvr>
  <p:transition xmlns:p14="http://schemas.microsoft.com/office/powerpoint/2010/mai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4" name="Title 1"/>
          <p:cNvSpPr txBox="1"/>
          <p:nvPr>
            <p:ph type="title"/>
          </p:nvPr>
        </p:nvSpPr>
        <p:spPr>
          <a:xfrm>
            <a:off x="628650" y="365126"/>
            <a:ext cx="7886700" cy="1325563"/>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List of Regional Seas Programmes</a:t>
            </a:r>
          </a:p>
        </p:txBody>
      </p:sp>
      <p:sp>
        <p:nvSpPr>
          <p:cNvPr id="215" name="Content Placeholder 2"/>
          <p:cNvSpPr txBox="1"/>
          <p:nvPr>
            <p:ph type="body" idx="1"/>
          </p:nvPr>
        </p:nvSpPr>
        <p:spPr>
          <a:xfrm>
            <a:off x="220716" y="1343837"/>
            <a:ext cx="8734099" cy="4351338"/>
          </a:xfrm>
          <a:prstGeom prst="rect">
            <a:avLst/>
          </a:prstGeom>
        </p:spPr>
        <p:txBody>
          <a:bodyPr/>
          <a:lstStyle/>
          <a:p>
            <a:pPr marL="217170" indent="-217170" defTabSz="868680">
              <a:spcBef>
                <a:spcPts val="900"/>
              </a:spcBef>
              <a:defRPr sz="1330"/>
            </a:pPr>
            <a:r>
              <a:t>Antarctic Sea. Commission for the Conservation of Antarctic Marine Living Resources (CCAMLR), Antarctic Treaty</a:t>
            </a:r>
          </a:p>
          <a:p>
            <a:pPr marL="217170" indent="-217170" defTabSz="868680">
              <a:spcBef>
                <a:spcPts val="900"/>
              </a:spcBef>
              <a:defRPr sz="1330"/>
            </a:pPr>
            <a:r>
              <a:t>Arctic Sea. Arctic Council, Ottawa Declaration</a:t>
            </a:r>
          </a:p>
          <a:p>
            <a:pPr marL="217170" indent="-217170" defTabSz="868680">
              <a:spcBef>
                <a:spcPts val="900"/>
              </a:spcBef>
              <a:defRPr sz="1330"/>
            </a:pPr>
            <a:r>
              <a:t>Baltic Sea . Helsinki Commission (HELCOM), Helsinki Convention</a:t>
            </a:r>
          </a:p>
          <a:p>
            <a:pPr marL="217170" indent="-217170" defTabSz="868680">
              <a:spcBef>
                <a:spcPts val="900"/>
              </a:spcBef>
              <a:defRPr sz="1330"/>
            </a:pPr>
            <a:r>
              <a:t>Black Sea	Black Sea Commission, Bucharest Convention</a:t>
            </a:r>
          </a:p>
          <a:p>
            <a:pPr marL="217170" indent="-217170" defTabSz="868680">
              <a:spcBef>
                <a:spcPts val="900"/>
              </a:spcBef>
              <a:defRPr sz="1330"/>
            </a:pPr>
            <a:r>
              <a:t>Caspian Sea. Caspian Environment Programme, Tehran Convention</a:t>
            </a:r>
          </a:p>
          <a:p>
            <a:pPr marL="217170" indent="-217170" defTabSz="868680">
              <a:spcBef>
                <a:spcPts val="900"/>
              </a:spcBef>
              <a:defRPr sz="1330"/>
            </a:pPr>
            <a:r>
              <a:t>East Asian Seas. East Asian Seas Action Plan</a:t>
            </a:r>
          </a:p>
          <a:p>
            <a:pPr marL="217170" indent="-217170" defTabSz="868680">
              <a:spcBef>
                <a:spcPts val="900"/>
              </a:spcBef>
              <a:defRPr sz="1330"/>
            </a:pPr>
            <a:r>
              <a:t>Mediterranean Sea. UN Environment Mediterranean Action Plan (UNEP-MAP), Barcelona Convention</a:t>
            </a:r>
          </a:p>
          <a:p>
            <a:pPr marL="217170" indent="-217170" defTabSz="868680">
              <a:spcBef>
                <a:spcPts val="900"/>
              </a:spcBef>
              <a:defRPr sz="1330"/>
            </a:pPr>
            <a:r>
              <a:t>Northeast Atlantic. Oslo-Paris Convention (OSPAR) for the Protection of the Marine Environment of the North-East Atlantic</a:t>
            </a:r>
          </a:p>
          <a:p>
            <a:pPr marL="217170" indent="-217170" defTabSz="868680">
              <a:spcBef>
                <a:spcPts val="900"/>
              </a:spcBef>
              <a:defRPr sz="1330"/>
            </a:pPr>
            <a:r>
              <a:t>Northeast Pacific. Antigua Convention</a:t>
            </a:r>
          </a:p>
          <a:p>
            <a:pPr marL="217170" indent="-217170" defTabSz="868680">
              <a:spcBef>
                <a:spcPts val="900"/>
              </a:spcBef>
              <a:defRPr sz="1330"/>
            </a:pPr>
            <a:r>
              <a:t>Northwest Pacific. Northwest Pacific Action Plan (NOWPAP)</a:t>
            </a:r>
          </a:p>
          <a:p>
            <a:pPr marL="217170" indent="-217170" defTabSz="868680">
              <a:spcBef>
                <a:spcPts val="900"/>
              </a:spcBef>
              <a:defRPr sz="1330"/>
            </a:pPr>
            <a:r>
              <a:t>Pacific. Pacific Regional Environment Programme, Secretariat of the Pacific Regional Environment Programme (SPREP), Noumea Convention</a:t>
            </a:r>
          </a:p>
          <a:p>
            <a:pPr marL="217170" indent="-217170" defTabSz="868680">
              <a:spcBef>
                <a:spcPts val="900"/>
              </a:spcBef>
              <a:defRPr sz="1330"/>
            </a:pPr>
            <a:r>
              <a:t>Red Sea and Gulf of Aden. Regional Organization for the Conservation of the Environment of the Red Sea and Gulf of Aden (PERSGA), Jeddah Convention</a:t>
            </a:r>
          </a:p>
        </p:txBody>
      </p:sp>
      <p:sp>
        <p:nvSpPr>
          <p:cNvPr id="216"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217"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Tree>
  </p:cSld>
  <p:clrMapOvr>
    <a:masterClrMapping/>
  </p:clrMapOvr>
  <p:transition xmlns:p14="http://schemas.microsoft.com/office/powerpoint/2010/mai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219" name="Title 1"/>
          <p:cNvSpPr txBox="1"/>
          <p:nvPr>
            <p:ph type="title"/>
          </p:nvPr>
        </p:nvSpPr>
        <p:spPr>
          <a:xfrm>
            <a:off x="628650" y="365126"/>
            <a:ext cx="7886700" cy="1325563"/>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List of Regional Seas Programmes</a:t>
            </a:r>
          </a:p>
        </p:txBody>
      </p:sp>
      <p:sp>
        <p:nvSpPr>
          <p:cNvPr id="220" name="Content Placeholder 2"/>
          <p:cNvSpPr txBox="1"/>
          <p:nvPr>
            <p:ph type="body" idx="1"/>
          </p:nvPr>
        </p:nvSpPr>
        <p:spPr>
          <a:xfrm>
            <a:off x="220716" y="1343837"/>
            <a:ext cx="8592209" cy="4351338"/>
          </a:xfrm>
          <a:prstGeom prst="rect">
            <a:avLst/>
          </a:prstGeom>
        </p:spPr>
        <p:txBody>
          <a:bodyPr/>
          <a:lstStyle/>
          <a:p>
            <a:pPr>
              <a:defRPr sz="2000"/>
            </a:pPr>
            <a:r>
              <a:t>ROMPE Sea Area*	Regional organization for the Protection of the Marine Environment (ROMPE), Kuwait Convention *(the ROMPE Sea Area refers to the marine and coastal areas of Bahrain, Iran, Iraq, Kuwait, Oman, Qatar, Saudi Arabia and the United Arab Emirates)</a:t>
            </a:r>
          </a:p>
          <a:p>
            <a:pPr>
              <a:defRPr sz="2000"/>
            </a:pPr>
            <a:r>
              <a:t>Sargasso Sea	Hamilton Declaration</a:t>
            </a:r>
          </a:p>
          <a:p>
            <a:pPr>
              <a:defRPr sz="2000"/>
            </a:pPr>
            <a:r>
              <a:t>South Asian Seas	South Asia Cooperative Environment Programme, South Asian Seas Action Plan</a:t>
            </a:r>
          </a:p>
          <a:p>
            <a:pPr>
              <a:defRPr sz="2000"/>
            </a:pPr>
            <a:r>
              <a:t>Southeast Pacific 	Permanent Commission for the South Pacific (CPPS), Lima Convention</a:t>
            </a:r>
          </a:p>
          <a:p>
            <a:pPr>
              <a:defRPr sz="2000"/>
            </a:pPr>
            <a:r>
              <a:t>West and Central Africa	Abidjan Convention</a:t>
            </a:r>
          </a:p>
          <a:p>
            <a:pPr>
              <a:defRPr sz="2000"/>
            </a:pPr>
            <a:r>
              <a:t>Western Indian Ocean	Nairobi Convention</a:t>
            </a:r>
          </a:p>
          <a:p>
            <a:pPr>
              <a:defRPr sz="2000"/>
            </a:pPr>
            <a:r>
              <a:t>Wider Caribbean	Caribbean Environment Programme, Cartagena Convention</a:t>
            </a:r>
          </a:p>
        </p:txBody>
      </p:sp>
      <p:sp>
        <p:nvSpPr>
          <p:cNvPr id="221"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222"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18" name="Shape 631"/>
          <p:cNvSpPr txBox="1"/>
          <p:nvPr/>
        </p:nvSpPr>
        <p:spPr>
          <a:xfrm>
            <a:off x="2222500" y="2361868"/>
            <a:ext cx="6933118" cy="8026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2000"/>
              </a:spcBef>
              <a:defRPr sz="2400">
                <a:solidFill>
                  <a:srgbClr val="903C3A"/>
                </a:solidFill>
                <a:latin typeface="Roboto Regular"/>
                <a:ea typeface="Roboto Regular"/>
                <a:cs typeface="Roboto Regular"/>
                <a:sym typeface="Roboto Regular"/>
              </a:defRPr>
            </a:pPr>
            <a:r>
              <a:t>8.4.1, 8.4.2,</a:t>
            </a:r>
            <a:r>
              <a:rPr>
                <a:solidFill>
                  <a:srgbClr val="000000"/>
                </a:solidFill>
              </a:rPr>
              <a:t> </a:t>
            </a:r>
            <a:r>
              <a:rPr>
                <a:solidFill>
                  <a:srgbClr val="CC9900"/>
                </a:solidFill>
              </a:rPr>
              <a:t>12.1.1, 12.2.1, 12.2.2, 12.3.1, 12.4.1,</a:t>
            </a:r>
            <a:br>
              <a:rPr>
                <a:solidFill>
                  <a:srgbClr val="CC9900"/>
                </a:solidFill>
              </a:rPr>
            </a:br>
            <a:r>
              <a:rPr>
                <a:solidFill>
                  <a:srgbClr val="CC9900"/>
                </a:solidFill>
              </a:rPr>
              <a:t>12.4.2, 12.5.1, 12.6.1, 12.7.1, 12.a.1, 12.c.1</a:t>
            </a:r>
          </a:p>
        </p:txBody>
      </p:sp>
      <p:sp>
        <p:nvSpPr>
          <p:cNvPr id="119" name="Shape 632"/>
          <p:cNvSpPr txBox="1"/>
          <p:nvPr/>
        </p:nvSpPr>
        <p:spPr>
          <a:xfrm>
            <a:off x="2331810" y="2401377"/>
            <a:ext cx="5618614" cy="8915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p>
            <a:pPr defTabSz="457200">
              <a:spcBef>
                <a:spcPts val="2000"/>
              </a:spcBef>
              <a:defRPr>
                <a:solidFill>
                  <a:srgbClr val="903C3A"/>
                </a:solidFill>
                <a:latin typeface="Roboto Regular"/>
                <a:ea typeface="Roboto Regular"/>
                <a:cs typeface="Roboto Regular"/>
                <a:sym typeface="Roboto Regular"/>
              </a:defRPr>
            </a:pPr>
            <a:r>
              <a:t>Sustainable consumption </a:t>
            </a:r>
            <a:r>
              <a:rPr>
                <a:solidFill>
                  <a:srgbClr val="CC9900"/>
                </a:solidFill>
              </a:rPr>
              <a:t>and production, including</a:t>
            </a:r>
            <a:r>
              <a:rPr>
                <a:solidFill>
                  <a:srgbClr val="000000"/>
                </a:solidFill>
              </a:rPr>
              <a:t> </a:t>
            </a:r>
            <a:r>
              <a:t>material flow accounts, </a:t>
            </a:r>
            <a:r>
              <a:rPr>
                <a:solidFill>
                  <a:srgbClr val="CC9900"/>
                </a:solidFill>
              </a:rPr>
              <a:t>chemicals and wastes, </a:t>
            </a:r>
            <a:r>
              <a:t>environmental policy,</a:t>
            </a:r>
            <a:r>
              <a:rPr>
                <a:solidFill>
                  <a:srgbClr val="CC9900"/>
                </a:solidFill>
              </a:rPr>
              <a:t> food waste and fossil fuels.</a:t>
            </a:r>
          </a:p>
        </p:txBody>
      </p:sp>
      <p:sp>
        <p:nvSpPr>
          <p:cNvPr id="120" name="Shape 633"/>
          <p:cNvSpPr txBox="1"/>
          <p:nvPr/>
        </p:nvSpPr>
        <p:spPr>
          <a:xfrm>
            <a:off x="2355402" y="1351105"/>
            <a:ext cx="5827719" cy="6248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457200">
              <a:spcBef>
                <a:spcPts val="2000"/>
              </a:spcBef>
              <a:defRPr>
                <a:solidFill>
                  <a:srgbClr val="00B0F0"/>
                </a:solidFill>
                <a:latin typeface="Roboto Regular"/>
                <a:ea typeface="Roboto Regular"/>
                <a:cs typeface="Roboto Regular"/>
                <a:sym typeface="Roboto Regular"/>
              </a:defRPr>
            </a:lvl1pPr>
          </a:lstStyle>
          <a:p>
            <a:pPr/>
            <a:r>
              <a:t>Water quality, water resource management, freshwater ecosystems and water and sanitation</a:t>
            </a:r>
          </a:p>
        </p:txBody>
      </p:sp>
      <p:sp>
        <p:nvSpPr>
          <p:cNvPr id="121" name="Shape 634"/>
          <p:cNvSpPr txBox="1"/>
          <p:nvPr/>
        </p:nvSpPr>
        <p:spPr>
          <a:xfrm>
            <a:off x="2346692" y="3491505"/>
            <a:ext cx="5614250" cy="6248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457200">
              <a:spcBef>
                <a:spcPts val="2000"/>
              </a:spcBef>
              <a:defRPr>
                <a:solidFill>
                  <a:srgbClr val="7992B1"/>
                </a:solidFill>
                <a:latin typeface="Roboto Regular"/>
                <a:ea typeface="Roboto Regular"/>
                <a:cs typeface="Roboto Regular"/>
                <a:sym typeface="Roboto Regular"/>
              </a:defRPr>
            </a:lvl1pPr>
          </a:lstStyle>
          <a:p>
            <a:pPr/>
            <a:r>
              <a:t>Ocean related indicators on marine litter, acidification, marine management and coverage of protected areas</a:t>
            </a:r>
          </a:p>
        </p:txBody>
      </p:sp>
      <p:sp>
        <p:nvSpPr>
          <p:cNvPr id="122" name="Shape 635"/>
          <p:cNvSpPr txBox="1"/>
          <p:nvPr/>
        </p:nvSpPr>
        <p:spPr>
          <a:xfrm>
            <a:off x="2351932" y="4555930"/>
            <a:ext cx="5580659" cy="6248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457200">
              <a:spcBef>
                <a:spcPts val="2000"/>
              </a:spcBef>
              <a:defRPr>
                <a:solidFill>
                  <a:srgbClr val="92D050"/>
                </a:solidFill>
                <a:latin typeface="Roboto Regular"/>
                <a:ea typeface="Roboto Regular"/>
                <a:cs typeface="Roboto Regular"/>
                <a:sym typeface="Roboto Regular"/>
              </a:defRPr>
            </a:lvl1pPr>
          </a:lstStyle>
          <a:p>
            <a:pPr/>
            <a:r>
              <a:t>Protected areas, including mountains, and national targets for the Convention on Biological Diversity</a:t>
            </a:r>
          </a:p>
        </p:txBody>
      </p:sp>
      <p:sp>
        <p:nvSpPr>
          <p:cNvPr id="123" name="Shape 636"/>
          <p:cNvSpPr txBox="1"/>
          <p:nvPr/>
        </p:nvSpPr>
        <p:spPr>
          <a:xfrm>
            <a:off x="2343336" y="5509262"/>
            <a:ext cx="6501093" cy="6248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457200">
              <a:spcBef>
                <a:spcPts val="2000"/>
              </a:spcBef>
              <a:defRPr>
                <a:solidFill>
                  <a:srgbClr val="17375E"/>
                </a:solidFill>
                <a:latin typeface="Roboto Regular"/>
                <a:ea typeface="Roboto Regular"/>
                <a:cs typeface="Roboto Regular"/>
                <a:sym typeface="Roboto Regular"/>
              </a:defRPr>
            </a:lvl1pPr>
          </a:lstStyle>
          <a:p>
            <a:pPr/>
            <a:r>
              <a:t>Environmentally sound technology and sustainable development policy</a:t>
            </a:r>
          </a:p>
        </p:txBody>
      </p:sp>
      <p:pic>
        <p:nvPicPr>
          <p:cNvPr id="124" name="image1.jpeg" descr="image1.jpeg"/>
          <p:cNvPicPr>
            <a:picLocks noChangeAspect="1"/>
          </p:cNvPicPr>
          <p:nvPr/>
        </p:nvPicPr>
        <p:blipFill>
          <a:blip r:embed="rId2">
            <a:extLst/>
          </a:blip>
          <a:stretch>
            <a:fillRect/>
          </a:stretch>
        </p:blipFill>
        <p:spPr>
          <a:xfrm>
            <a:off x="61516" y="2222449"/>
            <a:ext cx="1027711" cy="902378"/>
          </a:xfrm>
          <a:prstGeom prst="rect">
            <a:avLst/>
          </a:prstGeom>
          <a:ln w="12700">
            <a:miter lim="400000"/>
          </a:ln>
        </p:spPr>
      </p:pic>
      <p:pic>
        <p:nvPicPr>
          <p:cNvPr id="125" name="image2.jpeg" descr="image2.jpeg"/>
          <p:cNvPicPr>
            <a:picLocks noChangeAspect="1"/>
          </p:cNvPicPr>
          <p:nvPr/>
        </p:nvPicPr>
        <p:blipFill>
          <a:blip r:embed="rId3">
            <a:extLst/>
          </a:blip>
          <a:stretch>
            <a:fillRect/>
          </a:stretch>
        </p:blipFill>
        <p:spPr>
          <a:xfrm>
            <a:off x="1113483" y="2224620"/>
            <a:ext cx="947379" cy="895554"/>
          </a:xfrm>
          <a:prstGeom prst="rect">
            <a:avLst/>
          </a:prstGeom>
          <a:ln w="12700">
            <a:miter lim="400000"/>
          </a:ln>
        </p:spPr>
      </p:pic>
      <p:sp>
        <p:nvSpPr>
          <p:cNvPr id="126" name="Shape 639"/>
          <p:cNvSpPr txBox="1"/>
          <p:nvPr>
            <p:ph type="sldNum" sz="quarter" idx="4294967295"/>
          </p:nvPr>
        </p:nvSpPr>
        <p:spPr>
          <a:xfrm>
            <a:off x="723900" y="6546849"/>
            <a:ext cx="127000" cy="127001"/>
          </a:xfrm>
          <a:prstGeom prst="rect">
            <a:avLst/>
          </a:prstGeom>
          <a:extLst>
            <a:ext uri="{C572A759-6A51-4108-AA02-DFA0A04FC94B}">
              <ma14:wrappingTextBoxFlag xmlns:ma14="http://schemas.microsoft.com/office/mac/drawingml/2011/main" val="1"/>
            </a:ext>
          </a:extLst>
        </p:spPr>
        <p:txBody>
          <a:bodyPr lIns="0" tIns="0" rIns="0" bIns="0">
            <a:normAutofit fontScale="100000" lnSpcReduction="0"/>
          </a:bodyPr>
          <a:lstStyle>
            <a:lvl1pPr defTabSz="457200">
              <a:spcBef>
                <a:spcPts val="200"/>
              </a:spcBef>
              <a:defRPr sz="900">
                <a:solidFill>
                  <a:srgbClr val="A6A6A6"/>
                </a:solidFill>
              </a:defRPr>
            </a:lvl1pPr>
          </a:lstStyle>
          <a:p>
            <a:pPr/>
            <a:fld id="{86CB4B4D-7CA3-9044-876B-883B54F8677D}" type="slidenum"/>
          </a:p>
        </p:txBody>
      </p:sp>
      <p:sp>
        <p:nvSpPr>
          <p:cNvPr id="127" name="Shape 640"/>
          <p:cNvSpPr txBox="1"/>
          <p:nvPr/>
        </p:nvSpPr>
        <p:spPr>
          <a:xfrm>
            <a:off x="732368" y="448891"/>
            <a:ext cx="7679264" cy="482601"/>
          </a:xfrm>
          <a:prstGeom prst="rect">
            <a:avLst/>
          </a:prstGeom>
          <a:ln w="12700">
            <a:miter lim="400000"/>
          </a:ln>
          <a:extLst>
            <a:ext uri="{C572A759-6A51-4108-AA02-DFA0A04FC94B}">
              <ma14:wrappingTextBoxFlag xmlns:ma14="http://schemas.microsoft.com/office/mac/drawingml/2011/main" val="1"/>
            </a:ext>
          </a:extLst>
        </p:spPr>
        <p:txBody>
          <a:bodyPr lIns="0" tIns="0" rIns="0" bIns="0">
            <a:spAutoFit/>
          </a:bodyPr>
          <a:lstStyle/>
          <a:p>
            <a:pPr defTabSz="457200">
              <a:defRPr sz="3200">
                <a:solidFill>
                  <a:srgbClr val="00AEEF"/>
                </a:solidFill>
                <a:latin typeface="Roboto Regular"/>
                <a:ea typeface="Roboto Regular"/>
                <a:cs typeface="Roboto Regular"/>
                <a:sym typeface="Roboto Regular"/>
              </a:defRPr>
            </a:pPr>
            <a:r>
              <a:t>UN Environment</a:t>
            </a:r>
            <a:r>
              <a:t> SDG</a:t>
            </a:r>
            <a:r>
              <a:t> Indicators</a:t>
            </a:r>
          </a:p>
        </p:txBody>
      </p:sp>
      <p:pic>
        <p:nvPicPr>
          <p:cNvPr id="128" name="image3.jpeg" descr="image3.jpeg"/>
          <p:cNvPicPr>
            <a:picLocks noChangeAspect="1"/>
          </p:cNvPicPr>
          <p:nvPr/>
        </p:nvPicPr>
        <p:blipFill>
          <a:blip r:embed="rId4">
            <a:extLst/>
          </a:blip>
          <a:stretch>
            <a:fillRect/>
          </a:stretch>
        </p:blipFill>
        <p:spPr>
          <a:xfrm>
            <a:off x="1093316" y="1254274"/>
            <a:ext cx="987713" cy="860701"/>
          </a:xfrm>
          <a:prstGeom prst="rect">
            <a:avLst/>
          </a:prstGeom>
          <a:ln w="12700">
            <a:miter lim="400000"/>
          </a:ln>
        </p:spPr>
      </p:pic>
      <p:pic>
        <p:nvPicPr>
          <p:cNvPr id="129" name="image4.jpeg" descr="image4.jpeg"/>
          <p:cNvPicPr>
            <a:picLocks noChangeAspect="1"/>
          </p:cNvPicPr>
          <p:nvPr/>
        </p:nvPicPr>
        <p:blipFill>
          <a:blip r:embed="rId5">
            <a:extLst/>
          </a:blip>
          <a:stretch>
            <a:fillRect/>
          </a:stretch>
        </p:blipFill>
        <p:spPr>
          <a:xfrm>
            <a:off x="1077085" y="3262191"/>
            <a:ext cx="1020177" cy="914350"/>
          </a:xfrm>
          <a:prstGeom prst="rect">
            <a:avLst/>
          </a:prstGeom>
          <a:ln w="12700">
            <a:miter lim="400000"/>
          </a:ln>
        </p:spPr>
      </p:pic>
      <p:pic>
        <p:nvPicPr>
          <p:cNvPr id="130" name="image5.jpeg" descr="image5.jpeg"/>
          <p:cNvPicPr>
            <a:picLocks noChangeAspect="1"/>
          </p:cNvPicPr>
          <p:nvPr/>
        </p:nvPicPr>
        <p:blipFill>
          <a:blip r:embed="rId6">
            <a:extLst/>
          </a:blip>
          <a:stretch>
            <a:fillRect/>
          </a:stretch>
        </p:blipFill>
        <p:spPr>
          <a:xfrm>
            <a:off x="1062533" y="4280298"/>
            <a:ext cx="1049279" cy="914350"/>
          </a:xfrm>
          <a:prstGeom prst="rect">
            <a:avLst/>
          </a:prstGeom>
          <a:ln w="12700">
            <a:miter lim="400000"/>
          </a:ln>
        </p:spPr>
      </p:pic>
      <p:pic>
        <p:nvPicPr>
          <p:cNvPr id="131" name="image6.jpeg" descr="image6.jpeg"/>
          <p:cNvPicPr>
            <a:picLocks noChangeAspect="1"/>
          </p:cNvPicPr>
          <p:nvPr/>
        </p:nvPicPr>
        <p:blipFill>
          <a:blip r:embed="rId7">
            <a:extLst/>
          </a:blip>
          <a:stretch>
            <a:fillRect/>
          </a:stretch>
        </p:blipFill>
        <p:spPr>
          <a:xfrm>
            <a:off x="1070136" y="5318340"/>
            <a:ext cx="1034075" cy="907969"/>
          </a:xfrm>
          <a:prstGeom prst="rect">
            <a:avLst/>
          </a:prstGeom>
          <a:ln w="12700">
            <a:miter lim="400000"/>
          </a:ln>
        </p:spPr>
      </p:pic>
      <p:sp>
        <p:nvSpPr>
          <p:cNvPr id="132" name="Shape 645"/>
          <p:cNvSpPr txBox="1"/>
          <p:nvPr/>
        </p:nvSpPr>
        <p:spPr>
          <a:xfrm>
            <a:off x="2222500" y="1525119"/>
            <a:ext cx="4825204" cy="447037"/>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defTabSz="457200">
              <a:spcBef>
                <a:spcPts val="2000"/>
              </a:spcBef>
              <a:defRPr sz="2400">
                <a:solidFill>
                  <a:srgbClr val="00B0F0"/>
                </a:solidFill>
                <a:latin typeface="Roboto Regular"/>
                <a:ea typeface="Roboto Regular"/>
                <a:cs typeface="Roboto Regular"/>
                <a:sym typeface="Roboto Regular"/>
              </a:defRPr>
            </a:lvl1pPr>
          </a:lstStyle>
          <a:p>
            <a:pPr/>
            <a:r>
              <a:t>6.3.2, 6.5.1, 6.6.1, 6.a.1, 6.b.1</a:t>
            </a:r>
          </a:p>
        </p:txBody>
      </p:sp>
      <p:sp>
        <p:nvSpPr>
          <p:cNvPr id="133" name="Shape 646"/>
          <p:cNvSpPr txBox="1"/>
          <p:nvPr/>
        </p:nvSpPr>
        <p:spPr>
          <a:xfrm>
            <a:off x="2222499" y="3542029"/>
            <a:ext cx="2985301" cy="447037"/>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defTabSz="457200">
              <a:spcBef>
                <a:spcPts val="2000"/>
              </a:spcBef>
              <a:defRPr sz="2400">
                <a:solidFill>
                  <a:srgbClr val="7992B1"/>
                </a:solidFill>
                <a:latin typeface="Roboto Regular"/>
                <a:ea typeface="Roboto Regular"/>
                <a:cs typeface="Roboto Regular"/>
                <a:sym typeface="Roboto Regular"/>
              </a:defRPr>
            </a:lvl1pPr>
          </a:lstStyle>
          <a:p>
            <a:pPr/>
            <a:r>
              <a:t>14.1.1, 14.2.1, 14.5.1 </a:t>
            </a:r>
          </a:p>
        </p:txBody>
      </p:sp>
      <p:sp>
        <p:nvSpPr>
          <p:cNvPr id="134" name="Shape 647"/>
          <p:cNvSpPr txBox="1"/>
          <p:nvPr/>
        </p:nvSpPr>
        <p:spPr>
          <a:xfrm>
            <a:off x="2222499" y="4443343"/>
            <a:ext cx="2909845" cy="447037"/>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defTabSz="457200">
              <a:spcBef>
                <a:spcPts val="2000"/>
              </a:spcBef>
              <a:defRPr sz="2400">
                <a:solidFill>
                  <a:srgbClr val="92D050"/>
                </a:solidFill>
                <a:latin typeface="Roboto Regular"/>
                <a:ea typeface="Roboto Regular"/>
                <a:cs typeface="Roboto Regular"/>
                <a:sym typeface="Roboto Regular"/>
              </a:defRPr>
            </a:lvl1pPr>
          </a:lstStyle>
          <a:p>
            <a:pPr/>
            <a:r>
              <a:t>15.1.2, 15.4.1, 15.9.1</a:t>
            </a:r>
          </a:p>
        </p:txBody>
      </p:sp>
      <p:sp>
        <p:nvSpPr>
          <p:cNvPr id="135" name="Shape 648"/>
          <p:cNvSpPr txBox="1"/>
          <p:nvPr/>
        </p:nvSpPr>
        <p:spPr>
          <a:xfrm>
            <a:off x="2222499" y="5542453"/>
            <a:ext cx="2100667" cy="447037"/>
          </a:xfrm>
          <a:prstGeom prst="rect">
            <a:avLst/>
          </a:prstGeom>
          <a:ln w="12700">
            <a:miter lim="400000"/>
          </a:ln>
          <a:extLst>
            <a:ext uri="{C572A759-6A51-4108-AA02-DFA0A04FC94B}">
              <ma14:wrappingTextBoxFlag xmlns:ma14="http://schemas.microsoft.com/office/mac/drawingml/2011/main" val="1"/>
            </a:ext>
          </a:extLst>
        </p:spPr>
        <p:txBody>
          <a:bodyPr wrap="none" lIns="45718" tIns="45718" rIns="45718" bIns="45718">
            <a:spAutoFit/>
          </a:bodyPr>
          <a:lstStyle>
            <a:lvl1pPr defTabSz="457200">
              <a:spcBef>
                <a:spcPts val="2000"/>
              </a:spcBef>
              <a:defRPr sz="2400">
                <a:solidFill>
                  <a:srgbClr val="17375E"/>
                </a:solidFill>
                <a:latin typeface="Roboto Regular"/>
                <a:ea typeface="Roboto Regular"/>
                <a:cs typeface="Roboto Regular"/>
                <a:sym typeface="Roboto Regular"/>
              </a:defRPr>
            </a:lvl1pPr>
          </a:lstStyle>
          <a:p>
            <a:pPr/>
            <a:r>
              <a:t>17.7.1, 17.14.1</a:t>
            </a:r>
          </a:p>
        </p:txBody>
      </p:sp>
      <p:sp>
        <p:nvSpPr>
          <p:cNvPr id="136" name="Shape 649"/>
          <p:cNvSpPr/>
          <p:nvPr/>
        </p:nvSpPr>
        <p:spPr>
          <a:xfrm>
            <a:off x="728121" y="1193800"/>
            <a:ext cx="7679265" cy="0"/>
          </a:xfrm>
          <a:prstGeom prst="line">
            <a:avLst/>
          </a:prstGeom>
          <a:ln w="12700">
            <a:solidFill>
              <a:srgbClr val="00AEEF"/>
            </a:solidFill>
          </a:ln>
        </p:spPr>
        <p:txBody>
          <a:bodyPr lIns="45719" rIns="45719"/>
          <a:lstStyle/>
          <a:p>
            <a:pPr/>
          </a:p>
        </p:txBody>
      </p:sp>
      <p:sp>
        <p:nvSpPr>
          <p:cNvPr id="137" name="Shape 650"/>
          <p:cNvSpPr/>
          <p:nvPr/>
        </p:nvSpPr>
        <p:spPr>
          <a:xfrm>
            <a:off x="728121" y="6350001"/>
            <a:ext cx="7679265" cy="2"/>
          </a:xfrm>
          <a:prstGeom prst="line">
            <a:avLst/>
          </a:prstGeom>
          <a:ln w="12700">
            <a:solidFill>
              <a:srgbClr val="00AEEF"/>
            </a:solidFill>
          </a:ln>
        </p:spPr>
        <p:txBody>
          <a:bodyPr lIns="45719" rIns="45719"/>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path" nodeType="clickEffect" presetSubtype="0" presetID="-1" grpId="1" accel="50000" decel="50000" fill="hold">
                                  <p:stCondLst>
                                    <p:cond delay="0"/>
                                  </p:stCondLst>
                                  <p:childTnLst>
                                    <p:animMotion path="M 0.000000 0.000000 L -0.097222 -0.064978" origin="layout" pathEditMode="relative">
                                      <p:cBhvr>
                                        <p:cTn id="6" dur="1000" fill="hold"/>
                                        <p:tgtEl>
                                          <p:spTgt spid="132"/>
                                        </p:tgtEl>
                                        <p:attrNameLst>
                                          <p:attrName>ppt_x</p:attrName>
                                          <p:attrName>ppt_y</p:attrName>
                                        </p:attrNameLst>
                                      </p:cBhvr>
                                    </p:animMotion>
                                  </p:childTnLst>
                                </p:cTn>
                              </p:par>
                            </p:childTnLst>
                          </p:cTn>
                        </p:par>
                        <p:par>
                          <p:cTn id="7" fill="hold">
                            <p:stCondLst>
                              <p:cond delay="0"/>
                            </p:stCondLst>
                            <p:childTnLst>
                              <p:par>
                                <p:cTn id="8" presetClass="emph" nodeType="afterEffect" presetSubtype="0" presetID="6" grpId="2" accel="50000" decel="50000" fill="hold">
                                  <p:stCondLst>
                                    <p:cond delay="0"/>
                                  </p:stCondLst>
                                  <p:childTnLst>
                                    <p:animScale>
                                      <p:cBhvr>
                                        <p:cTn id="9" dur="1000" fill="hold"/>
                                        <p:tgtEl>
                                          <p:spTgt spid="132"/>
                                        </p:tgtEl>
                                      </p:cBhvr>
                                      <p:by x="44743" y="44743"/>
                                    </p:animScale>
                                  </p:childTnLst>
                                </p:cTn>
                              </p:par>
                            </p:childTnLst>
                          </p:cTn>
                        </p:par>
                        <p:par>
                          <p:cTn id="10" fill="hold">
                            <p:stCondLst>
                              <p:cond delay="0"/>
                            </p:stCondLst>
                            <p:childTnLst>
                              <p:par>
                                <p:cTn id="11" presetClass="path" nodeType="withEffect" presetSubtype="0" presetID="-1" grpId="3" accel="50000" decel="50000" fill="hold">
                                  <p:stCondLst>
                                    <p:cond delay="0"/>
                                  </p:stCondLst>
                                  <p:childTnLst>
                                    <p:animMotion path="M 0.000000 0.000000 L -0.154177 -0.076649" origin="layout" pathEditMode="relative">
                                      <p:cBhvr>
                                        <p:cTn id="12" dur="1000" fill="hold"/>
                                        <p:tgtEl>
                                          <p:spTgt spid="118"/>
                                        </p:tgtEl>
                                        <p:attrNameLst>
                                          <p:attrName>ppt_x</p:attrName>
                                          <p:attrName>ppt_y</p:attrName>
                                        </p:attrNameLst>
                                      </p:cBhvr>
                                    </p:animMotion>
                                  </p:childTnLst>
                                </p:cTn>
                              </p:par>
                            </p:childTnLst>
                          </p:cTn>
                        </p:par>
                        <p:par>
                          <p:cTn id="13" fill="hold">
                            <p:stCondLst>
                              <p:cond delay="0"/>
                            </p:stCondLst>
                            <p:childTnLst>
                              <p:par>
                                <p:cTn id="14" presetClass="emph" nodeType="afterEffect" presetSubtype="0" presetID="6" grpId="4" accel="50000" decel="50000" fill="hold">
                                  <p:stCondLst>
                                    <p:cond delay="0"/>
                                  </p:stCondLst>
                                  <p:childTnLst>
                                    <p:animScale>
                                      <p:cBhvr>
                                        <p:cTn id="15" dur="1000" fill="hold"/>
                                        <p:tgtEl>
                                          <p:spTgt spid="118"/>
                                        </p:tgtEl>
                                      </p:cBhvr>
                                      <p:by x="49998" y="49998"/>
                                    </p:animScale>
                                  </p:childTnLst>
                                </p:cTn>
                              </p:par>
                            </p:childTnLst>
                          </p:cTn>
                        </p:par>
                        <p:par>
                          <p:cTn id="16" fill="hold">
                            <p:stCondLst>
                              <p:cond delay="0"/>
                            </p:stCondLst>
                            <p:childTnLst>
                              <p:par>
                                <p:cTn id="17" presetClass="path" nodeType="withEffect" presetSubtype="0" presetID="-1" grpId="5" accel="50000" decel="50000" fill="hold">
                                  <p:stCondLst>
                                    <p:cond delay="0"/>
                                  </p:stCondLst>
                                  <p:childTnLst>
                                    <p:animMotion path="M 0.000000 0.000000 L -0.030764 -0.047331" origin="layout" pathEditMode="relative">
                                      <p:cBhvr>
                                        <p:cTn id="18" dur="1000" fill="hold"/>
                                        <p:tgtEl>
                                          <p:spTgt spid="133"/>
                                        </p:tgtEl>
                                        <p:attrNameLst>
                                          <p:attrName>ppt_x</p:attrName>
                                          <p:attrName>ppt_y</p:attrName>
                                        </p:attrNameLst>
                                      </p:cBhvr>
                                    </p:animMotion>
                                  </p:childTnLst>
                                </p:cTn>
                              </p:par>
                            </p:childTnLst>
                          </p:cTn>
                        </p:par>
                        <p:par>
                          <p:cTn id="19" fill="hold">
                            <p:stCondLst>
                              <p:cond delay="0"/>
                            </p:stCondLst>
                            <p:childTnLst>
                              <p:par>
                                <p:cTn id="20" presetClass="emph" nodeType="afterEffect" presetSubtype="0" presetID="6" grpId="6" accel="50000" decel="50000" fill="hold">
                                  <p:stCondLst>
                                    <p:cond delay="0"/>
                                  </p:stCondLst>
                                  <p:childTnLst>
                                    <p:animScale>
                                      <p:cBhvr>
                                        <p:cTn id="21" dur="1000" fill="hold"/>
                                        <p:tgtEl>
                                          <p:spTgt spid="133"/>
                                        </p:tgtEl>
                                      </p:cBhvr>
                                      <p:by x="50000" y="50000"/>
                                    </p:animScale>
                                  </p:childTnLst>
                                </p:cTn>
                              </p:par>
                            </p:childTnLst>
                          </p:cTn>
                        </p:par>
                        <p:par>
                          <p:cTn id="22" fill="hold">
                            <p:stCondLst>
                              <p:cond delay="0"/>
                            </p:stCondLst>
                            <p:childTnLst>
                              <p:par>
                                <p:cTn id="23" presetClass="path" nodeType="withEffect" presetSubtype="0" presetID="-1" grpId="7" accel="50000" decel="50000" fill="hold">
                                  <p:stCondLst>
                                    <p:cond delay="0"/>
                                  </p:stCondLst>
                                  <p:childTnLst>
                                    <p:animMotion path="M 0.000000 0.000000 L -0.033210 -0.036134" origin="layout" pathEditMode="relative">
                                      <p:cBhvr>
                                        <p:cTn id="24" dur="1000" fill="hold"/>
                                        <p:tgtEl>
                                          <p:spTgt spid="134"/>
                                        </p:tgtEl>
                                        <p:attrNameLst>
                                          <p:attrName>ppt_x</p:attrName>
                                          <p:attrName>ppt_y</p:attrName>
                                        </p:attrNameLst>
                                      </p:cBhvr>
                                    </p:animMotion>
                                  </p:childTnLst>
                                </p:cTn>
                              </p:par>
                            </p:childTnLst>
                          </p:cTn>
                        </p:par>
                        <p:par>
                          <p:cTn id="25" fill="hold">
                            <p:stCondLst>
                              <p:cond delay="0"/>
                            </p:stCondLst>
                            <p:childTnLst>
                              <p:par>
                                <p:cTn id="26" presetClass="emph" nodeType="afterEffect" presetSubtype="0" presetID="6" grpId="8" accel="50000" decel="50000" fill="hold">
                                  <p:stCondLst>
                                    <p:cond delay="0"/>
                                  </p:stCondLst>
                                  <p:childTnLst>
                                    <p:animScale>
                                      <p:cBhvr>
                                        <p:cTn id="27" dur="1000" fill="hold"/>
                                        <p:tgtEl>
                                          <p:spTgt spid="134"/>
                                        </p:tgtEl>
                                      </p:cBhvr>
                                      <p:by x="50000" y="50000"/>
                                    </p:animScale>
                                  </p:childTnLst>
                                </p:cTn>
                              </p:par>
                            </p:childTnLst>
                          </p:cTn>
                        </p:par>
                        <p:par>
                          <p:cTn id="28" fill="hold">
                            <p:stCondLst>
                              <p:cond delay="0"/>
                            </p:stCondLst>
                            <p:childTnLst>
                              <p:par>
                                <p:cTn id="29" presetClass="path" nodeType="withEffect" presetSubtype="0" presetID="-1" grpId="9" accel="50000" decel="50000" fill="hold">
                                  <p:stCondLst>
                                    <p:cond delay="0"/>
                                  </p:stCondLst>
                                  <p:childTnLst>
                                    <p:animMotion path="M 0.000000 0.000000 L -0.012855 -0.058173" origin="layout" pathEditMode="relative">
                                      <p:cBhvr>
                                        <p:cTn id="30" dur="1000" fill="hold"/>
                                        <p:tgtEl>
                                          <p:spTgt spid="135"/>
                                        </p:tgtEl>
                                        <p:attrNameLst>
                                          <p:attrName>ppt_x</p:attrName>
                                          <p:attrName>ppt_y</p:attrName>
                                        </p:attrNameLst>
                                      </p:cBhvr>
                                    </p:animMotion>
                                  </p:childTnLst>
                                </p:cTn>
                              </p:par>
                            </p:childTnLst>
                          </p:cTn>
                        </p:par>
                        <p:par>
                          <p:cTn id="31" fill="hold">
                            <p:stCondLst>
                              <p:cond delay="0"/>
                            </p:stCondLst>
                            <p:childTnLst>
                              <p:par>
                                <p:cTn id="32" presetClass="emph" nodeType="afterEffect" presetSubtype="0" presetID="6" grpId="10" accel="50000" decel="50000" fill="hold">
                                  <p:stCondLst>
                                    <p:cond delay="0"/>
                                  </p:stCondLst>
                                  <p:childTnLst>
                                    <p:animScale>
                                      <p:cBhvr>
                                        <p:cTn id="33" dur="1000" fill="hold"/>
                                        <p:tgtEl>
                                          <p:spTgt spid="135"/>
                                        </p:tgtEl>
                                      </p:cBhvr>
                                      <p:by x="50000" y="50000"/>
                                    </p:animScale>
                                  </p:childTnLst>
                                </p:cTn>
                              </p:par>
                            </p:childTnLst>
                          </p:cTn>
                        </p:par>
                        <p:par>
                          <p:cTn id="34" fill="hold">
                            <p:stCondLst>
                              <p:cond delay="1000"/>
                            </p:stCondLst>
                            <p:childTnLst>
                              <p:par>
                                <p:cTn id="35" presetClass="entr" nodeType="afterEffect" presetSubtype="16" presetID="23" grpId="11" fill="hold">
                                  <p:stCondLst>
                                    <p:cond delay="0"/>
                                  </p:stCondLst>
                                  <p:iterate type="el" backwards="0">
                                    <p:tmAbs val="0"/>
                                  </p:iterate>
                                  <p:childTnLst>
                                    <p:set>
                                      <p:cBhvr>
                                        <p:cTn id="36" fill="hold"/>
                                        <p:tgtEl>
                                          <p:spTgt spid="120"/>
                                        </p:tgtEl>
                                        <p:attrNameLst>
                                          <p:attrName>style.visibility</p:attrName>
                                        </p:attrNameLst>
                                      </p:cBhvr>
                                      <p:to>
                                        <p:strVal val="visible"/>
                                      </p:to>
                                    </p:set>
                                    <p:anim calcmode="lin" valueType="num">
                                      <p:cBhvr>
                                        <p:cTn id="37" dur="1000" fill="hold"/>
                                        <p:tgtEl>
                                          <p:spTgt spid="120"/>
                                        </p:tgtEl>
                                        <p:attrNameLst>
                                          <p:attrName>ppt_w</p:attrName>
                                        </p:attrNameLst>
                                      </p:cBhvr>
                                      <p:tavLst>
                                        <p:tav tm="0">
                                          <p:val>
                                            <p:fltVal val="0"/>
                                          </p:val>
                                        </p:tav>
                                        <p:tav tm="100000">
                                          <p:val>
                                            <p:strVal val="#ppt_w"/>
                                          </p:val>
                                        </p:tav>
                                      </p:tavLst>
                                    </p:anim>
                                    <p:anim calcmode="lin" valueType="num">
                                      <p:cBhvr>
                                        <p:cTn id="38" dur="1000" fill="hold"/>
                                        <p:tgtEl>
                                          <p:spTgt spid="120"/>
                                        </p:tgtEl>
                                        <p:attrNameLst>
                                          <p:attrName>ppt_h</p:attrName>
                                        </p:attrNameLst>
                                      </p:cBhvr>
                                      <p:tavLst>
                                        <p:tav tm="0">
                                          <p:val>
                                            <p:fltVal val="0"/>
                                          </p:val>
                                        </p:tav>
                                        <p:tav tm="100000">
                                          <p:val>
                                            <p:strVal val="#ppt_h"/>
                                          </p:val>
                                        </p:tav>
                                      </p:tavLst>
                                    </p:anim>
                                  </p:childTnLst>
                                </p:cTn>
                              </p:par>
                            </p:childTnLst>
                          </p:cTn>
                        </p:par>
                        <p:par>
                          <p:cTn id="39" fill="hold">
                            <p:stCondLst>
                              <p:cond delay="2000"/>
                            </p:stCondLst>
                            <p:childTnLst>
                              <p:par>
                                <p:cTn id="40" presetClass="entr" nodeType="afterEffect" presetSubtype="16" presetID="23" grpId="12" fill="hold">
                                  <p:stCondLst>
                                    <p:cond delay="0"/>
                                  </p:stCondLst>
                                  <p:iterate type="el" backwards="0">
                                    <p:tmAbs val="0"/>
                                  </p:iterate>
                                  <p:childTnLst>
                                    <p:set>
                                      <p:cBhvr>
                                        <p:cTn id="41" fill="hold"/>
                                        <p:tgtEl>
                                          <p:spTgt spid="119"/>
                                        </p:tgtEl>
                                        <p:attrNameLst>
                                          <p:attrName>style.visibility</p:attrName>
                                        </p:attrNameLst>
                                      </p:cBhvr>
                                      <p:to>
                                        <p:strVal val="visible"/>
                                      </p:to>
                                    </p:set>
                                    <p:anim calcmode="lin" valueType="num">
                                      <p:cBhvr>
                                        <p:cTn id="42" dur="1000" fill="hold"/>
                                        <p:tgtEl>
                                          <p:spTgt spid="119"/>
                                        </p:tgtEl>
                                        <p:attrNameLst>
                                          <p:attrName>ppt_w</p:attrName>
                                        </p:attrNameLst>
                                      </p:cBhvr>
                                      <p:tavLst>
                                        <p:tav tm="0">
                                          <p:val>
                                            <p:fltVal val="0"/>
                                          </p:val>
                                        </p:tav>
                                        <p:tav tm="100000">
                                          <p:val>
                                            <p:strVal val="#ppt_w"/>
                                          </p:val>
                                        </p:tav>
                                      </p:tavLst>
                                    </p:anim>
                                    <p:anim calcmode="lin" valueType="num">
                                      <p:cBhvr>
                                        <p:cTn id="43" dur="1000" fill="hold"/>
                                        <p:tgtEl>
                                          <p:spTgt spid="119"/>
                                        </p:tgtEl>
                                        <p:attrNameLst>
                                          <p:attrName>ppt_h</p:attrName>
                                        </p:attrNameLst>
                                      </p:cBhvr>
                                      <p:tavLst>
                                        <p:tav tm="0">
                                          <p:val>
                                            <p:fltVal val="0"/>
                                          </p:val>
                                        </p:tav>
                                        <p:tav tm="100000">
                                          <p:val>
                                            <p:strVal val="#ppt_h"/>
                                          </p:val>
                                        </p:tav>
                                      </p:tavLst>
                                    </p:anim>
                                  </p:childTnLst>
                                </p:cTn>
                              </p:par>
                            </p:childTnLst>
                          </p:cTn>
                        </p:par>
                        <p:par>
                          <p:cTn id="44" fill="hold">
                            <p:stCondLst>
                              <p:cond delay="3000"/>
                            </p:stCondLst>
                            <p:childTnLst>
                              <p:par>
                                <p:cTn id="45" presetClass="entr" nodeType="afterEffect" presetSubtype="16" presetID="23" grpId="13" fill="hold">
                                  <p:stCondLst>
                                    <p:cond delay="0"/>
                                  </p:stCondLst>
                                  <p:iterate type="el" backwards="0">
                                    <p:tmAbs val="0"/>
                                  </p:iterate>
                                  <p:childTnLst>
                                    <p:set>
                                      <p:cBhvr>
                                        <p:cTn id="46" fill="hold"/>
                                        <p:tgtEl>
                                          <p:spTgt spid="121"/>
                                        </p:tgtEl>
                                        <p:attrNameLst>
                                          <p:attrName>style.visibility</p:attrName>
                                        </p:attrNameLst>
                                      </p:cBhvr>
                                      <p:to>
                                        <p:strVal val="visible"/>
                                      </p:to>
                                    </p:set>
                                    <p:anim calcmode="lin" valueType="num">
                                      <p:cBhvr>
                                        <p:cTn id="47" dur="1000" fill="hold"/>
                                        <p:tgtEl>
                                          <p:spTgt spid="121"/>
                                        </p:tgtEl>
                                        <p:attrNameLst>
                                          <p:attrName>ppt_w</p:attrName>
                                        </p:attrNameLst>
                                      </p:cBhvr>
                                      <p:tavLst>
                                        <p:tav tm="0">
                                          <p:val>
                                            <p:fltVal val="0"/>
                                          </p:val>
                                        </p:tav>
                                        <p:tav tm="100000">
                                          <p:val>
                                            <p:strVal val="#ppt_w"/>
                                          </p:val>
                                        </p:tav>
                                      </p:tavLst>
                                    </p:anim>
                                    <p:anim calcmode="lin" valueType="num">
                                      <p:cBhvr>
                                        <p:cTn id="48" dur="1000" fill="hold"/>
                                        <p:tgtEl>
                                          <p:spTgt spid="121"/>
                                        </p:tgtEl>
                                        <p:attrNameLst>
                                          <p:attrName>ppt_h</p:attrName>
                                        </p:attrNameLst>
                                      </p:cBhvr>
                                      <p:tavLst>
                                        <p:tav tm="0">
                                          <p:val>
                                            <p:fltVal val="0"/>
                                          </p:val>
                                        </p:tav>
                                        <p:tav tm="100000">
                                          <p:val>
                                            <p:strVal val="#ppt_h"/>
                                          </p:val>
                                        </p:tav>
                                      </p:tavLst>
                                    </p:anim>
                                  </p:childTnLst>
                                </p:cTn>
                              </p:par>
                            </p:childTnLst>
                          </p:cTn>
                        </p:par>
                        <p:par>
                          <p:cTn id="49" fill="hold">
                            <p:stCondLst>
                              <p:cond delay="4000"/>
                            </p:stCondLst>
                            <p:childTnLst>
                              <p:par>
                                <p:cTn id="50" presetClass="entr" nodeType="afterEffect" presetSubtype="16" presetID="23" grpId="14" fill="hold">
                                  <p:stCondLst>
                                    <p:cond delay="0"/>
                                  </p:stCondLst>
                                  <p:iterate type="el" backwards="0">
                                    <p:tmAbs val="0"/>
                                  </p:iterate>
                                  <p:childTnLst>
                                    <p:set>
                                      <p:cBhvr>
                                        <p:cTn id="51" fill="hold"/>
                                        <p:tgtEl>
                                          <p:spTgt spid="122"/>
                                        </p:tgtEl>
                                        <p:attrNameLst>
                                          <p:attrName>style.visibility</p:attrName>
                                        </p:attrNameLst>
                                      </p:cBhvr>
                                      <p:to>
                                        <p:strVal val="visible"/>
                                      </p:to>
                                    </p:set>
                                    <p:anim calcmode="lin" valueType="num">
                                      <p:cBhvr>
                                        <p:cTn id="52" dur="1000" fill="hold"/>
                                        <p:tgtEl>
                                          <p:spTgt spid="122"/>
                                        </p:tgtEl>
                                        <p:attrNameLst>
                                          <p:attrName>ppt_w</p:attrName>
                                        </p:attrNameLst>
                                      </p:cBhvr>
                                      <p:tavLst>
                                        <p:tav tm="0">
                                          <p:val>
                                            <p:fltVal val="0"/>
                                          </p:val>
                                        </p:tav>
                                        <p:tav tm="100000">
                                          <p:val>
                                            <p:strVal val="#ppt_w"/>
                                          </p:val>
                                        </p:tav>
                                      </p:tavLst>
                                    </p:anim>
                                    <p:anim calcmode="lin" valueType="num">
                                      <p:cBhvr>
                                        <p:cTn id="53" dur="1000" fill="hold"/>
                                        <p:tgtEl>
                                          <p:spTgt spid="122"/>
                                        </p:tgtEl>
                                        <p:attrNameLst>
                                          <p:attrName>ppt_h</p:attrName>
                                        </p:attrNameLst>
                                      </p:cBhvr>
                                      <p:tavLst>
                                        <p:tav tm="0">
                                          <p:val>
                                            <p:fltVal val="0"/>
                                          </p:val>
                                        </p:tav>
                                        <p:tav tm="100000">
                                          <p:val>
                                            <p:strVal val="#ppt_h"/>
                                          </p:val>
                                        </p:tav>
                                      </p:tavLst>
                                    </p:anim>
                                  </p:childTnLst>
                                </p:cTn>
                              </p:par>
                            </p:childTnLst>
                          </p:cTn>
                        </p:par>
                        <p:par>
                          <p:cTn id="54" fill="hold">
                            <p:stCondLst>
                              <p:cond delay="5000"/>
                            </p:stCondLst>
                            <p:childTnLst>
                              <p:par>
                                <p:cTn id="55" presetClass="entr" nodeType="afterEffect" presetSubtype="16" presetID="23" grpId="15" fill="hold">
                                  <p:stCondLst>
                                    <p:cond delay="0"/>
                                  </p:stCondLst>
                                  <p:iterate type="el" backwards="0">
                                    <p:tmAbs val="0"/>
                                  </p:iterate>
                                  <p:childTnLst>
                                    <p:set>
                                      <p:cBhvr>
                                        <p:cTn id="56" fill="hold"/>
                                        <p:tgtEl>
                                          <p:spTgt spid="123"/>
                                        </p:tgtEl>
                                        <p:attrNameLst>
                                          <p:attrName>style.visibility</p:attrName>
                                        </p:attrNameLst>
                                      </p:cBhvr>
                                      <p:to>
                                        <p:strVal val="visible"/>
                                      </p:to>
                                    </p:set>
                                    <p:anim calcmode="lin" valueType="num">
                                      <p:cBhvr>
                                        <p:cTn id="57" dur="1000" fill="hold"/>
                                        <p:tgtEl>
                                          <p:spTgt spid="123"/>
                                        </p:tgtEl>
                                        <p:attrNameLst>
                                          <p:attrName>ppt_w</p:attrName>
                                        </p:attrNameLst>
                                      </p:cBhvr>
                                      <p:tavLst>
                                        <p:tav tm="0">
                                          <p:val>
                                            <p:fltVal val="0"/>
                                          </p:val>
                                        </p:tav>
                                        <p:tav tm="100000">
                                          <p:val>
                                            <p:strVal val="#ppt_w"/>
                                          </p:val>
                                        </p:tav>
                                      </p:tavLst>
                                    </p:anim>
                                    <p:anim calcmode="lin" valueType="num">
                                      <p:cBhvr>
                                        <p:cTn id="58" dur="1000" fill="hold"/>
                                        <p:tgtEl>
                                          <p:spTgt spid="12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18" grpId="4"/>
      <p:bldP build="whole" bldLvl="1" animBg="1" rev="0" advAuto="0" spid="123" grpId="15"/>
      <p:bldP build="whole" bldLvl="1" animBg="1" rev="0" advAuto="0" spid="132" grpId="2"/>
      <p:bldP build="whole" bldLvl="1" animBg="1" rev="0" advAuto="0" spid="134" grpId="8"/>
      <p:bldP build="whole" bldLvl="1" animBg="1" rev="0" advAuto="0" spid="133" grpId="6"/>
      <p:bldP build="whole" bldLvl="1" animBg="1" rev="0" advAuto="0" spid="135" grpId="10"/>
      <p:bldP build="whole" bldLvl="1" animBg="1" rev="0" advAuto="0" spid="120" grpId="11"/>
      <p:bldP build="whole" bldLvl="1" animBg="1" rev="0" advAuto="0" spid="119" grpId="12"/>
      <p:bldP build="whole" bldLvl="1" animBg="1" rev="0" advAuto="0" spid="121" grpId="13"/>
      <p:bldP build="whole" bldLvl="1" animBg="1" rev="0" advAuto="0" spid="122" grpId="14"/>
    </p:bldLst>
  </p:timing>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39" name="Content Placeholder 2"/>
          <p:cNvSpPr txBox="1"/>
          <p:nvPr>
            <p:ph type="body" idx="1"/>
          </p:nvPr>
        </p:nvSpPr>
        <p:spPr>
          <a:xfrm>
            <a:off x="628650" y="1431487"/>
            <a:ext cx="7886700" cy="4351338"/>
          </a:xfrm>
          <a:prstGeom prst="rect">
            <a:avLst/>
          </a:prstGeom>
        </p:spPr>
        <p:txBody>
          <a:bodyPr/>
          <a:lstStyle/>
          <a:p>
            <a:pPr marL="226313" indent="-226313" defTabSz="905255">
              <a:spcBef>
                <a:spcPts val="900"/>
              </a:spcBef>
              <a:defRPr sz="2772"/>
            </a:pPr>
            <a:r>
              <a:t>support countries in their efforts to track progress against the delivery of Sustainable Development Goal (SDG) 14 (Life below water), </a:t>
            </a:r>
          </a:p>
          <a:p>
            <a:pPr marL="226313" indent="-226313" defTabSz="905255">
              <a:spcBef>
                <a:spcPts val="900"/>
              </a:spcBef>
              <a:defRPr sz="2772"/>
            </a:pPr>
            <a:r>
              <a:t>(14.1.1) “</a:t>
            </a:r>
            <a:r>
              <a:rPr i="1"/>
              <a:t>Index of Coastal Eutrophication (ICEP) and floating plastic debris density</a:t>
            </a:r>
            <a:r>
              <a:t>”; </a:t>
            </a:r>
          </a:p>
          <a:p>
            <a:pPr marL="226313" indent="-226313" defTabSz="905255">
              <a:spcBef>
                <a:spcPts val="900"/>
              </a:spcBef>
              <a:defRPr sz="2772"/>
            </a:pPr>
            <a:r>
              <a:t>(14.2.1) “</a:t>
            </a:r>
            <a:r>
              <a:rPr i="1"/>
              <a:t>Proportion of national exclusive economic zones managed using ecosystem-based approaches</a:t>
            </a:r>
            <a:r>
              <a:t>”; and </a:t>
            </a:r>
          </a:p>
          <a:p>
            <a:pPr marL="226313" indent="-226313" defTabSz="905255">
              <a:spcBef>
                <a:spcPts val="900"/>
              </a:spcBef>
              <a:defRPr sz="2772"/>
            </a:pPr>
            <a:r>
              <a:t>(14.5.1) “</a:t>
            </a:r>
            <a:r>
              <a:rPr i="1"/>
              <a:t>Coverage of protected areas in relation to marine areas</a:t>
            </a:r>
            <a:r>
              <a:t>”. </a:t>
            </a:r>
          </a:p>
        </p:txBody>
      </p:sp>
      <p:sp>
        <p:nvSpPr>
          <p:cNvPr id="140"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141"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
        <p:nvSpPr>
          <p:cNvPr id="142" name="Title 1"/>
          <p:cNvSpPr txBox="1"/>
          <p:nvPr>
            <p:ph type="title"/>
          </p:nvPr>
        </p:nvSpPr>
        <p:spPr>
          <a:xfrm>
            <a:off x="628650" y="365126"/>
            <a:ext cx="7886700" cy="1325563"/>
          </a:xfrm>
          <a:prstGeom prst="rect">
            <a:avLst/>
          </a:prstGeom>
        </p:spPr>
        <p:txBody>
          <a:bodyPr/>
          <a:lstStyle>
            <a:lvl1pPr>
              <a:defRPr sz="3200">
                <a:solidFill>
                  <a:srgbClr val="00AEEF"/>
                </a:solidFill>
                <a:latin typeface="Roboto Regular"/>
                <a:ea typeface="Roboto Regular"/>
                <a:cs typeface="Roboto Regular"/>
                <a:sym typeface="Roboto Regular"/>
              </a:defRPr>
            </a:lvl1pPr>
          </a:lstStyle>
          <a:p>
            <a:pPr/>
            <a:r>
              <a:t>UN Environment - Goal 14</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44" name="Content Placeholder 2"/>
          <p:cNvSpPr txBox="1"/>
          <p:nvPr>
            <p:ph type="body" idx="1"/>
          </p:nvPr>
        </p:nvSpPr>
        <p:spPr>
          <a:xfrm>
            <a:off x="628650" y="1977587"/>
            <a:ext cx="7886700" cy="4351338"/>
          </a:xfrm>
          <a:prstGeom prst="rect">
            <a:avLst/>
          </a:prstGeom>
        </p:spPr>
        <p:txBody>
          <a:bodyPr/>
          <a:lstStyle/>
          <a:p>
            <a:pPr>
              <a:lnSpc>
                <a:spcPct val="81000"/>
              </a:lnSpc>
              <a:defRPr sz="2300"/>
            </a:pPr>
            <a:r>
              <a:t>Two types of indicators:</a:t>
            </a:r>
          </a:p>
          <a:p>
            <a:pPr>
              <a:lnSpc>
                <a:spcPct val="81000"/>
              </a:lnSpc>
              <a:defRPr sz="2300"/>
            </a:pPr>
            <a:r>
              <a:t>1) Indicators for the </a:t>
            </a:r>
            <a:r>
              <a:rPr b="1"/>
              <a:t>cause of eutrophication </a:t>
            </a:r>
            <a:r>
              <a:t>(nutrient input and concentrations):  Nutrient enrichment is included in five Regional Seas Programmes and by the European Union (EU) </a:t>
            </a:r>
          </a:p>
          <a:p>
            <a:pPr>
              <a:lnSpc>
                <a:spcPct val="81000"/>
              </a:lnSpc>
              <a:defRPr sz="2300"/>
            </a:pPr>
            <a:r>
              <a:t>2) Indicators for the direct </a:t>
            </a:r>
            <a:r>
              <a:rPr b="1"/>
              <a:t>effects of eutrophication </a:t>
            </a:r>
            <a:r>
              <a:t>(e.g. Chlorophyll-a concentrations, biomass growth, water clarity/turbidity): Chlorophyll-a is most frequent across the 18 Regional Seas Programmes. Regional Seas Programmes use two methodological approaches for monitoring Chlorophyll-a: - In situ measurements, and - Remote sensing using satellite images. </a:t>
            </a:r>
          </a:p>
        </p:txBody>
      </p:sp>
      <p:sp>
        <p:nvSpPr>
          <p:cNvPr id="145" name="Shape 649"/>
          <p:cNvSpPr/>
          <p:nvPr/>
        </p:nvSpPr>
        <p:spPr>
          <a:xfrm>
            <a:off x="732367" y="1478538"/>
            <a:ext cx="7679266" cy="1"/>
          </a:xfrm>
          <a:prstGeom prst="line">
            <a:avLst/>
          </a:prstGeom>
          <a:ln w="12700">
            <a:solidFill>
              <a:srgbClr val="00AEEF"/>
            </a:solidFill>
          </a:ln>
        </p:spPr>
        <p:txBody>
          <a:bodyPr lIns="45719" rIns="45719"/>
          <a:lstStyle/>
          <a:p>
            <a:pPr/>
          </a:p>
        </p:txBody>
      </p:sp>
      <p:pic>
        <p:nvPicPr>
          <p:cNvPr id="146"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
        <p:nvSpPr>
          <p:cNvPr id="147" name="Title 1"/>
          <p:cNvSpPr txBox="1"/>
          <p:nvPr>
            <p:ph type="title"/>
          </p:nvPr>
        </p:nvSpPr>
        <p:spPr>
          <a:xfrm>
            <a:off x="628650" y="161926"/>
            <a:ext cx="7886700" cy="1325563"/>
          </a:xfrm>
          <a:prstGeom prst="rect">
            <a:avLst/>
          </a:prstGeom>
        </p:spPr>
        <p:txBody>
          <a:bodyPr/>
          <a:lstStyle/>
          <a:p>
            <a:pPr>
              <a:defRPr sz="2800">
                <a:solidFill>
                  <a:srgbClr val="00AEEF"/>
                </a:solidFill>
                <a:latin typeface="Roboto Regular"/>
                <a:ea typeface="Roboto Regular"/>
                <a:cs typeface="Roboto Regular"/>
                <a:sym typeface="Roboto Regular"/>
              </a:defRPr>
            </a:pPr>
            <a:r>
              <a:t>(14.1.1) “</a:t>
            </a:r>
            <a:r>
              <a:rPr>
                <a:latin typeface="+mn-lt"/>
                <a:ea typeface="+mn-ea"/>
                <a:cs typeface="+mn-cs"/>
                <a:sym typeface="Calibri"/>
              </a:rPr>
              <a:t>Index of Coastal Eutrophication (ICEP) and floating plastic debris density</a:t>
            </a:r>
            <a:r>
              <a:t>”; </a:t>
            </a:r>
          </a:p>
        </p:txBody>
      </p:sp>
      <p:sp>
        <p:nvSpPr>
          <p:cNvPr id="148" name="Rectangle 9"/>
          <p:cNvSpPr txBox="1"/>
          <p:nvPr/>
        </p:nvSpPr>
        <p:spPr>
          <a:xfrm>
            <a:off x="5425116" y="5828205"/>
            <a:ext cx="1980566" cy="8026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4800"/>
            </a:lvl1pPr>
          </a:lstStyle>
          <a:p>
            <a:pPr/>
            <a:r>
              <a:t>14.1.1</a:t>
            </a:r>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0" name="Title 1"/>
          <p:cNvSpPr txBox="1"/>
          <p:nvPr>
            <p:ph type="title"/>
          </p:nvPr>
        </p:nvSpPr>
        <p:spPr>
          <a:xfrm>
            <a:off x="628650" y="365126"/>
            <a:ext cx="7886700" cy="1325563"/>
          </a:xfrm>
          <a:prstGeom prst="rect">
            <a:avLst/>
          </a:prstGeom>
        </p:spPr>
        <p:txBody>
          <a:bodyPr/>
          <a:lstStyle/>
          <a:p>
            <a:pPr>
              <a:defRPr sz="2800">
                <a:solidFill>
                  <a:srgbClr val="00AEEF"/>
                </a:solidFill>
                <a:latin typeface="Roboto Regular"/>
                <a:ea typeface="Roboto Regular"/>
                <a:cs typeface="Roboto Regular"/>
                <a:sym typeface="Roboto Regular"/>
              </a:defRPr>
            </a:pPr>
            <a:r>
              <a:t>Core and supplementary monitoring parameters for </a:t>
            </a:r>
            <a:r>
              <a:rPr>
                <a:latin typeface="Roboto Bold"/>
                <a:ea typeface="Roboto Bold"/>
                <a:cs typeface="Roboto Bold"/>
                <a:sym typeface="Roboto Bold"/>
              </a:rPr>
              <a:t>eutrophication</a:t>
            </a:r>
            <a:r>
              <a:t> to track progress against SDG Target 14.1</a:t>
            </a:r>
          </a:p>
        </p:txBody>
      </p:sp>
      <p:sp>
        <p:nvSpPr>
          <p:cNvPr id="151"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152"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graphicFrame>
        <p:nvGraphicFramePr>
          <p:cNvPr id="153" name="Table 7"/>
          <p:cNvGraphicFramePr/>
          <p:nvPr/>
        </p:nvGraphicFramePr>
        <p:xfrm>
          <a:off x="331073" y="1634738"/>
          <a:ext cx="8261132" cy="4745428"/>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5452347"/>
                <a:gridCol w="751012"/>
                <a:gridCol w="739879"/>
                <a:gridCol w="1317893"/>
              </a:tblGrid>
              <a:tr h="881621">
                <a:tc>
                  <a:txBody>
                    <a:bodyPr/>
                    <a:lstStyle/>
                    <a:p>
                      <a:pPr algn="l">
                        <a:lnSpc>
                          <a:spcPct val="107000"/>
                        </a:lnSpc>
                        <a:defRPr b="0" sz="1800">
                          <a:solidFill>
                            <a:srgbClr val="000000"/>
                          </a:solidFill>
                        </a:defRPr>
                      </a:pPr>
                      <a:r>
                        <a:rPr b="1" sz="1400">
                          <a:solidFill>
                            <a:srgbClr val="FFFFFF"/>
                          </a:solidFill>
                        </a:rPr>
                        <a:t>Monitoring parameters</a:t>
                      </a:r>
                    </a:p>
                  </a:txBody>
                  <a:tcPr marL="0" marR="0" marT="0" marB="0" anchor="ctr" anchorCtr="0" horzOverflow="overflow"/>
                </a:tc>
                <a:tc>
                  <a:txBody>
                    <a:bodyPr/>
                    <a:lstStyle/>
                    <a:p>
                      <a:pPr algn="l">
                        <a:lnSpc>
                          <a:spcPct val="107000"/>
                        </a:lnSpc>
                        <a:defRPr b="0" sz="1800">
                          <a:solidFill>
                            <a:srgbClr val="000000"/>
                          </a:solidFill>
                        </a:defRPr>
                      </a:pPr>
                      <a:r>
                        <a:rPr b="1" sz="1400">
                          <a:solidFill>
                            <a:srgbClr val="FFFFFF"/>
                          </a:solidFill>
                        </a:rPr>
                        <a:t>Core parameter</a:t>
                      </a:r>
                    </a:p>
                  </a:txBody>
                  <a:tcPr marL="0" marR="0" marT="0" marB="0" anchor="ctr" anchorCtr="0" horzOverflow="overflow"/>
                </a:tc>
                <a:tc>
                  <a:txBody>
                    <a:bodyPr/>
                    <a:lstStyle/>
                    <a:p>
                      <a:pPr algn="l">
                        <a:lnSpc>
                          <a:spcPct val="107000"/>
                        </a:lnSpc>
                        <a:defRPr b="0" sz="1800">
                          <a:solidFill>
                            <a:srgbClr val="000000"/>
                          </a:solidFill>
                        </a:defRPr>
                      </a:pPr>
                      <a:r>
                        <a:rPr b="1" sz="1400">
                          <a:solidFill>
                            <a:srgbClr val="FFFFFF"/>
                          </a:solidFill>
                        </a:rPr>
                        <a:t>Supplementary parameter</a:t>
                      </a:r>
                    </a:p>
                  </a:txBody>
                  <a:tcPr marL="0" marR="0" marT="0" marB="0" anchor="ctr" anchorCtr="0" horzOverflow="overflow"/>
                </a:tc>
                <a:tc>
                  <a:txBody>
                    <a:bodyPr/>
                    <a:lstStyle/>
                    <a:p>
                      <a:pPr algn="l">
                        <a:lnSpc>
                          <a:spcPct val="107000"/>
                        </a:lnSpc>
                        <a:defRPr b="0" sz="1800">
                          <a:solidFill>
                            <a:srgbClr val="000000"/>
                          </a:solidFill>
                        </a:defRPr>
                      </a:pPr>
                      <a:r>
                        <a:rPr b="1" sz="1400">
                          <a:solidFill>
                            <a:srgbClr val="FFFFFF"/>
                          </a:solidFill>
                        </a:rPr>
                        <a:t>Parameter available from remote sensing</a:t>
                      </a:r>
                    </a:p>
                  </a:txBody>
                  <a:tcPr marL="0" marR="0" marT="0" marB="0" anchor="ctr"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Chlorophyll-a (remote sensing)</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Chlorophyll-a (in situ)</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Nitrogen/DIN (dissolved inorganic nitrogen)</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Total nitrogen</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Phosphorus/DIP (dissolved inorganic phosphorus)</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Total phosphorus</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Dissolved oxygen</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Biological/chemical oxygen demand (BOD/COD)</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Total organic carbon (TOC)</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X (indirectly)</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Turbidity</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Water clarity/transparency</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r>
              <a:tr h="213012">
                <a:tc>
                  <a:txBody>
                    <a:bodyPr/>
                    <a:lstStyle/>
                    <a:p>
                      <a:pPr algn="l">
                        <a:lnSpc>
                          <a:spcPct val="107000"/>
                        </a:lnSpc>
                        <a:spcBef>
                          <a:spcPts val="300"/>
                        </a:spcBef>
                        <a:defRPr b="0" sz="1800">
                          <a:solidFill>
                            <a:srgbClr val="000000"/>
                          </a:solidFill>
                        </a:defRPr>
                      </a:pPr>
                      <a:r>
                        <a:rPr b="1" sz="1400">
                          <a:solidFill>
                            <a:srgbClr val="FFFFFF"/>
                          </a:solidFill>
                        </a:rPr>
                        <a:t>Cyanobacterial bloom</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r>
              <a:tr h="435883">
                <a:tc>
                  <a:txBody>
                    <a:bodyPr/>
                    <a:lstStyle/>
                    <a:p>
                      <a:pPr algn="l">
                        <a:lnSpc>
                          <a:spcPct val="107000"/>
                        </a:lnSpc>
                        <a:spcBef>
                          <a:spcPts val="300"/>
                        </a:spcBef>
                        <a:defRPr b="0" sz="1800">
                          <a:solidFill>
                            <a:srgbClr val="000000"/>
                          </a:solidFill>
                        </a:defRPr>
                      </a:pPr>
                      <a:r>
                        <a:rPr b="1" sz="1400">
                          <a:solidFill>
                            <a:srgbClr val="FFFFFF"/>
                          </a:solidFill>
                        </a:rPr>
                        <a:t>Species shift in floristic composition</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X (being developed)</a:t>
                      </a:r>
                    </a:p>
                  </a:txBody>
                  <a:tcPr marL="0" marR="0" marT="0" marB="0" anchor="t" anchorCtr="0" horzOverflow="overflow"/>
                </a:tc>
              </a:tr>
              <a:tr h="435883">
                <a:tc>
                  <a:txBody>
                    <a:bodyPr/>
                    <a:lstStyle/>
                    <a:p>
                      <a:pPr algn="l">
                        <a:lnSpc>
                          <a:spcPct val="107000"/>
                        </a:lnSpc>
                        <a:spcBef>
                          <a:spcPts val="300"/>
                        </a:spcBef>
                        <a:defRPr b="0" sz="1800">
                          <a:solidFill>
                            <a:srgbClr val="000000"/>
                          </a:solidFill>
                        </a:defRPr>
                      </a:pPr>
                      <a:r>
                        <a:rPr b="1" sz="1400">
                          <a:solidFill>
                            <a:srgbClr val="FFFFFF"/>
                          </a:solidFill>
                        </a:rPr>
                        <a:t>Abundance of opportunistic macroalgae</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X (being developed)</a:t>
                      </a:r>
                    </a:p>
                  </a:txBody>
                  <a:tcPr marL="0" marR="0" marT="0" marB="0" anchor="t" anchorCtr="0" horzOverflow="overflow"/>
                </a:tc>
              </a:tr>
              <a:tr h="435883">
                <a:tc>
                  <a:txBody>
                    <a:bodyPr/>
                    <a:lstStyle/>
                    <a:p>
                      <a:pPr algn="l">
                        <a:lnSpc>
                          <a:spcPct val="107000"/>
                        </a:lnSpc>
                        <a:spcBef>
                          <a:spcPts val="300"/>
                        </a:spcBef>
                        <a:defRPr b="0" sz="1800">
                          <a:solidFill>
                            <a:srgbClr val="000000"/>
                          </a:solidFill>
                        </a:defRPr>
                      </a:pPr>
                      <a:r>
                        <a:rPr b="1" sz="1400">
                          <a:solidFill>
                            <a:srgbClr val="FFFFFF"/>
                          </a:solidFill>
                        </a:rPr>
                        <a:t>Abundance of perennial seaweeds and seagrasses adversely impacted by decrease in water transparency</a:t>
                      </a:r>
                    </a:p>
                  </a:txBody>
                  <a:tcPr marL="0" marR="0" marT="0" marB="0" anchor="t" anchorCtr="0" horzOverflow="overflow"/>
                </a:tc>
                <a:tc>
                  <a:txBody>
                    <a:bodyPr/>
                    <a:lstStyle/>
                    <a:p>
                      <a:pPr algn="l">
                        <a:lnSpc>
                          <a:spcPct val="107000"/>
                        </a:lnSpc>
                        <a:spcBef>
                          <a:spcPts val="300"/>
                        </a:spcBef>
                        <a:defRPr sz="1800"/>
                      </a:pPr>
                      <a:r>
                        <a:rPr sz="1400"/>
                        <a:t> </a:t>
                      </a:r>
                    </a:p>
                  </a:txBody>
                  <a:tcPr marL="0" marR="0" marT="0" marB="0" anchor="t" anchorCtr="0" horzOverflow="overflow"/>
                </a:tc>
                <a:tc>
                  <a:txBody>
                    <a:bodyPr/>
                    <a:lstStyle/>
                    <a:p>
                      <a:pPr algn="l">
                        <a:lnSpc>
                          <a:spcPct val="107000"/>
                        </a:lnSpc>
                        <a:spcBef>
                          <a:spcPts val="300"/>
                        </a:spcBef>
                        <a:defRPr sz="1800"/>
                      </a:pPr>
                      <a:r>
                        <a:rPr sz="1400"/>
                        <a:t>X</a:t>
                      </a:r>
                    </a:p>
                  </a:txBody>
                  <a:tcPr marL="0" marR="0" marT="0" marB="0" anchor="t" anchorCtr="0" horzOverflow="overflow"/>
                </a:tc>
                <a:tc>
                  <a:txBody>
                    <a:bodyPr/>
                    <a:lstStyle/>
                    <a:p>
                      <a:pPr algn="l">
                        <a:lnSpc>
                          <a:spcPct val="107000"/>
                        </a:lnSpc>
                        <a:spcBef>
                          <a:spcPts val="300"/>
                        </a:spcBef>
                        <a:defRPr sz="1800"/>
                      </a:pPr>
                      <a:r>
                        <a:rPr sz="1400"/>
                        <a:t>X (experimental)</a:t>
                      </a:r>
                    </a:p>
                  </a:txBody>
                  <a:tcPr marL="0" marR="0" marT="0" marB="0" anchor="t" anchorCtr="0" horzOverflow="overflow"/>
                </a:tc>
              </a:tr>
            </a:tbl>
          </a:graphicData>
        </a:graphic>
      </p:graphicFrame>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55" name="Content Placeholder 2"/>
          <p:cNvSpPr txBox="1"/>
          <p:nvPr>
            <p:ph type="body" idx="1"/>
          </p:nvPr>
        </p:nvSpPr>
        <p:spPr>
          <a:xfrm>
            <a:off x="628650" y="1693260"/>
            <a:ext cx="7886700" cy="3712561"/>
          </a:xfrm>
          <a:prstGeom prst="rect">
            <a:avLst/>
          </a:prstGeom>
        </p:spPr>
        <p:txBody>
          <a:bodyPr/>
          <a:lstStyle/>
          <a:p>
            <a:pPr marL="0" indent="0" defTabSz="905255">
              <a:lnSpc>
                <a:spcPct val="72000"/>
              </a:lnSpc>
              <a:spcBef>
                <a:spcPts val="900"/>
              </a:spcBef>
              <a:buSzTx/>
              <a:buNone/>
              <a:defRPr sz="2475"/>
            </a:pPr>
            <a:r>
              <a:t>Current Regional Seas Practices</a:t>
            </a:r>
            <a:endParaRPr sz="1683"/>
          </a:p>
          <a:p>
            <a:pPr marL="226313" indent="-226313" defTabSz="905255">
              <a:lnSpc>
                <a:spcPct val="72000"/>
              </a:lnSpc>
              <a:spcBef>
                <a:spcPts val="900"/>
              </a:spcBef>
              <a:defRPr sz="2079"/>
            </a:pPr>
            <a:r>
              <a:t>1) Plastic debris washed/deposited </a:t>
            </a:r>
            <a:r>
              <a:rPr b="1"/>
              <a:t>on beaches or shorelines </a:t>
            </a:r>
            <a:r>
              <a:t>(beach litter): Beach litter is monitored by most Regional Seas.</a:t>
            </a:r>
            <a:endParaRPr sz="1683"/>
          </a:p>
          <a:p>
            <a:pPr marL="226313" indent="-226313" defTabSz="905255">
              <a:lnSpc>
                <a:spcPct val="72000"/>
              </a:lnSpc>
              <a:spcBef>
                <a:spcPts val="900"/>
              </a:spcBef>
              <a:defRPr sz="2079"/>
            </a:pPr>
            <a:r>
              <a:t>2) Plastic debris in the </a:t>
            </a:r>
            <a:r>
              <a:rPr b="1"/>
              <a:t>water column</a:t>
            </a:r>
            <a:r>
              <a:t>: HELCOM (Helsinki Commission, Baltic Sea), UN Environment Mediterranean Action Plan (UNEP-MAP; Mediterranean Sea) and the South Asian Seas Action Plan have indicators and methodologies.</a:t>
            </a:r>
            <a:endParaRPr sz="1683"/>
          </a:p>
          <a:p>
            <a:pPr marL="226313" indent="-226313" defTabSz="905255">
              <a:lnSpc>
                <a:spcPct val="72000"/>
              </a:lnSpc>
              <a:spcBef>
                <a:spcPts val="900"/>
              </a:spcBef>
              <a:defRPr sz="2079"/>
            </a:pPr>
            <a:r>
              <a:t>3) Plastic debris on the </a:t>
            </a:r>
            <a:r>
              <a:rPr b="1"/>
              <a:t>seafloor/seabed</a:t>
            </a:r>
            <a:r>
              <a:t>: Three European Regional Seas Programmes and the UN Environment/IOC-UNESCO and the European Commission Joint Research Centre include.</a:t>
            </a:r>
            <a:endParaRPr sz="1683"/>
          </a:p>
          <a:p>
            <a:pPr marL="226313" indent="-226313" defTabSz="905255">
              <a:lnSpc>
                <a:spcPct val="72000"/>
              </a:lnSpc>
              <a:spcBef>
                <a:spcPts val="900"/>
              </a:spcBef>
              <a:defRPr sz="2079"/>
            </a:pPr>
            <a:r>
              <a:t>4) Plastic </a:t>
            </a:r>
            <a:r>
              <a:rPr b="1"/>
              <a:t>ingested</a:t>
            </a:r>
            <a:r>
              <a:t> by biota (e.g. sea birds): OSPAR (Northeast Atlantic), UNEP-MAP (Mediterranean Sea) and the EU include</a:t>
            </a:r>
          </a:p>
        </p:txBody>
      </p:sp>
      <p:sp>
        <p:nvSpPr>
          <p:cNvPr id="156"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157"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
        <p:nvSpPr>
          <p:cNvPr id="158" name="Rectangle 9"/>
          <p:cNvSpPr txBox="1"/>
          <p:nvPr/>
        </p:nvSpPr>
        <p:spPr>
          <a:xfrm>
            <a:off x="5412416" y="5828205"/>
            <a:ext cx="1980566" cy="8026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4800"/>
            </a:lvl1pPr>
          </a:lstStyle>
          <a:p>
            <a:pPr/>
            <a:r>
              <a:t>14.1.1</a:t>
            </a:r>
          </a:p>
        </p:txBody>
      </p:sp>
      <p:sp>
        <p:nvSpPr>
          <p:cNvPr id="159" name="28 pt"/>
          <p:cNvSpPr txBox="1"/>
          <p:nvPr/>
        </p:nvSpPr>
        <p:spPr>
          <a:xfrm>
            <a:off x="4256615" y="3249930"/>
            <a:ext cx="630770" cy="358140"/>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p>
            <a:pPr/>
            <a:r>
              <a:t>28 pt</a:t>
            </a:r>
          </a:p>
        </p:txBody>
      </p:sp>
      <p:sp>
        <p:nvSpPr>
          <p:cNvPr id="160" name="Title 1"/>
          <p:cNvSpPr txBox="1"/>
          <p:nvPr>
            <p:ph type="title"/>
          </p:nvPr>
        </p:nvSpPr>
        <p:spPr>
          <a:xfrm>
            <a:off x="628650" y="73026"/>
            <a:ext cx="7886700" cy="1325563"/>
          </a:xfrm>
          <a:prstGeom prst="rect">
            <a:avLst/>
          </a:prstGeom>
        </p:spPr>
        <p:txBody>
          <a:bodyPr/>
          <a:lstStyle/>
          <a:p>
            <a:pPr>
              <a:defRPr sz="3200">
                <a:solidFill>
                  <a:srgbClr val="00AEEF"/>
                </a:solidFill>
                <a:latin typeface="Roboto Regular"/>
                <a:ea typeface="Roboto Regular"/>
                <a:cs typeface="Roboto Regular"/>
                <a:sym typeface="Roboto Regular"/>
              </a:defRPr>
            </a:pPr>
            <a:r>
              <a:t>(14.1.1) “</a:t>
            </a:r>
            <a:r>
              <a:rPr>
                <a:latin typeface="+mn-lt"/>
                <a:ea typeface="+mn-ea"/>
                <a:cs typeface="+mn-cs"/>
                <a:sym typeface="Calibri"/>
              </a:rPr>
              <a:t>Index of Coastal Eutrophication (ICEP) and floating plastic debris density</a:t>
            </a:r>
            <a:r>
              <a:t>”; </a:t>
            </a:r>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2" name="Title 1"/>
          <p:cNvSpPr txBox="1"/>
          <p:nvPr>
            <p:ph type="title"/>
          </p:nvPr>
        </p:nvSpPr>
        <p:spPr>
          <a:xfrm>
            <a:off x="628650" y="365126"/>
            <a:ext cx="7886700" cy="1325563"/>
          </a:xfrm>
          <a:prstGeom prst="rect">
            <a:avLst/>
          </a:prstGeom>
        </p:spPr>
        <p:txBody>
          <a:bodyPr/>
          <a:lstStyle/>
          <a:p>
            <a:pPr>
              <a:defRPr sz="2800">
                <a:solidFill>
                  <a:srgbClr val="00AEEF"/>
                </a:solidFill>
                <a:latin typeface="Roboto Regular"/>
                <a:ea typeface="Roboto Regular"/>
                <a:cs typeface="Roboto Regular"/>
                <a:sym typeface="Roboto Regular"/>
              </a:defRPr>
            </a:pPr>
            <a:r>
              <a:t>Core and supplementary monitoring parameters for marine </a:t>
            </a:r>
            <a:r>
              <a:rPr>
                <a:latin typeface="Roboto Bold"/>
                <a:ea typeface="Roboto Bold"/>
                <a:cs typeface="Roboto Bold"/>
                <a:sym typeface="Roboto Bold"/>
              </a:rPr>
              <a:t>plastic litter</a:t>
            </a:r>
            <a:r>
              <a:t> to track progress against SDG Target 14.1.</a:t>
            </a:r>
          </a:p>
        </p:txBody>
      </p:sp>
      <p:sp>
        <p:nvSpPr>
          <p:cNvPr id="163" name="Shape 649"/>
          <p:cNvSpPr/>
          <p:nvPr/>
        </p:nvSpPr>
        <p:spPr>
          <a:xfrm>
            <a:off x="728121" y="1193800"/>
            <a:ext cx="7679265" cy="0"/>
          </a:xfrm>
          <a:prstGeom prst="line">
            <a:avLst/>
          </a:prstGeom>
          <a:ln w="12700">
            <a:solidFill>
              <a:srgbClr val="00AEEF"/>
            </a:solidFill>
          </a:ln>
        </p:spPr>
        <p:txBody>
          <a:bodyPr lIns="45719" rIns="45719"/>
          <a:lstStyle/>
          <a:p>
            <a:pPr/>
          </a:p>
        </p:txBody>
      </p:sp>
      <p:pic>
        <p:nvPicPr>
          <p:cNvPr id="164"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graphicFrame>
        <p:nvGraphicFramePr>
          <p:cNvPr id="165" name="Table 2"/>
          <p:cNvGraphicFramePr/>
          <p:nvPr/>
        </p:nvGraphicFramePr>
        <p:xfrm>
          <a:off x="113993" y="1870075"/>
          <a:ext cx="8623739" cy="4710008"/>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5793228"/>
                <a:gridCol w="1415255"/>
                <a:gridCol w="1415255"/>
              </a:tblGrid>
              <a:tr h="644465">
                <a:tc>
                  <a:txBody>
                    <a:bodyPr/>
                    <a:lstStyle/>
                    <a:p>
                      <a:pPr algn="l">
                        <a:lnSpc>
                          <a:spcPct val="107000"/>
                        </a:lnSpc>
                        <a:defRPr b="0" sz="1800">
                          <a:solidFill>
                            <a:srgbClr val="000000"/>
                          </a:solidFill>
                        </a:defRPr>
                      </a:pPr>
                      <a:r>
                        <a:rPr b="1" sz="1600">
                          <a:solidFill>
                            <a:srgbClr val="FFFFFF"/>
                          </a:solidFill>
                        </a:rPr>
                        <a:t>Monitoring parameters (and methods)</a:t>
                      </a:r>
                    </a:p>
                  </a:txBody>
                  <a:tcPr marL="0" marR="0" marT="0" marB="0" anchor="t" anchorCtr="0" horzOverflow="overflow"/>
                </a:tc>
                <a:tc>
                  <a:txBody>
                    <a:bodyPr/>
                    <a:lstStyle/>
                    <a:p>
                      <a:pPr algn="l">
                        <a:lnSpc>
                          <a:spcPct val="107000"/>
                        </a:lnSpc>
                        <a:defRPr b="0" sz="1800">
                          <a:solidFill>
                            <a:srgbClr val="000000"/>
                          </a:solidFill>
                        </a:defRPr>
                      </a:pPr>
                      <a:r>
                        <a:rPr b="1" sz="1600">
                          <a:solidFill>
                            <a:srgbClr val="FFFFFF"/>
                          </a:solidFill>
                        </a:rPr>
                        <a:t>Core parameter</a:t>
                      </a:r>
                    </a:p>
                  </a:txBody>
                  <a:tcPr marL="0" marR="0" marT="0" marB="0" anchor="t" anchorCtr="0" horzOverflow="overflow"/>
                </a:tc>
                <a:tc>
                  <a:txBody>
                    <a:bodyPr/>
                    <a:lstStyle/>
                    <a:p>
                      <a:pPr algn="l">
                        <a:lnSpc>
                          <a:spcPct val="107000"/>
                        </a:lnSpc>
                        <a:defRPr b="0" sz="1800">
                          <a:solidFill>
                            <a:srgbClr val="000000"/>
                          </a:solidFill>
                        </a:defRPr>
                      </a:pPr>
                      <a:r>
                        <a:rPr b="1" sz="1600">
                          <a:solidFill>
                            <a:srgbClr val="FFFFFF"/>
                          </a:solidFill>
                        </a:rPr>
                        <a:t>Supplementary parameter</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Beach litter (beach surveys)</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Beach litter microplastics (beach samples)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Floating plastics (visual observation, manta trawls)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586825">
                <a:tc>
                  <a:txBody>
                    <a:bodyPr/>
                    <a:lstStyle/>
                    <a:p>
                      <a:pPr algn="l">
                        <a:lnSpc>
                          <a:spcPct val="107000"/>
                        </a:lnSpc>
                        <a:spcBef>
                          <a:spcPts val="300"/>
                        </a:spcBef>
                        <a:defRPr b="0" sz="1800">
                          <a:solidFill>
                            <a:srgbClr val="000000"/>
                          </a:solidFill>
                        </a:defRPr>
                      </a:pPr>
                      <a:r>
                        <a:rPr b="1" sz="1600">
                          <a:solidFill>
                            <a:srgbClr val="FFFFFF"/>
                          </a:solidFill>
                        </a:rPr>
                        <a:t>Floating microplastics (manta trawls, e.g. Continuous Plankton Recorder)</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Water column plastics (demersal trawls)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Water column microplastics (demersal plankton trawls)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 </a:t>
                      </a:r>
                    </a:p>
                  </a:txBody>
                  <a:tcPr marL="0" marR="0" marT="0" marB="0" anchor="t" anchorCtr="0" horzOverflow="overflow"/>
                </a:tc>
              </a:tr>
              <a:tr h="644465">
                <a:tc>
                  <a:txBody>
                    <a:bodyPr/>
                    <a:lstStyle/>
                    <a:p>
                      <a:pPr algn="l">
                        <a:lnSpc>
                          <a:spcPct val="107000"/>
                        </a:lnSpc>
                        <a:spcBef>
                          <a:spcPts val="300"/>
                        </a:spcBef>
                        <a:defRPr b="0" sz="1800">
                          <a:solidFill>
                            <a:srgbClr val="000000"/>
                          </a:solidFill>
                        </a:defRPr>
                      </a:pPr>
                      <a:r>
                        <a:rPr b="1" sz="1600">
                          <a:solidFill>
                            <a:srgbClr val="FFFFFF"/>
                          </a:solidFill>
                        </a:rPr>
                        <a:t>Seafloor litter (benthic trawls (e.g. fish survey trawls), divers, video/camera tows, submersibles, remotely operated vehicles)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Seafloor litter microplastics (sediment samples)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Plastic ingestion by biota (e.g. birds, turtles, fish)</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Plastic litter in nests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r h="314917">
                <a:tc>
                  <a:txBody>
                    <a:bodyPr/>
                    <a:lstStyle/>
                    <a:p>
                      <a:pPr algn="l">
                        <a:lnSpc>
                          <a:spcPct val="107000"/>
                        </a:lnSpc>
                        <a:spcBef>
                          <a:spcPts val="300"/>
                        </a:spcBef>
                        <a:defRPr b="0" sz="1800">
                          <a:solidFill>
                            <a:srgbClr val="000000"/>
                          </a:solidFill>
                        </a:defRPr>
                      </a:pPr>
                      <a:r>
                        <a:rPr b="1" sz="1600">
                          <a:solidFill>
                            <a:srgbClr val="FFFFFF"/>
                          </a:solidFill>
                        </a:rPr>
                        <a:t>Entanglement (e.g. marine mammals, birds)</a:t>
                      </a:r>
                    </a:p>
                  </a:txBody>
                  <a:tcPr marL="0" marR="0" marT="0" marB="0" anchor="t" anchorCtr="0" horzOverflow="overflow"/>
                </a:tc>
                <a:tc>
                  <a:txBody>
                    <a:bodyPr/>
                    <a:lstStyle/>
                    <a:p>
                      <a:pPr algn="l">
                        <a:lnSpc>
                          <a:spcPct val="107000"/>
                        </a:lnSpc>
                        <a:spcBef>
                          <a:spcPts val="300"/>
                        </a:spcBef>
                        <a:defRPr sz="1800"/>
                      </a:pPr>
                      <a:r>
                        <a:rPr sz="1600"/>
                        <a:t> </a:t>
                      </a:r>
                    </a:p>
                  </a:txBody>
                  <a:tcPr marL="0" marR="0" marT="0" marB="0" anchor="t" anchorCtr="0" horzOverflow="overflow"/>
                </a:tc>
                <a:tc>
                  <a:txBody>
                    <a:bodyPr/>
                    <a:lstStyle/>
                    <a:p>
                      <a:pPr algn="l">
                        <a:lnSpc>
                          <a:spcPct val="107000"/>
                        </a:lnSpc>
                        <a:spcBef>
                          <a:spcPts val="300"/>
                        </a:spcBef>
                        <a:defRPr sz="1800"/>
                      </a:pPr>
                      <a:r>
                        <a:rPr sz="1600"/>
                        <a:t>X</a:t>
                      </a:r>
                    </a:p>
                  </a:txBody>
                  <a:tcPr marL="0" marR="0" marT="0" marB="0" anchor="t" anchorCtr="0" horzOverflow="overflow"/>
                </a:tc>
              </a:tr>
            </a:tbl>
          </a:graphicData>
        </a:graphic>
      </p:graphicFrame>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67" name="Content Placeholder 2"/>
          <p:cNvSpPr txBox="1"/>
          <p:nvPr>
            <p:ph type="body" idx="1"/>
          </p:nvPr>
        </p:nvSpPr>
        <p:spPr>
          <a:xfrm>
            <a:off x="628650" y="1693260"/>
            <a:ext cx="7886700" cy="3712561"/>
          </a:xfrm>
          <a:prstGeom prst="rect">
            <a:avLst/>
          </a:prstGeom>
        </p:spPr>
        <p:txBody>
          <a:bodyPr/>
          <a:lstStyle/>
          <a:p>
            <a:pPr marL="0" indent="0">
              <a:lnSpc>
                <a:spcPct val="72000"/>
              </a:lnSpc>
              <a:buSzTx/>
              <a:buNone/>
              <a:defRPr sz="3100"/>
            </a:pPr>
            <a:endParaRPr sz="2100"/>
          </a:p>
          <a:p>
            <a:pPr marL="0" indent="0">
              <a:lnSpc>
                <a:spcPct val="72000"/>
              </a:lnSpc>
              <a:buSzTx/>
              <a:buNone/>
              <a:defRPr sz="4100"/>
            </a:pPr>
          </a:p>
          <a:p>
            <a:pPr marL="0" indent="0">
              <a:lnSpc>
                <a:spcPct val="72000"/>
              </a:lnSpc>
              <a:buSzTx/>
              <a:buNone/>
              <a:defRPr sz="2600"/>
            </a:pPr>
            <a:r>
              <a:t>Integrated Coastal Zone Management is a </a:t>
            </a:r>
            <a:r>
              <a:rPr b="1"/>
              <a:t>policy</a:t>
            </a:r>
            <a:r>
              <a:t> indicator more than a statistical indicators, but it links to indicators related measuring marine ecosystems types and quality.- </a:t>
            </a:r>
          </a:p>
          <a:p>
            <a:pPr marL="0" indent="0">
              <a:lnSpc>
                <a:spcPct val="72000"/>
              </a:lnSpc>
              <a:buSzTx/>
              <a:buNone/>
              <a:defRPr sz="2600"/>
            </a:pPr>
            <a:r>
              <a:t>ESCAP is currently working on an Oceans Accounting approach which aims to capture marine ecosytems (UN Environment is collaborating with ESCAP)</a:t>
            </a:r>
          </a:p>
        </p:txBody>
      </p:sp>
      <p:sp>
        <p:nvSpPr>
          <p:cNvPr id="168" name="Shape 649"/>
          <p:cNvSpPr/>
          <p:nvPr/>
        </p:nvSpPr>
        <p:spPr>
          <a:xfrm>
            <a:off x="732367" y="1562100"/>
            <a:ext cx="7679266" cy="0"/>
          </a:xfrm>
          <a:prstGeom prst="line">
            <a:avLst/>
          </a:prstGeom>
          <a:ln w="12700">
            <a:solidFill>
              <a:srgbClr val="00AEEF"/>
            </a:solidFill>
          </a:ln>
        </p:spPr>
        <p:txBody>
          <a:bodyPr lIns="45719" rIns="45719"/>
          <a:lstStyle/>
          <a:p>
            <a:pPr/>
          </a:p>
        </p:txBody>
      </p:sp>
      <p:pic>
        <p:nvPicPr>
          <p:cNvPr id="169"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sp>
        <p:nvSpPr>
          <p:cNvPr id="170" name="Title 1"/>
          <p:cNvSpPr txBox="1"/>
          <p:nvPr>
            <p:ph type="title"/>
          </p:nvPr>
        </p:nvSpPr>
        <p:spPr>
          <a:xfrm>
            <a:off x="628650" y="242149"/>
            <a:ext cx="7886700" cy="1325564"/>
          </a:xfrm>
          <a:prstGeom prst="rect">
            <a:avLst/>
          </a:prstGeom>
        </p:spPr>
        <p:txBody>
          <a:bodyPr/>
          <a:lstStyle>
            <a:lvl1pPr defTabSz="841247">
              <a:defRPr sz="2944">
                <a:solidFill>
                  <a:srgbClr val="00AEEF"/>
                </a:solidFill>
                <a:latin typeface="Roboto Regular"/>
                <a:ea typeface="Roboto Regular"/>
                <a:cs typeface="Roboto Regular"/>
                <a:sym typeface="Roboto Regular"/>
              </a:defRPr>
            </a:lvl1pPr>
          </a:lstStyle>
          <a:p>
            <a:pPr/>
            <a:r>
              <a:t>Indicator 14.2.1: Proportion of national exclusive economic zones managed using ecosystem-based approaches.</a:t>
            </a:r>
          </a:p>
        </p:txBody>
      </p:sp>
      <p:sp>
        <p:nvSpPr>
          <p:cNvPr id="171" name="Rectangle 9"/>
          <p:cNvSpPr txBox="1"/>
          <p:nvPr/>
        </p:nvSpPr>
        <p:spPr>
          <a:xfrm>
            <a:off x="5387016" y="5828205"/>
            <a:ext cx="1980566" cy="8026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4800"/>
            </a:lvl1pPr>
          </a:lstStyle>
          <a:p>
            <a:pPr/>
            <a:r>
              <a:t>14.2.1</a:t>
            </a:r>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173" name="Title 1"/>
          <p:cNvSpPr txBox="1"/>
          <p:nvPr>
            <p:ph type="title"/>
          </p:nvPr>
        </p:nvSpPr>
        <p:spPr>
          <a:xfrm>
            <a:off x="628650" y="365126"/>
            <a:ext cx="7886700" cy="1325563"/>
          </a:xfrm>
          <a:prstGeom prst="rect">
            <a:avLst/>
          </a:prstGeom>
        </p:spPr>
        <p:txBody>
          <a:bodyPr/>
          <a:lstStyle>
            <a:lvl1pPr>
              <a:defRPr sz="2800">
                <a:solidFill>
                  <a:srgbClr val="00AEEF"/>
                </a:solidFill>
                <a:latin typeface="Roboto Regular"/>
                <a:ea typeface="Roboto Regular"/>
                <a:cs typeface="Roboto Regular"/>
                <a:sym typeface="Roboto Regular"/>
              </a:defRPr>
            </a:lvl1pPr>
          </a:lstStyle>
          <a:p>
            <a:pPr/>
            <a:r>
              <a:t>Core and supplementary monitoring parameters for implementation of the ecosystem-approach to track progress against SDG Target 14.2.</a:t>
            </a:r>
          </a:p>
        </p:txBody>
      </p:sp>
      <p:sp>
        <p:nvSpPr>
          <p:cNvPr id="174" name="Shape 649"/>
          <p:cNvSpPr/>
          <p:nvPr/>
        </p:nvSpPr>
        <p:spPr>
          <a:xfrm>
            <a:off x="728121" y="1792897"/>
            <a:ext cx="7679265" cy="1"/>
          </a:xfrm>
          <a:prstGeom prst="line">
            <a:avLst/>
          </a:prstGeom>
          <a:ln w="12700">
            <a:solidFill>
              <a:srgbClr val="00AEEF"/>
            </a:solidFill>
          </a:ln>
        </p:spPr>
        <p:txBody>
          <a:bodyPr lIns="45719" rIns="45719"/>
          <a:lstStyle/>
          <a:p>
            <a:pPr/>
          </a:p>
        </p:txBody>
      </p:sp>
      <p:pic>
        <p:nvPicPr>
          <p:cNvPr id="175" name="image4.jpeg" descr="image4.jpeg"/>
          <p:cNvPicPr>
            <a:picLocks noChangeAspect="1"/>
          </p:cNvPicPr>
          <p:nvPr/>
        </p:nvPicPr>
        <p:blipFill>
          <a:blip r:embed="rId2">
            <a:extLst/>
          </a:blip>
          <a:stretch>
            <a:fillRect/>
          </a:stretch>
        </p:blipFill>
        <p:spPr>
          <a:xfrm>
            <a:off x="7387208" y="5782824"/>
            <a:ext cx="1020177" cy="914350"/>
          </a:xfrm>
          <a:prstGeom prst="rect">
            <a:avLst/>
          </a:prstGeom>
          <a:ln w="12700">
            <a:miter lim="400000"/>
          </a:ln>
        </p:spPr>
      </p:pic>
      <p:graphicFrame>
        <p:nvGraphicFramePr>
          <p:cNvPr id="176" name="Table 5"/>
          <p:cNvGraphicFramePr/>
          <p:nvPr/>
        </p:nvGraphicFramePr>
        <p:xfrm>
          <a:off x="137639" y="1967398"/>
          <a:ext cx="8639504" cy="1"/>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5865074"/>
                <a:gridCol w="1387214"/>
                <a:gridCol w="1387214"/>
              </a:tblGrid>
              <a:tr h="50800">
                <a:tc>
                  <a:txBody>
                    <a:bodyPr/>
                    <a:lstStyle/>
                    <a:p>
                      <a:pPr algn="l">
                        <a:lnSpc>
                          <a:spcPct val="107000"/>
                        </a:lnSpc>
                        <a:defRPr b="0" sz="1800">
                          <a:solidFill>
                            <a:srgbClr val="000000"/>
                          </a:solidFill>
                        </a:defRPr>
                      </a:pPr>
                      <a:r>
                        <a:rPr b="1">
                          <a:solidFill>
                            <a:srgbClr val="FFFFFF"/>
                          </a:solidFill>
                        </a:rPr>
                        <a:t>Monitoring parameters</a:t>
                      </a:r>
                    </a:p>
                  </a:txBody>
                  <a:tcPr marL="0" marR="0" marT="0" marB="0" anchor="t" anchorCtr="0" horzOverflow="overflow"/>
                </a:tc>
                <a:tc>
                  <a:txBody>
                    <a:bodyPr/>
                    <a:lstStyle/>
                    <a:p>
                      <a:pPr algn="l">
                        <a:lnSpc>
                          <a:spcPct val="107000"/>
                        </a:lnSpc>
                        <a:defRPr b="0" sz="1800">
                          <a:solidFill>
                            <a:srgbClr val="000000"/>
                          </a:solidFill>
                        </a:defRPr>
                      </a:pPr>
                      <a:r>
                        <a:rPr b="1">
                          <a:solidFill>
                            <a:srgbClr val="FFFFFF"/>
                          </a:solidFill>
                        </a:rPr>
                        <a:t>Core parameter</a:t>
                      </a:r>
                    </a:p>
                  </a:txBody>
                  <a:tcPr marL="0" marR="0" marT="0" marB="0" anchor="t" anchorCtr="0" horzOverflow="overflow"/>
                </a:tc>
                <a:tc>
                  <a:txBody>
                    <a:bodyPr/>
                    <a:lstStyle/>
                    <a:p>
                      <a:pPr algn="l">
                        <a:lnSpc>
                          <a:spcPct val="107000"/>
                        </a:lnSpc>
                        <a:defRPr b="0" sz="1800">
                          <a:solidFill>
                            <a:srgbClr val="000000"/>
                          </a:solidFill>
                        </a:defRPr>
                      </a:pPr>
                      <a:r>
                        <a:rPr b="1" sz="1400">
                          <a:solidFill>
                            <a:srgbClr val="FFFFFF"/>
                          </a:solidFill>
                        </a:rPr>
                        <a:t>Supplementary parameter</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ICZM (Integrated Coastal Zone Management) plan boundary and implementation status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Other area-based, integrated planning and management in place in waters under national jurisdiction, including exclusive economic zones (e.g. marine/maritime spatial planning, marine protected areas, marine zoning, sector specific management plans)</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r>
              <a:tr h="50800">
                <a:tc>
                  <a:txBody>
                    <a:bodyPr/>
                    <a:lstStyle/>
                    <a:p>
                      <a:pPr algn="l">
                        <a:lnSpc>
                          <a:spcPct val="107000"/>
                        </a:lnSpc>
                        <a:spcBef>
                          <a:spcPts val="300"/>
                        </a:spcBef>
                        <a:defRPr b="0" sz="1800">
                          <a:solidFill>
                            <a:srgbClr val="000000"/>
                          </a:solidFill>
                        </a:defRPr>
                      </a:pPr>
                      <a:r>
                        <a:rPr b="1">
                          <a:solidFill>
                            <a:srgbClr val="FFFFFF"/>
                          </a:solidFill>
                        </a:rPr>
                        <a:t>Ecological parameters (e.g. state of biodiversity, water quality, habitat quality, ecosystem health)</a:t>
                      </a:r>
                    </a:p>
                  </a:txBody>
                  <a:tcPr marL="0" marR="0" marT="0" marB="0" anchor="t" anchorCtr="0" horzOverflow="overflow"/>
                </a:tc>
                <a:tc>
                  <a:txBody>
                    <a:bodyPr/>
                    <a:lstStyle/>
                    <a:p>
                      <a:pPr algn="l">
                        <a:lnSpc>
                          <a:spcPct val="107000"/>
                        </a:lnSpc>
                        <a:spcBef>
                          <a:spcPts val="300"/>
                        </a:spcBef>
                        <a:defRPr sz="1800"/>
                      </a:pPr>
                      <a:r>
                        <a:t> </a:t>
                      </a:r>
                    </a:p>
                  </a:txBody>
                  <a:tcPr marL="0" marR="0" marT="0" marB="0" anchor="t" anchorCtr="0" horzOverflow="overflow"/>
                </a:tc>
                <a:tc>
                  <a:txBody>
                    <a:bodyPr/>
                    <a:lstStyle/>
                    <a:p>
                      <a:pPr algn="l">
                        <a:lnSpc>
                          <a:spcPct val="107000"/>
                        </a:lnSpc>
                        <a:spcBef>
                          <a:spcPts val="300"/>
                        </a:spcBef>
                        <a:defRPr sz="1800"/>
                      </a:pPr>
                      <a:r>
                        <a:t>X</a:t>
                      </a:r>
                    </a:p>
                  </a:txBody>
                  <a:tcPr marL="0" marR="0" marT="0" marB="0" anchor="t" anchorCtr="0" horzOverflow="overflow"/>
                </a:tc>
              </a:tr>
            </a:tbl>
          </a:graphicData>
        </a:graphic>
      </p:graphicFrame>
      <p:sp>
        <p:nvSpPr>
          <p:cNvPr id="177" name="Rectangle 6"/>
          <p:cNvSpPr txBox="1"/>
          <p:nvPr/>
        </p:nvSpPr>
        <p:spPr>
          <a:xfrm>
            <a:off x="5412416" y="5828205"/>
            <a:ext cx="1980566" cy="802641"/>
          </a:xfrm>
          <a:prstGeom prst="rect">
            <a:avLst/>
          </a:prstGeom>
          <a:ln w="12700">
            <a:miter lim="400000"/>
          </a:ln>
          <a:extLst>
            <a:ext uri="{C572A759-6A51-4108-AA02-DFA0A04FC94B}">
              <ma14:wrappingTextBoxFlag xmlns:ma14="http://schemas.microsoft.com/office/mac/drawingml/2011/main" val="1"/>
            </a:ext>
          </a:extLst>
        </p:spPr>
        <p:txBody>
          <a:bodyPr wrap="none" lIns="45719" rIns="45719">
            <a:spAutoFit/>
          </a:bodyPr>
          <a:lstStyle>
            <a:lvl1pPr>
              <a:defRPr b="1" sz="4800"/>
            </a:lvl1pPr>
          </a:lstStyle>
          <a:p>
            <a:pPr/>
            <a:r>
              <a:t>14.2.1</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