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3" r:id="rId2"/>
    <p:sldId id="294" r:id="rId3"/>
    <p:sldId id="296" r:id="rId4"/>
    <p:sldId id="320" r:id="rId5"/>
    <p:sldId id="295" r:id="rId6"/>
    <p:sldId id="322" r:id="rId7"/>
    <p:sldId id="323" r:id="rId8"/>
    <p:sldId id="317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0A6"/>
    <a:srgbClr val="427DF2"/>
    <a:srgbClr val="4E9FF0"/>
    <a:srgbClr val="1F99DF"/>
    <a:srgbClr val="13ACEF"/>
    <a:srgbClr val="1699F0"/>
    <a:srgbClr val="00D4EC"/>
    <a:srgbClr val="00FF93"/>
    <a:srgbClr val="199EFB"/>
    <a:srgbClr val="00A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9" autoAdjust="0"/>
    <p:restoredTop sz="96721" autoAdjust="0"/>
  </p:normalViewPr>
  <p:slideViewPr>
    <p:cSldViewPr snapToGrid="0" snapToObjects="1">
      <p:cViewPr>
        <p:scale>
          <a:sx n="100" d="100"/>
          <a:sy n="100" d="100"/>
        </p:scale>
        <p:origin x="-52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F6A4-5814-414D-A90C-08B82C2A9C39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005E-DD12-2A4A-BF61-69277FFF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C900-06CE-B843-ABB5-C808D98FDDF2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6518-54CA-AE43-B71C-F746F4F0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7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the challenges</a:t>
            </a:r>
            <a:r>
              <a:rPr lang="en-US" baseline="0" dirty="0" smtClean="0"/>
              <a:t> of cross disciplinary work should be recognized.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46518-54CA-AE43-B71C-F746F4F01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Starting from the desire to have cross discipline efforts in physical, biogeochemical and </a:t>
            </a:r>
            <a:r>
              <a:rPr lang="en-US" dirty="0" err="1" smtClean="0"/>
              <a:t>biology.ecosystems</a:t>
            </a:r>
            <a:r>
              <a:rPr lang="en-US" dirty="0" smtClean="0"/>
              <a:t>, we felt these were too broad and worked with the GOOS panels and other experts to pick a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46518-54CA-AE43-B71C-F746F4F01B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; initiate dialogues with global observing platforms/networks (e.g. GO-SHIP) to integrate measurements of biological EOVs, incentivize more routine collection of environmental data from continuous plankton recorders with oxygen being the first priority.</a:t>
            </a:r>
            <a:r>
              <a:rPr lang="en-US" sz="1200" dirty="0" smtClean="0"/>
              <a:t> </a:t>
            </a:r>
            <a:r>
              <a:rPr lang="en-GB" sz="1200" dirty="0" smtClean="0"/>
              <a:t>; initiate dialogues with global observing platforms/networks (e.g. GO-SHIP) to integrate measurements of biological EOVs, incentivize more routine collection of environmental data from continuous plankton recorders with oxygen being the first priority.</a:t>
            </a:r>
            <a:r>
              <a:rPr lang="en-US" sz="120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46518-54CA-AE43-B71C-F746F4F01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more input on these planned activities please contact Patricia Miloslavich and Katy Hill. IOCCP is focusing on the follow up activities</a:t>
            </a:r>
            <a:r>
              <a:rPr lang="pl-PL" baseline="0" dirty="0" smtClean="0"/>
              <a:t> to the OMZ Demonstration Theme.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3D1E-0DA6-2D48-A15D-B0042F539E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921" y="1744133"/>
            <a:ext cx="6498158" cy="962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b="1" kern="1200" dirty="0">
                <a:solidFill>
                  <a:srgbClr val="3870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22921" y="3899655"/>
            <a:ext cx="6498159" cy="633483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 sz="2800" kern="1200" baseline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Presenter, Presentation to, Location,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6AD19F-3135-4DFC-AC82-0D749EEF4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81" y="6297880"/>
            <a:ext cx="1083540" cy="447397"/>
          </a:xfrm>
          <a:prstGeom prst="rect">
            <a:avLst/>
          </a:prstGeom>
        </p:spPr>
      </p:pic>
      <p:pic>
        <p:nvPicPr>
          <p:cNvPr id="7" name="Picture 6" descr="BPWG Log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75" y="5362505"/>
            <a:ext cx="5213346" cy="13827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3192" y="6458230"/>
            <a:ext cx="990600" cy="365125"/>
          </a:xfrm>
        </p:spPr>
        <p:txBody>
          <a:bodyPr/>
          <a:lstStyle/>
          <a:p>
            <a:fld id="{90CB2A40-5D76-0B49-87AE-724925C83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988" y="107576"/>
            <a:ext cx="6627562" cy="75663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b="1" kern="1200" dirty="0">
                <a:solidFill>
                  <a:srgbClr val="3870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559" y="6379317"/>
            <a:ext cx="990600" cy="365125"/>
          </a:xfrm>
        </p:spPr>
        <p:txBody>
          <a:bodyPr/>
          <a:lstStyle>
            <a:lvl1pPr>
              <a:defRPr sz="1800"/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52400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2652" y="6392411"/>
            <a:ext cx="990600" cy="365125"/>
          </a:xfrm>
        </p:spPr>
        <p:txBody>
          <a:bodyPr/>
          <a:lstStyle>
            <a:lvl1pPr>
              <a:defRPr sz="1800"/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63538" y="2631023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380420"/>
            <a:ext cx="990600" cy="365125"/>
          </a:xfrm>
        </p:spPr>
        <p:txBody>
          <a:bodyPr/>
          <a:lstStyle>
            <a:lvl1pPr>
              <a:defRPr sz="1800"/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988" y="107576"/>
            <a:ext cx="7031076" cy="782818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b="1" kern="1200" dirty="0">
                <a:solidFill>
                  <a:srgbClr val="3870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354232"/>
            <a:ext cx="990600" cy="365125"/>
          </a:xfrm>
        </p:spPr>
        <p:txBody>
          <a:bodyPr/>
          <a:lstStyle>
            <a:lvl1pPr>
              <a:defRPr sz="1800"/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380420"/>
            <a:ext cx="990600" cy="365125"/>
          </a:xfrm>
        </p:spPr>
        <p:txBody>
          <a:bodyPr/>
          <a:lstStyle>
            <a:lvl1pPr>
              <a:defRPr sz="1800"/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b="1" kern="1200" dirty="0">
                <a:solidFill>
                  <a:srgbClr val="3870A6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331670"/>
            <a:ext cx="990600" cy="365125"/>
          </a:xfrm>
        </p:spPr>
        <p:txBody>
          <a:bodyPr/>
          <a:lstStyle/>
          <a:p>
            <a:fld id="{90CB2A40-5D76-0B49-87AE-724925C83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2652" y="6290880"/>
            <a:ext cx="990600" cy="365125"/>
          </a:xfrm>
        </p:spPr>
        <p:txBody>
          <a:bodyPr/>
          <a:lstStyle/>
          <a:p>
            <a:fld id="{90CB2A40-5D76-0B49-87AE-724925C832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6250" y="6458230"/>
            <a:ext cx="990600" cy="365125"/>
          </a:xfrm>
        </p:spPr>
        <p:txBody>
          <a:bodyPr/>
          <a:lstStyle/>
          <a:p>
            <a:fld id="{90CB2A40-5D76-0B49-87AE-724925C832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3988" y="107576"/>
            <a:ext cx="6627562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90CB2A40-5D76-0B49-87AE-724925C832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4928" y="56828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 xmlns:p14="http://schemas.microsoft.com/office/powerpoint/2010/main"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3870A6"/>
          </a:solidFill>
          <a:latin typeface="Century Gothic"/>
          <a:ea typeface="+mj-ea"/>
          <a:cs typeface="Century Gothic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288340"/>
            <a:ext cx="8318500" cy="137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8-10 February 2017, in Miami, FL, USA</a:t>
            </a:r>
          </a:p>
          <a:p>
            <a:pPr marL="622300" indent="-62230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Organized by </a:t>
            </a: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3 </a:t>
            </a: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GOOS </a:t>
            </a:r>
            <a:r>
              <a:rPr lang="pl-PL" alt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Expert</a:t>
            </a: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Panels</a:t>
            </a: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and the NSF OceanObs RCN</a:t>
            </a:r>
          </a:p>
          <a:p>
            <a:pPr marL="622300" indent="-62230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49 experts from 35 </a:t>
            </a:r>
            <a:r>
              <a:rPr lang="pl-PL" alt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institutions</a:t>
            </a:r>
            <a:r>
              <a:rPr lang="pl-PL" alt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/11 countries</a:t>
            </a:r>
          </a:p>
          <a:p>
            <a:pPr marL="622300" indent="-622300" eaLnBrk="1" hangingPunct="1">
              <a:lnSpc>
                <a:spcPct val="120000"/>
              </a:lnSpc>
              <a:buFontTx/>
              <a:buBlip>
                <a:blip r:embed="rId3"/>
              </a:buBlip>
            </a:pPr>
            <a:endParaRPr lang="pl-PL" altLang="en-US" sz="16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914144" cy="51856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0254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42020" y="1040984"/>
            <a:ext cx="792088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2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Implementation of  Multi-Disciplinary Sustained Ocean Observations (IMSOO</a:t>
            </a:r>
            <a:r>
              <a:rPr lang="pl-PL" altLang="en-US" sz="22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)</a:t>
            </a:r>
            <a:endParaRPr lang="pl-PL" altLang="en-US" sz="2200" b="1" dirty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1" y="2196485"/>
            <a:ext cx="8460002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625475" eaLnBrk="1" hangingPunct="1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GB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Building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on the established societal and scientific requirements expressed in EOVs, identify the key applications and phenomena that will benefit from co-</a:t>
            </a:r>
            <a:r>
              <a:rPr lang="en-GB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located,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multi-disciplinary sustained observations</a:t>
            </a:r>
          </a:p>
          <a:p>
            <a:pPr marL="715963" indent="-625475" eaLnBrk="1" hangingPunct="1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Identify near-term innovation priorities for observing platforms and sensors to enable multi-disciplinary observations, and</a:t>
            </a:r>
          </a:p>
          <a:p>
            <a:pPr marL="715963" indent="-625475" eaLnBrk="1" hangingPunct="1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Identify programmatic and professional connections between existing and emerging observing networks that will increase multi-disciplinary </a:t>
            </a:r>
            <a:r>
              <a:rPr lang="en-GB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observations</a:t>
            </a:r>
            <a:endParaRPr lang="pl-PL" altLang="en-US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Fotosearch_k7106662 with text integra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9" y="0"/>
            <a:ext cx="1193800" cy="8356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617"/>
            <a:ext cx="1043880" cy="7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360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40" y="-21008"/>
            <a:ext cx="6627562" cy="756630"/>
          </a:xfrm>
        </p:spPr>
        <p:txBody>
          <a:bodyPr/>
          <a:lstStyle/>
          <a:p>
            <a:r>
              <a:rPr lang="en-US" dirty="0" smtClean="0"/>
              <a:t>IMSOO Themes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185424" y="7753902"/>
            <a:ext cx="8303436" cy="5283343"/>
            <a:chOff x="33185424" y="8058684"/>
            <a:chExt cx="8303436" cy="5283343"/>
          </a:xfrm>
        </p:grpSpPr>
        <p:grpSp>
          <p:nvGrpSpPr>
            <p:cNvPr id="5" name="Group 4"/>
            <p:cNvGrpSpPr/>
            <p:nvPr/>
          </p:nvGrpSpPr>
          <p:grpSpPr>
            <a:xfrm>
              <a:off x="33185424" y="8844227"/>
              <a:ext cx="8303436" cy="4497800"/>
              <a:chOff x="33185424" y="8027802"/>
              <a:chExt cx="8303436" cy="4497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3185424" y="11571495"/>
                <a:ext cx="83034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Boundary currents </a:t>
                </a:r>
              </a:p>
              <a:p>
                <a:pPr algn="ctr"/>
                <a:r>
                  <a:rPr lang="pl-PL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(open ocean/shelf interactions)</a:t>
                </a:r>
                <a:endParaRPr lang="en-GB" sz="2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7020" y="8591124"/>
                <a:ext cx="4950525" cy="284664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4869485" y="8027802"/>
                <a:ext cx="47186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Zhang &amp; Gawarkiewicz (2015)</a:t>
                </a:r>
                <a:endPara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5027939" y="8058684"/>
              <a:ext cx="4401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 Theme </a:t>
              </a:r>
              <a:r>
                <a:rPr lang="pl-PL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#3</a:t>
              </a:r>
              <a:endPara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37824" y="7906302"/>
            <a:ext cx="8303436" cy="5283343"/>
            <a:chOff x="33185424" y="8058684"/>
            <a:chExt cx="8303436" cy="5283343"/>
          </a:xfrm>
        </p:grpSpPr>
        <p:grpSp>
          <p:nvGrpSpPr>
            <p:cNvPr id="11" name="Group 10"/>
            <p:cNvGrpSpPr/>
            <p:nvPr/>
          </p:nvGrpSpPr>
          <p:grpSpPr>
            <a:xfrm>
              <a:off x="33185424" y="8844227"/>
              <a:ext cx="8303436" cy="4497800"/>
              <a:chOff x="33185424" y="8027802"/>
              <a:chExt cx="8303436" cy="44978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3185424" y="11571495"/>
                <a:ext cx="83034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Boundary currents </a:t>
                </a:r>
              </a:p>
              <a:p>
                <a:pPr algn="ctr"/>
                <a:r>
                  <a:rPr lang="pl-PL" sz="28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(open ocean/shelf interactions)</a:t>
                </a:r>
                <a:endParaRPr lang="en-GB" sz="2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7020" y="8591124"/>
                <a:ext cx="4950525" cy="284664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869485" y="8027802"/>
                <a:ext cx="47186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Zhang &amp; Gawarkiewicz (2015)</a:t>
                </a:r>
                <a:endPara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5027939" y="8058684"/>
              <a:ext cx="4401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 Theme </a:t>
              </a:r>
              <a:r>
                <a:rPr lang="pl-PL" sz="3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#3</a:t>
              </a:r>
              <a:endPara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16021" y="825718"/>
            <a:ext cx="4632728" cy="3794016"/>
            <a:chOff x="33185424" y="8289063"/>
            <a:chExt cx="8303436" cy="5652666"/>
          </a:xfrm>
        </p:grpSpPr>
        <p:grpSp>
          <p:nvGrpSpPr>
            <p:cNvPr id="17" name="Group 16"/>
            <p:cNvGrpSpPr/>
            <p:nvPr/>
          </p:nvGrpSpPr>
          <p:grpSpPr>
            <a:xfrm>
              <a:off x="33185424" y="9148273"/>
              <a:ext cx="8303436" cy="4793456"/>
              <a:chOff x="33185424" y="8331848"/>
              <a:chExt cx="8303436" cy="479345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185424" y="11612078"/>
                <a:ext cx="8303436" cy="151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b="1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Boundary currents </a:t>
                </a:r>
              </a:p>
              <a:p>
                <a:pPr algn="ctr"/>
                <a:r>
                  <a:rPr lang="pl-PL" sz="2000" b="1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(open ocean/shelf interactions)</a:t>
                </a:r>
                <a:endParaRPr lang="en-GB" sz="2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7020" y="8791823"/>
                <a:ext cx="4950526" cy="2846646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162855" y="8331848"/>
                <a:ext cx="5714691" cy="412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Zhang &amp; Gawarkiewicz (2015)</a:t>
                </a:r>
                <a:endParaRPr lang="en-GB" sz="12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4573437" y="8289063"/>
              <a:ext cx="5304107" cy="59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 Theme </a:t>
              </a:r>
              <a:r>
                <a:rPr lang="pl-PL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#3</a:t>
              </a:r>
              <a:endParaRPr lang="en-GB" sz="20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451" y="4002548"/>
            <a:ext cx="3992292" cy="2749269"/>
            <a:chOff x="19447862" y="19251052"/>
            <a:chExt cx="8048561" cy="4597699"/>
          </a:xfrm>
        </p:grpSpPr>
        <p:grpSp>
          <p:nvGrpSpPr>
            <p:cNvPr id="23" name="Group 22"/>
            <p:cNvGrpSpPr/>
            <p:nvPr/>
          </p:nvGrpSpPr>
          <p:grpSpPr>
            <a:xfrm>
              <a:off x="19447862" y="19869514"/>
              <a:ext cx="8048561" cy="3979237"/>
              <a:chOff x="19447862" y="19151058"/>
              <a:chExt cx="8048561" cy="397923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9447862" y="22461177"/>
                <a:ext cx="8048561" cy="66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b="1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Oxygen minimum zones</a:t>
                </a:r>
                <a:endParaRPr lang="en-GB" sz="2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04069" y="19151058"/>
                <a:ext cx="6576177" cy="3130724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9939657" y="19251052"/>
              <a:ext cx="5785948" cy="7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 Theme </a:t>
              </a:r>
              <a:r>
                <a:rPr lang="pl-PL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#2</a:t>
              </a:r>
              <a:endParaRPr lang="en-GB" sz="20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148250" y="775293"/>
            <a:ext cx="5458598" cy="2828778"/>
            <a:chOff x="3825980" y="15265872"/>
            <a:chExt cx="5458598" cy="2828778"/>
          </a:xfrm>
        </p:grpSpPr>
        <p:grpSp>
          <p:nvGrpSpPr>
            <p:cNvPr id="28" name="Group 27"/>
            <p:cNvGrpSpPr/>
            <p:nvPr/>
          </p:nvGrpSpPr>
          <p:grpSpPr>
            <a:xfrm>
              <a:off x="3825980" y="15599391"/>
              <a:ext cx="5458598" cy="2495259"/>
              <a:chOff x="5875772" y="20140364"/>
              <a:chExt cx="5458598" cy="249525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875772" y="21927737"/>
                <a:ext cx="54585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000" b="1" kern="12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Changes in plankton communities (including ocean colour)</a:t>
                </a:r>
                <a:endParaRPr lang="en-GB" sz="2000" b="1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1" name="Picture 30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473" y="20140364"/>
                <a:ext cx="3996280" cy="201873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90500"/>
              </a:effectLst>
              <a:extLst/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4835794" y="15265872"/>
              <a:ext cx="3634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 Theme </a:t>
              </a:r>
              <a:r>
                <a:rPr lang="pl-PL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#</a:t>
              </a:r>
              <a:r>
                <a:rPr lang="en-GB" sz="20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GB" sz="20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42933" y="4978399"/>
            <a:ext cx="413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/>
              <a:t>For IMSOO, the </a:t>
            </a:r>
            <a:r>
              <a:rPr lang="en-GB" sz="2200" b="1" i="1" dirty="0"/>
              <a:t>umbrella of interdisciplinary ocean sciences </a:t>
            </a:r>
            <a:r>
              <a:rPr lang="en-GB" sz="2200" b="1" i="1" dirty="0" smtClean="0"/>
              <a:t>is </a:t>
            </a:r>
            <a:r>
              <a:rPr lang="en-GB" sz="2200" b="1" i="1" dirty="0"/>
              <a:t>the core objective</a:t>
            </a:r>
            <a:r>
              <a:rPr lang="en-US" sz="2200" b="1" i="1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-88900" y="735622"/>
            <a:ext cx="5561358" cy="3381221"/>
          </a:xfrm>
          <a:prstGeom prst="ellipse">
            <a:avLst/>
          </a:prstGeom>
          <a:noFill/>
          <a:ln w="190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Fotosearch_k7106662 with text integrat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9" y="0"/>
            <a:ext cx="1193800" cy="83566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617"/>
            <a:ext cx="1043880" cy="7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422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97" y="209176"/>
            <a:ext cx="6627562" cy="756630"/>
          </a:xfrm>
        </p:spPr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134218"/>
            <a:ext cx="8042276" cy="5257799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Most biological measurements are currently not automated.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The challenge of data sharing is a key issue and a recommendation is to conform to existing standards and best practices.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The use of common approaches facilitates capacity building with special benefits for developing countries.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the coastal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science: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work across gradients of anthropogenic impact,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emphasis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on eutrophication, and other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pressures.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For the open ocean community: increase synergies with existing autonomous networks and the remote sensing 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community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Fotosearch_k7106662 with text integra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9" y="0"/>
            <a:ext cx="1193800" cy="8356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617"/>
            <a:ext cx="1043880" cy="7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469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729182"/>
            <a:ext cx="853688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22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IMSOO Workshop </a:t>
            </a:r>
            <a:r>
              <a:rPr lang="pl-PL" altLang="en-US" sz="2200" b="1" dirty="0" err="1" smtClean="0">
                <a:solidFill>
                  <a:srgbClr val="003399"/>
                </a:solidFill>
                <a:latin typeface="Verdana" panose="020B0604030504040204" pitchFamily="34" charset="0"/>
              </a:rPr>
              <a:t>Outcomes</a:t>
            </a:r>
            <a:r>
              <a:rPr lang="pl-PL" altLang="en-US" sz="22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 and </a:t>
            </a:r>
            <a:r>
              <a:rPr lang="pl-PL" altLang="en-US" sz="2200" b="1" dirty="0" err="1" smtClean="0">
                <a:solidFill>
                  <a:srgbClr val="003399"/>
                </a:solidFill>
                <a:latin typeface="Verdana" panose="020B0604030504040204" pitchFamily="34" charset="0"/>
              </a:rPr>
              <a:t>Recommendations</a:t>
            </a:r>
            <a:endParaRPr lang="pl-PL" altLang="en-US" sz="2200" b="1" dirty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348" y="1345132"/>
            <a:ext cx="8374052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1" indent="-622300" eaLnBrk="1" hangingPunct="1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pl-PL" sz="2000" dirty="0" smtClean="0">
                <a:solidFill>
                  <a:srgbClr val="000000"/>
                </a:solidFill>
                <a:latin typeface="Arial"/>
                <a:cs typeface="Arial"/>
              </a:rPr>
              <a:t>New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capabilities and new observation systems must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build 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on existing capabilities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, e.g.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addition of water sampling for biological measurements to repeat hydrography surveys. </a:t>
            </a:r>
            <a:endParaRPr lang="pl-PL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otosearch_k7106662 with text integra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9" y="0"/>
            <a:ext cx="1193800" cy="8356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4617"/>
            <a:ext cx="1043880" cy="72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377914"/>
            <a:ext cx="8255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Palacz AP, et al. 2017. Report of the 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workshop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on the 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Implementation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of Multi-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disciplinary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Sustained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Ocean 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Observations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(IMSOO). Global Ocean 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Observing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 System (GOOS) Report No. 223, http://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www.goosocean.org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pl-PL" altLang="en-US" dirty="0" err="1">
                <a:solidFill>
                  <a:srgbClr val="000000"/>
                </a:solidFill>
                <a:latin typeface="Arial"/>
                <a:cs typeface="Arial"/>
              </a:rPr>
              <a:t>imsoo</a:t>
            </a:r>
            <a:r>
              <a:rPr lang="pl-PL" altLang="en-US" dirty="0">
                <a:solidFill>
                  <a:srgbClr val="000000"/>
                </a:solidFill>
                <a:latin typeface="Arial"/>
                <a:cs typeface="Arial"/>
              </a:rPr>
              <a:t>-report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348" y="3987800"/>
            <a:ext cx="791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622300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pl-PL" sz="2000" dirty="0" err="1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 for </a:t>
            </a:r>
            <a:r>
              <a:rPr lang="pl-PL" sz="2000" b="1" dirty="0" err="1">
                <a:solidFill>
                  <a:srgbClr val="000000"/>
                </a:solidFill>
                <a:latin typeface="Arial"/>
                <a:cs typeface="Arial"/>
              </a:rPr>
              <a:t>common</a:t>
            </a:r>
            <a:r>
              <a:rPr lang="pl-PL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use of existing standards and best practices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for data management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creation of best practices manuals and similar documentation. </a:t>
            </a:r>
            <a:endParaRPr lang="pl-PL" alt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348" y="2560601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622300">
              <a:lnSpc>
                <a:spcPct val="12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pl-PL" sz="2000" dirty="0" err="1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 for a </a:t>
            </a:r>
            <a:r>
              <a:rPr lang="pl-PL" sz="2000" dirty="0" err="1">
                <a:solidFill>
                  <a:srgbClr val="000000"/>
                </a:solidFill>
                <a:latin typeface="Arial"/>
                <a:cs typeface="Arial"/>
              </a:rPr>
              <a:t>blueprint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of a </a:t>
            </a:r>
            <a:r>
              <a:rPr lang="en-GB" sz="2000" b="1" dirty="0">
                <a:solidFill>
                  <a:srgbClr val="000000"/>
                </a:solidFill>
                <a:latin typeface="Arial"/>
                <a:cs typeface="Arial"/>
              </a:rPr>
              <a:t>multidisciplinary backbone observing system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for broader implementation, including a generic design process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959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88" y="234576"/>
            <a:ext cx="6627562" cy="75663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3828679"/>
            <a:ext cx="6346825" cy="1943841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>
                <a:latin typeface="Arial"/>
                <a:cs typeface="Arial"/>
              </a:rPr>
              <a:t>Envision </a:t>
            </a:r>
            <a:r>
              <a:rPr lang="en-US" sz="2000" b="1" dirty="0">
                <a:latin typeface="Arial"/>
                <a:cs typeface="Arial"/>
              </a:rPr>
              <a:t>technological developments </a:t>
            </a:r>
            <a:r>
              <a:rPr lang="en-US" sz="2000" dirty="0">
                <a:latin typeface="Arial"/>
                <a:cs typeface="Arial"/>
              </a:rPr>
              <a:t>to facilitate and automate multi-disciplinary observations of plankton communities.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1" y="4622800"/>
            <a:ext cx="4077328" cy="2121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4" y="1127800"/>
            <a:ext cx="8175625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Articulate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requirements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for plankton community observations within an integrated, multi-disciplinary approach (i.e. including necessary physical, biogeochemical and biological observations).</a:t>
            </a:r>
          </a:p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Articulate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the role and synergies of the range of networks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and technologies in plankton community observations, including (but not limited to), Satellite observations, CPR surveys, Imaging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FlowCytoBots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, Deep and Shelf Moorings, Gliders, HF Radar.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631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88" y="247276"/>
            <a:ext cx="6627562" cy="756630"/>
          </a:xfrm>
        </p:spPr>
        <p:txBody>
          <a:bodyPr/>
          <a:lstStyle/>
          <a:p>
            <a:r>
              <a:rPr lang="en-US" dirty="0" smtClean="0"/>
              <a:t>Thoughts for a 5 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231901"/>
            <a:ext cx="8042276" cy="51474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Design, propose, </a:t>
            </a:r>
            <a:r>
              <a:rPr lang="en-US" sz="2400" dirty="0" smtClean="0"/>
              <a:t>and implement </a:t>
            </a:r>
            <a:r>
              <a:rPr lang="en-US" sz="2400" dirty="0"/>
              <a:t>a coastal observing program within GOOS</a:t>
            </a:r>
          </a:p>
          <a:p>
            <a:pPr lvl="0"/>
            <a:r>
              <a:rPr lang="en-US" sz="2400" dirty="0"/>
              <a:t>Develop and produce an initial ‘health check’ report for coastal ecosystems </a:t>
            </a:r>
          </a:p>
          <a:p>
            <a:pPr lvl="0"/>
            <a:r>
              <a:rPr lang="en-US" sz="2400" dirty="0"/>
              <a:t>Identify opportunities to build out the observing system </a:t>
            </a:r>
            <a:r>
              <a:rPr lang="en-US" sz="2400" dirty="0" smtClean="0"/>
              <a:t>and promote </a:t>
            </a:r>
            <a:r>
              <a:rPr lang="en-US" sz="2400" dirty="0"/>
              <a:t>the use of biological sensors on alternative platforms such as gliders, floats and moorings</a:t>
            </a:r>
            <a:r>
              <a:rPr lang="en-US" sz="2400" dirty="0" smtClean="0"/>
              <a:t>.</a:t>
            </a:r>
          </a:p>
          <a:p>
            <a:pPr lvl="1"/>
            <a:r>
              <a:rPr lang="en-GB" sz="2100" dirty="0"/>
              <a:t>Advocate that BGC-Argo floats incorporate a UVP. </a:t>
            </a:r>
            <a:r>
              <a:rPr lang="en-US" sz="2100" dirty="0" smtClean="0"/>
              <a:t> </a:t>
            </a:r>
          </a:p>
          <a:p>
            <a:pPr lvl="1"/>
            <a:r>
              <a:rPr lang="en-US" sz="2100" dirty="0"/>
              <a:t>CPR surveys: Support the development/inclusion of addition sensors on the CPRs e.g. for nitrate and </a:t>
            </a:r>
            <a:r>
              <a:rPr lang="en-US" sz="2100" dirty="0" err="1"/>
              <a:t>pH.</a:t>
            </a:r>
            <a:endParaRPr lang="en-US" sz="2100" dirty="0"/>
          </a:p>
          <a:p>
            <a:pPr lvl="1"/>
            <a:r>
              <a:rPr lang="en-GB" sz="2100" dirty="0" smtClean="0"/>
              <a:t>Connect </a:t>
            </a:r>
            <a:r>
              <a:rPr lang="en-GB" sz="2100" dirty="0"/>
              <a:t>GO SHIP and Argo approaches and optimize the BGC Argo data</a:t>
            </a:r>
            <a:r>
              <a:rPr lang="en-US" sz="2100" dirty="0"/>
              <a:t> </a:t>
            </a:r>
            <a:endParaRPr lang="en-US" sz="2100" dirty="0" smtClean="0"/>
          </a:p>
          <a:p>
            <a:pPr lvl="1"/>
            <a:r>
              <a:rPr lang="en-GB" sz="2100" dirty="0" smtClean="0"/>
              <a:t>Open </a:t>
            </a:r>
            <a:r>
              <a:rPr lang="en-GB" sz="2100" dirty="0"/>
              <a:t>Ocean time series stations</a:t>
            </a:r>
            <a:r>
              <a:rPr lang="en-US" sz="2100" dirty="0"/>
              <a:t> </a:t>
            </a:r>
            <a:r>
              <a:rPr lang="mr-IN" sz="2100" dirty="0"/>
              <a:t>–</a:t>
            </a:r>
            <a:r>
              <a:rPr lang="en-US" sz="2100" dirty="0"/>
              <a:t> what can they do?</a:t>
            </a:r>
          </a:p>
          <a:p>
            <a:pPr lvl="0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506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8929" y="107576"/>
            <a:ext cx="7031076" cy="782818"/>
          </a:xfrm>
        </p:spPr>
        <p:txBody>
          <a:bodyPr/>
          <a:lstStyle/>
          <a:p>
            <a:r>
              <a:rPr lang="en-US" dirty="0" smtClean="0"/>
              <a:t>The IMSOO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347827" y="1033022"/>
            <a:ext cx="1986173" cy="12360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1700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1700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17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IMSOO Workshop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0772" y="3035863"/>
            <a:ext cx="1596953" cy="981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EBUS SCOR WG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46303" y="2978134"/>
            <a:ext cx="1596953" cy="9814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VOICE Workshop 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4285" y="4506788"/>
            <a:ext cx="1596953" cy="981433"/>
          </a:xfrm>
          <a:prstGeom prst="roundRect">
            <a:avLst/>
          </a:prstGeom>
          <a:solidFill>
            <a:srgbClr val="D5FB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Plankton Workshop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18714" y="2978134"/>
            <a:ext cx="1596953" cy="9814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P-OBS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SCOR WG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46304" y="4472948"/>
            <a:ext cx="1596953" cy="981433"/>
          </a:xfrm>
          <a:prstGeom prst="roundRect">
            <a:avLst/>
          </a:prstGeom>
          <a:solidFill>
            <a:srgbClr val="FFE1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V</a:t>
            </a:r>
            <a:r>
              <a:rPr lang="en-US" dirty="0" smtClean="0">
                <a:solidFill>
                  <a:srgbClr val="000090"/>
                </a:solidFill>
              </a:rPr>
              <a:t>OICE Workshop 2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 flipH="1">
            <a:off x="2817191" y="2269066"/>
            <a:ext cx="1523723" cy="7090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82763" y="3959567"/>
            <a:ext cx="435951" cy="54722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1"/>
            <a:endCxn id="9" idx="0"/>
          </p:cNvCxnSpPr>
          <p:nvPr/>
        </p:nvCxnSpPr>
        <p:spPr>
          <a:xfrm rot="10800000" flipV="1">
            <a:off x="1582763" y="1651044"/>
            <a:ext cx="1765065" cy="2855744"/>
          </a:xfrm>
          <a:prstGeom prst="curvedConnector2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8" idx="0"/>
          </p:cNvCxnSpPr>
          <p:nvPr/>
        </p:nvCxnSpPr>
        <p:spPr>
          <a:xfrm>
            <a:off x="4340914" y="2269066"/>
            <a:ext cx="603866" cy="7090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6" idx="3"/>
            <a:endCxn id="7" idx="0"/>
          </p:cNvCxnSpPr>
          <p:nvPr/>
        </p:nvCxnSpPr>
        <p:spPr>
          <a:xfrm>
            <a:off x="5334000" y="1651044"/>
            <a:ext cx="2035249" cy="1384819"/>
          </a:xfrm>
          <a:prstGeom prst="curvedConnector2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818" y="5717909"/>
            <a:ext cx="226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Plankton Community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82508" y="5717909"/>
            <a:ext cx="273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Oxygen Minimum Zones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177080" y="5694879"/>
            <a:ext cx="226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Boundary Currents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8" idx="2"/>
            <a:endCxn id="11" idx="0"/>
          </p:cNvCxnSpPr>
          <p:nvPr/>
        </p:nvCxnSpPr>
        <p:spPr>
          <a:xfrm>
            <a:off x="4944780" y="3959567"/>
            <a:ext cx="1" cy="51338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6485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230" y="2375217"/>
            <a:ext cx="7031076" cy="1311120"/>
          </a:xfrm>
        </p:spPr>
        <p:txBody>
          <a:bodyPr/>
          <a:lstStyle/>
          <a:p>
            <a:r>
              <a:rPr lang="en-US" dirty="0" smtClean="0"/>
              <a:t>Thanks to all the IMSOO Workshop Participants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A40-5D76-0B49-87AE-724925C832A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67652"/>
            <a:ext cx="4070350" cy="21075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6" y="4859867"/>
            <a:ext cx="4419600" cy="173386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16" y="366077"/>
            <a:ext cx="3009900" cy="20091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4866939"/>
            <a:ext cx="3258765" cy="1726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651" y="3911600"/>
            <a:ext cx="838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workshop was sponsored through NSF Grant OCE-1143683, NASA Grant NNX16AP22G, and through NOAA's Climate Program Office, GOOS of IOC-UNESCO, the OceanObs Research Coordination Network and IEEE.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58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4854</TotalTime>
  <Words>849</Words>
  <Application>Microsoft Macintosh PowerPoint</Application>
  <PresentationFormat>On-screen Show (4:3)</PresentationFormat>
  <Paragraphs>79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PowerPoint Presentation</vt:lpstr>
      <vt:lpstr>PowerPoint Presentation</vt:lpstr>
      <vt:lpstr>IMSOO Themes</vt:lpstr>
      <vt:lpstr>Key Challenges</vt:lpstr>
      <vt:lpstr>PowerPoint Presentation</vt:lpstr>
      <vt:lpstr>Outcomes</vt:lpstr>
      <vt:lpstr>Thoughts for a 5 Year Plan</vt:lpstr>
      <vt:lpstr>The IMSOO Family</vt:lpstr>
      <vt:lpstr>Thanks to all the IMSOO Workshop Participants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Pearlman</dc:creator>
  <cp:lastModifiedBy>Jay Pearlman</cp:lastModifiedBy>
  <cp:revision>202</cp:revision>
  <dcterms:created xsi:type="dcterms:W3CDTF">2017-11-06T02:01:31Z</dcterms:created>
  <dcterms:modified xsi:type="dcterms:W3CDTF">2018-06-25T04:16:17Z</dcterms:modified>
</cp:coreProperties>
</file>