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0" r:id="rId2"/>
    <p:sldId id="601" r:id="rId3"/>
    <p:sldId id="599" r:id="rId4"/>
    <p:sldId id="602" r:id="rId5"/>
    <p:sldId id="603" r:id="rId6"/>
    <p:sldId id="604" r:id="rId7"/>
    <p:sldId id="6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5" autoAdjust="0"/>
  </p:normalViewPr>
  <p:slideViewPr>
    <p:cSldViewPr snapToGrid="0">
      <p:cViewPr>
        <p:scale>
          <a:sx n="80" d="100"/>
          <a:sy n="80" d="100"/>
        </p:scale>
        <p:origin x="-706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47D1D-7035-4D35-8505-80CD9E4C2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F840D0-AAD5-4D70-BE34-0A97B975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A141D-4E0B-4C8A-A4FD-1423AC93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1A412-3640-4D27-96C7-2658A20F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667169-2ABF-4852-BAD1-1320F43B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6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6ED90-C055-4998-84A4-1491F3E5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E40DF-0CD3-402F-9003-4A8215964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3E81F-2035-4CE5-8E21-7D486328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841DFC-89C9-4B23-B297-A5F85561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E23D31-2E81-4EA0-9488-D3ECD0EE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D4002E-37DC-415F-A35E-E7050EFAB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F963AF-90E9-41D6-AA43-248FC41DE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499AF-062F-4015-BA51-3146B7D6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3FD1B-EB6D-4A55-B67E-6D98F50B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E5EAF7-1E62-4F82-8BDB-2B1F5021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C3DAA-40FF-485F-86C3-4DC72DFF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A46FA7-6A3E-46D4-AAE1-4760B08CE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AC637-C949-45CC-90AE-34B03EA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8207E6-8783-418C-9A9D-C74B122A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35E582-20F1-4F94-9F4A-03782E78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89372-F92B-4729-8141-F54EDC8A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9BFEB9-E567-4C5C-88DD-0C5848A1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50E64-7856-494A-8109-B9390F59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A887A-F4C2-4C67-BC9E-131A6D1A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66C5F9-669F-48B0-8483-497779C8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36B04-3DA8-4EA8-9484-DDDB7D0D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CF1C5-FDAD-4272-9AB3-8B58D3093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5A3CAE-0B27-4234-9DEC-0AF4721D9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A23F8A-781E-4068-B642-5BA7DF36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FBBE69-B9C0-446C-A2AB-6D11D961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DF7BD5-E2C2-4BCC-8950-E21E3A86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34560-1B03-4A55-9EB2-06DECEA2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5E744D-B3BD-4D58-BBE6-2D2C697E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AB61EA-87D1-4570-B364-7D4B853D1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314610-5FC4-4CDF-AF19-B86680AA4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FCA1A8-A45C-42A4-AC06-B5618D553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B4C845-0804-476D-B3B6-96CA6CA9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E41AF-34DF-4F0F-BB80-8DA4AA7A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9CB1FF-DB34-44CB-AB59-D4A08944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474EA-B94F-426B-A480-A6B39F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ACADE4-DD85-40EA-A44A-21013420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0D3FC6-BDE3-43E3-B836-C012519D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648C17-CEE3-4D7B-BD2A-38F87265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C81709-21F7-4793-A9E9-D6AD05C8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EEA635-7CCA-4928-88B3-BA6286A3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4F8F64-084A-411F-AB74-31C7D84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178ED-C2EC-41B6-B659-A17E15A5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5CB63-A8FB-427B-91A6-2BF18E3D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9C7FA4-07E6-4473-A828-C12CD4DC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DB66BB-9430-433A-BA65-E61AAFF5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8ECCC4-11EA-4123-B18A-68FB15E4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949903-656D-46DB-8922-E960823C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91430-24A2-4F90-9150-BD8817B5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088AD5-9BC1-4B87-B708-539B03268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330836-22B4-499C-BEA1-2B11E0714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8104B0-F140-4F59-B70E-94BED549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46DADF-1400-438E-8D37-4FDE7E87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906498-9AA8-4AD0-9FA8-8438175B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7663F5-0BD6-406C-BCC1-98EC49D1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8562FC-3C7D-42FE-8E04-64010608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071BB9-4ABC-4CBF-8E87-A00664F49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BC59-8D99-44FF-B455-F63546DB46C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5776F1-0960-4670-844A-6CC6FE170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F922A-32D1-40EE-A458-52C63D79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65E5-228C-4539-BC2B-0B2757C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214" y="2431943"/>
            <a:ext cx="10607083" cy="23876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Implementation of global, sustained and multidisciplinary observations of plankton communities</a:t>
            </a:r>
            <a:br>
              <a:rPr lang="en-US" sz="5300" dirty="0"/>
            </a:br>
            <a:r>
              <a:rPr lang="en-US" sz="5300" i="1" dirty="0" smtClean="0"/>
              <a:t>Plankton-mob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6399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Workshop goals and dynamics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45" y="375794"/>
            <a:ext cx="1863090" cy="12979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6" y="398999"/>
            <a:ext cx="2848610" cy="142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06" y="522022"/>
            <a:ext cx="2534893" cy="127999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2" descr="http://www.ioos.noaa.gov/communications/emblem/ioos_emblem_primary_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24041"/>
            <a:ext cx="104407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8" y="5918113"/>
            <a:ext cx="948263" cy="811856"/>
          </a:xfrm>
          <a:prstGeom prst="rect">
            <a:avLst/>
          </a:prstGeom>
        </p:spPr>
      </p:pic>
      <p:pic>
        <p:nvPicPr>
          <p:cNvPr id="9" name="Picture 4" descr="http://www.nssl.noaa.gov/news/logos/noaa_whit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307" y="5871457"/>
            <a:ext cx="905165" cy="9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1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2274"/>
            <a:ext cx="11249025" cy="4746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 smtClean="0"/>
              <a:t>EOVs: Phytoplankton and Zooplankton </a:t>
            </a:r>
            <a:r>
              <a:rPr lang="en-US" sz="3200" u="sng" dirty="0"/>
              <a:t>diversity and </a:t>
            </a:r>
            <a:r>
              <a:rPr lang="en-US" sz="3200" u="sng" dirty="0" smtClean="0"/>
              <a:t>biomass</a:t>
            </a:r>
          </a:p>
          <a:p>
            <a:pPr marL="0" indent="0">
              <a:buNone/>
            </a:pPr>
            <a:endParaRPr lang="en-US" sz="3200" u="sng" dirty="0" smtClean="0"/>
          </a:p>
          <a:p>
            <a:r>
              <a:rPr lang="en-US" sz="3200" dirty="0" smtClean="0"/>
              <a:t>Design a strategy for a </a:t>
            </a:r>
            <a:r>
              <a:rPr lang="en-US" sz="3200" i="1" u="sng" dirty="0" smtClean="0"/>
              <a:t>network</a:t>
            </a:r>
            <a:r>
              <a:rPr lang="en-US" sz="3200" dirty="0" smtClean="0"/>
              <a:t> of plankton EOV observations</a:t>
            </a:r>
          </a:p>
          <a:p>
            <a:pPr lvl="1"/>
            <a:r>
              <a:rPr lang="en-US" sz="3200" dirty="0" smtClean="0"/>
              <a:t>Operational: Justification &amp; Benefits</a:t>
            </a:r>
          </a:p>
          <a:p>
            <a:pPr lvl="1"/>
            <a:r>
              <a:rPr lang="en-US" sz="3200" dirty="0" smtClean="0"/>
              <a:t>Steps toward implementation</a:t>
            </a:r>
          </a:p>
          <a:p>
            <a:r>
              <a:rPr lang="en-US" sz="3200" dirty="0" smtClean="0"/>
              <a:t>Define a pilot project:</a:t>
            </a:r>
            <a:r>
              <a:rPr lang="en-US" dirty="0" smtClean="0"/>
              <a:t> </a:t>
            </a:r>
          </a:p>
          <a:p>
            <a:pPr lvl="1"/>
            <a:r>
              <a:rPr lang="en-US" sz="3200" dirty="0" smtClean="0"/>
              <a:t>Who, What, Where, How?</a:t>
            </a:r>
          </a:p>
          <a:p>
            <a:r>
              <a:rPr lang="en-US" sz="3200" dirty="0" smtClean="0"/>
              <a:t>Outline </a:t>
            </a:r>
            <a:r>
              <a:rPr lang="en-US" sz="3200" dirty="0"/>
              <a:t>of </a:t>
            </a:r>
            <a:r>
              <a:rPr lang="en-US" sz="3200" dirty="0" smtClean="0"/>
              <a:t>paper </a:t>
            </a:r>
            <a:r>
              <a:rPr lang="en-US" sz="3200" dirty="0"/>
              <a:t>for OceanObs19</a:t>
            </a:r>
          </a:p>
          <a:p>
            <a:endParaRPr lang="en-US" sz="3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94B0E4-0D1E-47D5-A85D-41101872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99" y="5748114"/>
            <a:ext cx="3838575" cy="7429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6CF44CE-9757-41A5-B94E-736795B57224}"/>
              </a:ext>
            </a:extLst>
          </p:cNvPr>
          <p:cNvSpPr txBox="1">
            <a:spLocks/>
          </p:cNvSpPr>
          <p:nvPr/>
        </p:nvSpPr>
        <p:spPr>
          <a:xfrm>
            <a:off x="-142875" y="-57150"/>
            <a:ext cx="12192000" cy="12156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r"/>
            <a:endParaRPr lang="en-US" altLang="en-US" sz="2800" b="1" kern="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 sz="28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ocean </a:t>
            </a:r>
            <a:r>
              <a:rPr lang="en-US" altLang="en-US" sz="2800" b="1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criteria</a:t>
            </a:r>
          </a:p>
          <a:p>
            <a:pPr algn="r"/>
            <a:r>
              <a:rPr lang="en-US" altLang="en-US" sz="2800" b="1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JCOMM Observations Coordination Group</a:t>
            </a:r>
            <a:endParaRPr lang="en-US" altLang="en-US" sz="28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CCFD60-71A7-492C-9343-694FE3E4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94259"/>
            <a:ext cx="2104274" cy="105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F086A4-E329-418D-BBD0-56A05BDFC9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0" t="1726" b="76168"/>
          <a:stretch/>
        </p:blipFill>
        <p:spPr>
          <a:xfrm>
            <a:off x="162179" y="2147236"/>
            <a:ext cx="11867641" cy="133891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953625" y="5038725"/>
            <a:ext cx="438150" cy="70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201400" y="5048250"/>
            <a:ext cx="438150" cy="70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226079"/>
            <a:ext cx="81051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Conceive and Design: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A Pilot Project with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Mature technologies</a:t>
            </a:r>
          </a:p>
          <a:p>
            <a:r>
              <a:rPr lang="en-US" sz="3200" dirty="0" smtClean="0"/>
              <a:t>To demonstrate a path toward a global network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4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an observing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Belonging to the IOC, WMO, GOOS, GCOS community</a:t>
            </a:r>
          </a:p>
          <a:p>
            <a:r>
              <a:rPr lang="en-US" dirty="0" smtClean="0"/>
              <a:t>Visibility with JCOMM, GOOS</a:t>
            </a:r>
            <a:endParaRPr lang="en-US" dirty="0"/>
          </a:p>
          <a:p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dirty="0" smtClean="0"/>
              <a:t>sustainability</a:t>
            </a:r>
            <a:endParaRPr lang="en-US" dirty="0"/>
          </a:p>
          <a:p>
            <a:r>
              <a:rPr lang="en-US" dirty="0" smtClean="0"/>
              <a:t>Technical </a:t>
            </a:r>
            <a:r>
              <a:rPr lang="en-US" dirty="0"/>
              <a:t>support and </a:t>
            </a:r>
            <a:r>
              <a:rPr lang="en-US" dirty="0" smtClean="0"/>
              <a:t>coordination, monitoring</a:t>
            </a:r>
            <a:r>
              <a:rPr lang="en-US" dirty="0"/>
              <a:t>, </a:t>
            </a:r>
            <a:r>
              <a:rPr lang="en-US" dirty="0" smtClean="0"/>
              <a:t>reporting</a:t>
            </a:r>
            <a:endParaRPr lang="en-US" dirty="0"/>
          </a:p>
          <a:p>
            <a:r>
              <a:rPr lang="en-US" dirty="0" smtClean="0"/>
              <a:t>Support on standards </a:t>
            </a:r>
            <a:r>
              <a:rPr lang="en-US" dirty="0"/>
              <a:t>and best practices, </a:t>
            </a:r>
            <a:r>
              <a:rPr lang="en-US" dirty="0" smtClean="0"/>
              <a:t>technology transfer, deployment</a:t>
            </a:r>
            <a:endParaRPr lang="en-US" dirty="0"/>
          </a:p>
          <a:p>
            <a:r>
              <a:rPr lang="en-US" dirty="0" smtClean="0"/>
              <a:t>Opportunity </a:t>
            </a:r>
            <a:r>
              <a:rPr lang="en-US" dirty="0"/>
              <a:t>to provide feedback </a:t>
            </a:r>
            <a:r>
              <a:rPr lang="en-US" dirty="0" smtClean="0"/>
              <a:t>to </a:t>
            </a:r>
            <a:r>
              <a:rPr lang="en-US" dirty="0"/>
              <a:t>GOOS/GCOS development and representation at the global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dirty="0" smtClean="0"/>
              <a:t>capacity </a:t>
            </a:r>
            <a:r>
              <a:rPr lang="en-US" dirty="0"/>
              <a:t>building </a:t>
            </a:r>
            <a:r>
              <a:rPr lang="en-US" dirty="0" smtClean="0"/>
              <a:t>activities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4 Breakout sessions</a:t>
            </a:r>
          </a:p>
          <a:p>
            <a:pPr lvl="1"/>
            <a:r>
              <a:rPr lang="en-US" dirty="0" smtClean="0"/>
              <a:t>Observing capabilities</a:t>
            </a:r>
            <a:endParaRPr lang="en-US" dirty="0"/>
          </a:p>
          <a:p>
            <a:pPr lvl="1"/>
            <a:r>
              <a:rPr lang="en-US" dirty="0" smtClean="0"/>
              <a:t>Technological </a:t>
            </a:r>
            <a:r>
              <a:rPr lang="en-US" dirty="0"/>
              <a:t>requirements and </a:t>
            </a:r>
            <a:r>
              <a:rPr lang="en-US" dirty="0" smtClean="0"/>
              <a:t>innovations</a:t>
            </a:r>
          </a:p>
          <a:p>
            <a:pPr lvl="1"/>
            <a:r>
              <a:rPr lang="en-US" dirty="0" smtClean="0"/>
              <a:t>Data management</a:t>
            </a:r>
          </a:p>
          <a:p>
            <a:pPr lvl="1"/>
            <a:r>
              <a:rPr lang="en-US" dirty="0" smtClean="0"/>
              <a:t>Implementation plan</a:t>
            </a:r>
            <a:endParaRPr lang="en-US" dirty="0"/>
          </a:p>
          <a:p>
            <a:r>
              <a:rPr lang="en-US" dirty="0" smtClean="0"/>
              <a:t>Participants pre-assigned </a:t>
            </a:r>
            <a:r>
              <a:rPr lang="en-US" dirty="0"/>
              <a:t>into two </a:t>
            </a:r>
            <a:r>
              <a:rPr lang="en-US" dirty="0" smtClean="0"/>
              <a:t>EOV groups:</a:t>
            </a:r>
          </a:p>
          <a:p>
            <a:pPr lvl="1"/>
            <a:r>
              <a:rPr lang="en-US" dirty="0" smtClean="0"/>
              <a:t>Phytoplankton </a:t>
            </a:r>
            <a:r>
              <a:rPr lang="en-US" dirty="0"/>
              <a:t>and </a:t>
            </a:r>
            <a:r>
              <a:rPr lang="en-US" dirty="0" smtClean="0"/>
              <a:t>Zooplankton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platform or region </a:t>
            </a:r>
            <a:r>
              <a:rPr lang="en-US" dirty="0" smtClean="0"/>
              <a:t>will </a:t>
            </a:r>
            <a:r>
              <a:rPr lang="en-US" dirty="0"/>
              <a:t>require </a:t>
            </a:r>
            <a:r>
              <a:rPr lang="en-US" dirty="0" smtClean="0"/>
              <a:t>consensus</a:t>
            </a:r>
          </a:p>
          <a:p>
            <a:pPr marL="57150" lvl="1" indent="0">
              <a:buNone/>
            </a:pPr>
            <a:r>
              <a:rPr lang="en-US" dirty="0" smtClean="0"/>
              <a:t>Cross-cutting </a:t>
            </a:r>
            <a:r>
              <a:rPr lang="en-US" dirty="0"/>
              <a:t>issues </a:t>
            </a:r>
            <a:endParaRPr lang="en-US" dirty="0" smtClean="0"/>
          </a:p>
          <a:p>
            <a:pPr marL="514350" lvl="1" indent="-457200">
              <a:buAutoNum type="arabicParenBoth"/>
            </a:pPr>
            <a:r>
              <a:rPr lang="en-US" dirty="0" smtClean="0"/>
              <a:t>priority needs/requirements</a:t>
            </a:r>
            <a:endParaRPr lang="en-US" dirty="0"/>
          </a:p>
          <a:p>
            <a:pPr marL="514350" lvl="1" indent="-457200">
              <a:buAutoNum type="arabicParenBoth"/>
            </a:pPr>
            <a:r>
              <a:rPr lang="en-US" dirty="0" smtClean="0"/>
              <a:t>technical </a:t>
            </a:r>
            <a:r>
              <a:rPr lang="en-US" dirty="0"/>
              <a:t>and human capacity development </a:t>
            </a:r>
            <a:endParaRPr lang="en-US" dirty="0" smtClean="0"/>
          </a:p>
          <a:p>
            <a:pPr marL="514350" lvl="1" indent="-457200">
              <a:buAutoNum type="arabicParenBoth"/>
            </a:pPr>
            <a:r>
              <a:rPr lang="en-US" dirty="0" smtClean="0"/>
              <a:t>funding requirements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6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Chairs of all breakout sessions: </a:t>
            </a:r>
          </a:p>
          <a:p>
            <a:r>
              <a:rPr lang="en-US" sz="2600" dirty="0"/>
              <a:t>Raphael </a:t>
            </a:r>
            <a:r>
              <a:rPr lang="en-US" sz="2600" dirty="0" err="1"/>
              <a:t>Kudela</a:t>
            </a:r>
            <a:r>
              <a:rPr lang="en-US" sz="2600" dirty="0"/>
              <a:t> and Peter Thompson (phytoplankton)</a:t>
            </a:r>
          </a:p>
          <a:p>
            <a:r>
              <a:rPr lang="en-US" sz="2600" dirty="0"/>
              <a:t>Sonia Batten and Ana Lara </a:t>
            </a:r>
            <a:r>
              <a:rPr lang="en-US" sz="2600" dirty="0" err="1"/>
              <a:t>López</a:t>
            </a:r>
            <a:r>
              <a:rPr lang="en-US" sz="2600" dirty="0"/>
              <a:t>  (zooplankton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r>
              <a:rPr lang="en-US" sz="2600" dirty="0" smtClean="0"/>
              <a:t>Rapporteurs:</a:t>
            </a:r>
          </a:p>
          <a:p>
            <a:pPr lvl="1"/>
            <a:r>
              <a:rPr lang="en-US" sz="2600" dirty="0" err="1" smtClean="0"/>
              <a:t>Zoopl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 smtClean="0"/>
              <a:t>	Ana </a:t>
            </a:r>
            <a:r>
              <a:rPr lang="en-US" sz="2600" dirty="0"/>
              <a:t>Lara Lopez and </a:t>
            </a:r>
            <a:r>
              <a:rPr lang="en-US" sz="2600" dirty="0" smtClean="0"/>
              <a:t>Sonia Batten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Patricia </a:t>
            </a:r>
            <a:r>
              <a:rPr lang="en-US" sz="2600" dirty="0" err="1" smtClean="0"/>
              <a:t>Miloslavich</a:t>
            </a:r>
            <a:r>
              <a:rPr lang="en-US" sz="2600" dirty="0" smtClean="0"/>
              <a:t> / Ward </a:t>
            </a:r>
            <a:r>
              <a:rPr lang="en-US" sz="2600" dirty="0" err="1"/>
              <a:t>Appeltans</a:t>
            </a:r>
            <a:endParaRPr lang="en-US" sz="2600" dirty="0"/>
          </a:p>
          <a:p>
            <a:pPr lvl="1"/>
            <a:r>
              <a:rPr lang="en-US" sz="2600" dirty="0" err="1" smtClean="0"/>
              <a:t>Phytopl</a:t>
            </a:r>
            <a:r>
              <a:rPr lang="en-US" sz="2600" dirty="0"/>
              <a:t>:</a:t>
            </a:r>
          </a:p>
          <a:p>
            <a:pPr marL="914400" lvl="2" indent="0">
              <a:buNone/>
            </a:pPr>
            <a:r>
              <a:rPr lang="en-US" sz="2600" dirty="0" smtClean="0"/>
              <a:t>Raphael </a:t>
            </a:r>
            <a:r>
              <a:rPr lang="en-US" sz="2600" dirty="0" err="1"/>
              <a:t>Kudela</a:t>
            </a:r>
            <a:r>
              <a:rPr lang="en-US" sz="2600" dirty="0"/>
              <a:t> and Peter </a:t>
            </a:r>
            <a:r>
              <a:rPr lang="en-US" sz="2600" dirty="0" smtClean="0"/>
              <a:t>Thompson</a:t>
            </a:r>
          </a:p>
          <a:p>
            <a:pPr marL="914400" lvl="2" indent="0">
              <a:buNone/>
            </a:pPr>
            <a:r>
              <a:rPr lang="en-US" sz="2600" dirty="0" smtClean="0"/>
              <a:t>Frank Muller-</a:t>
            </a:r>
            <a:r>
              <a:rPr lang="en-US" sz="2600" dirty="0" err="1" smtClean="0"/>
              <a:t>Karger</a:t>
            </a:r>
            <a:r>
              <a:rPr lang="en-US" sz="2600" dirty="0" smtClean="0"/>
              <a:t> / Luis </a:t>
            </a:r>
            <a:r>
              <a:rPr lang="en-US" sz="2600" dirty="0"/>
              <a:t>Felipe </a:t>
            </a:r>
            <a:r>
              <a:rPr lang="en-US" sz="2600" dirty="0" smtClean="0"/>
              <a:t>Artigas</a:t>
            </a:r>
          </a:p>
          <a:p>
            <a:pPr marL="914400" lvl="2" indent="0">
              <a:buNone/>
            </a:pPr>
            <a:r>
              <a:rPr lang="en-US" sz="2600" dirty="0" smtClean="0"/>
              <a:t>Francoise Pearlman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687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59938"/>
              </p:ext>
            </p:extLst>
          </p:nvPr>
        </p:nvGraphicFramePr>
        <p:xfrm>
          <a:off x="400049" y="232663"/>
          <a:ext cx="11391901" cy="639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982"/>
                <a:gridCol w="2390073"/>
                <a:gridCol w="1333778"/>
                <a:gridCol w="5644068"/>
              </a:tblGrid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Participant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Institution/Program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Expertise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Clarissa </a:t>
                      </a:r>
                      <a:r>
                        <a:rPr lang="en-US" sz="1200" dirty="0">
                          <a:effectLst/>
                        </a:rPr>
                        <a:t>Anderson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SCRIPPPS / SCCOOS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Plankton, modelling, operations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Ward </a:t>
                      </a:r>
                      <a:r>
                        <a:rPr lang="en-US" sz="1200" dirty="0" err="1">
                          <a:effectLst/>
                        </a:rPr>
                        <a:t>Appeltans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IOC / OBIS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Belgium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management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30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Luis </a:t>
                      </a:r>
                      <a:r>
                        <a:rPr lang="en-US" sz="1200" dirty="0">
                          <a:effectLst/>
                        </a:rPr>
                        <a:t>Felipe Artigas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Université du Littoral (ULCO)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France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Phytoplankton monitoring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Douglas </a:t>
                      </a:r>
                      <a:r>
                        <a:rPr lang="en-US" sz="1200" dirty="0">
                          <a:effectLst/>
                        </a:rPr>
                        <a:t>Au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MBARI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Patricia </a:t>
                      </a:r>
                      <a:r>
                        <a:rPr lang="en-US" sz="1200" dirty="0" err="1">
                          <a:effectLst/>
                        </a:rPr>
                        <a:t>Ayon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IMARPE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Zooplankton diversity and ecology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Sonia </a:t>
                      </a:r>
                      <a:r>
                        <a:rPr lang="en-US" sz="1200" dirty="0">
                          <a:effectLst/>
                        </a:rPr>
                        <a:t>Batten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SAHFOS / GACs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Canada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Zooplankton, large scale ocean climate variability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</a:t>
                      </a:r>
                      <a:r>
                        <a:rPr lang="en-US" sz="1200" dirty="0" err="1" smtClean="0">
                          <a:effectLst/>
                        </a:rPr>
                        <a:t>Nic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Bax</a:t>
                      </a:r>
                      <a:r>
                        <a:rPr lang="en-US" sz="1200" dirty="0">
                          <a:effectLst/>
                        </a:rPr>
                        <a:t>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CSIRO / GOOS BioEco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Marine biodiversity, modelling, marine policy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Francisco </a:t>
                      </a:r>
                      <a:r>
                        <a:rPr lang="en-US" sz="1200" dirty="0">
                          <a:effectLst/>
                        </a:rPr>
                        <a:t>Chávez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MBARI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Impact of climate change on phytoplankton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96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Daniel </a:t>
                      </a:r>
                      <a:r>
                        <a:rPr lang="en-US" sz="1200" dirty="0">
                          <a:effectLst/>
                        </a:rPr>
                        <a:t>Dunn (attending first day only)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University / GOOS BioEco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Ocean connectivity, marine policy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96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Marion </a:t>
                      </a:r>
                      <a:r>
                        <a:rPr lang="en-US" sz="1200" dirty="0" err="1">
                          <a:effectLst/>
                        </a:rPr>
                        <a:t>Gehlen</a:t>
                      </a:r>
                      <a:r>
                        <a:rPr lang="en-US" sz="1200" dirty="0">
                          <a:effectLst/>
                        </a:rPr>
                        <a:t>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CNRS-Institut Pierre Simon Laplace / IGMETS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France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Biogeochemical ocean modelling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Ken </a:t>
                      </a:r>
                      <a:r>
                        <a:rPr lang="en-US" sz="1200" dirty="0">
                          <a:effectLst/>
                        </a:rPr>
                        <a:t>Johnson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BGC Argo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Ocean </a:t>
                      </a:r>
                      <a:r>
                        <a:rPr lang="en-US" sz="1200" dirty="0" smtClean="0">
                          <a:effectLst/>
                        </a:rPr>
                        <a:t>biogeochemistry(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Raphael </a:t>
                      </a:r>
                      <a:r>
                        <a:rPr lang="en-US" sz="1200" dirty="0" err="1">
                          <a:effectLst/>
                        </a:rPr>
                        <a:t>Kudela</a:t>
                      </a:r>
                      <a:r>
                        <a:rPr lang="en-US" sz="1200" dirty="0">
                          <a:effectLst/>
                        </a:rPr>
                        <a:t>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UCSC / GlobalHABs / TrendsPO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Phytoplankton ecology, harmful algal blooms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Ana </a:t>
                      </a:r>
                      <a:r>
                        <a:rPr lang="en-US" sz="1200" dirty="0">
                          <a:effectLst/>
                        </a:rPr>
                        <a:t>Lara-</a:t>
                      </a:r>
                      <a:r>
                        <a:rPr lang="en-US" sz="1200" dirty="0" err="1">
                          <a:effectLst/>
                        </a:rPr>
                        <a:t>López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IMOS / UTAS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Observing programs, zooplankton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371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Patricia </a:t>
                      </a:r>
                      <a:r>
                        <a:rPr lang="en-US" sz="1200" dirty="0" err="1">
                          <a:effectLst/>
                        </a:rPr>
                        <a:t>Miloslavich</a:t>
                      </a:r>
                      <a:r>
                        <a:rPr lang="en-US" sz="1200" dirty="0">
                          <a:effectLst/>
                        </a:rPr>
                        <a:t>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UTAS / USB / GOOS BioEco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Australia / Venezuela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Biological oceanography, program management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371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Frank </a:t>
                      </a:r>
                      <a:r>
                        <a:rPr lang="en-US" sz="1200" dirty="0">
                          <a:effectLst/>
                        </a:rPr>
                        <a:t>Muller-</a:t>
                      </a:r>
                      <a:r>
                        <a:rPr lang="en-US" sz="1200" dirty="0" err="1">
                          <a:effectLst/>
                        </a:rPr>
                        <a:t>Karger</a:t>
                      </a:r>
                      <a:r>
                        <a:rPr lang="en-US" sz="1200" dirty="0">
                          <a:effectLst/>
                        </a:rPr>
                        <a:t>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USF / MBON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Remote sensing, phytoplankton, changes in marine ecosystems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Mark </a:t>
                      </a:r>
                      <a:r>
                        <a:rPr lang="en-US" sz="1200" dirty="0" err="1">
                          <a:effectLst/>
                        </a:rPr>
                        <a:t>Ohman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SCRIPPS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Zooplankton modelling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Jay </a:t>
                      </a:r>
                      <a:r>
                        <a:rPr lang="en-US" sz="1200" dirty="0">
                          <a:effectLst/>
                        </a:rPr>
                        <a:t>Pearlman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IEEE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Ocean observing technologies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Francoise </a:t>
                      </a:r>
                      <a:r>
                        <a:rPr lang="en-US" sz="1200" dirty="0">
                          <a:effectLst/>
                        </a:rPr>
                        <a:t>Pearlman (*)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RCN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Logistic support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Dan </a:t>
                      </a:r>
                      <a:r>
                        <a:rPr lang="en-US" sz="1200" dirty="0">
                          <a:effectLst/>
                        </a:rPr>
                        <a:t>Rudnick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SCRIPPS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Physical oceanography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Henry </a:t>
                      </a:r>
                      <a:r>
                        <a:rPr lang="en-US" sz="1200" dirty="0" err="1">
                          <a:effectLst/>
                        </a:rPr>
                        <a:t>Ruhl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IOOS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DOOS - Biology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Lars </a:t>
                      </a:r>
                      <a:r>
                        <a:rPr lang="en-US" sz="1200" dirty="0" err="1">
                          <a:effectLst/>
                        </a:rPr>
                        <a:t>Stemmann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Vfr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France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plankton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Kazuaki </a:t>
                      </a:r>
                      <a:r>
                        <a:rPr lang="en-US" sz="1200" dirty="0">
                          <a:effectLst/>
                        </a:rPr>
                        <a:t>Tadokoro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JFRI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Japan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Fisheries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Peter </a:t>
                      </a:r>
                      <a:r>
                        <a:rPr lang="en-US" sz="1200" dirty="0">
                          <a:effectLst/>
                        </a:rPr>
                        <a:t>Thompson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CSIRO / TrendsPO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Phytoplankton ecology and physiology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50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Sandy </a:t>
                      </a:r>
                      <a:r>
                        <a:rPr lang="en-US" sz="1200" dirty="0" err="1">
                          <a:effectLst/>
                        </a:rPr>
                        <a:t>Tomalla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CSIR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P-OBS SCOR Working Group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6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(Z) Cara </a:t>
                      </a:r>
                      <a:r>
                        <a:rPr lang="en-US" sz="1200" dirty="0">
                          <a:effectLst/>
                        </a:rPr>
                        <a:t>Wilson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NOAA / IOCCG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Ocean color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297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(P) </a:t>
                      </a:r>
                      <a:r>
                        <a:rPr lang="en-US" sz="1200" dirty="0" err="1" smtClean="0">
                          <a:effectLst/>
                        </a:rPr>
                        <a:t>Kedong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Yin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Sun Yat-Sen (Zhongshan) University / TrendsPO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China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Phytoplankton, variability and regulating mechanisms of phytoplankton biomass, HABs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73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</a:tr>
              <a:tr h="147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(*) Attended  IMSOO meeting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07" marR="275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507" marR="275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507" marR="275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507" marR="2750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81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559</Words>
  <Application>Microsoft Office PowerPoint</Application>
  <PresentationFormat>Custom</PresentationFormat>
  <Paragraphs>164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Implementation of global, sustained and multidisciplinary observations of plankton communities Plankton-mob</vt:lpstr>
      <vt:lpstr>Workshop Goals</vt:lpstr>
      <vt:lpstr>PowerPoint Presentation</vt:lpstr>
      <vt:lpstr>Benefits of an observing network</vt:lpstr>
      <vt:lpstr>Workshop Dynamics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Frank</cp:lastModifiedBy>
  <cp:revision>10</cp:revision>
  <dcterms:created xsi:type="dcterms:W3CDTF">2018-06-21T18:18:54Z</dcterms:created>
  <dcterms:modified xsi:type="dcterms:W3CDTF">2018-06-25T15:20:55Z</dcterms:modified>
</cp:coreProperties>
</file>