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7" r:id="rId2"/>
    <p:sldId id="340" r:id="rId3"/>
    <p:sldId id="273" r:id="rId4"/>
    <p:sldId id="346" r:id="rId5"/>
    <p:sldId id="348" r:id="rId6"/>
    <p:sldId id="350" r:id="rId7"/>
    <p:sldId id="360" r:id="rId8"/>
    <p:sldId id="351" r:id="rId9"/>
    <p:sldId id="354" r:id="rId10"/>
    <p:sldId id="352" r:id="rId11"/>
    <p:sldId id="355" r:id="rId12"/>
    <p:sldId id="358" r:id="rId13"/>
    <p:sldId id="324" r:id="rId14"/>
    <p:sldId id="357" r:id="rId15"/>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oso, Vinicius" initials="LV"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1"/>
    <a:srgbClr val="3967A4"/>
    <a:srgbClr val="346AB1"/>
    <a:srgbClr val="0068B1"/>
    <a:srgbClr val="3C82C4"/>
    <a:srgbClr val="4062A4"/>
    <a:srgbClr val="486CB1"/>
    <a:srgbClr val="3F4EB1"/>
    <a:srgbClr val="4B64B1"/>
    <a:srgbClr val="6B7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94" autoAdjust="0"/>
    <p:restoredTop sz="98305" autoAdjust="0"/>
  </p:normalViewPr>
  <p:slideViewPr>
    <p:cSldViewPr snapToGrid="0">
      <p:cViewPr varScale="1">
        <p:scale>
          <a:sx n="116" d="100"/>
          <a:sy n="116" d="100"/>
        </p:scale>
        <p:origin x="-480" y="-1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4E727D67-0FBF-45C5-9401-BCD8396915FE}" type="datetimeFigureOut">
              <a:rPr lang="fr-FR" smtClean="0"/>
              <a:t>14/06/2018</a:t>
            </a:fld>
            <a:endParaRPr lang="fr-FR"/>
          </a:p>
        </p:txBody>
      </p:sp>
      <p:sp>
        <p:nvSpPr>
          <p:cNvPr id="4" name="Footer Placehold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74BB76F1-2250-4002-8D96-CD4D38E6B639}" type="slidenum">
              <a:rPr lang="fr-FR" smtClean="0"/>
              <a:t>‹#›</a:t>
            </a:fld>
            <a:endParaRPr lang="fr-FR"/>
          </a:p>
        </p:txBody>
      </p:sp>
    </p:spTree>
    <p:extLst>
      <p:ext uri="{BB962C8B-B14F-4D97-AF65-F5344CB8AC3E}">
        <p14:creationId xmlns:p14="http://schemas.microsoft.com/office/powerpoint/2010/main" val="403000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70F451E3-B06B-0C4B-BB09-A45218609DC7}" type="datetimeFigureOut">
              <a:rPr lang="fr-FR" smtClean="0"/>
              <a:t>14/06/2018</a:t>
            </a:fld>
            <a:endParaRPr lang="fr-FR"/>
          </a:p>
        </p:txBody>
      </p:sp>
      <p:sp>
        <p:nvSpPr>
          <p:cNvPr id="4" name="Espace réservé de l'image des diapositives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F764320-C8CE-3D44-918B-6A6D8B336FE5}" type="slidenum">
              <a:rPr lang="fr-FR" smtClean="0"/>
              <a:t>‹#›</a:t>
            </a:fld>
            <a:endParaRPr lang="fr-FR"/>
          </a:p>
        </p:txBody>
      </p:sp>
    </p:spTree>
    <p:extLst>
      <p:ext uri="{BB962C8B-B14F-4D97-AF65-F5344CB8AC3E}">
        <p14:creationId xmlns:p14="http://schemas.microsoft.com/office/powerpoint/2010/main" val="29607198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a:t>
            </a:fld>
            <a:endParaRPr lang="fr-FR"/>
          </a:p>
        </p:txBody>
      </p:sp>
    </p:spTree>
    <p:extLst>
      <p:ext uri="{BB962C8B-B14F-4D97-AF65-F5344CB8AC3E}">
        <p14:creationId xmlns:p14="http://schemas.microsoft.com/office/powerpoint/2010/main" val="22271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10</a:t>
            </a:fld>
            <a:endParaRPr lang="fr-FR"/>
          </a:p>
        </p:txBody>
      </p:sp>
    </p:spTree>
    <p:extLst>
      <p:ext uri="{BB962C8B-B14F-4D97-AF65-F5344CB8AC3E}">
        <p14:creationId xmlns:p14="http://schemas.microsoft.com/office/powerpoint/2010/main" val="2460784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11</a:t>
            </a:fld>
            <a:endParaRPr lang="fr-FR"/>
          </a:p>
        </p:txBody>
      </p:sp>
    </p:spTree>
    <p:extLst>
      <p:ext uri="{BB962C8B-B14F-4D97-AF65-F5344CB8AC3E}">
        <p14:creationId xmlns:p14="http://schemas.microsoft.com/office/powerpoint/2010/main" val="259767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12</a:t>
            </a:fld>
            <a:endParaRPr lang="fr-FR"/>
          </a:p>
        </p:txBody>
      </p:sp>
    </p:spTree>
    <p:extLst>
      <p:ext uri="{BB962C8B-B14F-4D97-AF65-F5344CB8AC3E}">
        <p14:creationId xmlns:p14="http://schemas.microsoft.com/office/powerpoint/2010/main" val="290696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13</a:t>
            </a:fld>
            <a:endParaRPr lang="fr-FR"/>
          </a:p>
        </p:txBody>
      </p:sp>
    </p:spTree>
    <p:extLst>
      <p:ext uri="{BB962C8B-B14F-4D97-AF65-F5344CB8AC3E}">
        <p14:creationId xmlns:p14="http://schemas.microsoft.com/office/powerpoint/2010/main" val="7387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14</a:t>
            </a:fld>
            <a:endParaRPr lang="fr-FR"/>
          </a:p>
        </p:txBody>
      </p:sp>
    </p:spTree>
    <p:extLst>
      <p:ext uri="{BB962C8B-B14F-4D97-AF65-F5344CB8AC3E}">
        <p14:creationId xmlns:p14="http://schemas.microsoft.com/office/powerpoint/2010/main" val="356593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2</a:t>
            </a:fld>
            <a:endParaRPr lang="fr-FR"/>
          </a:p>
        </p:txBody>
      </p:sp>
    </p:spTree>
    <p:extLst>
      <p:ext uri="{BB962C8B-B14F-4D97-AF65-F5344CB8AC3E}">
        <p14:creationId xmlns:p14="http://schemas.microsoft.com/office/powerpoint/2010/main" val="299831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3</a:t>
            </a:fld>
            <a:endParaRPr lang="fr-FR"/>
          </a:p>
        </p:txBody>
      </p:sp>
    </p:spTree>
    <p:extLst>
      <p:ext uri="{BB962C8B-B14F-4D97-AF65-F5344CB8AC3E}">
        <p14:creationId xmlns:p14="http://schemas.microsoft.com/office/powerpoint/2010/main" val="95682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4</a:t>
            </a:fld>
            <a:endParaRPr lang="fr-FR"/>
          </a:p>
        </p:txBody>
      </p:sp>
    </p:spTree>
    <p:extLst>
      <p:ext uri="{BB962C8B-B14F-4D97-AF65-F5344CB8AC3E}">
        <p14:creationId xmlns:p14="http://schemas.microsoft.com/office/powerpoint/2010/main" val="78662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5</a:t>
            </a:fld>
            <a:endParaRPr lang="fr-FR"/>
          </a:p>
        </p:txBody>
      </p:sp>
    </p:spTree>
    <p:extLst>
      <p:ext uri="{BB962C8B-B14F-4D97-AF65-F5344CB8AC3E}">
        <p14:creationId xmlns:p14="http://schemas.microsoft.com/office/powerpoint/2010/main" val="179654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6</a:t>
            </a:fld>
            <a:endParaRPr lang="fr-FR"/>
          </a:p>
        </p:txBody>
      </p:sp>
    </p:spTree>
    <p:extLst>
      <p:ext uri="{BB962C8B-B14F-4D97-AF65-F5344CB8AC3E}">
        <p14:creationId xmlns:p14="http://schemas.microsoft.com/office/powerpoint/2010/main" val="88569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7</a:t>
            </a:fld>
            <a:endParaRPr lang="fr-FR"/>
          </a:p>
        </p:txBody>
      </p:sp>
    </p:spTree>
    <p:extLst>
      <p:ext uri="{BB962C8B-B14F-4D97-AF65-F5344CB8AC3E}">
        <p14:creationId xmlns:p14="http://schemas.microsoft.com/office/powerpoint/2010/main" val="88569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8</a:t>
            </a:fld>
            <a:endParaRPr lang="fr-FR"/>
          </a:p>
        </p:txBody>
      </p:sp>
    </p:spTree>
    <p:extLst>
      <p:ext uri="{BB962C8B-B14F-4D97-AF65-F5344CB8AC3E}">
        <p14:creationId xmlns:p14="http://schemas.microsoft.com/office/powerpoint/2010/main" val="275473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9</a:t>
            </a:fld>
            <a:endParaRPr lang="fr-FR"/>
          </a:p>
        </p:txBody>
      </p:sp>
    </p:spTree>
    <p:extLst>
      <p:ext uri="{BB962C8B-B14F-4D97-AF65-F5344CB8AC3E}">
        <p14:creationId xmlns:p14="http://schemas.microsoft.com/office/powerpoint/2010/main" val="390436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97351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283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2130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42310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D254F1-44A8-406A-A4DE-280061BA59B9}" type="datetimeFigureOut">
              <a:rPr lang="fr-FR" smtClean="0"/>
              <a:t>14/06/2018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87233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4FD254F1-44A8-406A-A4DE-280061BA59B9}" type="datetimeFigureOut">
              <a:rPr lang="fr-FR" smtClean="0"/>
              <a:t>14/06/2018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78232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4FD254F1-44A8-406A-A4DE-280061BA59B9}" type="datetimeFigureOut">
              <a:rPr lang="fr-FR" smtClean="0"/>
              <a:t>14/06/2018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5488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4FD254F1-44A8-406A-A4DE-280061BA59B9}" type="datetimeFigureOut">
              <a:rPr lang="fr-FR" smtClean="0"/>
              <a:t>14/06/2018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6130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254F1-44A8-406A-A4DE-280061BA59B9}" type="datetimeFigureOut">
              <a:rPr lang="fr-FR" smtClean="0"/>
              <a:t>14/06/2018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0010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14/06/2018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15125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14/06/2018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505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254F1-44A8-406A-A4DE-280061BA59B9}" type="datetimeFigureOut">
              <a:rPr lang="fr-FR" smtClean="0"/>
              <a:t>14/06/2018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4528A-BF8C-4370-AE29-F72048EE35D1}" type="slidenum">
              <a:rPr lang="fr-FR" smtClean="0"/>
              <a:t>‹#›</a:t>
            </a:fld>
            <a:endParaRPr lang="fr-FR"/>
          </a:p>
        </p:txBody>
      </p:sp>
    </p:spTree>
    <p:extLst>
      <p:ext uri="{BB962C8B-B14F-4D97-AF65-F5344CB8AC3E}">
        <p14:creationId xmlns:p14="http://schemas.microsoft.com/office/powerpoint/2010/main" val="632483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wmf"/><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tiff"/><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993" y="522922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196" y="5555666"/>
            <a:ext cx="3017284" cy="1311309"/>
          </a:xfrm>
          <a:prstGeom prst="rect">
            <a:avLst/>
          </a:prstGeom>
        </p:spPr>
      </p:pic>
      <p:sp>
        <p:nvSpPr>
          <p:cNvPr id="5" name="Rectangle 4"/>
          <p:cNvSpPr/>
          <p:nvPr/>
        </p:nvSpPr>
        <p:spPr>
          <a:xfrm>
            <a:off x="-95725" y="10693"/>
            <a:ext cx="12219993" cy="5340239"/>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le 1">
            <a:extLst>
              <a:ext uri="{FF2B5EF4-FFF2-40B4-BE49-F238E27FC236}">
                <a16:creationId xmlns:a16="http://schemas.microsoft.com/office/drawing/2014/main" xmlns="" id="{438548F3-00CB-9848-9D86-ADB8797D8C92}"/>
              </a:ext>
            </a:extLst>
          </p:cNvPr>
          <p:cNvSpPr>
            <a:spLocks noGrp="1"/>
          </p:cNvSpPr>
          <p:nvPr>
            <p:ph type="ctrTitle"/>
          </p:nvPr>
        </p:nvSpPr>
        <p:spPr>
          <a:xfrm>
            <a:off x="84666" y="44561"/>
            <a:ext cx="6020208" cy="1987444"/>
          </a:xfrm>
          <a:noFill/>
        </p:spPr>
        <p:txBody>
          <a:bodyPr anchor="t">
            <a:normAutofit fontScale="90000"/>
          </a:bodyPr>
          <a:lstStyle/>
          <a:p>
            <a:r>
              <a:rPr lang="fr-FR" sz="2800" b="1" dirty="0">
                <a:solidFill>
                  <a:schemeClr val="bg1"/>
                </a:solidFill>
                <a:latin typeface="+mn-lt"/>
              </a:rPr>
              <a:t/>
            </a:r>
            <a:br>
              <a:rPr lang="fr-FR" sz="2800" b="1" dirty="0">
                <a:solidFill>
                  <a:schemeClr val="bg1"/>
                </a:solidFill>
                <a:latin typeface="+mn-lt"/>
              </a:rPr>
            </a:br>
            <a:r>
              <a:rPr lang="en-US" b="1" dirty="0">
                <a:solidFill>
                  <a:schemeClr val="bg1"/>
                </a:solidFill>
                <a:latin typeface="+mn-lt"/>
              </a:rPr>
              <a:t>United Nations Decade </a:t>
            </a:r>
            <a:br>
              <a:rPr lang="en-US" b="1" dirty="0">
                <a:solidFill>
                  <a:schemeClr val="bg1"/>
                </a:solidFill>
                <a:latin typeface="+mn-lt"/>
              </a:rPr>
            </a:br>
            <a:r>
              <a:rPr lang="en-US" b="1" dirty="0">
                <a:solidFill>
                  <a:schemeClr val="bg1"/>
                </a:solidFill>
                <a:latin typeface="+mn-lt"/>
              </a:rPr>
              <a:t>of Ocean Science </a:t>
            </a:r>
            <a:br>
              <a:rPr lang="en-US" b="1" dirty="0">
                <a:solidFill>
                  <a:schemeClr val="bg1"/>
                </a:solidFill>
                <a:latin typeface="+mn-lt"/>
              </a:rPr>
            </a:br>
            <a:r>
              <a:rPr lang="en-US" b="1" dirty="0">
                <a:solidFill>
                  <a:schemeClr val="bg1"/>
                </a:solidFill>
                <a:latin typeface="+mn-lt"/>
              </a:rPr>
              <a:t>for Sustainable Development</a:t>
            </a:r>
            <a:br>
              <a:rPr lang="en-US" b="1" dirty="0">
                <a:solidFill>
                  <a:schemeClr val="bg1"/>
                </a:solidFill>
                <a:latin typeface="+mn-lt"/>
              </a:rPr>
            </a:br>
            <a:r>
              <a:rPr lang="en-US" b="1" dirty="0">
                <a:solidFill>
                  <a:schemeClr val="bg1"/>
                </a:solidFill>
                <a:latin typeface="+mn-lt"/>
              </a:rPr>
              <a:t>(2021-2030)</a:t>
            </a:r>
            <a:endParaRPr lang="en-US" sz="2800" b="1" dirty="0">
              <a:latin typeface="+mn-lt"/>
            </a:endParaRPr>
          </a:p>
        </p:txBody>
      </p:sp>
      <p:pic>
        <p:nvPicPr>
          <p:cNvPr id="8" name="Picture 7" descr="Screen Shot 2017-04-20 at 14.33.40.png">
            <a:extLst>
              <a:ext uri="{FF2B5EF4-FFF2-40B4-BE49-F238E27FC236}">
                <a16:creationId xmlns:a16="http://schemas.microsoft.com/office/drawing/2014/main" xmlns="" id="{EDB4BC4C-8DB8-DC42-85F4-B15629C9D5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4874" y="-55981"/>
            <a:ext cx="6114147" cy="5448783"/>
          </a:xfrm>
          <a:prstGeom prst="rect">
            <a:avLst/>
          </a:prstGeom>
        </p:spPr>
      </p:pic>
      <p:sp>
        <p:nvSpPr>
          <p:cNvPr id="2" name="Rectangle 1">
            <a:extLst>
              <a:ext uri="{FF2B5EF4-FFF2-40B4-BE49-F238E27FC236}">
                <a16:creationId xmlns:a16="http://schemas.microsoft.com/office/drawing/2014/main" xmlns="" id="{1C0F6931-C2F7-3E4D-99E8-0987951FA7F3}"/>
              </a:ext>
            </a:extLst>
          </p:cNvPr>
          <p:cNvSpPr/>
          <p:nvPr/>
        </p:nvSpPr>
        <p:spPr>
          <a:xfrm>
            <a:off x="6271330" y="44561"/>
            <a:ext cx="1407758" cy="584775"/>
          </a:xfrm>
          <a:prstGeom prst="rect">
            <a:avLst/>
          </a:prstGeom>
        </p:spPr>
        <p:txBody>
          <a:bodyPr wrap="none">
            <a:spAutoFit/>
          </a:bodyPr>
          <a:lstStyle/>
          <a:p>
            <a:pPr algn="r"/>
            <a:r>
              <a:rPr lang="en-US" sz="3200" b="1" dirty="0">
                <a:solidFill>
                  <a:srgbClr val="0070C0"/>
                </a:solidFill>
              </a:rPr>
              <a:t>SDG 14</a:t>
            </a:r>
          </a:p>
        </p:txBody>
      </p:sp>
      <p:sp>
        <p:nvSpPr>
          <p:cNvPr id="12" name="Rectangle 11">
            <a:extLst>
              <a:ext uri="{FF2B5EF4-FFF2-40B4-BE49-F238E27FC236}">
                <a16:creationId xmlns:a16="http://schemas.microsoft.com/office/drawing/2014/main" xmlns="" id="{18D00A98-03A6-2D44-B82E-710D2EE648F5}"/>
              </a:ext>
            </a:extLst>
          </p:cNvPr>
          <p:cNvSpPr/>
          <p:nvPr/>
        </p:nvSpPr>
        <p:spPr>
          <a:xfrm>
            <a:off x="10959806" y="10693"/>
            <a:ext cx="1007007" cy="584775"/>
          </a:xfrm>
          <a:prstGeom prst="rect">
            <a:avLst/>
          </a:prstGeom>
        </p:spPr>
        <p:txBody>
          <a:bodyPr wrap="none">
            <a:spAutoFit/>
          </a:bodyPr>
          <a:lstStyle/>
          <a:p>
            <a:pPr algn="r"/>
            <a:r>
              <a:rPr lang="en-US" sz="3200" b="1" dirty="0">
                <a:solidFill>
                  <a:srgbClr val="0070C0"/>
                </a:solidFill>
              </a:rPr>
              <a:t>Paris</a:t>
            </a:r>
          </a:p>
        </p:txBody>
      </p:sp>
      <p:sp>
        <p:nvSpPr>
          <p:cNvPr id="13" name="Rectangle 12">
            <a:extLst>
              <a:ext uri="{FF2B5EF4-FFF2-40B4-BE49-F238E27FC236}">
                <a16:creationId xmlns:a16="http://schemas.microsoft.com/office/drawing/2014/main" xmlns="" id="{96006927-8C25-8B4D-B03A-B68A002C1B86}"/>
              </a:ext>
            </a:extLst>
          </p:cNvPr>
          <p:cNvSpPr/>
          <p:nvPr/>
        </p:nvSpPr>
        <p:spPr>
          <a:xfrm>
            <a:off x="6138739" y="4593650"/>
            <a:ext cx="1327608" cy="584775"/>
          </a:xfrm>
          <a:prstGeom prst="rect">
            <a:avLst/>
          </a:prstGeom>
        </p:spPr>
        <p:txBody>
          <a:bodyPr wrap="none">
            <a:spAutoFit/>
          </a:bodyPr>
          <a:lstStyle/>
          <a:p>
            <a:pPr algn="r"/>
            <a:r>
              <a:rPr lang="en-US" sz="3200" b="1" dirty="0">
                <a:solidFill>
                  <a:srgbClr val="0070C0"/>
                </a:solidFill>
              </a:rPr>
              <a:t>Sendai</a:t>
            </a:r>
          </a:p>
        </p:txBody>
      </p:sp>
      <p:sp>
        <p:nvSpPr>
          <p:cNvPr id="15" name="Rectangle 14">
            <a:extLst>
              <a:ext uri="{FF2B5EF4-FFF2-40B4-BE49-F238E27FC236}">
                <a16:creationId xmlns:a16="http://schemas.microsoft.com/office/drawing/2014/main" xmlns="" id="{61CA554F-A24B-1446-A643-718A2EFEF63D}"/>
              </a:ext>
            </a:extLst>
          </p:cNvPr>
          <p:cNvSpPr/>
          <p:nvPr/>
        </p:nvSpPr>
        <p:spPr>
          <a:xfrm>
            <a:off x="10653404" y="4698425"/>
            <a:ext cx="1501308" cy="584775"/>
          </a:xfrm>
          <a:prstGeom prst="rect">
            <a:avLst/>
          </a:prstGeom>
        </p:spPr>
        <p:txBody>
          <a:bodyPr wrap="none">
            <a:spAutoFit/>
          </a:bodyPr>
          <a:lstStyle/>
          <a:p>
            <a:pPr algn="r"/>
            <a:r>
              <a:rPr lang="en-US" sz="3200" b="1" dirty="0">
                <a:solidFill>
                  <a:srgbClr val="0070C0"/>
                </a:solidFill>
              </a:rPr>
              <a:t>SAMOA</a:t>
            </a:r>
          </a:p>
        </p:txBody>
      </p:sp>
      <p:sp>
        <p:nvSpPr>
          <p:cNvPr id="16" name="Rectangle 15">
            <a:extLst>
              <a:ext uri="{FF2B5EF4-FFF2-40B4-BE49-F238E27FC236}">
                <a16:creationId xmlns:a16="http://schemas.microsoft.com/office/drawing/2014/main" xmlns="" id="{7FFC2909-38E4-8642-9FE2-541E07879718}"/>
              </a:ext>
            </a:extLst>
          </p:cNvPr>
          <p:cNvSpPr/>
          <p:nvPr/>
        </p:nvSpPr>
        <p:spPr>
          <a:xfrm>
            <a:off x="8231006" y="5307077"/>
            <a:ext cx="2197268" cy="584775"/>
          </a:xfrm>
          <a:prstGeom prst="rect">
            <a:avLst/>
          </a:prstGeom>
        </p:spPr>
        <p:txBody>
          <a:bodyPr wrap="none">
            <a:spAutoFit/>
          </a:bodyPr>
          <a:lstStyle/>
          <a:p>
            <a:pPr algn="r"/>
            <a:r>
              <a:rPr lang="en-US" sz="3200" b="1" dirty="0">
                <a:solidFill>
                  <a:srgbClr val="0070C0"/>
                </a:solidFill>
              </a:rPr>
              <a:t>Biodiversity</a:t>
            </a:r>
          </a:p>
        </p:txBody>
      </p:sp>
    </p:spTree>
    <p:extLst>
      <p:ext uri="{BB962C8B-B14F-4D97-AF65-F5344CB8AC3E}">
        <p14:creationId xmlns:p14="http://schemas.microsoft.com/office/powerpoint/2010/main" val="3922104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634574"/>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7506631" y="1634574"/>
            <a:ext cx="4685369" cy="2554545"/>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5: Ocean dimension in an integrated multi-hazard warning system</a:t>
            </a:r>
          </a:p>
          <a:p>
            <a:endParaRPr lang="en-US" sz="3200" b="1" dirty="0">
              <a:solidFill>
                <a:schemeClr val="bg1"/>
              </a:solidFill>
              <a:latin typeface="Calibri" panose="020F0502020204030204" pitchFamily="34" charset="0"/>
            </a:endParaRPr>
          </a:p>
        </p:txBody>
      </p:sp>
      <p:pic>
        <p:nvPicPr>
          <p:cNvPr id="19" name="Picture 7">
            <a:extLst>
              <a:ext uri="{FF2B5EF4-FFF2-40B4-BE49-F238E27FC236}">
                <a16:creationId xmlns:a16="http://schemas.microsoft.com/office/drawing/2014/main" xmlns="" id="{3EE6C51D-6D1F-4945-9988-6313FBB37199}"/>
              </a:ext>
            </a:extLst>
          </p:cNvPr>
          <p:cNvPicPr>
            <a:picLocks noChangeAspect="1"/>
          </p:cNvPicPr>
          <p:nvPr/>
        </p:nvPicPr>
        <p:blipFill rotWithShape="1">
          <a:blip r:embed="rId5">
            <a:extLst>
              <a:ext uri="{28A0092B-C50C-407E-A947-70E740481C1C}">
                <a14:useLocalDpi xmlns:a14="http://schemas.microsoft.com/office/drawing/2010/main" val="0"/>
              </a:ext>
            </a:extLst>
          </a:blip>
          <a:srcRect l="19556"/>
          <a:stretch/>
        </p:blipFill>
        <p:spPr bwMode="auto">
          <a:xfrm>
            <a:off x="-60045" y="1470561"/>
            <a:ext cx="7442077" cy="616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world_map">
            <a:extLst>
              <a:ext uri="{FF2B5EF4-FFF2-40B4-BE49-F238E27FC236}">
                <a16:creationId xmlns:a16="http://schemas.microsoft.com/office/drawing/2014/main" xmlns="" id="{C1A95BC7-ED46-084D-B088-0F2D74152F8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9911" y="3697518"/>
            <a:ext cx="5852089" cy="356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387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7927188" y="1672463"/>
            <a:ext cx="3804836" cy="2554545"/>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6: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Ocean part of Earth System Science and Observations</a:t>
            </a:r>
          </a:p>
          <a:p>
            <a:endParaRPr lang="en-US" sz="3200" b="1" dirty="0">
              <a:solidFill>
                <a:schemeClr val="bg1"/>
              </a:solidFill>
              <a:latin typeface="Calibri" panose="020F0502020204030204" pitchFamily="34" charset="0"/>
            </a:endParaRPr>
          </a:p>
        </p:txBody>
      </p:sp>
      <p:pic>
        <p:nvPicPr>
          <p:cNvPr id="11" name="Picture 5">
            <a:extLst>
              <a:ext uri="{FF2B5EF4-FFF2-40B4-BE49-F238E27FC236}">
                <a16:creationId xmlns:a16="http://schemas.microsoft.com/office/drawing/2014/main" xmlns="" id="{CE8144A5-85D6-E248-AEE1-78114F75EA9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 r="1896"/>
          <a:stretch/>
        </p:blipFill>
        <p:spPr bwMode="auto">
          <a:xfrm>
            <a:off x="248493" y="1515313"/>
            <a:ext cx="7455785" cy="491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18959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72" y="515588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07" y="5424627"/>
            <a:ext cx="3017284" cy="1311309"/>
          </a:xfrm>
          <a:prstGeom prst="rect">
            <a:avLst/>
          </a:prstGeom>
        </p:spPr>
      </p:pic>
      <p:sp>
        <p:nvSpPr>
          <p:cNvPr id="5" name="Rectangle 4"/>
          <p:cNvSpPr/>
          <p:nvPr/>
        </p:nvSpPr>
        <p:spPr>
          <a:xfrm>
            <a:off x="13172" y="-17034"/>
            <a:ext cx="12219993" cy="5285204"/>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 7">
            <a:extLst>
              <a:ext uri="{FF2B5EF4-FFF2-40B4-BE49-F238E27FC236}">
                <a16:creationId xmlns:a16="http://schemas.microsoft.com/office/drawing/2014/main" xmlns="" id="{9243DB86-1387-8D4F-A58C-9FE02AC2F15A}"/>
              </a:ext>
            </a:extLst>
          </p:cNvPr>
          <p:cNvGrpSpPr/>
          <p:nvPr/>
        </p:nvGrpSpPr>
        <p:grpSpPr>
          <a:xfrm rot="21399870">
            <a:off x="2774982" y="1359715"/>
            <a:ext cx="9836935" cy="3390808"/>
            <a:chOff x="2033070" y="2437794"/>
            <a:chExt cx="9836935" cy="3390808"/>
          </a:xfrm>
        </p:grpSpPr>
        <p:grpSp>
          <p:nvGrpSpPr>
            <p:cNvPr id="14" name="Group 13">
              <a:extLst>
                <a:ext uri="{FF2B5EF4-FFF2-40B4-BE49-F238E27FC236}">
                  <a16:creationId xmlns:a16="http://schemas.microsoft.com/office/drawing/2014/main" xmlns="" id="{8518516E-0203-5D43-9449-C9987ABBF80C}"/>
                </a:ext>
              </a:extLst>
            </p:cNvPr>
            <p:cNvGrpSpPr/>
            <p:nvPr/>
          </p:nvGrpSpPr>
          <p:grpSpPr>
            <a:xfrm rot="21248436">
              <a:off x="2093967" y="3388952"/>
              <a:ext cx="9031491" cy="2046071"/>
              <a:chOff x="2090057" y="3390662"/>
              <a:chExt cx="9031491" cy="2046071"/>
            </a:xfrm>
          </p:grpSpPr>
          <p:cxnSp>
            <p:nvCxnSpPr>
              <p:cNvPr id="21" name="Straight Arrow Connector 20">
                <a:extLst>
                  <a:ext uri="{FF2B5EF4-FFF2-40B4-BE49-F238E27FC236}">
                    <a16:creationId xmlns:a16="http://schemas.microsoft.com/office/drawing/2014/main" xmlns="" id="{F5BBC705-9902-C34E-867D-57639F5F80A3}"/>
                  </a:ext>
                </a:extLst>
              </p:cNvPr>
              <p:cNvCxnSpPr/>
              <p:nvPr/>
            </p:nvCxnSpPr>
            <p:spPr>
              <a:xfrm flipV="1">
                <a:off x="2090057" y="4663010"/>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D578814-FA06-2741-B290-E749EF13A993}"/>
                  </a:ext>
                </a:extLst>
              </p:cNvPr>
              <p:cNvCxnSpPr/>
              <p:nvPr/>
            </p:nvCxnSpPr>
            <p:spPr>
              <a:xfrm flipV="1">
                <a:off x="3530082" y="4423524"/>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BAA709BB-F966-FF4D-A965-A608BF8FBAD8}"/>
                  </a:ext>
                </a:extLst>
              </p:cNvPr>
              <p:cNvCxnSpPr/>
              <p:nvPr/>
            </p:nvCxnSpPr>
            <p:spPr>
              <a:xfrm flipV="1">
                <a:off x="4970107" y="4184038"/>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2B0AC39B-3542-E54D-A7F3-D8528B9DB1F2}"/>
                  </a:ext>
                </a:extLst>
              </p:cNvPr>
              <p:cNvCxnSpPr/>
              <p:nvPr/>
            </p:nvCxnSpPr>
            <p:spPr>
              <a:xfrm flipV="1">
                <a:off x="6481665" y="3879598"/>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DC36AFCA-47A3-7642-82E1-C6C6DBEA31C4}"/>
                  </a:ext>
                </a:extLst>
              </p:cNvPr>
              <p:cNvCxnSpPr/>
              <p:nvPr/>
            </p:nvCxnSpPr>
            <p:spPr>
              <a:xfrm flipV="1">
                <a:off x="7921690" y="3642661"/>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186CE05D-910B-174B-96F3-5B0F75E2B940}"/>
                  </a:ext>
                </a:extLst>
              </p:cNvPr>
              <p:cNvCxnSpPr/>
              <p:nvPr/>
            </p:nvCxnSpPr>
            <p:spPr>
              <a:xfrm flipV="1">
                <a:off x="9391222" y="3390662"/>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xmlns="" id="{3B16D88D-A36E-ED42-91EF-DAA1EB827095}"/>
                </a:ext>
              </a:extLst>
            </p:cNvPr>
            <p:cNvSpPr txBox="1"/>
            <p:nvPr/>
          </p:nvSpPr>
          <p:spPr>
            <a:xfrm rot="19938793">
              <a:off x="2033070" y="4248387"/>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sp>
          <p:nvSpPr>
            <p:cNvPr id="16" name="TextBox 15">
              <a:extLst>
                <a:ext uri="{FF2B5EF4-FFF2-40B4-BE49-F238E27FC236}">
                  <a16:creationId xmlns:a16="http://schemas.microsoft.com/office/drawing/2014/main" xmlns="" id="{FDA49F9F-4787-AC46-8A2D-645F5D6B7BBD}"/>
                </a:ext>
              </a:extLst>
            </p:cNvPr>
            <p:cNvSpPr txBox="1"/>
            <p:nvPr/>
          </p:nvSpPr>
          <p:spPr>
            <a:xfrm rot="19938793">
              <a:off x="4771712" y="3393539"/>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sp>
          <p:nvSpPr>
            <p:cNvPr id="17" name="TextBox 16">
              <a:extLst>
                <a:ext uri="{FF2B5EF4-FFF2-40B4-BE49-F238E27FC236}">
                  <a16:creationId xmlns:a16="http://schemas.microsoft.com/office/drawing/2014/main" xmlns="" id="{4E41601F-128F-3949-B3D9-1734C9D73CD4}"/>
                </a:ext>
              </a:extLst>
            </p:cNvPr>
            <p:cNvSpPr txBox="1"/>
            <p:nvPr/>
          </p:nvSpPr>
          <p:spPr>
            <a:xfrm rot="19938793">
              <a:off x="3962173" y="5182271"/>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8" name="TextBox 17">
              <a:extLst>
                <a:ext uri="{FF2B5EF4-FFF2-40B4-BE49-F238E27FC236}">
                  <a16:creationId xmlns:a16="http://schemas.microsoft.com/office/drawing/2014/main" xmlns="" id="{58EC2DD3-572A-7643-820C-9AB857AAECC4}"/>
                </a:ext>
              </a:extLst>
            </p:cNvPr>
            <p:cNvSpPr txBox="1"/>
            <p:nvPr/>
          </p:nvSpPr>
          <p:spPr>
            <a:xfrm rot="19938793">
              <a:off x="7008517" y="4297706"/>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9" name="TextBox 18">
              <a:extLst>
                <a:ext uri="{FF2B5EF4-FFF2-40B4-BE49-F238E27FC236}">
                  <a16:creationId xmlns:a16="http://schemas.microsoft.com/office/drawing/2014/main" xmlns="" id="{069CB90A-E96E-FD4D-A14C-67B4279EE343}"/>
                </a:ext>
              </a:extLst>
            </p:cNvPr>
            <p:cNvSpPr txBox="1"/>
            <p:nvPr/>
          </p:nvSpPr>
          <p:spPr>
            <a:xfrm rot="19938793">
              <a:off x="9811504" y="3266653"/>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20" name="TextBox 19">
              <a:extLst>
                <a:ext uri="{FF2B5EF4-FFF2-40B4-BE49-F238E27FC236}">
                  <a16:creationId xmlns:a16="http://schemas.microsoft.com/office/drawing/2014/main" xmlns="" id="{0C1C3E21-6289-CC48-84F6-C40A396F8170}"/>
                </a:ext>
              </a:extLst>
            </p:cNvPr>
            <p:cNvSpPr txBox="1"/>
            <p:nvPr/>
          </p:nvSpPr>
          <p:spPr>
            <a:xfrm rot="19938793">
              <a:off x="7724805" y="2437794"/>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grpSp>
      <p:sp>
        <p:nvSpPr>
          <p:cNvPr id="27" name="TextBox 26">
            <a:extLst>
              <a:ext uri="{FF2B5EF4-FFF2-40B4-BE49-F238E27FC236}">
                <a16:creationId xmlns:a16="http://schemas.microsoft.com/office/drawing/2014/main" xmlns="" id="{7AF709DE-2441-B549-BCDE-C98DCEA58FA8}"/>
              </a:ext>
            </a:extLst>
          </p:cNvPr>
          <p:cNvSpPr txBox="1"/>
          <p:nvPr/>
        </p:nvSpPr>
        <p:spPr>
          <a:xfrm rot="20710228">
            <a:off x="325154" y="1490285"/>
            <a:ext cx="8710274" cy="584775"/>
          </a:xfrm>
          <a:prstGeom prst="rect">
            <a:avLst/>
          </a:prstGeom>
          <a:solidFill>
            <a:schemeClr val="bg1">
              <a:alpha val="92000"/>
            </a:schemeClr>
          </a:solidFill>
        </p:spPr>
        <p:txBody>
          <a:bodyPr wrap="square" rtlCol="0">
            <a:spAutoFit/>
          </a:bodyPr>
          <a:lstStyle/>
          <a:p>
            <a:r>
              <a:rPr lang="en-US" sz="3200" b="1" dirty="0">
                <a:solidFill>
                  <a:schemeClr val="tx2">
                    <a:lumMod val="75000"/>
                  </a:schemeClr>
                </a:solidFill>
              </a:rPr>
              <a:t>Planned R&amp;D –&gt; </a:t>
            </a:r>
            <a:r>
              <a:rPr lang="fr-CH" sz="3200" b="1" dirty="0">
                <a:solidFill>
                  <a:schemeClr val="tx2">
                    <a:lumMod val="75000"/>
                  </a:schemeClr>
                </a:solidFill>
              </a:rPr>
              <a:t>+</a:t>
            </a:r>
            <a:r>
              <a:rPr lang="en-US" sz="3200" b="1" dirty="0">
                <a:solidFill>
                  <a:schemeClr val="tx2">
                    <a:lumMod val="75000"/>
                  </a:schemeClr>
                </a:solidFill>
              </a:rPr>
              <a:t>/- top-down design</a:t>
            </a:r>
            <a:endParaRPr lang="en-US" sz="3200" b="1" dirty="0">
              <a:solidFill>
                <a:srgbClr val="FFC000"/>
              </a:solidFill>
            </a:endParaRPr>
          </a:p>
        </p:txBody>
      </p:sp>
      <p:sp>
        <p:nvSpPr>
          <p:cNvPr id="2" name="TextBox 1"/>
          <p:cNvSpPr txBox="1"/>
          <p:nvPr/>
        </p:nvSpPr>
        <p:spPr>
          <a:xfrm>
            <a:off x="524934" y="235171"/>
            <a:ext cx="5192116" cy="1077218"/>
          </a:xfrm>
          <a:prstGeom prst="rect">
            <a:avLst/>
          </a:prstGeom>
          <a:noFill/>
        </p:spPr>
        <p:txBody>
          <a:bodyPr wrap="square" rtlCol="0">
            <a:spAutoFit/>
          </a:bodyPr>
          <a:lstStyle/>
          <a:p>
            <a:r>
              <a:rPr lang="en-AU" sz="3200" b="1" u="sng" dirty="0">
                <a:solidFill>
                  <a:schemeClr val="bg1"/>
                </a:solidFill>
              </a:rPr>
              <a:t>Decade: Mutual Acceleration</a:t>
            </a:r>
            <a:br>
              <a:rPr lang="en-AU" sz="3200" b="1" u="sng" dirty="0">
                <a:solidFill>
                  <a:schemeClr val="bg1"/>
                </a:solidFill>
              </a:rPr>
            </a:br>
            <a:r>
              <a:rPr lang="en-AU" sz="3200" b="1" u="sng" dirty="0">
                <a:solidFill>
                  <a:schemeClr val="bg1"/>
                </a:solidFill>
              </a:rPr>
              <a:t>of Science and Practice</a:t>
            </a:r>
            <a:endParaRPr lang="en-GB" sz="3200" dirty="0">
              <a:solidFill>
                <a:schemeClr val="bg1"/>
              </a:solidFill>
            </a:endParaRPr>
          </a:p>
        </p:txBody>
      </p:sp>
      <p:sp>
        <p:nvSpPr>
          <p:cNvPr id="28" name="TextBox 27">
            <a:extLst>
              <a:ext uri="{FF2B5EF4-FFF2-40B4-BE49-F238E27FC236}">
                <a16:creationId xmlns:a16="http://schemas.microsoft.com/office/drawing/2014/main" xmlns="" id="{B5B2CEC0-3B07-0F44-9563-EF6B6BD18476}"/>
              </a:ext>
            </a:extLst>
          </p:cNvPr>
          <p:cNvSpPr txBox="1"/>
          <p:nvPr/>
        </p:nvSpPr>
        <p:spPr>
          <a:xfrm rot="20710228">
            <a:off x="474098" y="2037193"/>
            <a:ext cx="8710274" cy="584775"/>
          </a:xfrm>
          <a:prstGeom prst="rect">
            <a:avLst/>
          </a:prstGeom>
          <a:solidFill>
            <a:schemeClr val="bg1">
              <a:alpha val="43000"/>
            </a:schemeClr>
          </a:solidFill>
        </p:spPr>
        <p:txBody>
          <a:bodyPr wrap="square" rtlCol="0">
            <a:spAutoFit/>
          </a:bodyPr>
          <a:lstStyle/>
          <a:p>
            <a:r>
              <a:rPr lang="en-US" sz="3200" b="1" dirty="0">
                <a:solidFill>
                  <a:srgbClr val="FFC000"/>
                </a:solidFill>
              </a:rPr>
              <a:t>Pickup by practice –&gt; stimulated bottom-up </a:t>
            </a:r>
          </a:p>
        </p:txBody>
      </p:sp>
    </p:spTree>
    <p:extLst>
      <p:ext uri="{BB962C8B-B14F-4D97-AF65-F5344CB8AC3E}">
        <p14:creationId xmlns:p14="http://schemas.microsoft.com/office/powerpoint/2010/main" val="3851426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xmlns="" id="{7061D8C6-9017-5344-9DDA-715F75CA464D}"/>
              </a:ext>
            </a:extLst>
          </p:cNvPr>
          <p:cNvSpPr txBox="1">
            <a:spLocks/>
          </p:cNvSpPr>
          <p:nvPr/>
        </p:nvSpPr>
        <p:spPr>
          <a:xfrm>
            <a:off x="1" y="10694"/>
            <a:ext cx="12191999" cy="564506"/>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80" b="1">
                <a:solidFill>
                  <a:schemeClr val="bg1"/>
                </a:solidFill>
                <a:latin typeface="+mn-lt"/>
              </a:rPr>
              <a:t>Key Societal Benefit Areas</a:t>
            </a:r>
          </a:p>
        </p:txBody>
      </p:sp>
      <p:sp>
        <p:nvSpPr>
          <p:cNvPr id="2" name="Ellipse 1">
            <a:extLst>
              <a:ext uri="{FF2B5EF4-FFF2-40B4-BE49-F238E27FC236}">
                <a16:creationId xmlns:a16="http://schemas.microsoft.com/office/drawing/2014/main" xmlns="" id="{2DF68B8F-185C-8542-A728-59B96E9C74F3}"/>
              </a:ext>
            </a:extLst>
          </p:cNvPr>
          <p:cNvSpPr/>
          <p:nvPr/>
        </p:nvSpPr>
        <p:spPr>
          <a:xfrm>
            <a:off x="193636" y="6418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xmlns="" id="{45950507-23DF-5C4B-B9D0-2A6270C36A76}"/>
              </a:ext>
            </a:extLst>
          </p:cNvPr>
          <p:cNvSpPr/>
          <p:nvPr/>
        </p:nvSpPr>
        <p:spPr>
          <a:xfrm>
            <a:off x="193636"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a:extLst>
              <a:ext uri="{FF2B5EF4-FFF2-40B4-BE49-F238E27FC236}">
                <a16:creationId xmlns:a16="http://schemas.microsoft.com/office/drawing/2014/main" xmlns="" id="{FF8B5072-6A7E-3A4F-AA62-B428AECB7BE4}"/>
              </a:ext>
            </a:extLst>
          </p:cNvPr>
          <p:cNvSpPr/>
          <p:nvPr/>
        </p:nvSpPr>
        <p:spPr>
          <a:xfrm>
            <a:off x="193636" y="4610380"/>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xmlns="" id="{2061F252-50FF-B241-847C-226F2661EE00}"/>
              </a:ext>
            </a:extLst>
          </p:cNvPr>
          <p:cNvSpPr/>
          <p:nvPr/>
        </p:nvSpPr>
        <p:spPr>
          <a:xfrm>
            <a:off x="4070317" y="6418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xmlns="" id="{0EBDB7D4-273D-6749-BA6D-2B4F2A35585B}"/>
              </a:ext>
            </a:extLst>
          </p:cNvPr>
          <p:cNvSpPr/>
          <p:nvPr/>
        </p:nvSpPr>
        <p:spPr>
          <a:xfrm>
            <a:off x="4070317"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a:extLst>
              <a:ext uri="{FF2B5EF4-FFF2-40B4-BE49-F238E27FC236}">
                <a16:creationId xmlns:a16="http://schemas.microsoft.com/office/drawing/2014/main" xmlns="" id="{1A434331-DC05-BE43-A4C8-D8CE9E355E7B}"/>
              </a:ext>
            </a:extLst>
          </p:cNvPr>
          <p:cNvSpPr/>
          <p:nvPr/>
        </p:nvSpPr>
        <p:spPr>
          <a:xfrm>
            <a:off x="4084314" y="4610380"/>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xmlns="" id="{67C0BB09-84A0-E54C-92B8-BFAD3A96F822}"/>
              </a:ext>
            </a:extLst>
          </p:cNvPr>
          <p:cNvSpPr/>
          <p:nvPr/>
        </p:nvSpPr>
        <p:spPr>
          <a:xfrm>
            <a:off x="8086852" y="655851"/>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xmlns="" id="{49643F57-9784-2E41-8A7B-725E25EF043E}"/>
              </a:ext>
            </a:extLst>
          </p:cNvPr>
          <p:cNvSpPr/>
          <p:nvPr/>
        </p:nvSpPr>
        <p:spPr>
          <a:xfrm>
            <a:off x="8086852"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a:extLst>
              <a:ext uri="{FF2B5EF4-FFF2-40B4-BE49-F238E27FC236}">
                <a16:creationId xmlns:a16="http://schemas.microsoft.com/office/drawing/2014/main" xmlns="" id="{2FE7D103-273C-DA43-AE9C-034CB6794712}"/>
              </a:ext>
            </a:extLst>
          </p:cNvPr>
          <p:cNvSpPr/>
          <p:nvPr/>
        </p:nvSpPr>
        <p:spPr>
          <a:xfrm>
            <a:off x="8114846" y="4616488"/>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 17">
            <a:extLst>
              <a:ext uri="{FF2B5EF4-FFF2-40B4-BE49-F238E27FC236}">
                <a16:creationId xmlns:a16="http://schemas.microsoft.com/office/drawing/2014/main" xmlns="" id="{8DAB5CA9-96C7-F947-8508-F7CB926B28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572" y="825684"/>
            <a:ext cx="1318045" cy="1318045"/>
          </a:xfrm>
          <a:prstGeom prst="rect">
            <a:avLst/>
          </a:prstGeom>
        </p:spPr>
      </p:pic>
      <p:sp>
        <p:nvSpPr>
          <p:cNvPr id="21" name="ZoneTexte 20">
            <a:extLst>
              <a:ext uri="{FF2B5EF4-FFF2-40B4-BE49-F238E27FC236}">
                <a16:creationId xmlns:a16="http://schemas.microsoft.com/office/drawing/2014/main" xmlns="" id="{D3105EA6-7104-C24B-8D9D-4381C9DBB5CF}"/>
              </a:ext>
            </a:extLst>
          </p:cNvPr>
          <p:cNvSpPr txBox="1"/>
          <p:nvPr/>
        </p:nvSpPr>
        <p:spPr>
          <a:xfrm>
            <a:off x="1919814" y="924813"/>
            <a:ext cx="1970348" cy="1107996"/>
          </a:xfrm>
          <a:prstGeom prst="rect">
            <a:avLst/>
          </a:prstGeom>
          <a:noFill/>
        </p:spPr>
        <p:txBody>
          <a:bodyPr wrap="none" rtlCol="0">
            <a:spAutoFit/>
          </a:bodyPr>
          <a:lstStyle/>
          <a:p>
            <a:r>
              <a:rPr lang="en-US" sz="2200" b="1">
                <a:solidFill>
                  <a:schemeClr val="bg1"/>
                </a:solidFill>
              </a:rPr>
              <a:t>Coastal zone</a:t>
            </a:r>
          </a:p>
          <a:p>
            <a:r>
              <a:rPr lang="en-US" sz="2200" b="1">
                <a:solidFill>
                  <a:schemeClr val="bg1"/>
                </a:solidFill>
              </a:rPr>
              <a:t>management</a:t>
            </a:r>
          </a:p>
          <a:p>
            <a:r>
              <a:rPr lang="en-US" sz="2200" b="1">
                <a:solidFill>
                  <a:schemeClr val="bg1"/>
                </a:solidFill>
              </a:rPr>
              <a:t>and adaptation</a:t>
            </a:r>
          </a:p>
        </p:txBody>
      </p:sp>
      <p:pic>
        <p:nvPicPr>
          <p:cNvPr id="24" name="Image 23">
            <a:extLst>
              <a:ext uri="{FF2B5EF4-FFF2-40B4-BE49-F238E27FC236}">
                <a16:creationId xmlns:a16="http://schemas.microsoft.com/office/drawing/2014/main" xmlns="" id="{678286F7-F9DE-324E-ABAB-04B35FF1E5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0472" y="804977"/>
            <a:ext cx="1313603" cy="1313603"/>
          </a:xfrm>
          <a:prstGeom prst="rect">
            <a:avLst/>
          </a:prstGeom>
        </p:spPr>
      </p:pic>
      <p:sp>
        <p:nvSpPr>
          <p:cNvPr id="26" name="ZoneTexte 25">
            <a:extLst>
              <a:ext uri="{FF2B5EF4-FFF2-40B4-BE49-F238E27FC236}">
                <a16:creationId xmlns:a16="http://schemas.microsoft.com/office/drawing/2014/main" xmlns="" id="{76765CF8-4E03-1345-BB2B-19E3B2DE22F3}"/>
              </a:ext>
            </a:extLst>
          </p:cNvPr>
          <p:cNvSpPr txBox="1"/>
          <p:nvPr/>
        </p:nvSpPr>
        <p:spPr>
          <a:xfrm>
            <a:off x="5795457" y="737035"/>
            <a:ext cx="1842364" cy="1446550"/>
          </a:xfrm>
          <a:prstGeom prst="rect">
            <a:avLst/>
          </a:prstGeom>
          <a:noFill/>
        </p:spPr>
        <p:txBody>
          <a:bodyPr wrap="none" rtlCol="0">
            <a:spAutoFit/>
          </a:bodyPr>
          <a:lstStyle/>
          <a:p>
            <a:r>
              <a:rPr lang="en-US" sz="2200" b="1">
                <a:solidFill>
                  <a:schemeClr val="bg1"/>
                </a:solidFill>
              </a:rPr>
              <a:t>Marine</a:t>
            </a:r>
          </a:p>
          <a:p>
            <a:r>
              <a:rPr lang="en-US" sz="2200" b="1">
                <a:solidFill>
                  <a:schemeClr val="bg1"/>
                </a:solidFill>
              </a:rPr>
              <a:t>Spatial</a:t>
            </a:r>
          </a:p>
          <a:p>
            <a:r>
              <a:rPr lang="en-US" sz="2200" b="1">
                <a:solidFill>
                  <a:schemeClr val="bg1"/>
                </a:solidFill>
              </a:rPr>
              <a:t>Planning/</a:t>
            </a:r>
          </a:p>
          <a:p>
            <a:r>
              <a:rPr lang="en-US" sz="2200" b="1">
                <a:solidFill>
                  <a:schemeClr val="bg1"/>
                </a:solidFill>
              </a:rPr>
              <a:t>Blue economy</a:t>
            </a:r>
          </a:p>
        </p:txBody>
      </p:sp>
      <p:pic>
        <p:nvPicPr>
          <p:cNvPr id="27" name="Image 26">
            <a:extLst>
              <a:ext uri="{FF2B5EF4-FFF2-40B4-BE49-F238E27FC236}">
                <a16:creationId xmlns:a16="http://schemas.microsoft.com/office/drawing/2014/main" xmlns="" id="{33A353A7-9803-1249-B79B-B35A674D6E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6844" y="584503"/>
            <a:ext cx="1541924" cy="1541924"/>
          </a:xfrm>
          <a:prstGeom prst="rect">
            <a:avLst/>
          </a:prstGeom>
        </p:spPr>
      </p:pic>
      <p:sp>
        <p:nvSpPr>
          <p:cNvPr id="29" name="ZoneTexte 28">
            <a:extLst>
              <a:ext uri="{FF2B5EF4-FFF2-40B4-BE49-F238E27FC236}">
                <a16:creationId xmlns:a16="http://schemas.microsoft.com/office/drawing/2014/main" xmlns="" id="{67AACD73-38DA-8141-890A-75EEC0ABC73D}"/>
              </a:ext>
            </a:extLst>
          </p:cNvPr>
          <p:cNvSpPr txBox="1"/>
          <p:nvPr/>
        </p:nvSpPr>
        <p:spPr>
          <a:xfrm>
            <a:off x="9812764" y="924813"/>
            <a:ext cx="2242152" cy="1107996"/>
          </a:xfrm>
          <a:prstGeom prst="rect">
            <a:avLst/>
          </a:prstGeom>
          <a:noFill/>
        </p:spPr>
        <p:txBody>
          <a:bodyPr wrap="none" rtlCol="0">
            <a:spAutoFit/>
          </a:bodyPr>
          <a:lstStyle/>
          <a:p>
            <a:r>
              <a:rPr lang="en-US" sz="2200" b="1">
                <a:solidFill>
                  <a:schemeClr val="bg1"/>
                </a:solidFill>
              </a:rPr>
              <a:t>Establishment of</a:t>
            </a:r>
          </a:p>
          <a:p>
            <a:r>
              <a:rPr lang="en-US" sz="2200" b="1">
                <a:solidFill>
                  <a:schemeClr val="bg1"/>
                </a:solidFill>
              </a:rPr>
              <a:t>Marine Protected</a:t>
            </a:r>
          </a:p>
          <a:p>
            <a:r>
              <a:rPr lang="en-US" sz="2200" b="1">
                <a:solidFill>
                  <a:schemeClr val="bg1"/>
                </a:solidFill>
              </a:rPr>
              <a:t>Areas</a:t>
            </a:r>
          </a:p>
        </p:txBody>
      </p:sp>
      <p:pic>
        <p:nvPicPr>
          <p:cNvPr id="30" name="Image 29">
            <a:extLst>
              <a:ext uri="{FF2B5EF4-FFF2-40B4-BE49-F238E27FC236}">
                <a16:creationId xmlns:a16="http://schemas.microsoft.com/office/drawing/2014/main" xmlns="" id="{C9705CA6-FA27-E848-90E2-E9B6521D26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5188" y="2704624"/>
            <a:ext cx="1482815" cy="1482815"/>
          </a:xfrm>
          <a:prstGeom prst="rect">
            <a:avLst/>
          </a:prstGeom>
        </p:spPr>
      </p:pic>
      <p:sp>
        <p:nvSpPr>
          <p:cNvPr id="32" name="ZoneTexte 31">
            <a:extLst>
              <a:ext uri="{FF2B5EF4-FFF2-40B4-BE49-F238E27FC236}">
                <a16:creationId xmlns:a16="http://schemas.microsoft.com/office/drawing/2014/main" xmlns="" id="{F32F876C-3590-AC46-9579-ABC0F757A9E2}"/>
              </a:ext>
            </a:extLst>
          </p:cNvPr>
          <p:cNvSpPr txBox="1"/>
          <p:nvPr/>
        </p:nvSpPr>
        <p:spPr>
          <a:xfrm>
            <a:off x="1919814" y="3061310"/>
            <a:ext cx="1734193" cy="769441"/>
          </a:xfrm>
          <a:prstGeom prst="rect">
            <a:avLst/>
          </a:prstGeom>
          <a:noFill/>
        </p:spPr>
        <p:txBody>
          <a:bodyPr wrap="none" rtlCol="0">
            <a:spAutoFit/>
          </a:bodyPr>
          <a:lstStyle/>
          <a:p>
            <a:r>
              <a:rPr lang="en-US" sz="2200" b="1">
                <a:solidFill>
                  <a:schemeClr val="bg1"/>
                </a:solidFill>
              </a:rPr>
              <a:t>Fishery</a:t>
            </a:r>
          </a:p>
          <a:p>
            <a:r>
              <a:rPr lang="en-US" sz="2200" b="1">
                <a:solidFill>
                  <a:schemeClr val="bg1"/>
                </a:solidFill>
              </a:rPr>
              <a:t>management</a:t>
            </a:r>
          </a:p>
        </p:txBody>
      </p:sp>
      <p:pic>
        <p:nvPicPr>
          <p:cNvPr id="34" name="Image 33">
            <a:extLst>
              <a:ext uri="{FF2B5EF4-FFF2-40B4-BE49-F238E27FC236}">
                <a16:creationId xmlns:a16="http://schemas.microsoft.com/office/drawing/2014/main" xmlns="" id="{A39F647E-C9AA-224D-8950-6CDFD9DD328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8471" y="2732559"/>
            <a:ext cx="1497602" cy="1497602"/>
          </a:xfrm>
          <a:prstGeom prst="rect">
            <a:avLst/>
          </a:prstGeom>
        </p:spPr>
      </p:pic>
      <p:sp>
        <p:nvSpPr>
          <p:cNvPr id="35" name="ZoneTexte 34">
            <a:extLst>
              <a:ext uri="{FF2B5EF4-FFF2-40B4-BE49-F238E27FC236}">
                <a16:creationId xmlns:a16="http://schemas.microsoft.com/office/drawing/2014/main" xmlns="" id="{9CEE3196-C674-ED49-A3AA-713A5BB7FE79}"/>
              </a:ext>
            </a:extLst>
          </p:cNvPr>
          <p:cNvSpPr txBox="1"/>
          <p:nvPr/>
        </p:nvSpPr>
        <p:spPr>
          <a:xfrm>
            <a:off x="5795457" y="2722755"/>
            <a:ext cx="1785040" cy="1446550"/>
          </a:xfrm>
          <a:prstGeom prst="rect">
            <a:avLst/>
          </a:prstGeom>
          <a:noFill/>
        </p:spPr>
        <p:txBody>
          <a:bodyPr wrap="none" rtlCol="0">
            <a:spAutoFit/>
          </a:bodyPr>
          <a:lstStyle/>
          <a:p>
            <a:r>
              <a:rPr lang="en-US" sz="2200" b="1">
                <a:solidFill>
                  <a:schemeClr val="bg1"/>
                </a:solidFill>
              </a:rPr>
              <a:t>Nationally</a:t>
            </a:r>
          </a:p>
          <a:p>
            <a:r>
              <a:rPr lang="en-US" sz="2200" b="1">
                <a:solidFill>
                  <a:schemeClr val="bg1"/>
                </a:solidFill>
              </a:rPr>
              <a:t>Determined</a:t>
            </a:r>
          </a:p>
          <a:p>
            <a:r>
              <a:rPr lang="en-US" sz="2200" b="1">
                <a:solidFill>
                  <a:schemeClr val="bg1"/>
                </a:solidFill>
              </a:rPr>
              <a:t>Contributions</a:t>
            </a:r>
          </a:p>
          <a:p>
            <a:r>
              <a:rPr lang="en-US" sz="2200" b="1">
                <a:solidFill>
                  <a:schemeClr val="bg1"/>
                </a:solidFill>
              </a:rPr>
              <a:t>to UNFCCC</a:t>
            </a:r>
          </a:p>
        </p:txBody>
      </p:sp>
      <p:pic>
        <p:nvPicPr>
          <p:cNvPr id="40" name="Image 39">
            <a:extLst>
              <a:ext uri="{FF2B5EF4-FFF2-40B4-BE49-F238E27FC236}">
                <a16:creationId xmlns:a16="http://schemas.microsoft.com/office/drawing/2014/main" xmlns="" id="{4D76C122-0923-DF43-ACEF-E4B86DBA78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3654" y="2732559"/>
            <a:ext cx="1334151" cy="1334151"/>
          </a:xfrm>
          <a:prstGeom prst="rect">
            <a:avLst/>
          </a:prstGeom>
        </p:spPr>
      </p:pic>
      <p:sp>
        <p:nvSpPr>
          <p:cNvPr id="41" name="ZoneTexte 40">
            <a:extLst>
              <a:ext uri="{FF2B5EF4-FFF2-40B4-BE49-F238E27FC236}">
                <a16:creationId xmlns:a16="http://schemas.microsoft.com/office/drawing/2014/main" xmlns="" id="{6F2EBDDA-F975-BA42-B660-14DA18995AF1}"/>
              </a:ext>
            </a:extLst>
          </p:cNvPr>
          <p:cNvSpPr txBox="1"/>
          <p:nvPr/>
        </p:nvSpPr>
        <p:spPr>
          <a:xfrm>
            <a:off x="9809574" y="2845636"/>
            <a:ext cx="1918089" cy="1446550"/>
          </a:xfrm>
          <a:prstGeom prst="rect">
            <a:avLst/>
          </a:prstGeom>
          <a:noFill/>
        </p:spPr>
        <p:txBody>
          <a:bodyPr wrap="none" rtlCol="0">
            <a:spAutoFit/>
          </a:bodyPr>
          <a:lstStyle/>
          <a:p>
            <a:r>
              <a:rPr lang="en-US" sz="2200" b="1" dirty="0">
                <a:solidFill>
                  <a:schemeClr val="bg1"/>
                </a:solidFill>
              </a:rPr>
              <a:t>Governance:</a:t>
            </a:r>
            <a:br>
              <a:rPr lang="en-US" sz="2200" b="1" dirty="0">
                <a:solidFill>
                  <a:schemeClr val="bg1"/>
                </a:solidFill>
              </a:rPr>
            </a:br>
            <a:r>
              <a:rPr lang="en-US" sz="2200" b="1" dirty="0">
                <a:solidFill>
                  <a:schemeClr val="bg1"/>
                </a:solidFill>
              </a:rPr>
              <a:t>Implemented</a:t>
            </a:r>
          </a:p>
          <a:p>
            <a:r>
              <a:rPr lang="en-US" sz="2200" b="1" dirty="0">
                <a:solidFill>
                  <a:schemeClr val="bg1"/>
                </a:solidFill>
              </a:rPr>
              <a:t>national ocean</a:t>
            </a:r>
          </a:p>
          <a:p>
            <a:r>
              <a:rPr lang="en-US" sz="2200" b="1" dirty="0">
                <a:solidFill>
                  <a:schemeClr val="bg1"/>
                </a:solidFill>
              </a:rPr>
              <a:t>policies</a:t>
            </a:r>
          </a:p>
        </p:txBody>
      </p:sp>
      <p:pic>
        <p:nvPicPr>
          <p:cNvPr id="43" name="Image 42">
            <a:extLst>
              <a:ext uri="{FF2B5EF4-FFF2-40B4-BE49-F238E27FC236}">
                <a16:creationId xmlns:a16="http://schemas.microsoft.com/office/drawing/2014/main" xmlns="" id="{3FD92562-DAB7-BA47-95E9-C621CA0F56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8207" y="4704953"/>
            <a:ext cx="1456774" cy="1456774"/>
          </a:xfrm>
          <a:prstGeom prst="rect">
            <a:avLst/>
          </a:prstGeom>
        </p:spPr>
      </p:pic>
      <p:sp>
        <p:nvSpPr>
          <p:cNvPr id="44" name="ZoneTexte 43">
            <a:extLst>
              <a:ext uri="{FF2B5EF4-FFF2-40B4-BE49-F238E27FC236}">
                <a16:creationId xmlns:a16="http://schemas.microsoft.com/office/drawing/2014/main" xmlns="" id="{F056972F-D44E-E349-B125-976C50FB275D}"/>
              </a:ext>
            </a:extLst>
          </p:cNvPr>
          <p:cNvSpPr txBox="1"/>
          <p:nvPr/>
        </p:nvSpPr>
        <p:spPr>
          <a:xfrm>
            <a:off x="1916927" y="4879342"/>
            <a:ext cx="1916487" cy="1107996"/>
          </a:xfrm>
          <a:prstGeom prst="rect">
            <a:avLst/>
          </a:prstGeom>
          <a:noFill/>
        </p:spPr>
        <p:txBody>
          <a:bodyPr wrap="none" rtlCol="0">
            <a:spAutoFit/>
          </a:bodyPr>
          <a:lstStyle/>
          <a:p>
            <a:r>
              <a:rPr lang="en-US" sz="2200" b="1" dirty="0">
                <a:solidFill>
                  <a:schemeClr val="bg1"/>
                </a:solidFill>
              </a:rPr>
              <a:t>Development </a:t>
            </a:r>
            <a:br>
              <a:rPr lang="en-US" sz="2200" b="1" dirty="0">
                <a:solidFill>
                  <a:schemeClr val="bg1"/>
                </a:solidFill>
              </a:rPr>
            </a:br>
            <a:r>
              <a:rPr lang="en-US" sz="2200" b="1" dirty="0">
                <a:solidFill>
                  <a:schemeClr val="bg1"/>
                </a:solidFill>
              </a:rPr>
              <a:t>of national </a:t>
            </a:r>
            <a:br>
              <a:rPr lang="en-US" sz="2200" b="1" dirty="0">
                <a:solidFill>
                  <a:schemeClr val="bg1"/>
                </a:solidFill>
              </a:rPr>
            </a:br>
            <a:r>
              <a:rPr lang="en-US" sz="2200" b="1" dirty="0">
                <a:solidFill>
                  <a:schemeClr val="bg1"/>
                </a:solidFill>
              </a:rPr>
              <a:t>R&amp;D strategies</a:t>
            </a:r>
          </a:p>
        </p:txBody>
      </p:sp>
      <p:pic>
        <p:nvPicPr>
          <p:cNvPr id="46" name="Image 45">
            <a:extLst>
              <a:ext uri="{FF2B5EF4-FFF2-40B4-BE49-F238E27FC236}">
                <a16:creationId xmlns:a16="http://schemas.microsoft.com/office/drawing/2014/main" xmlns="" id="{690EC3B7-5DFF-8D42-8F7A-1BD18960DB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78881" y="4804948"/>
            <a:ext cx="1256783" cy="1256783"/>
          </a:xfrm>
          <a:prstGeom prst="rect">
            <a:avLst/>
          </a:prstGeom>
        </p:spPr>
      </p:pic>
      <p:sp>
        <p:nvSpPr>
          <p:cNvPr id="47" name="ZoneTexte 46">
            <a:extLst>
              <a:ext uri="{FF2B5EF4-FFF2-40B4-BE49-F238E27FC236}">
                <a16:creationId xmlns:a16="http://schemas.microsoft.com/office/drawing/2014/main" xmlns="" id="{3EAE1A28-CD1E-AE43-999E-73651ECD3088}"/>
              </a:ext>
            </a:extLst>
          </p:cNvPr>
          <p:cNvSpPr txBox="1"/>
          <p:nvPr/>
        </p:nvSpPr>
        <p:spPr>
          <a:xfrm>
            <a:off x="5795677" y="4704656"/>
            <a:ext cx="2179315" cy="1446550"/>
          </a:xfrm>
          <a:prstGeom prst="rect">
            <a:avLst/>
          </a:prstGeom>
          <a:noFill/>
        </p:spPr>
        <p:txBody>
          <a:bodyPr wrap="none" rtlCol="0">
            <a:spAutoFit/>
          </a:bodyPr>
          <a:lstStyle/>
          <a:p>
            <a:r>
              <a:rPr lang="en-US" sz="2200" b="1">
                <a:solidFill>
                  <a:schemeClr val="bg1"/>
                </a:solidFill>
              </a:rPr>
              <a:t>Regional and</a:t>
            </a:r>
          </a:p>
          <a:p>
            <a:r>
              <a:rPr lang="en-US" sz="2200" b="1">
                <a:solidFill>
                  <a:schemeClr val="bg1"/>
                </a:solidFill>
              </a:rPr>
              <a:t>national capacity</a:t>
            </a:r>
          </a:p>
          <a:p>
            <a:r>
              <a:rPr lang="en-US" sz="2200" b="1">
                <a:solidFill>
                  <a:schemeClr val="bg1"/>
                </a:solidFill>
              </a:rPr>
              <a:t>development </a:t>
            </a:r>
          </a:p>
          <a:p>
            <a:r>
              <a:rPr lang="en-US" sz="2200" b="1">
                <a:solidFill>
                  <a:schemeClr val="bg1"/>
                </a:solidFill>
              </a:rPr>
              <a:t>planning</a:t>
            </a:r>
          </a:p>
        </p:txBody>
      </p:sp>
      <p:sp>
        <p:nvSpPr>
          <p:cNvPr id="48" name="ZoneTexte 47">
            <a:extLst>
              <a:ext uri="{FF2B5EF4-FFF2-40B4-BE49-F238E27FC236}">
                <a16:creationId xmlns:a16="http://schemas.microsoft.com/office/drawing/2014/main" xmlns="" id="{A120C961-D392-0A4D-93E1-DC4BD3529799}"/>
              </a:ext>
            </a:extLst>
          </p:cNvPr>
          <p:cNvSpPr txBox="1"/>
          <p:nvPr/>
        </p:nvSpPr>
        <p:spPr>
          <a:xfrm>
            <a:off x="9831090" y="5048618"/>
            <a:ext cx="1776127" cy="769441"/>
          </a:xfrm>
          <a:prstGeom prst="rect">
            <a:avLst/>
          </a:prstGeom>
          <a:noFill/>
        </p:spPr>
        <p:txBody>
          <a:bodyPr wrap="none" rtlCol="0">
            <a:spAutoFit/>
          </a:bodyPr>
          <a:lstStyle/>
          <a:p>
            <a:r>
              <a:rPr lang="en-US" sz="2200" b="1">
                <a:solidFill>
                  <a:schemeClr val="bg1"/>
                </a:solidFill>
              </a:rPr>
              <a:t>Early warning</a:t>
            </a:r>
          </a:p>
          <a:p>
            <a:r>
              <a:rPr lang="en-US" sz="2200" b="1">
                <a:solidFill>
                  <a:schemeClr val="bg1"/>
                </a:solidFill>
              </a:rPr>
              <a:t>systems</a:t>
            </a:r>
          </a:p>
        </p:txBody>
      </p:sp>
      <p:pic>
        <p:nvPicPr>
          <p:cNvPr id="50" name="Image 49">
            <a:extLst>
              <a:ext uri="{FF2B5EF4-FFF2-40B4-BE49-F238E27FC236}">
                <a16:creationId xmlns:a16="http://schemas.microsoft.com/office/drawing/2014/main" xmlns="" id="{15F1C853-D645-DB47-855C-867CCB3B57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40435" y="4514403"/>
            <a:ext cx="1827056" cy="1827056"/>
          </a:xfrm>
          <a:prstGeom prst="rect">
            <a:avLst/>
          </a:prstGeom>
        </p:spPr>
      </p:pic>
    </p:spTree>
    <p:extLst>
      <p:ext uri="{BB962C8B-B14F-4D97-AF65-F5344CB8AC3E}">
        <p14:creationId xmlns:p14="http://schemas.microsoft.com/office/powerpoint/2010/main" val="249171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993" y="522922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7993" y="-16015"/>
            <a:ext cx="12219993" cy="5480608"/>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Picture 8">
            <a:extLst>
              <a:ext uri="{FF2B5EF4-FFF2-40B4-BE49-F238E27FC236}">
                <a16:creationId xmlns:a16="http://schemas.microsoft.com/office/drawing/2014/main" xmlns="" id="{9FF9F463-9D97-9645-8A35-DEFBD4E98B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510" r="3393" b="627"/>
          <a:stretch/>
        </p:blipFill>
        <p:spPr bwMode="auto">
          <a:xfrm>
            <a:off x="-16933" y="-50799"/>
            <a:ext cx="5164667" cy="698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xmlns="" id="{F0C4E57A-6D82-6C43-9FFF-5877FF6A792A}"/>
              </a:ext>
            </a:extLst>
          </p:cNvPr>
          <p:cNvSpPr txBox="1">
            <a:spLocks/>
          </p:cNvSpPr>
          <p:nvPr/>
        </p:nvSpPr>
        <p:spPr>
          <a:xfrm>
            <a:off x="5403433" y="897398"/>
            <a:ext cx="6788565" cy="109653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u="sng" dirty="0">
                <a:solidFill>
                  <a:schemeClr val="accent2">
                    <a:lumMod val="60000"/>
                    <a:lumOff val="40000"/>
                  </a:schemeClr>
                </a:solidFill>
              </a:rPr>
              <a:t>Your </a:t>
            </a:r>
            <a:r>
              <a:rPr lang="en-US" sz="3200" b="1" u="sng" dirty="0">
                <a:solidFill>
                  <a:srgbClr val="FFFF00"/>
                </a:solidFill>
              </a:rPr>
              <a:t>UN Decade of Ocean Science</a:t>
            </a:r>
            <a:br>
              <a:rPr lang="en-US" sz="3200" b="1" u="sng" dirty="0">
                <a:solidFill>
                  <a:srgbClr val="FFFF00"/>
                </a:solidFill>
              </a:rPr>
            </a:br>
            <a:r>
              <a:rPr lang="en-US" sz="3200" b="1" dirty="0">
                <a:solidFill>
                  <a:srgbClr val="FFFF00"/>
                </a:solidFill>
              </a:rPr>
              <a:t>     </a:t>
            </a:r>
            <a:r>
              <a:rPr lang="en-US" sz="3200" b="1" u="sng" dirty="0">
                <a:solidFill>
                  <a:srgbClr val="FFFF00"/>
                </a:solidFill>
              </a:rPr>
              <a:t>for Sustainable Development!</a:t>
            </a:r>
          </a:p>
          <a:p>
            <a:pPr algn="l"/>
            <a:r>
              <a:rPr lang="en-US" sz="3600" b="1" u="sng" dirty="0">
                <a:solidFill>
                  <a:schemeClr val="bg1">
                    <a:lumMod val="95000"/>
                  </a:schemeClr>
                </a:solidFill>
              </a:rPr>
              <a:t> </a:t>
            </a:r>
            <a:endParaRPr lang="en-US" sz="3600" b="1" dirty="0">
              <a:solidFill>
                <a:schemeClr val="bg1">
                  <a:lumMod val="95000"/>
                </a:schemeClr>
              </a:solidFill>
            </a:endParaRPr>
          </a:p>
          <a:p>
            <a:pPr algn="l"/>
            <a:r>
              <a:rPr lang="en-US" sz="3200" b="1" dirty="0">
                <a:solidFill>
                  <a:schemeClr val="accent2">
                    <a:lumMod val="60000"/>
                    <a:lumOff val="40000"/>
                  </a:schemeClr>
                </a:solidFill>
              </a:rPr>
              <a:t>Your </a:t>
            </a:r>
            <a:r>
              <a:rPr lang="en-US" sz="3200" b="1" dirty="0">
                <a:solidFill>
                  <a:schemeClr val="bg1">
                    <a:lumMod val="95000"/>
                  </a:schemeClr>
                </a:solidFill>
              </a:rPr>
              <a:t>once-in-a professional-life time opportunity to make the difference!</a:t>
            </a:r>
          </a:p>
          <a:p>
            <a:pPr algn="l"/>
            <a:endParaRPr lang="en-US" sz="3200" b="1" dirty="0">
              <a:solidFill>
                <a:schemeClr val="bg1">
                  <a:lumMod val="95000"/>
                </a:schemeClr>
              </a:solidFill>
            </a:endParaRPr>
          </a:p>
        </p:txBody>
      </p:sp>
      <p:pic>
        <p:nvPicPr>
          <p:cNvPr id="2" name="Picture 1">
            <a:extLst>
              <a:ext uri="{FF2B5EF4-FFF2-40B4-BE49-F238E27FC236}">
                <a16:creationId xmlns:a16="http://schemas.microsoft.com/office/drawing/2014/main" xmlns="" id="{5631FFE1-9C67-4E4F-BFA6-B3918544BB10}"/>
              </a:ext>
            </a:extLst>
          </p:cNvPr>
          <p:cNvPicPr>
            <a:picLocks noChangeAspect="1"/>
          </p:cNvPicPr>
          <p:nvPr/>
        </p:nvPicPr>
        <p:blipFill>
          <a:blip r:embed="rId4"/>
          <a:stretch>
            <a:fillRect/>
          </a:stretch>
        </p:blipFill>
        <p:spPr>
          <a:xfrm>
            <a:off x="5147734" y="2610066"/>
            <a:ext cx="7044265" cy="3497011"/>
          </a:xfrm>
          <a:prstGeom prst="rect">
            <a:avLst/>
          </a:prstGeom>
        </p:spPr>
      </p:pic>
      <p:sp>
        <p:nvSpPr>
          <p:cNvPr id="3" name="Rectangle 2">
            <a:extLst>
              <a:ext uri="{FF2B5EF4-FFF2-40B4-BE49-F238E27FC236}">
                <a16:creationId xmlns:a16="http://schemas.microsoft.com/office/drawing/2014/main" xmlns="" id="{C07AEC4D-9FAD-3541-94F6-EC7470831ACE}"/>
              </a:ext>
            </a:extLst>
          </p:cNvPr>
          <p:cNvSpPr/>
          <p:nvPr/>
        </p:nvSpPr>
        <p:spPr>
          <a:xfrm>
            <a:off x="-52112" y="-50799"/>
            <a:ext cx="5235023" cy="646331"/>
          </a:xfrm>
          <a:prstGeom prst="rect">
            <a:avLst/>
          </a:prstGeom>
        </p:spPr>
        <p:txBody>
          <a:bodyPr wrap="none">
            <a:spAutoFit/>
          </a:bodyPr>
          <a:lstStyle/>
          <a:p>
            <a:r>
              <a:rPr lang="fr-FR" sz="3600" b="1" dirty="0" err="1">
                <a:solidFill>
                  <a:schemeClr val="bg1"/>
                </a:solidFill>
              </a:rPr>
              <a:t>oceandecade@unesco.org</a:t>
            </a:r>
            <a:endParaRPr lang="en-US" sz="3600" dirty="0"/>
          </a:p>
        </p:txBody>
      </p:sp>
      <p:pic>
        <p:nvPicPr>
          <p:cNvPr id="4" name="Picture 3">
            <a:extLst>
              <a:ext uri="{FF2B5EF4-FFF2-40B4-BE49-F238E27FC236}">
                <a16:creationId xmlns:a16="http://schemas.microsoft.com/office/drawing/2014/main" xmlns="" id="{C202AA47-ACBB-4F4E-BE70-9717C086EE3F}"/>
              </a:ext>
            </a:extLst>
          </p:cNvPr>
          <p:cNvPicPr>
            <a:picLocks noChangeAspect="1"/>
          </p:cNvPicPr>
          <p:nvPr/>
        </p:nvPicPr>
        <p:blipFill>
          <a:blip r:embed="rId5"/>
          <a:stretch>
            <a:fillRect/>
          </a:stretch>
        </p:blipFill>
        <p:spPr>
          <a:xfrm>
            <a:off x="1689100" y="846305"/>
            <a:ext cx="2717800" cy="482600"/>
          </a:xfrm>
          <a:prstGeom prst="rect">
            <a:avLst/>
          </a:prstGeom>
        </p:spPr>
      </p:pic>
    </p:spTree>
    <p:extLst>
      <p:ext uri="{BB962C8B-B14F-4D97-AF65-F5344CB8AC3E}">
        <p14:creationId xmlns:p14="http://schemas.microsoft.com/office/powerpoint/2010/main" val="1291195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203200" y="365391"/>
            <a:ext cx="11504121" cy="151281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rPr>
              <a:t>2016: Thinktank of IOC</a:t>
            </a:r>
            <a:r>
              <a:rPr lang="en-US" sz="3200" b="1">
                <a:solidFill>
                  <a:srgbClr val="FFFF00"/>
                </a:solidFill>
              </a:rPr>
              <a:t>, the idea!</a:t>
            </a:r>
            <a:r>
              <a:rPr lang="en-US" sz="3200" b="1" dirty="0">
                <a:solidFill>
                  <a:schemeClr val="bg1"/>
                </a:solidFill>
              </a:rPr>
              <a:t/>
            </a:r>
            <a:br>
              <a:rPr lang="en-US" sz="3200" b="1" dirty="0">
                <a:solidFill>
                  <a:schemeClr val="bg1"/>
                </a:solidFill>
              </a:rPr>
            </a:br>
            <a:r>
              <a:rPr lang="en-US" sz="3200" b="1" dirty="0">
                <a:solidFill>
                  <a:schemeClr val="bg1"/>
                </a:solidFill>
              </a:rPr>
              <a:t>2017:  discussions, massive support </a:t>
            </a:r>
            <a:br>
              <a:rPr lang="en-US" sz="3200" b="1" dirty="0">
                <a:solidFill>
                  <a:schemeClr val="bg1"/>
                </a:solidFill>
              </a:rPr>
            </a:br>
            <a:r>
              <a:rPr lang="en-US" sz="3200" b="1" dirty="0">
                <a:solidFill>
                  <a:schemeClr val="bg1"/>
                </a:solidFill>
              </a:rPr>
              <a:t>from UN, IGOs, NGOs, … (including ICES, </a:t>
            </a:r>
            <a:br>
              <a:rPr lang="en-US" sz="3200" b="1" dirty="0">
                <a:solidFill>
                  <a:schemeClr val="bg1"/>
                </a:solidFill>
              </a:rPr>
            </a:br>
            <a:r>
              <a:rPr lang="en-US" sz="3200" b="1" dirty="0">
                <a:solidFill>
                  <a:schemeClr val="bg1"/>
                </a:solidFill>
              </a:rPr>
              <a:t>PICES and FAO), proposal to UN</a:t>
            </a:r>
          </a:p>
          <a:p>
            <a:pPr algn="l"/>
            <a:endParaRPr lang="en-US" sz="2800" b="1" dirty="0">
              <a:solidFill>
                <a:srgbClr val="FFFF00"/>
              </a:solidFill>
              <a:latin typeface="+mn-lt"/>
            </a:endParaRPr>
          </a:p>
          <a:p>
            <a:pPr algn="l"/>
            <a:r>
              <a:rPr lang="en-US" sz="2800" b="1" dirty="0">
                <a:solidFill>
                  <a:srgbClr val="FFFF00"/>
                </a:solidFill>
                <a:latin typeface="+mn-lt"/>
              </a:rPr>
              <a:t>6 December 2017</a:t>
            </a:r>
          </a:p>
          <a:p>
            <a:pPr algn="l"/>
            <a:r>
              <a:rPr lang="en-US" sz="2800" b="1" dirty="0">
                <a:solidFill>
                  <a:schemeClr val="bg1"/>
                </a:solidFill>
                <a:latin typeface="+mn-lt"/>
              </a:rPr>
              <a:t>72</a:t>
            </a:r>
            <a:r>
              <a:rPr lang="en-US" sz="2800" b="1" baseline="30000" dirty="0">
                <a:solidFill>
                  <a:schemeClr val="bg1"/>
                </a:solidFill>
                <a:latin typeface="+mn-lt"/>
              </a:rPr>
              <a:t>nd</a:t>
            </a:r>
            <a:r>
              <a:rPr lang="en-US" sz="2800" b="1" dirty="0">
                <a:solidFill>
                  <a:schemeClr val="bg1"/>
                </a:solidFill>
                <a:latin typeface="+mn-lt"/>
              </a:rPr>
              <a:t> UN General Assembly Resolution </a:t>
            </a:r>
          </a:p>
          <a:p>
            <a:pPr algn="l"/>
            <a:endParaRPr lang="en-US" sz="3200" b="1" dirty="0">
              <a:solidFill>
                <a:srgbClr val="FFFF00"/>
              </a:solidFill>
              <a:latin typeface="+mn-lt"/>
            </a:endParaRPr>
          </a:p>
          <a:p>
            <a:pPr algn="l"/>
            <a:r>
              <a:rPr lang="en-US" sz="3200" b="1" dirty="0">
                <a:solidFill>
                  <a:srgbClr val="FFFF00"/>
                </a:solidFill>
                <a:latin typeface="+mn-lt"/>
              </a:rPr>
              <a:t>UN Decade of Ocean Science for </a:t>
            </a:r>
            <a:br>
              <a:rPr lang="en-US" sz="3200" b="1" dirty="0">
                <a:solidFill>
                  <a:srgbClr val="FFFF00"/>
                </a:solidFill>
                <a:latin typeface="+mn-lt"/>
              </a:rPr>
            </a:br>
            <a:r>
              <a:rPr lang="en-US" sz="3200" b="1" dirty="0">
                <a:solidFill>
                  <a:srgbClr val="FFFF00"/>
                </a:solidFill>
                <a:latin typeface="+mn-lt"/>
              </a:rPr>
              <a:t>Sustainable Development (2021-2030)</a:t>
            </a:r>
          </a:p>
          <a:p>
            <a:pPr algn="l"/>
            <a:endParaRPr lang="en-US" sz="3200" b="1" dirty="0">
              <a:solidFill>
                <a:srgbClr val="FFFF00"/>
              </a:solidFill>
              <a:latin typeface="+mn-lt"/>
            </a:endParaRPr>
          </a:p>
        </p:txBody>
      </p:sp>
      <p:pic>
        <p:nvPicPr>
          <p:cNvPr id="7" name="Picture 8">
            <a:extLst>
              <a:ext uri="{FF2B5EF4-FFF2-40B4-BE49-F238E27FC236}">
                <a16:creationId xmlns:a16="http://schemas.microsoft.com/office/drawing/2014/main" xmlns="" id="{E67FC220-F0A4-FD40-A114-B193716DCC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510" b="627"/>
          <a:stretch/>
        </p:blipFill>
        <p:spPr bwMode="auto">
          <a:xfrm>
            <a:off x="7027332" y="-55981"/>
            <a:ext cx="5164667" cy="698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956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9157"/>
            <a:ext cx="12268200" cy="7597630"/>
          </a:xfrm>
          <a:prstGeom prst="rect">
            <a:avLst/>
          </a:prstGeom>
        </p:spPr>
      </p:pic>
      <p:sp>
        <p:nvSpPr>
          <p:cNvPr id="5" name="Rectangle 4"/>
          <p:cNvSpPr/>
          <p:nvPr/>
        </p:nvSpPr>
        <p:spPr>
          <a:xfrm>
            <a:off x="2169090" y="1217974"/>
            <a:ext cx="8249917" cy="426488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A Vision for the Decade</a:t>
            </a:r>
          </a:p>
          <a:p>
            <a:pPr algn="ctr"/>
            <a:endParaRPr lang="en-US" sz="1500" b="1" dirty="0">
              <a:solidFill>
                <a:schemeClr val="tx1"/>
              </a:solidFill>
            </a:endParaRPr>
          </a:p>
          <a:p>
            <a:pPr algn="ctr"/>
            <a:r>
              <a:rPr lang="en-US" sz="3530" b="1" dirty="0">
                <a:solidFill>
                  <a:schemeClr val="tx1"/>
                </a:solidFill>
              </a:rPr>
              <a:t>Develop scientific knowledge, build infrastructure, and foster partnerships </a:t>
            </a:r>
            <a:br>
              <a:rPr lang="en-US" sz="3530" b="1" dirty="0">
                <a:solidFill>
                  <a:schemeClr val="tx1"/>
                </a:solidFill>
              </a:rPr>
            </a:br>
            <a:r>
              <a:rPr lang="en-US" sz="3530" b="1" dirty="0">
                <a:solidFill>
                  <a:schemeClr val="tx1"/>
                </a:solidFill>
              </a:rPr>
              <a:t>(</a:t>
            </a:r>
            <a:r>
              <a:rPr lang="en-US" sz="3530" b="1" u="sng" dirty="0">
                <a:solidFill>
                  <a:schemeClr val="tx1"/>
                </a:solidFill>
              </a:rPr>
              <a:t>to trigger effective action)</a:t>
            </a:r>
            <a:r>
              <a:rPr lang="en-US" sz="3530" b="1" dirty="0">
                <a:solidFill>
                  <a:schemeClr val="tx1"/>
                </a:solidFill>
              </a:rPr>
              <a:t> towards </a:t>
            </a:r>
            <a:br>
              <a:rPr lang="en-US" sz="3530" b="1" dirty="0">
                <a:solidFill>
                  <a:schemeClr val="tx1"/>
                </a:solidFill>
              </a:rPr>
            </a:br>
            <a:r>
              <a:rPr lang="en-US" sz="3530" b="1" dirty="0">
                <a:solidFill>
                  <a:schemeClr val="tx1"/>
                </a:solidFill>
              </a:rPr>
              <a:t>a sustainable and healthy ocean</a:t>
            </a:r>
          </a:p>
        </p:txBody>
      </p:sp>
      <p:sp>
        <p:nvSpPr>
          <p:cNvPr id="2" name="ZoneTexte 1">
            <a:extLst>
              <a:ext uri="{FF2B5EF4-FFF2-40B4-BE49-F238E27FC236}">
                <a16:creationId xmlns:a16="http://schemas.microsoft.com/office/drawing/2014/main" xmlns="" id="{F4A4AEF8-B330-D04A-979D-B2503FF7F01D}"/>
              </a:ext>
            </a:extLst>
          </p:cNvPr>
          <p:cNvSpPr txBox="1"/>
          <p:nvPr/>
        </p:nvSpPr>
        <p:spPr>
          <a:xfrm>
            <a:off x="2506532" y="-688489"/>
            <a:ext cx="184731" cy="369332"/>
          </a:xfrm>
          <a:prstGeom prst="rect">
            <a:avLst/>
          </a:prstGeom>
          <a:noFill/>
        </p:spPr>
        <p:txBody>
          <a:bodyPr wrap="none" rtlCol="0">
            <a:spAutoFit/>
          </a:bodyPr>
          <a:lstStyle/>
          <a:p>
            <a:endParaRPr lang="fr-FR" dirty="0"/>
          </a:p>
        </p:txBody>
      </p:sp>
      <p:sp>
        <p:nvSpPr>
          <p:cNvPr id="3" name="ZoneTexte 2">
            <a:extLst>
              <a:ext uri="{FF2B5EF4-FFF2-40B4-BE49-F238E27FC236}">
                <a16:creationId xmlns:a16="http://schemas.microsoft.com/office/drawing/2014/main" xmlns="" id="{B808DA68-A490-B04A-BFEF-1CE571EDE0E9}"/>
              </a:ext>
            </a:extLst>
          </p:cNvPr>
          <p:cNvSpPr txBox="1"/>
          <p:nvPr/>
        </p:nvSpPr>
        <p:spPr>
          <a:xfrm>
            <a:off x="2377440" y="-634701"/>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474906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72" y="515588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8307" y="5424627"/>
            <a:ext cx="3017284" cy="1311309"/>
          </a:xfrm>
          <a:prstGeom prst="rect">
            <a:avLst/>
          </a:prstGeom>
        </p:spPr>
      </p:pic>
      <p:sp>
        <p:nvSpPr>
          <p:cNvPr id="5" name="Rectangle 4"/>
          <p:cNvSpPr/>
          <p:nvPr/>
        </p:nvSpPr>
        <p:spPr>
          <a:xfrm>
            <a:off x="13172" y="-17034"/>
            <a:ext cx="12219993" cy="5285204"/>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 7">
            <a:extLst>
              <a:ext uri="{FF2B5EF4-FFF2-40B4-BE49-F238E27FC236}">
                <a16:creationId xmlns:a16="http://schemas.microsoft.com/office/drawing/2014/main" xmlns="" id="{9243DB86-1387-8D4F-A58C-9FE02AC2F15A}"/>
              </a:ext>
            </a:extLst>
          </p:cNvPr>
          <p:cNvGrpSpPr/>
          <p:nvPr/>
        </p:nvGrpSpPr>
        <p:grpSpPr>
          <a:xfrm rot="21399870">
            <a:off x="2774982" y="1359715"/>
            <a:ext cx="9836935" cy="3390808"/>
            <a:chOff x="2033070" y="2437794"/>
            <a:chExt cx="9836935" cy="3390808"/>
          </a:xfrm>
        </p:grpSpPr>
        <p:grpSp>
          <p:nvGrpSpPr>
            <p:cNvPr id="14" name="Group 13">
              <a:extLst>
                <a:ext uri="{FF2B5EF4-FFF2-40B4-BE49-F238E27FC236}">
                  <a16:creationId xmlns:a16="http://schemas.microsoft.com/office/drawing/2014/main" xmlns="" id="{8518516E-0203-5D43-9449-C9987ABBF80C}"/>
                </a:ext>
              </a:extLst>
            </p:cNvPr>
            <p:cNvGrpSpPr/>
            <p:nvPr/>
          </p:nvGrpSpPr>
          <p:grpSpPr>
            <a:xfrm rot="21248436">
              <a:off x="2093967" y="3388952"/>
              <a:ext cx="9031491" cy="2046071"/>
              <a:chOff x="2090057" y="3390662"/>
              <a:chExt cx="9031491" cy="2046071"/>
            </a:xfrm>
          </p:grpSpPr>
          <p:cxnSp>
            <p:nvCxnSpPr>
              <p:cNvPr id="21" name="Straight Arrow Connector 20">
                <a:extLst>
                  <a:ext uri="{FF2B5EF4-FFF2-40B4-BE49-F238E27FC236}">
                    <a16:creationId xmlns:a16="http://schemas.microsoft.com/office/drawing/2014/main" xmlns="" id="{F5BBC705-9902-C34E-867D-57639F5F80A3}"/>
                  </a:ext>
                </a:extLst>
              </p:cNvPr>
              <p:cNvCxnSpPr/>
              <p:nvPr/>
            </p:nvCxnSpPr>
            <p:spPr>
              <a:xfrm flipV="1">
                <a:off x="2090057" y="4663010"/>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D578814-FA06-2741-B290-E749EF13A993}"/>
                  </a:ext>
                </a:extLst>
              </p:cNvPr>
              <p:cNvCxnSpPr/>
              <p:nvPr/>
            </p:nvCxnSpPr>
            <p:spPr>
              <a:xfrm flipV="1">
                <a:off x="3530082" y="4423524"/>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BAA709BB-F966-FF4D-A965-A608BF8FBAD8}"/>
                  </a:ext>
                </a:extLst>
              </p:cNvPr>
              <p:cNvCxnSpPr/>
              <p:nvPr/>
            </p:nvCxnSpPr>
            <p:spPr>
              <a:xfrm flipV="1">
                <a:off x="4970107" y="4184038"/>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2B0AC39B-3542-E54D-A7F3-D8528B9DB1F2}"/>
                  </a:ext>
                </a:extLst>
              </p:cNvPr>
              <p:cNvCxnSpPr/>
              <p:nvPr/>
            </p:nvCxnSpPr>
            <p:spPr>
              <a:xfrm flipV="1">
                <a:off x="6481665" y="3879598"/>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DC36AFCA-47A3-7642-82E1-C6C6DBEA31C4}"/>
                  </a:ext>
                </a:extLst>
              </p:cNvPr>
              <p:cNvCxnSpPr/>
              <p:nvPr/>
            </p:nvCxnSpPr>
            <p:spPr>
              <a:xfrm flipV="1">
                <a:off x="7921690" y="3642661"/>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186CE05D-910B-174B-96F3-5B0F75E2B940}"/>
                  </a:ext>
                </a:extLst>
              </p:cNvPr>
              <p:cNvCxnSpPr/>
              <p:nvPr/>
            </p:nvCxnSpPr>
            <p:spPr>
              <a:xfrm flipV="1">
                <a:off x="9391222" y="3390662"/>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xmlns="" id="{3B16D88D-A36E-ED42-91EF-DAA1EB827095}"/>
                </a:ext>
              </a:extLst>
            </p:cNvPr>
            <p:cNvSpPr txBox="1"/>
            <p:nvPr/>
          </p:nvSpPr>
          <p:spPr>
            <a:xfrm rot="19938793">
              <a:off x="2033070" y="4248387"/>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sp>
          <p:nvSpPr>
            <p:cNvPr id="16" name="TextBox 15">
              <a:extLst>
                <a:ext uri="{FF2B5EF4-FFF2-40B4-BE49-F238E27FC236}">
                  <a16:creationId xmlns:a16="http://schemas.microsoft.com/office/drawing/2014/main" xmlns="" id="{FDA49F9F-4787-AC46-8A2D-645F5D6B7BBD}"/>
                </a:ext>
              </a:extLst>
            </p:cNvPr>
            <p:cNvSpPr txBox="1"/>
            <p:nvPr/>
          </p:nvSpPr>
          <p:spPr>
            <a:xfrm rot="19938793">
              <a:off x="4771712" y="3393539"/>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sp>
          <p:nvSpPr>
            <p:cNvPr id="17" name="TextBox 16">
              <a:extLst>
                <a:ext uri="{FF2B5EF4-FFF2-40B4-BE49-F238E27FC236}">
                  <a16:creationId xmlns:a16="http://schemas.microsoft.com/office/drawing/2014/main" xmlns="" id="{4E41601F-128F-3949-B3D9-1734C9D73CD4}"/>
                </a:ext>
              </a:extLst>
            </p:cNvPr>
            <p:cNvSpPr txBox="1"/>
            <p:nvPr/>
          </p:nvSpPr>
          <p:spPr>
            <a:xfrm rot="19938793">
              <a:off x="3962173" y="5182271"/>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8" name="TextBox 17">
              <a:extLst>
                <a:ext uri="{FF2B5EF4-FFF2-40B4-BE49-F238E27FC236}">
                  <a16:creationId xmlns:a16="http://schemas.microsoft.com/office/drawing/2014/main" xmlns="" id="{58EC2DD3-572A-7643-820C-9AB857AAECC4}"/>
                </a:ext>
              </a:extLst>
            </p:cNvPr>
            <p:cNvSpPr txBox="1"/>
            <p:nvPr/>
          </p:nvSpPr>
          <p:spPr>
            <a:xfrm rot="19938793">
              <a:off x="7008517" y="4297706"/>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9" name="TextBox 18">
              <a:extLst>
                <a:ext uri="{FF2B5EF4-FFF2-40B4-BE49-F238E27FC236}">
                  <a16:creationId xmlns:a16="http://schemas.microsoft.com/office/drawing/2014/main" xmlns="" id="{069CB90A-E96E-FD4D-A14C-67B4279EE343}"/>
                </a:ext>
              </a:extLst>
            </p:cNvPr>
            <p:cNvSpPr txBox="1"/>
            <p:nvPr/>
          </p:nvSpPr>
          <p:spPr>
            <a:xfrm rot="19938793">
              <a:off x="9811504" y="3266653"/>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20" name="TextBox 19">
              <a:extLst>
                <a:ext uri="{FF2B5EF4-FFF2-40B4-BE49-F238E27FC236}">
                  <a16:creationId xmlns:a16="http://schemas.microsoft.com/office/drawing/2014/main" xmlns="" id="{0C1C3E21-6289-CC48-84F6-C40A396F8170}"/>
                </a:ext>
              </a:extLst>
            </p:cNvPr>
            <p:cNvSpPr txBox="1"/>
            <p:nvPr/>
          </p:nvSpPr>
          <p:spPr>
            <a:xfrm rot="19938793">
              <a:off x="7724805" y="2437794"/>
              <a:ext cx="2058501" cy="646331"/>
            </a:xfrm>
            <a:prstGeom prst="rect">
              <a:avLst/>
            </a:prstGeom>
            <a:noFill/>
          </p:spPr>
          <p:txBody>
            <a:bodyPr wrap="square" rtlCol="0">
              <a:spAutoFit/>
            </a:bodyPr>
            <a:lstStyle/>
            <a:p>
              <a:r>
                <a:rPr lang="en-US" sz="3600" dirty="0">
                  <a:solidFill>
                    <a:schemeClr val="tx2">
                      <a:lumMod val="20000"/>
                      <a:lumOff val="80000"/>
                    </a:schemeClr>
                  </a:solidFill>
                </a:rPr>
                <a:t>Science</a:t>
              </a:r>
            </a:p>
          </p:txBody>
        </p:sp>
      </p:grpSp>
      <p:sp>
        <p:nvSpPr>
          <p:cNvPr id="27" name="TextBox 26">
            <a:extLst>
              <a:ext uri="{FF2B5EF4-FFF2-40B4-BE49-F238E27FC236}">
                <a16:creationId xmlns:a16="http://schemas.microsoft.com/office/drawing/2014/main" xmlns="" id="{7AF709DE-2441-B549-BCDE-C98DCEA58FA8}"/>
              </a:ext>
            </a:extLst>
          </p:cNvPr>
          <p:cNvSpPr txBox="1"/>
          <p:nvPr/>
        </p:nvSpPr>
        <p:spPr>
          <a:xfrm rot="20710228">
            <a:off x="325154" y="1490285"/>
            <a:ext cx="8710274" cy="584775"/>
          </a:xfrm>
          <a:prstGeom prst="rect">
            <a:avLst/>
          </a:prstGeom>
          <a:solidFill>
            <a:schemeClr val="bg1">
              <a:alpha val="92000"/>
            </a:schemeClr>
          </a:solidFill>
        </p:spPr>
        <p:txBody>
          <a:bodyPr wrap="square" rtlCol="0">
            <a:spAutoFit/>
          </a:bodyPr>
          <a:lstStyle/>
          <a:p>
            <a:r>
              <a:rPr lang="en-US" sz="3200" b="1" dirty="0">
                <a:solidFill>
                  <a:schemeClr val="tx2">
                    <a:lumMod val="75000"/>
                  </a:schemeClr>
                </a:solidFill>
              </a:rPr>
              <a:t>Planned R&amp;D –&gt; </a:t>
            </a:r>
            <a:r>
              <a:rPr lang="fr-CH" sz="3200" b="1" dirty="0">
                <a:solidFill>
                  <a:schemeClr val="tx2">
                    <a:lumMod val="75000"/>
                  </a:schemeClr>
                </a:solidFill>
              </a:rPr>
              <a:t>+</a:t>
            </a:r>
            <a:r>
              <a:rPr lang="en-US" sz="3200" b="1" dirty="0">
                <a:solidFill>
                  <a:schemeClr val="tx2">
                    <a:lumMod val="75000"/>
                  </a:schemeClr>
                </a:solidFill>
              </a:rPr>
              <a:t>/- top-down design</a:t>
            </a:r>
            <a:endParaRPr lang="en-US" sz="3200" b="1" dirty="0">
              <a:solidFill>
                <a:srgbClr val="FFC000"/>
              </a:solidFill>
            </a:endParaRPr>
          </a:p>
        </p:txBody>
      </p:sp>
      <p:sp>
        <p:nvSpPr>
          <p:cNvPr id="2" name="TextBox 1"/>
          <p:cNvSpPr txBox="1"/>
          <p:nvPr/>
        </p:nvSpPr>
        <p:spPr>
          <a:xfrm>
            <a:off x="524934" y="235171"/>
            <a:ext cx="5192116" cy="1077218"/>
          </a:xfrm>
          <a:prstGeom prst="rect">
            <a:avLst/>
          </a:prstGeom>
          <a:noFill/>
        </p:spPr>
        <p:txBody>
          <a:bodyPr wrap="square" rtlCol="0">
            <a:spAutoFit/>
          </a:bodyPr>
          <a:lstStyle/>
          <a:p>
            <a:r>
              <a:rPr lang="en-AU" sz="3200" b="1" u="sng" dirty="0">
                <a:solidFill>
                  <a:schemeClr val="bg1"/>
                </a:solidFill>
              </a:rPr>
              <a:t>Decade: Mutual Acceleration</a:t>
            </a:r>
            <a:br>
              <a:rPr lang="en-AU" sz="3200" b="1" u="sng" dirty="0">
                <a:solidFill>
                  <a:schemeClr val="bg1"/>
                </a:solidFill>
              </a:rPr>
            </a:br>
            <a:r>
              <a:rPr lang="en-AU" sz="3200" b="1" u="sng" dirty="0">
                <a:solidFill>
                  <a:schemeClr val="bg1"/>
                </a:solidFill>
              </a:rPr>
              <a:t>of Science and Practice</a:t>
            </a:r>
            <a:endParaRPr lang="en-GB" sz="3200" dirty="0">
              <a:solidFill>
                <a:schemeClr val="bg1"/>
              </a:solidFill>
            </a:endParaRPr>
          </a:p>
        </p:txBody>
      </p:sp>
      <p:sp>
        <p:nvSpPr>
          <p:cNvPr id="28" name="TextBox 27">
            <a:extLst>
              <a:ext uri="{FF2B5EF4-FFF2-40B4-BE49-F238E27FC236}">
                <a16:creationId xmlns:a16="http://schemas.microsoft.com/office/drawing/2014/main" xmlns="" id="{B5B2CEC0-3B07-0F44-9563-EF6B6BD18476}"/>
              </a:ext>
            </a:extLst>
          </p:cNvPr>
          <p:cNvSpPr txBox="1"/>
          <p:nvPr/>
        </p:nvSpPr>
        <p:spPr>
          <a:xfrm rot="20710228">
            <a:off x="474098" y="2037193"/>
            <a:ext cx="8710274" cy="584775"/>
          </a:xfrm>
          <a:prstGeom prst="rect">
            <a:avLst/>
          </a:prstGeom>
          <a:solidFill>
            <a:schemeClr val="bg1">
              <a:alpha val="43000"/>
            </a:schemeClr>
          </a:solidFill>
        </p:spPr>
        <p:txBody>
          <a:bodyPr wrap="square" rtlCol="0">
            <a:spAutoFit/>
          </a:bodyPr>
          <a:lstStyle/>
          <a:p>
            <a:r>
              <a:rPr lang="en-US" sz="3200" b="1" dirty="0">
                <a:solidFill>
                  <a:srgbClr val="FFC000"/>
                </a:solidFill>
              </a:rPr>
              <a:t>Pickup by practice –&gt; stimulated bottom-up </a:t>
            </a:r>
          </a:p>
        </p:txBody>
      </p:sp>
    </p:spTree>
    <p:extLst>
      <p:ext uri="{BB962C8B-B14F-4D97-AF65-F5344CB8AC3E}">
        <p14:creationId xmlns:p14="http://schemas.microsoft.com/office/powerpoint/2010/main" val="562376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pic>
        <p:nvPicPr>
          <p:cNvPr id="1026" name="Picture 2" descr="https://assets.bwbx.io/images/users/iqjWHBFdfxIU/izNj3EnEGbS8/v4/-1x-1.png">
            <a:extLst>
              <a:ext uri="{FF2B5EF4-FFF2-40B4-BE49-F238E27FC236}">
                <a16:creationId xmlns:a16="http://schemas.microsoft.com/office/drawing/2014/main" xmlns="" id="{D6C8D383-020B-7447-B9FD-7C2C12C89B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4" y="1441612"/>
            <a:ext cx="6332223" cy="6097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7DB2351-5DC2-4843-926B-58DD7287E7B8}"/>
              </a:ext>
            </a:extLst>
          </p:cNvPr>
          <p:cNvSpPr/>
          <p:nvPr/>
        </p:nvSpPr>
        <p:spPr>
          <a:xfrm>
            <a:off x="6417733" y="1812401"/>
            <a:ext cx="5774267" cy="3539430"/>
          </a:xfrm>
          <a:prstGeom prst="rect">
            <a:avLst/>
          </a:prstGeom>
        </p:spPr>
        <p:txBody>
          <a:bodyPr wrap="square">
            <a:spAutoFit/>
          </a:bodyPr>
          <a:lstStyle/>
          <a:p>
            <a:r>
              <a:rPr lang="en-AU" sz="3200" b="1" dirty="0">
                <a:solidFill>
                  <a:schemeClr val="bg1"/>
                </a:solidFill>
                <a:latin typeface="Calibri" panose="020F0502020204030204" pitchFamily="34" charset="0"/>
                <a:ea typeface="Calibri" panose="020F0502020204030204" pitchFamily="34" charset="0"/>
              </a:rPr>
              <a:t>R&amp;D Priority Area 1: Comprehensive map </a:t>
            </a:r>
            <a:br>
              <a:rPr lang="en-AU" sz="3200" b="1" dirty="0">
                <a:solidFill>
                  <a:schemeClr val="bg1"/>
                </a:solidFill>
                <a:latin typeface="Calibri" panose="020F0502020204030204" pitchFamily="34" charset="0"/>
                <a:ea typeface="Calibri" panose="020F0502020204030204" pitchFamily="34" charset="0"/>
              </a:rPr>
            </a:br>
            <a:r>
              <a:rPr lang="en-AU" sz="3200" b="1" dirty="0">
                <a:solidFill>
                  <a:schemeClr val="bg1"/>
                </a:solidFill>
                <a:latin typeface="Calibri" panose="020F0502020204030204" pitchFamily="34" charset="0"/>
                <a:ea typeface="Calibri" panose="020F0502020204030204" pitchFamily="34" charset="0"/>
              </a:rPr>
              <a:t>(digital atlas) of the ocean</a:t>
            </a:r>
          </a:p>
          <a:p>
            <a:endParaRPr lang="en-AU" sz="3200" b="1" dirty="0">
              <a:solidFill>
                <a:schemeClr val="bg1"/>
              </a:solidFill>
              <a:latin typeface="Calibri" panose="020F0502020204030204" pitchFamily="34" charset="0"/>
              <a:ea typeface="Calibri" panose="020F0502020204030204" pitchFamily="34" charset="0"/>
            </a:endParaRPr>
          </a:p>
          <a:p>
            <a:r>
              <a:rPr lang="en-AU" sz="3200" b="1" dirty="0">
                <a:solidFill>
                  <a:schemeClr val="bg1"/>
                </a:solidFill>
                <a:latin typeface="Calibri" panose="020F0502020204030204" pitchFamily="34" charset="0"/>
                <a:ea typeface="Calibri" panose="020F0502020204030204" pitchFamily="34" charset="0"/>
              </a:rPr>
              <a:t>(well beyond topography)</a:t>
            </a:r>
            <a:br>
              <a:rPr lang="en-AU" sz="3200" b="1" dirty="0">
                <a:solidFill>
                  <a:schemeClr val="bg1"/>
                </a:solidFill>
                <a:latin typeface="Calibri" panose="020F0502020204030204" pitchFamily="34" charset="0"/>
                <a:ea typeface="Calibri" panose="020F0502020204030204" pitchFamily="34" charset="0"/>
              </a:rPr>
            </a:br>
            <a:r>
              <a:rPr lang="en-AU" sz="3200" dirty="0">
                <a:solidFill>
                  <a:schemeClr val="bg1"/>
                </a:solidFill>
                <a:latin typeface="Calibri" panose="020F0502020204030204" pitchFamily="34" charset="0"/>
                <a:ea typeface="Calibri" panose="020F0502020204030204" pitchFamily="34" charset="0"/>
              </a:rPr>
              <a:t/>
            </a:r>
            <a:br>
              <a:rPr lang="en-AU" sz="3200" dirty="0">
                <a:solidFill>
                  <a:schemeClr val="bg1"/>
                </a:solidFill>
                <a:latin typeface="Calibri" panose="020F0502020204030204" pitchFamily="34" charset="0"/>
                <a:ea typeface="Calibri" panose="020F0502020204030204" pitchFamily="34" charset="0"/>
              </a:rPr>
            </a:br>
            <a:endParaRPr lang="en-US" sz="3200" dirty="0">
              <a:solidFill>
                <a:schemeClr val="bg1"/>
              </a:solidFill>
            </a:endParaRPr>
          </a:p>
        </p:txBody>
      </p:sp>
    </p:spTree>
    <p:extLst>
      <p:ext uri="{BB962C8B-B14F-4D97-AF65-F5344CB8AC3E}">
        <p14:creationId xmlns:p14="http://schemas.microsoft.com/office/powerpoint/2010/main" val="649467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7506631" y="1739503"/>
            <a:ext cx="5774267" cy="3046988"/>
          </a:xfrm>
          <a:prstGeom prst="rect">
            <a:avLst/>
          </a:prstGeom>
        </p:spPr>
        <p:txBody>
          <a:bodyPr wrap="square">
            <a:spAutoFit/>
          </a:bodyPr>
          <a:lstStyle/>
          <a:p>
            <a:r>
              <a:rPr lang="en-AU" sz="3200" b="1" dirty="0">
                <a:solidFill>
                  <a:schemeClr val="bg1"/>
                </a:solidFill>
                <a:latin typeface="Calibri" panose="020F0502020204030204" pitchFamily="34" charset="0"/>
                <a:ea typeface="Calibri" panose="020F0502020204030204" pitchFamily="34" charset="0"/>
              </a:rPr>
              <a:t>R&amp;D Priority </a:t>
            </a:r>
            <a:r>
              <a:rPr lang="en-AU" sz="3200" b="1" dirty="0">
                <a:solidFill>
                  <a:schemeClr val="bg1"/>
                </a:solidFill>
                <a:latin typeface="Calibri" panose="020F0502020204030204" pitchFamily="34" charset="0"/>
              </a:rPr>
              <a:t>Area 2: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comprehensive ocean observing system</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(polar, bio, eco, BGC,</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eDNA, deep ocean)</a:t>
            </a:r>
            <a:endParaRPr lang="en-US" sz="3200" b="1" dirty="0">
              <a:solidFill>
                <a:schemeClr val="bg1"/>
              </a:solidFill>
              <a:latin typeface="Calibri" panose="020F0502020204030204" pitchFamily="34" charset="0"/>
            </a:endParaRPr>
          </a:p>
        </p:txBody>
      </p:sp>
      <p:pic>
        <p:nvPicPr>
          <p:cNvPr id="2050" name="Picture 2" descr="http://www.jcommops.org/ftp/JCOMMOPS/Maps/2018-04-jcommops.png">
            <a:extLst>
              <a:ext uri="{FF2B5EF4-FFF2-40B4-BE49-F238E27FC236}">
                <a16:creationId xmlns:a16="http://schemas.microsoft.com/office/drawing/2014/main" xmlns="" id="{FB9A423C-A8F7-A741-8491-F8F6EA043A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3" y="1417422"/>
            <a:ext cx="7230533" cy="511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23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2016"/>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rPr>
              <a:t>From the Road map, Priority area </a:t>
            </a:r>
            <a:r>
              <a:rPr lang="en-US" sz="3200" b="1" dirty="0" smtClean="0">
                <a:solidFill>
                  <a:srgbClr val="FFFF00"/>
                </a:solidFill>
              </a:rPr>
              <a:t>2 – A comprehensive OOS</a:t>
            </a:r>
            <a:endParaRPr lang="en-US" sz="3200" b="1" dirty="0">
              <a:solidFill>
                <a:srgbClr val="FFFF00"/>
              </a:solidFill>
              <a:latin typeface="+mn-lt"/>
            </a:endParaRPr>
          </a:p>
        </p:txBody>
      </p:sp>
      <p:sp>
        <p:nvSpPr>
          <p:cNvPr id="11" name="Content Placeholder 2"/>
          <p:cNvSpPr txBox="1">
            <a:spLocks/>
          </p:cNvSpPr>
          <p:nvPr/>
        </p:nvSpPr>
        <p:spPr>
          <a:xfrm>
            <a:off x="838200" y="509190"/>
            <a:ext cx="10515600" cy="630349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smtClean="0">
                <a:solidFill>
                  <a:schemeClr val="bg1"/>
                </a:solidFill>
              </a:rPr>
              <a:t>Today’s Global Ocean Observation System () is competent when it comes to physical state variables in the upper two </a:t>
            </a:r>
            <a:r>
              <a:rPr lang="en-US" dirty="0" err="1" smtClean="0">
                <a:solidFill>
                  <a:schemeClr val="bg1"/>
                </a:solidFill>
              </a:rPr>
              <a:t>kilometres</a:t>
            </a:r>
            <a:r>
              <a:rPr lang="en-US" dirty="0" smtClean="0">
                <a:solidFill>
                  <a:schemeClr val="bg1"/>
                </a:solidFill>
              </a:rPr>
              <a:t> of the water column and at the surface. </a:t>
            </a:r>
          </a:p>
          <a:p>
            <a:pPr marL="342900" indent="-342900" algn="l">
              <a:buFont typeface="Arial" panose="020B0604020202020204" pitchFamily="34" charset="0"/>
              <a:buChar char="•"/>
            </a:pPr>
            <a:r>
              <a:rPr lang="en-US" dirty="0" smtClean="0">
                <a:solidFill>
                  <a:schemeClr val="bg1"/>
                </a:solidFill>
              </a:rPr>
              <a:t>It is expanding to include additional measurements in the deeper ocean, and in the domains of biogeochemistry, biology and ecosystems. </a:t>
            </a:r>
          </a:p>
          <a:p>
            <a:pPr marL="342900" indent="-342900" algn="l">
              <a:buFont typeface="Arial" panose="020B0604020202020204" pitchFamily="34" charset="0"/>
              <a:buChar char="•"/>
            </a:pPr>
            <a:r>
              <a:rPr lang="en-US" dirty="0" smtClean="0">
                <a:solidFill>
                  <a:schemeClr val="bg1"/>
                </a:solidFill>
              </a:rPr>
              <a:t>GOOS is generally a shared undertaking </a:t>
            </a:r>
          </a:p>
          <a:p>
            <a:pPr marL="342900" indent="-342900" algn="l">
              <a:buFont typeface="Arial" panose="020B0604020202020204" pitchFamily="34" charset="0"/>
              <a:buChar char="•"/>
            </a:pPr>
            <a:r>
              <a:rPr lang="en-US" dirty="0" smtClean="0">
                <a:solidFill>
                  <a:schemeClr val="bg1"/>
                </a:solidFill>
              </a:rPr>
              <a:t>Member States need to engage further to construct and sustain a global ocean observing system that covers all the world’s major ocean basins. </a:t>
            </a:r>
          </a:p>
          <a:p>
            <a:pPr marL="342900" indent="-342900" algn="l">
              <a:buFont typeface="Arial" panose="020B0604020202020204" pitchFamily="34" charset="0"/>
              <a:buChar char="•"/>
            </a:pPr>
            <a:r>
              <a:rPr lang="en-US" dirty="0" smtClean="0">
                <a:solidFill>
                  <a:schemeClr val="bg1"/>
                </a:solidFill>
              </a:rPr>
              <a:t>All the ocean sciences and their applications would benefit from additional coverage in density of observations and parameters, and in particular, in the Southern Ocean and the Arctic that are currently remarkably under-observed. </a:t>
            </a:r>
          </a:p>
          <a:p>
            <a:pPr marL="342900" indent="-342900" algn="l">
              <a:buFont typeface="Arial" panose="020B0604020202020204" pitchFamily="34" charset="0"/>
              <a:buChar char="•"/>
            </a:pPr>
            <a:r>
              <a:rPr lang="en-US" dirty="0" smtClean="0">
                <a:solidFill>
                  <a:schemeClr val="bg1"/>
                </a:solidFill>
              </a:rPr>
              <a:t>Efforts will focus on expending observations to the deep ocean </a:t>
            </a:r>
          </a:p>
          <a:p>
            <a:pPr marL="342900" indent="-342900" algn="l">
              <a:buFont typeface="Arial" panose="020B0604020202020204" pitchFamily="34" charset="0"/>
              <a:buChar char="•"/>
            </a:pPr>
            <a:r>
              <a:rPr lang="en-US" dirty="0" smtClean="0">
                <a:solidFill>
                  <a:schemeClr val="bg1"/>
                </a:solidFill>
              </a:rPr>
              <a:t>Partnerships with industry will be required to promote data sharing and guiding the development of new technologies. </a:t>
            </a:r>
          </a:p>
          <a:p>
            <a:pPr marL="342900" indent="-342900" algn="l">
              <a:buFont typeface="Arial" panose="020B0604020202020204" pitchFamily="34" charset="0"/>
              <a:buChar char="•"/>
            </a:pPr>
            <a:r>
              <a:rPr lang="en-US" b="1" dirty="0" smtClean="0">
                <a:solidFill>
                  <a:schemeClr val="bg1"/>
                </a:solidFill>
              </a:rPr>
              <a:t>The Decade should produce a regime of international cooperation that completely monitors the major ocean basins of the world, at all depths, blending into the Global Ocean Observing System, and maintained by the nations of the basin region, among others</a:t>
            </a:r>
            <a:r>
              <a:rPr lang="en-US" dirty="0" smtClean="0">
                <a:solidFill>
                  <a:schemeClr val="bg1"/>
                </a:solidFill>
              </a:rPr>
              <a:t>.</a:t>
            </a:r>
          </a:p>
          <a:p>
            <a:pPr marL="342900" indent="-342900" algn="l">
              <a:buFont typeface="Arial" panose="020B0604020202020204" pitchFamily="34" charset="0"/>
              <a:buChar char="•"/>
            </a:pPr>
            <a:r>
              <a:rPr lang="en-US" dirty="0" smtClean="0">
                <a:solidFill>
                  <a:schemeClr val="bg1"/>
                </a:solidFill>
              </a:rPr>
              <a:t>remotely sensed observations and strongly benefit from emerging observing technologies. </a:t>
            </a:r>
          </a:p>
          <a:p>
            <a:pPr marL="342900" indent="-342900" algn="l">
              <a:buFont typeface="Arial" panose="020B0604020202020204" pitchFamily="34" charset="0"/>
              <a:buChar char="•"/>
            </a:pPr>
            <a:r>
              <a:rPr lang="en-US" dirty="0" smtClean="0">
                <a:solidFill>
                  <a:schemeClr val="bg1"/>
                </a:solidFill>
              </a:rPr>
              <a:t>These requirements for observations have been known for a long time but GOOS remains grossly underinvested. </a:t>
            </a:r>
          </a:p>
          <a:p>
            <a:pPr marL="342900" indent="-342900" algn="l">
              <a:buFont typeface="Arial" panose="020B0604020202020204" pitchFamily="34" charset="0"/>
              <a:buChar char="•"/>
            </a:pPr>
            <a:r>
              <a:rPr lang="en-US" dirty="0" smtClean="0">
                <a:solidFill>
                  <a:schemeClr val="bg1"/>
                </a:solidFill>
              </a:rPr>
              <a:t>The Decade should create conditions for involvement of down-stream beneficiaries of the ocean observations. </a:t>
            </a:r>
          </a:p>
          <a:p>
            <a:pPr marL="342900" indent="-342900" algn="l">
              <a:buFont typeface="Arial" panose="020B0604020202020204" pitchFamily="34" charset="0"/>
              <a:buChar char="•"/>
            </a:pPr>
            <a:r>
              <a:rPr lang="en-US" dirty="0" smtClean="0">
                <a:solidFill>
                  <a:schemeClr val="bg1"/>
                </a:solidFill>
              </a:rPr>
              <a:t>The current ocean observing community should then reach out to a much wider consortium of stakeholders, which would </a:t>
            </a:r>
            <a:r>
              <a:rPr lang="en-US" b="1" dirty="0" smtClean="0">
                <a:solidFill>
                  <a:schemeClr val="bg1"/>
                </a:solidFill>
              </a:rPr>
              <a:t>turn GOOS into a “system of systems”. </a:t>
            </a:r>
            <a:endParaRPr lang="en-US" b="1" dirty="0">
              <a:solidFill>
                <a:schemeClr val="bg1"/>
              </a:solidFill>
            </a:endParaRPr>
          </a:p>
        </p:txBody>
      </p:sp>
    </p:spTree>
    <p:extLst>
      <p:ext uri="{BB962C8B-B14F-4D97-AF65-F5344CB8AC3E}">
        <p14:creationId xmlns:p14="http://schemas.microsoft.com/office/powerpoint/2010/main" val="4286744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6444754" y="1535230"/>
            <a:ext cx="5774267" cy="5016758"/>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3: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quantitative understanding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of ocean ecosystems as the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basis for their management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and adaptation</a:t>
            </a:r>
          </a:p>
          <a:p>
            <a:endParaRPr lang="en-AU" sz="3200" b="1" dirty="0">
              <a:solidFill>
                <a:schemeClr val="bg1"/>
              </a:solidFill>
              <a:latin typeface="Calibri" panose="020F0502020204030204" pitchFamily="34" charset="0"/>
            </a:endParaRPr>
          </a:p>
          <a:p>
            <a:r>
              <a:rPr lang="en-AU" sz="3200" b="1" dirty="0">
                <a:solidFill>
                  <a:schemeClr val="bg1"/>
                </a:solidFill>
                <a:latin typeface="Calibri" panose="020F0502020204030204" pitchFamily="34" charset="0"/>
              </a:rPr>
              <a:t>(multiple stressors, deep ocean, bottom, predictive, assisted adaptation, e.g. of coral reef ecosystem)</a:t>
            </a:r>
            <a:endParaRPr lang="en-US" sz="3200" b="1" dirty="0">
              <a:solidFill>
                <a:schemeClr val="bg1"/>
              </a:solidFill>
              <a:latin typeface="Calibri" panose="020F0502020204030204" pitchFamily="34" charset="0"/>
            </a:endParaRPr>
          </a:p>
        </p:txBody>
      </p:sp>
      <p:pic>
        <p:nvPicPr>
          <p:cNvPr id="3074" name="Picture 2" descr="Image result for large marine ecosystems">
            <a:extLst>
              <a:ext uri="{FF2B5EF4-FFF2-40B4-BE49-F238E27FC236}">
                <a16:creationId xmlns:a16="http://schemas.microsoft.com/office/drawing/2014/main" xmlns="" id="{B3667763-C04E-7F45-82E0-42B8E17D1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 y="1530725"/>
            <a:ext cx="6108700"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72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634574"/>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7506631" y="1634574"/>
            <a:ext cx="4685369" cy="1569660"/>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4: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Data &amp; information portal</a:t>
            </a:r>
            <a:r>
              <a:rPr lang="en-US" sz="3200" b="1" dirty="0">
                <a:solidFill>
                  <a:schemeClr val="bg1"/>
                </a:solidFill>
                <a:latin typeface="Calibri" panose="020F0502020204030204" pitchFamily="34" charset="0"/>
              </a:rPr>
              <a:t> </a:t>
            </a:r>
            <a:endParaRPr lang="en-AU" sz="3200" b="1" dirty="0">
              <a:solidFill>
                <a:schemeClr val="bg1"/>
              </a:solidFill>
              <a:latin typeface="Calibri" panose="020F0502020204030204" pitchFamily="34" charset="0"/>
            </a:endParaRPr>
          </a:p>
          <a:p>
            <a:endParaRPr lang="en-US" sz="3200" b="1" dirty="0">
              <a:solidFill>
                <a:schemeClr val="bg1"/>
              </a:solidFill>
              <a:latin typeface="Calibri" panose="020F0502020204030204" pitchFamily="34" charset="0"/>
            </a:endParaRPr>
          </a:p>
        </p:txBody>
      </p:sp>
      <p:grpSp>
        <p:nvGrpSpPr>
          <p:cNvPr id="14" name="Group 13">
            <a:extLst>
              <a:ext uri="{FF2B5EF4-FFF2-40B4-BE49-F238E27FC236}">
                <a16:creationId xmlns:a16="http://schemas.microsoft.com/office/drawing/2014/main" xmlns="" id="{C4AA0381-C741-CE4B-9082-42BC4EFAEE9B}"/>
              </a:ext>
            </a:extLst>
          </p:cNvPr>
          <p:cNvGrpSpPr/>
          <p:nvPr/>
        </p:nvGrpSpPr>
        <p:grpSpPr>
          <a:xfrm>
            <a:off x="-11765" y="1450059"/>
            <a:ext cx="7332133" cy="4980983"/>
            <a:chOff x="-372140" y="989627"/>
            <a:chExt cx="9516140" cy="6023356"/>
          </a:xfrm>
        </p:grpSpPr>
        <p:pic>
          <p:nvPicPr>
            <p:cNvPr id="15" name="Picture 2" descr="Résultat de recherche d'images pour &quot;ocean data&quot;">
              <a:extLst>
                <a:ext uri="{FF2B5EF4-FFF2-40B4-BE49-F238E27FC236}">
                  <a16:creationId xmlns:a16="http://schemas.microsoft.com/office/drawing/2014/main" xmlns="" id="{D95E2143-B7FC-B749-A8B4-E429F0E943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140" y="989627"/>
              <a:ext cx="9516140" cy="602335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44000">
                  <a:schemeClr val="accent1">
                    <a:lumMod val="30000"/>
                    <a:lumOff val="70000"/>
                  </a:schemeClr>
                </a:gs>
              </a:gsLst>
              <a:path path="shape">
                <a:fillToRect l="50000" t="50000" r="50000" b="50000"/>
              </a:path>
              <a:tileRect/>
            </a:gradFill>
          </p:spPr>
        </p:pic>
        <p:sp>
          <p:nvSpPr>
            <p:cNvPr id="16" name="TextBox 15">
              <a:extLst>
                <a:ext uri="{FF2B5EF4-FFF2-40B4-BE49-F238E27FC236}">
                  <a16:creationId xmlns:a16="http://schemas.microsoft.com/office/drawing/2014/main" xmlns="" id="{CB050122-9113-144F-8D5D-B0A9D83FAF6D}"/>
                </a:ext>
              </a:extLst>
            </p:cNvPr>
            <p:cNvSpPr txBox="1"/>
            <p:nvPr/>
          </p:nvSpPr>
          <p:spPr>
            <a:xfrm rot="20864425">
              <a:off x="1557416" y="3457018"/>
              <a:ext cx="978191" cy="646331"/>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3600" dirty="0">
                  <a:solidFill>
                    <a:schemeClr val="bg2">
                      <a:lumMod val="75000"/>
                      <a:lumOff val="25000"/>
                    </a:schemeClr>
                  </a:solidFill>
                </a:rPr>
                <a:t>Big</a:t>
              </a:r>
            </a:p>
          </p:txBody>
        </p:sp>
        <p:sp>
          <p:nvSpPr>
            <p:cNvPr id="17" name="TextBox 16">
              <a:extLst>
                <a:ext uri="{FF2B5EF4-FFF2-40B4-BE49-F238E27FC236}">
                  <a16:creationId xmlns:a16="http://schemas.microsoft.com/office/drawing/2014/main" xmlns="" id="{C91D7D43-BE88-CB4C-B8B1-B4BEA2AD5CD9}"/>
                </a:ext>
              </a:extLst>
            </p:cNvPr>
            <p:cNvSpPr txBox="1"/>
            <p:nvPr/>
          </p:nvSpPr>
          <p:spPr>
            <a:xfrm rot="21341619">
              <a:off x="3411626" y="3037366"/>
              <a:ext cx="1891229" cy="646331"/>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3600" dirty="0">
                  <a:solidFill>
                    <a:schemeClr val="bg2">
                      <a:lumMod val="75000"/>
                      <a:lumOff val="25000"/>
                    </a:schemeClr>
                  </a:solidFill>
                </a:rPr>
                <a:t>Ocean</a:t>
              </a:r>
            </a:p>
          </p:txBody>
        </p:sp>
        <p:sp>
          <p:nvSpPr>
            <p:cNvPr id="18" name="TextBox 17">
              <a:extLst>
                <a:ext uri="{FF2B5EF4-FFF2-40B4-BE49-F238E27FC236}">
                  <a16:creationId xmlns:a16="http://schemas.microsoft.com/office/drawing/2014/main" xmlns="" id="{31D31EE9-F3C9-AA43-BA11-2BDA5826A562}"/>
                </a:ext>
              </a:extLst>
            </p:cNvPr>
            <p:cNvSpPr txBox="1"/>
            <p:nvPr/>
          </p:nvSpPr>
          <p:spPr>
            <a:xfrm rot="20351164">
              <a:off x="6470698" y="2374171"/>
              <a:ext cx="1891229" cy="646331"/>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3600" dirty="0">
                  <a:solidFill>
                    <a:schemeClr val="bg2">
                      <a:lumMod val="75000"/>
                      <a:lumOff val="25000"/>
                    </a:schemeClr>
                  </a:solidFill>
                </a:rPr>
                <a:t>Data</a:t>
              </a:r>
            </a:p>
          </p:txBody>
        </p:sp>
      </p:grpSp>
    </p:spTree>
    <p:extLst>
      <p:ext uri="{BB962C8B-B14F-4D97-AF65-F5344CB8AC3E}">
        <p14:creationId xmlns:p14="http://schemas.microsoft.com/office/powerpoint/2010/main" val="3222154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9B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Words>
  <Application>Microsoft Office PowerPoint</Application>
  <PresentationFormat>Custom</PresentationFormat>
  <Paragraphs>124</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 United Nations Decade  of Ocean Science  for Sustainable Development (2021-2030)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UNESCO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Sustainable Development Goal 14: The Ocean We Need for the Future We Want</dc:title>
  <dc:creator>Khalil, Aya</dc:creator>
  <cp:lastModifiedBy>Tanhua, Toste</cp:lastModifiedBy>
  <cp:revision>325</cp:revision>
  <cp:lastPrinted>2018-03-28T10:23:11Z</cp:lastPrinted>
  <dcterms:created xsi:type="dcterms:W3CDTF">2017-10-23T13:22:37Z</dcterms:created>
  <dcterms:modified xsi:type="dcterms:W3CDTF">2018-06-14T16:42:20Z</dcterms:modified>
</cp:coreProperties>
</file>