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74" r:id="rId8"/>
    <p:sldId id="278" r:id="rId9"/>
    <p:sldId id="275" r:id="rId10"/>
    <p:sldId id="276" r:id="rId11"/>
    <p:sldId id="277" r:id="rId12"/>
    <p:sldId id="264" r:id="rId13"/>
    <p:sldId id="280" r:id="rId14"/>
    <p:sldId id="281" r:id="rId15"/>
    <p:sldId id="282" r:id="rId16"/>
    <p:sldId id="283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 McCurdy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C1EE"/>
    <a:srgbClr val="16445F"/>
    <a:srgbClr val="F28D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17" autoAdjust="0"/>
    <p:restoredTop sz="94660"/>
  </p:normalViewPr>
  <p:slideViewPr>
    <p:cSldViewPr>
      <p:cViewPr varScale="1">
        <p:scale>
          <a:sx n="119" d="100"/>
          <a:sy n="119" d="100"/>
        </p:scale>
        <p:origin x="-1392" y="-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0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Abstract Submissions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OceanObs'09*</c:v>
                </c:pt>
                <c:pt idx="1">
                  <c:v>OceanObs'19 (expected)</c:v>
                </c:pt>
                <c:pt idx="2">
                  <c:v>OceanObs'19 (actual)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100</c:v>
                </c:pt>
                <c:pt idx="1">
                  <c:v>200</c:v>
                </c:pt>
                <c:pt idx="2">
                  <c:v>430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6C6-4C27-9B06-C1BB9A264D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1547392"/>
        <c:axId val="161548928"/>
      </c:barChart>
      <c:catAx>
        <c:axId val="161547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61548928"/>
        <c:crosses val="autoZero"/>
        <c:auto val="1"/>
        <c:lblAlgn val="ctr"/>
        <c:lblOffset val="100"/>
        <c:noMultiLvlLbl val="0"/>
      </c:catAx>
      <c:valAx>
        <c:axId val="161548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547392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Sheet1!$A$2:$A$12</cx:f>
        <cx:lvl ptCount="11">
          <cx:pt idx="0">Observing Technologies &amp; Networks</cx:pt>
          <cx:pt idx="1">Climate Change &amp; Variability</cx:pt>
          <cx:pt idx="2">Data &amp; Information Systems</cx:pt>
          <cx:pt idx="3">Observing System Governance</cx:pt>
          <cx:pt idx="4">Ecosystem Health &amp; Biodiversity</cx:pt>
          <cx:pt idx="5">Blue economy</cx:pt>
          <cx:pt idx="6">Other</cx:pt>
          <cx:pt idx="7">Hazards &amp; Maritime Security</cx:pt>
          <cx:pt idx="8">Discovery</cx:pt>
          <cx:pt idx="9">Water, Food, &amp; Energy Securities</cx:pt>
          <cx:pt idx="10">Pollution &amp; Human Health</cx:pt>
        </cx:lvl>
      </cx:strDim>
      <cx:numDim type="val">
        <cx:f>Sheet1!$B$2:$B$12</cx:f>
        <cx:lvl ptCount="11" formatCode="General">
          <cx:pt idx="0">150</cx:pt>
          <cx:pt idx="1">70</cx:pt>
          <cx:pt idx="2">58</cx:pt>
          <cx:pt idx="3">40</cx:pt>
          <cx:pt idx="4">35</cx:pt>
          <cx:pt idx="5">17</cx:pt>
          <cx:pt idx="6">16</cx:pt>
          <cx:pt idx="7">15</cx:pt>
          <cx:pt idx="8">10</cx:pt>
          <cx:pt idx="9">10</cx:pt>
          <cx:pt idx="10">9</cx:pt>
        </cx:lvl>
      </cx:numDim>
    </cx:data>
  </cx:chartData>
  <cx:chart>
    <cx:plotArea>
      <cx:plotAreaRegion>
        <cx:series layoutId="funnel" uniqueId="{A313D504-C7C0-4C05-814C-C8BE6CF3AD62}">
          <cx:tx>
            <cx:txData>
              <cx:f>Sheet1!$B$1</cx:f>
              <cx:v>Sales</cx:v>
            </cx:txData>
          </cx:tx>
          <cx:dataLabels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>
                    <a:solidFill>
                      <a:schemeClr val="bg1"/>
                    </a:solidFill>
                  </a:defRPr>
                </a:pPr>
                <a:endParaRPr lang="en-US" sz="1197" b="0" i="0" u="none" strike="noStrike" baseline="0">
                  <a:solidFill>
                    <a:schemeClr val="bg1"/>
                  </a:solidFill>
                  <a:latin typeface="Calibri"/>
                </a:endParaRPr>
              </a:p>
            </cx:txPr>
          </cx:dataLabels>
          <cx:dataId val="0"/>
        </cx:series>
      </cx:plotAreaRegion>
      <cx:axis id="0">
        <cx:catScaling gapWidth="0.639999986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10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</a:defRPr>
            </a:pPr>
            <a:endParaRPr lang="en-US" sz="11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43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B9E1C0-9AE9-4A8E-B030-11711248C872}" type="doc">
      <dgm:prSet loTypeId="urn:microsoft.com/office/officeart/2005/8/layout/hierarchy4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42611AA-6367-426D-A0F6-58E4E3625DA1}">
      <dgm:prSet phldrT="[Text]" custT="1"/>
      <dgm:spPr/>
      <dgm:t>
        <a:bodyPr/>
        <a:lstStyle/>
        <a:p>
          <a:r>
            <a:rPr lang="en-US" sz="1600" b="1" dirty="0"/>
            <a:t>Information</a:t>
          </a:r>
        </a:p>
      </dgm:t>
    </dgm:pt>
    <dgm:pt modelId="{AB996A7C-B472-4B89-8586-7C87A36396C7}" type="parTrans" cxnId="{AAC70F65-9078-4A30-92B8-1C43DEC962A3}">
      <dgm:prSet/>
      <dgm:spPr/>
      <dgm:t>
        <a:bodyPr/>
        <a:lstStyle/>
        <a:p>
          <a:endParaRPr lang="en-US" sz="2400" b="1"/>
        </a:p>
      </dgm:t>
    </dgm:pt>
    <dgm:pt modelId="{FE80B50B-EE84-4FCD-A457-452B878E2C0F}" type="sibTrans" cxnId="{AAC70F65-9078-4A30-92B8-1C43DEC962A3}">
      <dgm:prSet/>
      <dgm:spPr/>
      <dgm:t>
        <a:bodyPr/>
        <a:lstStyle/>
        <a:p>
          <a:endParaRPr lang="en-US" sz="2400" b="1"/>
        </a:p>
      </dgm:t>
    </dgm:pt>
    <dgm:pt modelId="{B7A20074-E8FF-419D-875F-97ED87B8AC31}">
      <dgm:prSet phldrT="[Text]" custT="1"/>
      <dgm:spPr/>
      <dgm:t>
        <a:bodyPr/>
        <a:lstStyle/>
        <a:p>
          <a:r>
            <a:rPr lang="en-US" sz="1600" b="1" dirty="0"/>
            <a:t>Interoperability</a:t>
          </a:r>
        </a:p>
      </dgm:t>
    </dgm:pt>
    <dgm:pt modelId="{20407AF3-3174-46B5-BF4A-3209F2CADB1A}" type="parTrans" cxnId="{12048D1F-D939-4513-93B1-E96342E76AB5}">
      <dgm:prSet/>
      <dgm:spPr/>
      <dgm:t>
        <a:bodyPr/>
        <a:lstStyle/>
        <a:p>
          <a:endParaRPr lang="en-US" sz="2400" b="1"/>
        </a:p>
      </dgm:t>
    </dgm:pt>
    <dgm:pt modelId="{E0B626DE-F975-4193-8BEE-36E40A5DEC69}" type="sibTrans" cxnId="{12048D1F-D939-4513-93B1-E96342E76AB5}">
      <dgm:prSet/>
      <dgm:spPr/>
      <dgm:t>
        <a:bodyPr/>
        <a:lstStyle/>
        <a:p>
          <a:endParaRPr lang="en-US" sz="2400" b="1"/>
        </a:p>
      </dgm:t>
    </dgm:pt>
    <dgm:pt modelId="{9BCD98E2-0D5F-48C6-BDF6-68F9D3A5B6F6}">
      <dgm:prSet phldrT="[Text]" custT="1"/>
      <dgm:spPr/>
      <dgm:t>
        <a:bodyPr/>
        <a:lstStyle/>
        <a:p>
          <a:r>
            <a:rPr lang="en-US" sz="1600" b="1" dirty="0"/>
            <a:t>Innovation</a:t>
          </a:r>
        </a:p>
      </dgm:t>
    </dgm:pt>
    <dgm:pt modelId="{23A91AF6-8772-4637-A14C-3A38810756CE}" type="parTrans" cxnId="{08463248-7B7B-4153-AA52-80789B1A07D2}">
      <dgm:prSet/>
      <dgm:spPr/>
      <dgm:t>
        <a:bodyPr/>
        <a:lstStyle/>
        <a:p>
          <a:endParaRPr lang="en-US" sz="2400" b="1"/>
        </a:p>
      </dgm:t>
    </dgm:pt>
    <dgm:pt modelId="{5F071693-2A35-403F-9222-8D182DFDD116}" type="sibTrans" cxnId="{08463248-7B7B-4153-AA52-80789B1A07D2}">
      <dgm:prSet/>
      <dgm:spPr/>
      <dgm:t>
        <a:bodyPr/>
        <a:lstStyle/>
        <a:p>
          <a:endParaRPr lang="en-US" sz="2400" b="1"/>
        </a:p>
      </dgm:t>
    </dgm:pt>
    <dgm:pt modelId="{F4EDCAD6-8C73-4004-B685-D72029B2339F}">
      <dgm:prSet phldrT="[Text]" custT="1"/>
      <dgm:spPr/>
      <dgm:t>
        <a:bodyPr/>
        <a:lstStyle/>
        <a:p>
          <a:r>
            <a:rPr lang="en-US" sz="1600" b="1" dirty="0"/>
            <a:t>Integration</a:t>
          </a:r>
        </a:p>
      </dgm:t>
    </dgm:pt>
    <dgm:pt modelId="{94AEAEC2-AF08-4EFB-9814-1EE03297CE7E}" type="parTrans" cxnId="{1B6D7B2D-F7E5-44D5-ABFB-57E3FE469E70}">
      <dgm:prSet/>
      <dgm:spPr/>
      <dgm:t>
        <a:bodyPr/>
        <a:lstStyle/>
        <a:p>
          <a:endParaRPr lang="en-US" sz="2400" b="1"/>
        </a:p>
      </dgm:t>
    </dgm:pt>
    <dgm:pt modelId="{3C5561E1-3D0C-4B27-8214-8C72B67B51FD}" type="sibTrans" cxnId="{1B6D7B2D-F7E5-44D5-ABFB-57E3FE469E70}">
      <dgm:prSet/>
      <dgm:spPr/>
      <dgm:t>
        <a:bodyPr/>
        <a:lstStyle/>
        <a:p>
          <a:endParaRPr lang="en-US" sz="2400" b="1"/>
        </a:p>
      </dgm:t>
    </dgm:pt>
    <dgm:pt modelId="{A3D30316-221F-4003-8E4E-D07FD05068B5}">
      <dgm:prSet phldrT="[Text]" custT="1"/>
      <dgm:spPr/>
      <dgm:t>
        <a:bodyPr/>
        <a:lstStyle/>
        <a:p>
          <a:r>
            <a:rPr lang="en-US" sz="1600" b="1" dirty="0"/>
            <a:t>Four “I”s</a:t>
          </a:r>
        </a:p>
      </dgm:t>
    </dgm:pt>
    <dgm:pt modelId="{5066695C-3A88-4288-ACEC-A556C6C6FC2E}" type="parTrans" cxnId="{870BE69F-0463-43B6-A471-3A9D2D2D059A}">
      <dgm:prSet/>
      <dgm:spPr/>
      <dgm:t>
        <a:bodyPr/>
        <a:lstStyle/>
        <a:p>
          <a:endParaRPr lang="en-US" sz="2400" b="1"/>
        </a:p>
      </dgm:t>
    </dgm:pt>
    <dgm:pt modelId="{D79801F8-5B7B-4EB2-80E2-36838263B9E4}" type="sibTrans" cxnId="{870BE69F-0463-43B6-A471-3A9D2D2D059A}">
      <dgm:prSet/>
      <dgm:spPr/>
      <dgm:t>
        <a:bodyPr/>
        <a:lstStyle/>
        <a:p>
          <a:endParaRPr lang="en-US" sz="2400" b="1"/>
        </a:p>
      </dgm:t>
    </dgm:pt>
    <dgm:pt modelId="{FE836E49-0CB6-46A6-A1A4-9DEFBF6BF488}" type="pres">
      <dgm:prSet presAssocID="{66B9E1C0-9AE9-4A8E-B030-11711248C87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54F2030-4739-461B-BA8A-AE9F28238359}" type="pres">
      <dgm:prSet presAssocID="{A3D30316-221F-4003-8E4E-D07FD05068B5}" presName="vertOne" presStyleCnt="0"/>
      <dgm:spPr/>
    </dgm:pt>
    <dgm:pt modelId="{8E97084C-00B1-487A-9D25-D4858F451ED5}" type="pres">
      <dgm:prSet presAssocID="{A3D30316-221F-4003-8E4E-D07FD05068B5}" presName="txOne" presStyleLbl="node0" presStyleIdx="0" presStyleCnt="1" custScaleY="286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4F399EC-502C-48EE-9AC3-E3DA93BEF248}" type="pres">
      <dgm:prSet presAssocID="{A3D30316-221F-4003-8E4E-D07FD05068B5}" presName="parTransOne" presStyleCnt="0"/>
      <dgm:spPr/>
    </dgm:pt>
    <dgm:pt modelId="{F8317121-980A-4EF1-9466-30C0653084FB}" type="pres">
      <dgm:prSet presAssocID="{A3D30316-221F-4003-8E4E-D07FD05068B5}" presName="horzOne" presStyleCnt="0"/>
      <dgm:spPr/>
    </dgm:pt>
    <dgm:pt modelId="{C3514AF8-C8AB-43D2-B351-990D59809AC4}" type="pres">
      <dgm:prSet presAssocID="{042611AA-6367-426D-A0F6-58E4E3625DA1}" presName="vertTwo" presStyleCnt="0"/>
      <dgm:spPr/>
    </dgm:pt>
    <dgm:pt modelId="{9AE7B01C-F3C6-469B-BB68-63CE352FDC7B}" type="pres">
      <dgm:prSet presAssocID="{042611AA-6367-426D-A0F6-58E4E3625DA1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478710-8FB7-414E-9AFA-EBD6150EFAD6}" type="pres">
      <dgm:prSet presAssocID="{042611AA-6367-426D-A0F6-58E4E3625DA1}" presName="horzTwo" presStyleCnt="0"/>
      <dgm:spPr/>
    </dgm:pt>
    <dgm:pt modelId="{DB8EC4F7-4786-439F-B12E-8D0D598608FD}" type="pres">
      <dgm:prSet presAssocID="{FE80B50B-EE84-4FCD-A457-452B878E2C0F}" presName="sibSpaceTwo" presStyleCnt="0"/>
      <dgm:spPr/>
    </dgm:pt>
    <dgm:pt modelId="{EBF94A48-060F-401E-91A5-9EDE63229D94}" type="pres">
      <dgm:prSet presAssocID="{B7A20074-E8FF-419D-875F-97ED87B8AC31}" presName="vertTwo" presStyleCnt="0"/>
      <dgm:spPr/>
    </dgm:pt>
    <dgm:pt modelId="{834B9DD0-402C-43CF-9AA1-4A00954AC68E}" type="pres">
      <dgm:prSet presAssocID="{B7A20074-E8FF-419D-875F-97ED87B8AC31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FE7823-9DF6-402B-8430-8F77253A9E63}" type="pres">
      <dgm:prSet presAssocID="{B7A20074-E8FF-419D-875F-97ED87B8AC31}" presName="horzTwo" presStyleCnt="0"/>
      <dgm:spPr/>
    </dgm:pt>
    <dgm:pt modelId="{D8E016CF-6ED9-43DB-8731-072135FFAC8A}" type="pres">
      <dgm:prSet presAssocID="{E0B626DE-F975-4193-8BEE-36E40A5DEC69}" presName="sibSpaceTwo" presStyleCnt="0"/>
      <dgm:spPr/>
    </dgm:pt>
    <dgm:pt modelId="{E66FAE01-6B6A-4706-AD8F-7C8490121BA2}" type="pres">
      <dgm:prSet presAssocID="{9BCD98E2-0D5F-48C6-BDF6-68F9D3A5B6F6}" presName="vertTwo" presStyleCnt="0"/>
      <dgm:spPr/>
    </dgm:pt>
    <dgm:pt modelId="{A4B50579-AF4D-4286-B86A-E7577720A674}" type="pres">
      <dgm:prSet presAssocID="{9BCD98E2-0D5F-48C6-BDF6-68F9D3A5B6F6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1E313F-9672-4DDA-86CE-1D4327FC9369}" type="pres">
      <dgm:prSet presAssocID="{9BCD98E2-0D5F-48C6-BDF6-68F9D3A5B6F6}" presName="horzTwo" presStyleCnt="0"/>
      <dgm:spPr/>
    </dgm:pt>
    <dgm:pt modelId="{570E33F1-6CC9-4CAD-936C-3F601509D41F}" type="pres">
      <dgm:prSet presAssocID="{5F071693-2A35-403F-9222-8D182DFDD116}" presName="sibSpaceTwo" presStyleCnt="0"/>
      <dgm:spPr/>
    </dgm:pt>
    <dgm:pt modelId="{CE1D057F-5D56-4D28-BB28-2FB996648139}" type="pres">
      <dgm:prSet presAssocID="{F4EDCAD6-8C73-4004-B685-D72029B2339F}" presName="vertTwo" presStyleCnt="0"/>
      <dgm:spPr/>
    </dgm:pt>
    <dgm:pt modelId="{3964CCFE-2EE9-4F06-83BC-822B6D808F6A}" type="pres">
      <dgm:prSet presAssocID="{F4EDCAD6-8C73-4004-B685-D72029B2339F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BB55EC-A90C-4D3D-8E4F-0152270989F7}" type="pres">
      <dgm:prSet presAssocID="{F4EDCAD6-8C73-4004-B685-D72029B2339F}" presName="horzTwo" presStyleCnt="0"/>
      <dgm:spPr/>
    </dgm:pt>
  </dgm:ptLst>
  <dgm:cxnLst>
    <dgm:cxn modelId="{82C76F51-D5DB-4024-A447-5F5731C3113E}" type="presOf" srcId="{B7A20074-E8FF-419D-875F-97ED87B8AC31}" destId="{834B9DD0-402C-43CF-9AA1-4A00954AC68E}" srcOrd="0" destOrd="0" presId="urn:microsoft.com/office/officeart/2005/8/layout/hierarchy4"/>
    <dgm:cxn modelId="{454398CD-FCE1-42AA-B367-E8C9EA3412B7}" type="presOf" srcId="{F4EDCAD6-8C73-4004-B685-D72029B2339F}" destId="{3964CCFE-2EE9-4F06-83BC-822B6D808F6A}" srcOrd="0" destOrd="0" presId="urn:microsoft.com/office/officeart/2005/8/layout/hierarchy4"/>
    <dgm:cxn modelId="{12048D1F-D939-4513-93B1-E96342E76AB5}" srcId="{A3D30316-221F-4003-8E4E-D07FD05068B5}" destId="{B7A20074-E8FF-419D-875F-97ED87B8AC31}" srcOrd="1" destOrd="0" parTransId="{20407AF3-3174-46B5-BF4A-3209F2CADB1A}" sibTransId="{E0B626DE-F975-4193-8BEE-36E40A5DEC69}"/>
    <dgm:cxn modelId="{4526C26E-A36D-49A9-B395-708D696962F1}" type="presOf" srcId="{66B9E1C0-9AE9-4A8E-B030-11711248C872}" destId="{FE836E49-0CB6-46A6-A1A4-9DEFBF6BF488}" srcOrd="0" destOrd="0" presId="urn:microsoft.com/office/officeart/2005/8/layout/hierarchy4"/>
    <dgm:cxn modelId="{08463248-7B7B-4153-AA52-80789B1A07D2}" srcId="{A3D30316-221F-4003-8E4E-D07FD05068B5}" destId="{9BCD98E2-0D5F-48C6-BDF6-68F9D3A5B6F6}" srcOrd="2" destOrd="0" parTransId="{23A91AF6-8772-4637-A14C-3A38810756CE}" sibTransId="{5F071693-2A35-403F-9222-8D182DFDD116}"/>
    <dgm:cxn modelId="{1B6D7B2D-F7E5-44D5-ABFB-57E3FE469E70}" srcId="{A3D30316-221F-4003-8E4E-D07FD05068B5}" destId="{F4EDCAD6-8C73-4004-B685-D72029B2339F}" srcOrd="3" destOrd="0" parTransId="{94AEAEC2-AF08-4EFB-9814-1EE03297CE7E}" sibTransId="{3C5561E1-3D0C-4B27-8214-8C72B67B51FD}"/>
    <dgm:cxn modelId="{06E55DF1-227D-4C65-A5DF-BBA63BFF3BD8}" type="presOf" srcId="{A3D30316-221F-4003-8E4E-D07FD05068B5}" destId="{8E97084C-00B1-487A-9D25-D4858F451ED5}" srcOrd="0" destOrd="0" presId="urn:microsoft.com/office/officeart/2005/8/layout/hierarchy4"/>
    <dgm:cxn modelId="{AAC70F65-9078-4A30-92B8-1C43DEC962A3}" srcId="{A3D30316-221F-4003-8E4E-D07FD05068B5}" destId="{042611AA-6367-426D-A0F6-58E4E3625DA1}" srcOrd="0" destOrd="0" parTransId="{AB996A7C-B472-4B89-8586-7C87A36396C7}" sibTransId="{FE80B50B-EE84-4FCD-A457-452B878E2C0F}"/>
    <dgm:cxn modelId="{00AE3C0C-659A-4BC7-9579-DAC783FCCD3C}" type="presOf" srcId="{9BCD98E2-0D5F-48C6-BDF6-68F9D3A5B6F6}" destId="{A4B50579-AF4D-4286-B86A-E7577720A674}" srcOrd="0" destOrd="0" presId="urn:microsoft.com/office/officeart/2005/8/layout/hierarchy4"/>
    <dgm:cxn modelId="{870BE69F-0463-43B6-A471-3A9D2D2D059A}" srcId="{66B9E1C0-9AE9-4A8E-B030-11711248C872}" destId="{A3D30316-221F-4003-8E4E-D07FD05068B5}" srcOrd="0" destOrd="0" parTransId="{5066695C-3A88-4288-ACEC-A556C6C6FC2E}" sibTransId="{D79801F8-5B7B-4EB2-80E2-36838263B9E4}"/>
    <dgm:cxn modelId="{A4293B10-263B-4F4A-9DA7-95A873710B6A}" type="presOf" srcId="{042611AA-6367-426D-A0F6-58E4E3625DA1}" destId="{9AE7B01C-F3C6-469B-BB68-63CE352FDC7B}" srcOrd="0" destOrd="0" presId="urn:microsoft.com/office/officeart/2005/8/layout/hierarchy4"/>
    <dgm:cxn modelId="{9C027AB4-ED64-47AF-B4D5-564F837B8F69}" type="presParOf" srcId="{FE836E49-0CB6-46A6-A1A4-9DEFBF6BF488}" destId="{A54F2030-4739-461B-BA8A-AE9F28238359}" srcOrd="0" destOrd="0" presId="urn:microsoft.com/office/officeart/2005/8/layout/hierarchy4"/>
    <dgm:cxn modelId="{FDADE341-AFE1-46E6-B777-846659CA09C8}" type="presParOf" srcId="{A54F2030-4739-461B-BA8A-AE9F28238359}" destId="{8E97084C-00B1-487A-9D25-D4858F451ED5}" srcOrd="0" destOrd="0" presId="urn:microsoft.com/office/officeart/2005/8/layout/hierarchy4"/>
    <dgm:cxn modelId="{51D3DAD5-AEA1-4E9B-BE3A-243D32EE118C}" type="presParOf" srcId="{A54F2030-4739-461B-BA8A-AE9F28238359}" destId="{04F399EC-502C-48EE-9AC3-E3DA93BEF248}" srcOrd="1" destOrd="0" presId="urn:microsoft.com/office/officeart/2005/8/layout/hierarchy4"/>
    <dgm:cxn modelId="{A43BB01D-C8F2-4A96-986C-4D513051FFD1}" type="presParOf" srcId="{A54F2030-4739-461B-BA8A-AE9F28238359}" destId="{F8317121-980A-4EF1-9466-30C0653084FB}" srcOrd="2" destOrd="0" presId="urn:microsoft.com/office/officeart/2005/8/layout/hierarchy4"/>
    <dgm:cxn modelId="{0BBF959C-A8C0-4B86-B539-D7120721CB90}" type="presParOf" srcId="{F8317121-980A-4EF1-9466-30C0653084FB}" destId="{C3514AF8-C8AB-43D2-B351-990D59809AC4}" srcOrd="0" destOrd="0" presId="urn:microsoft.com/office/officeart/2005/8/layout/hierarchy4"/>
    <dgm:cxn modelId="{D1D8EBF8-01CC-47F5-ADBD-FCAA3B338E43}" type="presParOf" srcId="{C3514AF8-C8AB-43D2-B351-990D59809AC4}" destId="{9AE7B01C-F3C6-469B-BB68-63CE352FDC7B}" srcOrd="0" destOrd="0" presId="urn:microsoft.com/office/officeart/2005/8/layout/hierarchy4"/>
    <dgm:cxn modelId="{E6487240-4205-46D0-8027-A1084388AC32}" type="presParOf" srcId="{C3514AF8-C8AB-43D2-B351-990D59809AC4}" destId="{BD478710-8FB7-414E-9AFA-EBD6150EFAD6}" srcOrd="1" destOrd="0" presId="urn:microsoft.com/office/officeart/2005/8/layout/hierarchy4"/>
    <dgm:cxn modelId="{2626D926-171B-4F58-B9AC-FAAB1CDF9FD8}" type="presParOf" srcId="{F8317121-980A-4EF1-9466-30C0653084FB}" destId="{DB8EC4F7-4786-439F-B12E-8D0D598608FD}" srcOrd="1" destOrd="0" presId="urn:microsoft.com/office/officeart/2005/8/layout/hierarchy4"/>
    <dgm:cxn modelId="{16CECBF3-C2D7-4DDC-99F3-A4CF45B5972D}" type="presParOf" srcId="{F8317121-980A-4EF1-9466-30C0653084FB}" destId="{EBF94A48-060F-401E-91A5-9EDE63229D94}" srcOrd="2" destOrd="0" presId="urn:microsoft.com/office/officeart/2005/8/layout/hierarchy4"/>
    <dgm:cxn modelId="{D2B4E30F-61D9-4450-AD35-E189994C3156}" type="presParOf" srcId="{EBF94A48-060F-401E-91A5-9EDE63229D94}" destId="{834B9DD0-402C-43CF-9AA1-4A00954AC68E}" srcOrd="0" destOrd="0" presId="urn:microsoft.com/office/officeart/2005/8/layout/hierarchy4"/>
    <dgm:cxn modelId="{43777E14-3567-43C1-B8A3-060E789BF7D3}" type="presParOf" srcId="{EBF94A48-060F-401E-91A5-9EDE63229D94}" destId="{E8FE7823-9DF6-402B-8430-8F77253A9E63}" srcOrd="1" destOrd="0" presId="urn:microsoft.com/office/officeart/2005/8/layout/hierarchy4"/>
    <dgm:cxn modelId="{5B94C161-0312-4BBC-97E4-2CC56BB5F16D}" type="presParOf" srcId="{F8317121-980A-4EF1-9466-30C0653084FB}" destId="{D8E016CF-6ED9-43DB-8731-072135FFAC8A}" srcOrd="3" destOrd="0" presId="urn:microsoft.com/office/officeart/2005/8/layout/hierarchy4"/>
    <dgm:cxn modelId="{E5BA634D-EA30-4B55-A306-99B2A81F8444}" type="presParOf" srcId="{F8317121-980A-4EF1-9466-30C0653084FB}" destId="{E66FAE01-6B6A-4706-AD8F-7C8490121BA2}" srcOrd="4" destOrd="0" presId="urn:microsoft.com/office/officeart/2005/8/layout/hierarchy4"/>
    <dgm:cxn modelId="{EA8EE393-C8D1-498E-921B-03EAF95FA5F8}" type="presParOf" srcId="{E66FAE01-6B6A-4706-AD8F-7C8490121BA2}" destId="{A4B50579-AF4D-4286-B86A-E7577720A674}" srcOrd="0" destOrd="0" presId="urn:microsoft.com/office/officeart/2005/8/layout/hierarchy4"/>
    <dgm:cxn modelId="{B1E7CF4D-A9B1-407F-BD82-1E05C1F5A2AB}" type="presParOf" srcId="{E66FAE01-6B6A-4706-AD8F-7C8490121BA2}" destId="{FE1E313F-9672-4DDA-86CE-1D4327FC9369}" srcOrd="1" destOrd="0" presId="urn:microsoft.com/office/officeart/2005/8/layout/hierarchy4"/>
    <dgm:cxn modelId="{B6E6483B-71C7-4656-B657-BDAA8C74DBAD}" type="presParOf" srcId="{F8317121-980A-4EF1-9466-30C0653084FB}" destId="{570E33F1-6CC9-4CAD-936C-3F601509D41F}" srcOrd="5" destOrd="0" presId="urn:microsoft.com/office/officeart/2005/8/layout/hierarchy4"/>
    <dgm:cxn modelId="{70159EC0-CC75-4D7D-8C49-05C100C00588}" type="presParOf" srcId="{F8317121-980A-4EF1-9466-30C0653084FB}" destId="{CE1D057F-5D56-4D28-BB28-2FB996648139}" srcOrd="6" destOrd="0" presId="urn:microsoft.com/office/officeart/2005/8/layout/hierarchy4"/>
    <dgm:cxn modelId="{F454DD8D-3DF3-49EB-92FD-D6342A595F63}" type="presParOf" srcId="{CE1D057F-5D56-4D28-BB28-2FB996648139}" destId="{3964CCFE-2EE9-4F06-83BC-822B6D808F6A}" srcOrd="0" destOrd="0" presId="urn:microsoft.com/office/officeart/2005/8/layout/hierarchy4"/>
    <dgm:cxn modelId="{7AB7B5F6-84D9-4EF8-84C1-5EC1FB5CE78F}" type="presParOf" srcId="{CE1D057F-5D56-4D28-BB28-2FB996648139}" destId="{1BBB55EC-A90C-4D3D-8E4F-0152270989F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7084C-00B1-487A-9D25-D4858F451ED5}">
      <dsp:nvSpPr>
        <dsp:cNvPr id="0" name=""/>
        <dsp:cNvSpPr/>
      </dsp:nvSpPr>
      <dsp:spPr>
        <a:xfrm>
          <a:off x="1354" y="825"/>
          <a:ext cx="8379290" cy="4384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Four “I”s</a:t>
          </a:r>
        </a:p>
      </dsp:txBody>
      <dsp:txXfrm>
        <a:off x="14196" y="13667"/>
        <a:ext cx="8353606" cy="412767"/>
      </dsp:txXfrm>
    </dsp:sp>
    <dsp:sp modelId="{9AE7B01C-F3C6-469B-BB68-63CE352FDC7B}">
      <dsp:nvSpPr>
        <dsp:cNvPr id="0" name=""/>
        <dsp:cNvSpPr/>
      </dsp:nvSpPr>
      <dsp:spPr>
        <a:xfrm>
          <a:off x="1354" y="753733"/>
          <a:ext cx="1970670" cy="153144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Information</a:t>
          </a:r>
        </a:p>
      </dsp:txBody>
      <dsp:txXfrm>
        <a:off x="46208" y="798587"/>
        <a:ext cx="1880962" cy="1441733"/>
      </dsp:txXfrm>
    </dsp:sp>
    <dsp:sp modelId="{834B9DD0-402C-43CF-9AA1-4A00954AC68E}">
      <dsp:nvSpPr>
        <dsp:cNvPr id="0" name=""/>
        <dsp:cNvSpPr/>
      </dsp:nvSpPr>
      <dsp:spPr>
        <a:xfrm>
          <a:off x="2137561" y="753733"/>
          <a:ext cx="1970670" cy="153144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Interoperability</a:t>
          </a:r>
        </a:p>
      </dsp:txBody>
      <dsp:txXfrm>
        <a:off x="2182415" y="798587"/>
        <a:ext cx="1880962" cy="1441733"/>
      </dsp:txXfrm>
    </dsp:sp>
    <dsp:sp modelId="{A4B50579-AF4D-4286-B86A-E7577720A674}">
      <dsp:nvSpPr>
        <dsp:cNvPr id="0" name=""/>
        <dsp:cNvSpPr/>
      </dsp:nvSpPr>
      <dsp:spPr>
        <a:xfrm>
          <a:off x="4273768" y="753733"/>
          <a:ext cx="1970670" cy="153144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Innovation</a:t>
          </a:r>
        </a:p>
      </dsp:txBody>
      <dsp:txXfrm>
        <a:off x="4318622" y="798587"/>
        <a:ext cx="1880962" cy="1441733"/>
      </dsp:txXfrm>
    </dsp:sp>
    <dsp:sp modelId="{3964CCFE-2EE9-4F06-83BC-822B6D808F6A}">
      <dsp:nvSpPr>
        <dsp:cNvPr id="0" name=""/>
        <dsp:cNvSpPr/>
      </dsp:nvSpPr>
      <dsp:spPr>
        <a:xfrm>
          <a:off x="6409974" y="753733"/>
          <a:ext cx="1970670" cy="153144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Integration</a:t>
          </a:r>
        </a:p>
      </dsp:txBody>
      <dsp:txXfrm>
        <a:off x="6454828" y="798587"/>
        <a:ext cx="1880962" cy="14417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ABB6BB5D-12BF-4674-909E-F62B90F07071}"/>
              </a:ext>
            </a:extLst>
          </p:cNvPr>
          <p:cNvGrpSpPr/>
          <p:nvPr userDrawn="1"/>
        </p:nvGrpSpPr>
        <p:grpSpPr>
          <a:xfrm>
            <a:off x="-76200" y="5334000"/>
            <a:ext cx="9220200" cy="1610279"/>
            <a:chOff x="-76200" y="5334000"/>
            <a:chExt cx="9220200" cy="161027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36017451-D91E-46D9-9206-E287F3CF9256}"/>
                </a:ext>
              </a:extLst>
            </p:cNvPr>
            <p:cNvSpPr/>
            <p:nvPr userDrawn="1"/>
          </p:nvSpPr>
          <p:spPr>
            <a:xfrm>
              <a:off x="0" y="5334000"/>
              <a:ext cx="9144000" cy="1524000"/>
            </a:xfrm>
            <a:prstGeom prst="rect">
              <a:avLst/>
            </a:prstGeom>
            <a:solidFill>
              <a:srgbClr val="F28D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xmlns="" id="{E2F35B0C-4318-4969-951F-7DF034A28D4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6200" y="6475158"/>
              <a:ext cx="2998573" cy="469121"/>
            </a:xfrm>
            <a:prstGeom prst="rect">
              <a:avLst/>
            </a:prstGeom>
          </p:spPr>
        </p:pic>
      </p:grpSp>
      <p:sp>
        <p:nvSpPr>
          <p:cNvPr id="4" name="Rectangle 3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5EC1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1F89523-85BC-4C54-8654-3CCEBE732A7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143000"/>
            <a:ext cx="3962400" cy="3962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5BAB74D-239E-4A16-A6B0-6CE4E5D330A2}"/>
              </a:ext>
            </a:extLst>
          </p:cNvPr>
          <p:cNvSpPr txBox="1"/>
          <p:nvPr userDrawn="1"/>
        </p:nvSpPr>
        <p:spPr>
          <a:xfrm>
            <a:off x="5181600" y="2133600"/>
            <a:ext cx="3657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16445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 Ocean of Opportunity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6011" y="5338119"/>
            <a:ext cx="4876800" cy="1371600"/>
          </a:xfrm>
          <a:noFill/>
        </p:spPr>
        <p:txBody>
          <a:bodyPr>
            <a:normAutofit/>
          </a:bodyPr>
          <a:lstStyle>
            <a:lvl1pPr algn="r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5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6445F"/>
                </a:solidFill>
              </a:defRPr>
            </a:lvl1pPr>
            <a:lvl2pPr>
              <a:defRPr>
                <a:solidFill>
                  <a:srgbClr val="16445F"/>
                </a:solidFill>
              </a:defRPr>
            </a:lvl2pPr>
            <a:lvl3pPr>
              <a:defRPr>
                <a:solidFill>
                  <a:srgbClr val="16445F"/>
                </a:solidFill>
              </a:defRPr>
            </a:lvl3pPr>
            <a:lvl4pPr>
              <a:defRPr>
                <a:solidFill>
                  <a:srgbClr val="16445F"/>
                </a:solidFill>
              </a:defRPr>
            </a:lvl4pPr>
            <a:lvl5pPr>
              <a:defRPr>
                <a:solidFill>
                  <a:srgbClr val="16445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910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362075"/>
          </a:xfrm>
        </p:spPr>
        <p:txBody>
          <a:bodyPr anchor="t">
            <a:normAutofit/>
          </a:bodyPr>
          <a:lstStyle>
            <a:lvl1pPr algn="ctr">
              <a:defRPr sz="40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828800"/>
            <a:ext cx="6019800" cy="2362200"/>
          </a:xfrm>
        </p:spPr>
        <p:txBody>
          <a:bodyPr anchor="b">
            <a:normAutofit/>
          </a:bodyPr>
          <a:lstStyle>
            <a:lvl1pPr marL="0" indent="0" algn="ctr">
              <a:buNone/>
              <a:defRPr sz="4000" i="1">
                <a:solidFill>
                  <a:srgbClr val="16445F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-1" y="6301410"/>
            <a:ext cx="9144001" cy="559904"/>
            <a:chOff x="-1" y="6301410"/>
            <a:chExt cx="9144001" cy="559904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0" y="6301410"/>
              <a:ext cx="2289973" cy="278295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81939" y="6301410"/>
              <a:ext cx="2289973" cy="278295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79944" y="6583019"/>
              <a:ext cx="2289973" cy="278295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-1" y="6579705"/>
              <a:ext cx="2289973" cy="278295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89972" y="6583016"/>
              <a:ext cx="2289973" cy="278295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91966" y="6304723"/>
              <a:ext cx="2289973" cy="278295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7" y="6579704"/>
              <a:ext cx="2289973" cy="278295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5" y="6314663"/>
              <a:ext cx="2289973" cy="2782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6043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" y="6301410"/>
            <a:ext cx="9144001" cy="559904"/>
            <a:chOff x="-1" y="6301410"/>
            <a:chExt cx="9144001" cy="55990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0" y="6301410"/>
              <a:ext cx="2289973" cy="27829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81939" y="6301410"/>
              <a:ext cx="2289973" cy="27829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79944" y="6583019"/>
              <a:ext cx="2289973" cy="27829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-1" y="6579705"/>
              <a:ext cx="2289973" cy="278295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89972" y="6583016"/>
              <a:ext cx="2289973" cy="278295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91966" y="6304723"/>
              <a:ext cx="2289973" cy="278295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7" y="6579704"/>
              <a:ext cx="2289973" cy="278295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5" y="6314663"/>
              <a:ext cx="2289973" cy="2782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6595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" y="6301410"/>
            <a:ext cx="9144001" cy="559904"/>
            <a:chOff x="-1" y="6301410"/>
            <a:chExt cx="9144001" cy="55990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0" y="6301410"/>
              <a:ext cx="2289973" cy="27829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81939" y="6301410"/>
              <a:ext cx="2289973" cy="27829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79944" y="6583019"/>
              <a:ext cx="2289973" cy="27829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-1" y="6579705"/>
              <a:ext cx="2289973" cy="278295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89972" y="6583016"/>
              <a:ext cx="2289973" cy="278295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91966" y="6304723"/>
              <a:ext cx="2289973" cy="278295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7" y="6579704"/>
              <a:ext cx="2289973" cy="278295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5" y="6314663"/>
              <a:ext cx="2289973" cy="2782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14158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" y="6301410"/>
            <a:ext cx="9144001" cy="559904"/>
            <a:chOff x="-1" y="6301410"/>
            <a:chExt cx="9144001" cy="55990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0" y="6301410"/>
              <a:ext cx="2289973" cy="27829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81939" y="6301410"/>
              <a:ext cx="2289973" cy="27829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79944" y="6583019"/>
              <a:ext cx="2289973" cy="27829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-1" y="6579705"/>
              <a:ext cx="2289973" cy="278295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89972" y="6583016"/>
              <a:ext cx="2289973" cy="278295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91966" y="6304723"/>
              <a:ext cx="2289973" cy="278295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7" y="6579704"/>
              <a:ext cx="2289973" cy="278295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5" y="6314663"/>
              <a:ext cx="2289973" cy="2782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3169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041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486400"/>
            <a:ext cx="9144000" cy="1371600"/>
          </a:xfrm>
        </p:spPr>
        <p:txBody>
          <a:bodyPr>
            <a:normAutofit/>
          </a:bodyPr>
          <a:lstStyle>
            <a:lvl1pPr algn="r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0" y="2438400"/>
            <a:ext cx="3581400" cy="1371600"/>
          </a:xfrm>
          <a:ln>
            <a:noFill/>
          </a:ln>
        </p:spPr>
        <p:txBody>
          <a:bodyPr>
            <a:noAutofit/>
          </a:bodyPr>
          <a:lstStyle>
            <a:lvl1pPr marL="0" indent="0" algn="l">
              <a:buNone/>
              <a:defRPr sz="4400" b="1" i="0">
                <a:solidFill>
                  <a:srgbClr val="16445F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An Ocean of Opportunity 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5EC1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B50F623-AC2F-4CED-84B8-9C35128F1D66}"/>
              </a:ext>
            </a:extLst>
          </p:cNvPr>
          <p:cNvSpPr txBox="1"/>
          <p:nvPr userDrawn="1"/>
        </p:nvSpPr>
        <p:spPr>
          <a:xfrm>
            <a:off x="0" y="64008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16445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www.oceanobs19.net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EC2A9CC-9C3B-442C-90B8-F866E577D3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219200"/>
            <a:ext cx="39624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5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microsoft.com/office/2007/relationships/hdphoto" Target="../media/hdphoto1.wdp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F28D2C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0"/>
            <a:ext cx="782854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-1" y="6301410"/>
            <a:ext cx="9144001" cy="559904"/>
            <a:chOff x="-1" y="6301410"/>
            <a:chExt cx="9144001" cy="559904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0" y="6301410"/>
              <a:ext cx="2289973" cy="27829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81939" y="6301410"/>
              <a:ext cx="2289973" cy="27829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4579944" y="6583019"/>
              <a:ext cx="2289973" cy="27829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-1" y="6579705"/>
              <a:ext cx="2289973" cy="27829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89972" y="6583016"/>
              <a:ext cx="2289973" cy="27829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2291966" y="6304723"/>
              <a:ext cx="2289973" cy="278295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7" y="6579704"/>
              <a:ext cx="2289973" cy="278295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colorTemperature colorTemp="6250"/>
                      </a14:imgEffect>
                      <a14:imgEffect>
                        <a14:saturation sat="3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68217" r="50139" b="25462"/>
            <a:stretch/>
          </p:blipFill>
          <p:spPr>
            <a:xfrm rot="10800000">
              <a:off x="6854025" y="6314663"/>
              <a:ext cx="2289973" cy="2782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4930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6" r:id="rId5"/>
    <p:sldLayoutId id="2147483657" r:id="rId6"/>
    <p:sldLayoutId id="2147483658" r:id="rId7"/>
    <p:sldLayoutId id="2147483659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Helvetic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16445F"/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16445F"/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16445F"/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16445F"/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16445F"/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6C7A54-5CE1-4CC9-89B4-93287D3788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September 16-20, 2019</a:t>
            </a:r>
            <a:br>
              <a:rPr lang="en-US" dirty="0"/>
            </a:br>
            <a:r>
              <a:rPr lang="en-US" dirty="0"/>
              <a:t>Hawai’i Convention Center</a:t>
            </a:r>
          </a:p>
        </p:txBody>
      </p:sp>
    </p:spTree>
    <p:extLst>
      <p:ext uri="{BB962C8B-B14F-4D97-AF65-F5344CB8AC3E}">
        <p14:creationId xmlns:p14="http://schemas.microsoft.com/office/powerpoint/2010/main" val="394664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Call for Abstracts: Status Update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C8BD0458-531B-49E8-B019-F5DB61396F10}"/>
              </a:ext>
            </a:extLst>
          </p:cNvPr>
          <p:cNvSpPr/>
          <p:nvPr/>
        </p:nvSpPr>
        <p:spPr>
          <a:xfrm>
            <a:off x="152400" y="1120914"/>
            <a:ext cx="62731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Strong response from </a:t>
            </a:r>
            <a:r>
              <a:rPr lang="en-US" sz="2400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obs</a:t>
            </a:r>
            <a:r>
              <a:rPr lang="en-US" sz="24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community…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1D67371E-B2F2-42FE-AE7B-DA8FCBF4DCD7}"/>
              </a:ext>
            </a:extLst>
          </p:cNvPr>
          <p:cNvGraphicFramePr/>
          <p:nvPr>
            <p:extLst/>
          </p:nvPr>
        </p:nvGraphicFramePr>
        <p:xfrm>
          <a:off x="1524000" y="18288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C7DC3D2-4336-461C-9634-6C598A9913CB}"/>
              </a:ext>
            </a:extLst>
          </p:cNvPr>
          <p:cNvSpPr txBox="1"/>
          <p:nvPr/>
        </p:nvSpPr>
        <p:spPr>
          <a:xfrm>
            <a:off x="6324600" y="2542401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430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9BC4D2D-FA7A-4E54-998B-B115880B2173}"/>
              </a:ext>
            </a:extLst>
          </p:cNvPr>
          <p:cNvSpPr txBox="1"/>
          <p:nvPr/>
        </p:nvSpPr>
        <p:spPr>
          <a:xfrm>
            <a:off x="2133600" y="5892800"/>
            <a:ext cx="1600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*Published White Papers</a:t>
            </a:r>
          </a:p>
        </p:txBody>
      </p:sp>
    </p:spTree>
    <p:extLst>
      <p:ext uri="{BB962C8B-B14F-4D97-AF65-F5344CB8AC3E}">
        <p14:creationId xmlns:p14="http://schemas.microsoft.com/office/powerpoint/2010/main" val="222891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8296BD-EA67-4FF8-9751-B3768F8A1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Breakdown of Submissions</a:t>
            </a:r>
          </a:p>
        </p:txBody>
      </p:sp>
      <mc:AlternateContent xmlns:mc="http://schemas.openxmlformats.org/markup-compatibility/2006">
        <mc:Choice xmlns:cx2="http://schemas.microsoft.com/office/drawing/2015/10/21/chartex" xmlns="" Requires="cx2">
          <p:graphicFrame>
            <p:nvGraphicFramePr>
              <p:cNvPr id="6" name="Content Placeholder 5">
                <a:extLst>
                  <a:ext uri="{FF2B5EF4-FFF2-40B4-BE49-F238E27FC236}">
                    <a16:creationId xmlns:a16="http://schemas.microsoft.com/office/drawing/2014/main" id="{D61C4027-0007-4545-8082-9C5864E6C795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/>
              </p:nvPr>
            </p:nvGraphicFramePr>
            <p:xfrm>
              <a:off x="685800" y="1676400"/>
              <a:ext cx="7737229" cy="457199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6" name="Content Placeholder 5">
                <a:extLst>
                  <a:ext uri="{FF2B5EF4-FFF2-40B4-BE49-F238E27FC236}">
                    <a16:creationId xmlns:a16="http://schemas.microsoft.com/office/drawing/2014/main" xmlns="" xmlns:cx2="http://schemas.microsoft.com/office/drawing/2015/10/21/chartex" id="{D61C4027-0007-4545-8082-9C5864E6C79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85800" y="1676400"/>
                <a:ext cx="7737229" cy="4571999"/>
              </a:xfrm>
              <a:prstGeom prst="rect">
                <a:avLst/>
              </a:prstGeom>
            </p:spPr>
          </p:pic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C4162CB-793E-4980-9AC3-DAF26289779B}"/>
              </a:ext>
            </a:extLst>
          </p:cNvPr>
          <p:cNvSpPr/>
          <p:nvPr/>
        </p:nvSpPr>
        <p:spPr>
          <a:xfrm>
            <a:off x="152400" y="1120914"/>
            <a:ext cx="62731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Abstracts by primary topic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0CCEB21-7AC9-4E7B-965D-9DCEC2F695A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5000" t="21838" r="52500" b="58893"/>
          <a:stretch/>
        </p:blipFill>
        <p:spPr>
          <a:xfrm>
            <a:off x="6142383" y="5257800"/>
            <a:ext cx="29718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2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Conference Structure (Preliminary)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8A9DFB5A-95D5-4742-97F7-1298090079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434389"/>
              </p:ext>
            </p:extLst>
          </p:nvPr>
        </p:nvGraphicFramePr>
        <p:xfrm>
          <a:off x="304800" y="1219200"/>
          <a:ext cx="8458200" cy="4876801"/>
        </p:xfrm>
        <a:graphic>
          <a:graphicData uri="http://schemas.openxmlformats.org/drawingml/2006/table">
            <a:tbl>
              <a:tblPr/>
              <a:tblGrid>
                <a:gridCol w="265332">
                  <a:extLst>
                    <a:ext uri="{9D8B030D-6E8A-4147-A177-3AD203B41FA5}">
                      <a16:colId xmlns:a16="http://schemas.microsoft.com/office/drawing/2014/main" xmlns="" val="1803451618"/>
                    </a:ext>
                  </a:extLst>
                </a:gridCol>
                <a:gridCol w="1901547">
                  <a:extLst>
                    <a:ext uri="{9D8B030D-6E8A-4147-A177-3AD203B41FA5}">
                      <a16:colId xmlns:a16="http://schemas.microsoft.com/office/drawing/2014/main" xmlns="" val="1603319245"/>
                    </a:ext>
                  </a:extLst>
                </a:gridCol>
                <a:gridCol w="1901547">
                  <a:extLst>
                    <a:ext uri="{9D8B030D-6E8A-4147-A177-3AD203B41FA5}">
                      <a16:colId xmlns:a16="http://schemas.microsoft.com/office/drawing/2014/main" xmlns="" val="2691983289"/>
                    </a:ext>
                  </a:extLst>
                </a:gridCol>
                <a:gridCol w="1901547">
                  <a:extLst>
                    <a:ext uri="{9D8B030D-6E8A-4147-A177-3AD203B41FA5}">
                      <a16:colId xmlns:a16="http://schemas.microsoft.com/office/drawing/2014/main" xmlns="" val="1720137131"/>
                    </a:ext>
                  </a:extLst>
                </a:gridCol>
                <a:gridCol w="2488227">
                  <a:extLst>
                    <a:ext uri="{9D8B030D-6E8A-4147-A177-3AD203B41FA5}">
                      <a16:colId xmlns:a16="http://schemas.microsoft.com/office/drawing/2014/main" xmlns="" val="646774585"/>
                    </a:ext>
                  </a:extLst>
                </a:gridCol>
              </a:tblGrid>
              <a:tr h="3229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Date</a:t>
                      </a:r>
                    </a:p>
                  </a:txBody>
                  <a:tcPr marL="8188" marR="8188" marT="81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Theme</a:t>
                      </a:r>
                    </a:p>
                  </a:txBody>
                  <a:tcPr marL="8188" marR="8188" marT="81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00924118"/>
                  </a:ext>
                </a:extLst>
              </a:tr>
              <a:tr h="322967">
                <a:tc rowSpan="11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Registration</a:t>
                      </a: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74403304"/>
                  </a:ext>
                </a:extLst>
              </a:tr>
              <a:tr h="322967">
                <a:tc v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Report-outs (Tus-Fri)</a:t>
                      </a: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20841958"/>
                  </a:ext>
                </a:extLst>
              </a:tr>
              <a:tr h="322967">
                <a:tc v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Keynote / Daily Plenary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0843574"/>
                  </a:ext>
                </a:extLst>
              </a:tr>
              <a:tr h="322967">
                <a:tc v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Break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74892446"/>
                  </a:ext>
                </a:extLst>
              </a:tr>
              <a:tr h="322967">
                <a:tc vMerge="1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Topical Plenaries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5519869"/>
                  </a:ext>
                </a:extLst>
              </a:tr>
              <a:tr h="322967">
                <a:tc v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Lunch</a:t>
                      </a: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22240876"/>
                  </a:ext>
                </a:extLst>
              </a:tr>
              <a:tr h="678230"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vert="vert27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Thematic Breakout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Thematic Breakout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Thematic Breakout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Thematic Breakout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67296159"/>
                  </a:ext>
                </a:extLst>
              </a:tr>
              <a:tr h="322967"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vert="vert27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Break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47497115"/>
                  </a:ext>
                </a:extLst>
              </a:tr>
              <a:tr h="645934"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vert="vert27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Thematic Breakout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Thematic Breakout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Thematic Breakout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Thematic Breakout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7229572"/>
                  </a:ext>
                </a:extLst>
              </a:tr>
              <a:tr h="645934"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vert="vert27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Posters</a:t>
                      </a:r>
                    </a:p>
                  </a:txBody>
                  <a:tcPr marL="8188" marR="8188" marT="8188" marB="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302233"/>
                  </a:ext>
                </a:extLst>
              </a:tr>
              <a:tr h="322967"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188" marR="8188" marT="8188" marB="0" vert="vert270" anchor="ctr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Evening Reception / Function</a:t>
                      </a:r>
                    </a:p>
                  </a:txBody>
                  <a:tcPr marL="8188" marR="8188" marT="8188" marB="0" anchor="b">
                    <a:lnL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5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61625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705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What is needed near-term?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RESOURCES AND INFORMATION </a:t>
            </a:r>
          </a:p>
          <a:p>
            <a:r>
              <a:rPr lang="en-US" sz="2000" dirty="0"/>
              <a:t>Further mobilizing sponsors (led by Sponsors Committee)</a:t>
            </a:r>
          </a:p>
          <a:p>
            <a:r>
              <a:rPr lang="en-US" sz="2000" dirty="0"/>
              <a:t>Determining priority outcomes of the conference</a:t>
            </a:r>
          </a:p>
          <a:p>
            <a:r>
              <a:rPr lang="en-US" sz="2000" dirty="0"/>
              <a:t>Guidance for the all conference participants (FAQ)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ENGAGEMENT</a:t>
            </a:r>
          </a:p>
          <a:p>
            <a:r>
              <a:rPr lang="en-US" sz="2000" dirty="0"/>
              <a:t>Engaging observing system groups</a:t>
            </a:r>
          </a:p>
          <a:p>
            <a:r>
              <a:rPr lang="en-US" sz="2000" dirty="0"/>
              <a:t>Engaging user communities</a:t>
            </a:r>
          </a:p>
          <a:p>
            <a:pPr marL="0" indent="0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28D2C"/>
                </a:solidFill>
              </a:rPr>
              <a:t>Send ideas to any member of the Executive Committee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98380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1"/>
            <a:ext cx="7828547" cy="2438399"/>
          </a:xfrm>
        </p:spPr>
        <p:txBody>
          <a:bodyPr>
            <a:normAutofit fontScale="47500" lnSpcReduction="20000"/>
          </a:bodyPr>
          <a:lstStyle/>
          <a:p>
            <a:r>
              <a:rPr lang="en-US" sz="3800" b="1" dirty="0" smtClean="0"/>
              <a:t>430 Abstracts reviewed</a:t>
            </a:r>
          </a:p>
          <a:p>
            <a:r>
              <a:rPr lang="en-US" sz="3800" b="1" dirty="0" smtClean="0"/>
              <a:t>Combined into 198 invited Community whitepapers, to be published in </a:t>
            </a:r>
            <a:r>
              <a:rPr lang="en-CA" sz="3800" b="1" i="1" u="sng" dirty="0"/>
              <a:t>Frontiers in Marine </a:t>
            </a:r>
            <a:r>
              <a:rPr lang="en-CA" sz="3800" b="1" i="1" u="sng" dirty="0" smtClean="0"/>
              <a:t>Science</a:t>
            </a:r>
            <a:r>
              <a:rPr lang="en-CA" sz="3800" b="1" dirty="0" smtClean="0"/>
              <a:t> </a:t>
            </a:r>
            <a:r>
              <a:rPr lang="en-US" sz="3800" b="1" dirty="0" smtClean="0"/>
              <a:t>before Oceanobs19</a:t>
            </a:r>
          </a:p>
          <a:p>
            <a:r>
              <a:rPr lang="en-US" sz="3800" b="1" dirty="0" smtClean="0"/>
              <a:t>Community whitepapers have a Sep 30, 2018 deadline</a:t>
            </a:r>
          </a:p>
          <a:p>
            <a:r>
              <a:rPr lang="en-US" sz="3800" b="1" dirty="0" smtClean="0"/>
              <a:t>Whitepapers must address the following:</a:t>
            </a:r>
            <a:endParaRPr lang="en-US" b="1" dirty="0" smtClean="0"/>
          </a:p>
          <a:p>
            <a:pPr lvl="1"/>
            <a:r>
              <a:rPr lang="en-US" sz="3500" dirty="0"/>
              <a:t>Be forward-looking to the next decade</a:t>
            </a:r>
          </a:p>
          <a:p>
            <a:pPr lvl="1"/>
            <a:r>
              <a:rPr lang="en-US" sz="3500" dirty="0"/>
              <a:t>Address end-user engagement </a:t>
            </a:r>
          </a:p>
          <a:p>
            <a:pPr lvl="1"/>
            <a:r>
              <a:rPr lang="en-US" sz="3500" dirty="0"/>
              <a:t>Address opportunities for integration     </a:t>
            </a:r>
          </a:p>
          <a:p>
            <a:pPr lvl="1"/>
            <a:r>
              <a:rPr lang="en-US" sz="3500" dirty="0"/>
              <a:t>Connect to conference themes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3657600"/>
            <a:ext cx="9144000" cy="267765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1400" b="1" dirty="0" smtClean="0">
                <a:latin typeface="Helvetica" pitchFamily="34" charset="0"/>
                <a:cs typeface="Helvetica" pitchFamily="34" charset="0"/>
              </a:rPr>
              <a:t>COMBINED NEW PAPER: </a:t>
            </a:r>
            <a:r>
              <a:rPr lang="en-US" sz="1400" b="1" u="sng" dirty="0" smtClean="0">
                <a:latin typeface="Helvetica" pitchFamily="34" charset="0"/>
                <a:cs typeface="Helvetica" pitchFamily="34" charset="0"/>
              </a:rPr>
              <a:t>The </a:t>
            </a:r>
            <a:r>
              <a:rPr lang="en-US" sz="1400" b="1" u="sng" dirty="0">
                <a:latin typeface="Helvetica" pitchFamily="34" charset="0"/>
                <a:cs typeface="Helvetica" pitchFamily="34" charset="0"/>
              </a:rPr>
              <a:t>Role and Vision of JCOMM with emphasis on observing and data </a:t>
            </a:r>
            <a:r>
              <a:rPr lang="en-US" sz="1400" b="1" u="sng" dirty="0" smtClean="0">
                <a:latin typeface="Helvetica" pitchFamily="34" charset="0"/>
                <a:cs typeface="Helvetica" pitchFamily="34" charset="0"/>
              </a:rPr>
              <a:t>services</a:t>
            </a:r>
            <a:endParaRPr lang="en-US" sz="1400" u="sng" dirty="0">
              <a:latin typeface="Helvetica" pitchFamily="34" charset="0"/>
              <a:cs typeface="Helvetica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1400" b="1" dirty="0">
                <a:latin typeface="Helvetica" pitchFamily="34" charset="0"/>
                <a:cs typeface="Helvetica" pitchFamily="34" charset="0"/>
              </a:rPr>
              <a:t>85: Marine monitoring to information services: JCOMM experience and outlook on end-to-end delivery (LEAD) – Nadia </a:t>
            </a:r>
            <a:r>
              <a:rPr lang="en-US" sz="1400" b="1" dirty="0" err="1">
                <a:latin typeface="Helvetica" pitchFamily="34" charset="0"/>
                <a:cs typeface="Helvetica" pitchFamily="34" charset="0"/>
              </a:rPr>
              <a:t>Pinardi</a:t>
            </a:r>
            <a:endParaRPr lang="en-US" sz="1400" dirty="0">
              <a:latin typeface="Helvetica" pitchFamily="34" charset="0"/>
              <a:cs typeface="Helvetica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1400" dirty="0">
                <a:latin typeface="Helvetica" pitchFamily="34" charset="0"/>
                <a:cs typeface="Helvetica" pitchFamily="34" charset="0"/>
              </a:rPr>
              <a:t>97: The JCOMM Marine Climate Data System: providing structure for the international flow of climate data</a:t>
            </a:r>
          </a:p>
          <a:p>
            <a:pPr lvl="1">
              <a:lnSpc>
                <a:spcPct val="150000"/>
              </a:lnSpc>
            </a:pPr>
            <a:r>
              <a:rPr lang="en-US" sz="1400" dirty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132: JCOMM OCG: coordinating implementation of an effective, responsive and sustained ocean observing system to support services, knowledge, health and sustainable oceans</a:t>
            </a:r>
          </a:p>
          <a:p>
            <a:pPr lvl="1">
              <a:lnSpc>
                <a:spcPct val="150000"/>
              </a:lnSpc>
            </a:pPr>
            <a:r>
              <a:rPr lang="en-US" sz="1400" dirty="0">
                <a:latin typeface="Helvetica" pitchFamily="34" charset="0"/>
                <a:cs typeface="Helvetica" pitchFamily="34" charset="0"/>
              </a:rPr>
              <a:t>158: A long-term Vision for Ocean Data Acquisition and Distribution</a:t>
            </a:r>
          </a:p>
          <a:p>
            <a:pPr lvl="1">
              <a:lnSpc>
                <a:spcPct val="150000"/>
              </a:lnSpc>
            </a:pPr>
            <a:r>
              <a:rPr lang="en-US" sz="1400" dirty="0">
                <a:latin typeface="Helvetica" pitchFamily="34" charset="0"/>
                <a:cs typeface="Helvetica" pitchFamily="34" charset="0"/>
              </a:rPr>
              <a:t>239: The JCOMM Voluntary Observing Ship (VOS) Scheme</a:t>
            </a:r>
          </a:p>
        </p:txBody>
      </p:sp>
    </p:spTree>
    <p:extLst>
      <p:ext uri="{BB962C8B-B14F-4D97-AF65-F5344CB8AC3E}">
        <p14:creationId xmlns:p14="http://schemas.microsoft.com/office/powerpoint/2010/main" val="11681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for GOOS?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addition to Community Whitepapers, Oceanobs19 provides opportunities to advance many other things: </a:t>
            </a:r>
          </a:p>
          <a:p>
            <a:pPr lvl="1"/>
            <a:r>
              <a:rPr lang="en-US" dirty="0" smtClean="0"/>
              <a:t>Side meetings</a:t>
            </a:r>
          </a:p>
          <a:p>
            <a:pPr lvl="1"/>
            <a:r>
              <a:rPr lang="en-US" dirty="0" smtClean="0"/>
              <a:t>Advancing the FOO </a:t>
            </a:r>
          </a:p>
          <a:p>
            <a:pPr lvl="1"/>
            <a:r>
              <a:rPr lang="en-US" dirty="0" smtClean="0"/>
              <a:t>Town Hall meetings</a:t>
            </a:r>
          </a:p>
          <a:p>
            <a:pPr lvl="1"/>
            <a:r>
              <a:rPr lang="en-US" dirty="0" smtClean="0"/>
              <a:t>Demonstrations of JCOMMOPS</a:t>
            </a:r>
            <a:endParaRPr lang="en-US" dirty="0"/>
          </a:p>
          <a:p>
            <a:pPr lvl="1"/>
            <a:r>
              <a:rPr lang="en-US" dirty="0" smtClean="0"/>
              <a:t>Etc…</a:t>
            </a:r>
          </a:p>
          <a:p>
            <a:pPr lvl="1"/>
            <a:r>
              <a:rPr lang="en-US" dirty="0" smtClean="0"/>
              <a:t>How will </a:t>
            </a:r>
            <a:r>
              <a:rPr lang="en-US" dirty="0" smtClean="0"/>
              <a:t>GOOS</a:t>
            </a:r>
            <a:r>
              <a:rPr lang="en-US" dirty="0" smtClean="0"/>
              <a:t> </a:t>
            </a:r>
            <a:r>
              <a:rPr lang="en-US" dirty="0" smtClean="0"/>
              <a:t>take advantage of Oceanobs19?</a:t>
            </a:r>
          </a:p>
        </p:txBody>
      </p:sp>
    </p:spTree>
    <p:extLst>
      <p:ext uri="{BB962C8B-B14F-4D97-AF65-F5344CB8AC3E}">
        <p14:creationId xmlns:p14="http://schemas.microsoft.com/office/powerpoint/2010/main" val="254840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for GOOS?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is GOOS interacting with the development of OceanObs’19</a:t>
            </a:r>
          </a:p>
          <a:p>
            <a:r>
              <a:rPr lang="en-US" dirty="0" smtClean="0"/>
              <a:t>What would be desired outcomes?</a:t>
            </a:r>
          </a:p>
          <a:p>
            <a:endParaRPr lang="en-US" dirty="0"/>
          </a:p>
          <a:p>
            <a:r>
              <a:rPr lang="en-US" dirty="0" smtClean="0"/>
              <a:t>Governance</a:t>
            </a:r>
          </a:p>
          <a:p>
            <a:r>
              <a:rPr lang="en-US" dirty="0" smtClean="0"/>
              <a:t>Strategy</a:t>
            </a:r>
          </a:p>
          <a:p>
            <a:r>
              <a:rPr lang="en-US" smtClean="0"/>
              <a:t>??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8129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0" dirty="0"/>
              <a:t>See you in Honolulu!!!</a:t>
            </a:r>
          </a:p>
        </p:txBody>
      </p:sp>
    </p:spTree>
    <p:extLst>
      <p:ext uri="{BB962C8B-B14F-4D97-AF65-F5344CB8AC3E}">
        <p14:creationId xmlns:p14="http://schemas.microsoft.com/office/powerpoint/2010/main" val="7356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History of </a:t>
            </a:r>
            <a:r>
              <a:rPr lang="en-US" sz="3200" dirty="0" err="1"/>
              <a:t>OceanObs</a:t>
            </a:r>
            <a:r>
              <a:rPr lang="en-US" sz="3200" dirty="0"/>
              <a:t> Series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7035171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OceanObs’99 – St. Raphael, France (300 participants) </a:t>
            </a:r>
          </a:p>
          <a:p>
            <a:r>
              <a:rPr lang="en-US" sz="2000" dirty="0"/>
              <a:t>Resulted in an internationally coordinated system for physical climate and ocean carbon observations (drifter, floats, </a:t>
            </a:r>
            <a:r>
              <a:rPr lang="en-US" sz="2000" dirty="0" err="1"/>
              <a:t>xbt</a:t>
            </a:r>
            <a:r>
              <a:rPr lang="en-US" sz="2000" dirty="0"/>
              <a:t>, tide gauge…)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OceanObs’09 – Venice, Italy (640 participants)</a:t>
            </a:r>
          </a:p>
          <a:p>
            <a:r>
              <a:rPr lang="en-US" sz="2000" dirty="0"/>
              <a:t>Expanded the range of communities working together to undertake more comprehensive and </a:t>
            </a:r>
            <a:r>
              <a:rPr lang="en-US" sz="2000" dirty="0" err="1"/>
              <a:t>sustainad</a:t>
            </a:r>
            <a:r>
              <a:rPr lang="en-US" sz="2000" dirty="0"/>
              <a:t> ocean observations and led to the Framework for Ocean Observing.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OceanObs’19 – Honolulu, USA (1200 participants)</a:t>
            </a:r>
          </a:p>
          <a:p>
            <a:r>
              <a:rPr lang="en-US" sz="2000" dirty="0"/>
              <a:t>Connecting with a wide range of user communities and improve data flows and governance arrangements.</a:t>
            </a:r>
          </a:p>
          <a:p>
            <a:endParaRPr lang="en-US" sz="2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C8BD0458-531B-49E8-B019-F5DB61396F10}"/>
              </a:ext>
            </a:extLst>
          </p:cNvPr>
          <p:cNvSpPr/>
          <p:nvPr/>
        </p:nvSpPr>
        <p:spPr>
          <a:xfrm>
            <a:off x="127628" y="990600"/>
            <a:ext cx="88639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Each conference of the </a:t>
            </a:r>
            <a:r>
              <a:rPr lang="en-US" sz="2400" b="1" dirty="0" err="1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OceanObs</a:t>
            </a:r>
            <a:r>
              <a:rPr lang="en-US" sz="2400" b="1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series focuses on a new area in need of enhanced guidance:</a:t>
            </a:r>
            <a:endParaRPr lang="en-US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110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81BB65F-383B-4485-8682-1C82D82876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54"/>
          <a:stretch/>
        </p:blipFill>
        <p:spPr>
          <a:xfrm>
            <a:off x="0" y="914400"/>
            <a:ext cx="9144000" cy="2819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Conference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5410200" cy="243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Hawai’i Convention Center</a:t>
            </a:r>
            <a:endParaRPr lang="en-US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16-20 September 2019 (571 Days!)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</a:p>
          <a:p>
            <a:r>
              <a:rPr lang="en-US" sz="2000" dirty="0">
                <a:solidFill>
                  <a:schemeClr val="bg1"/>
                </a:solidFill>
              </a:rPr>
              <a:t>Anchor Sponsor: NASA</a:t>
            </a:r>
          </a:p>
          <a:p>
            <a:r>
              <a:rPr lang="en-US" sz="2000" dirty="0">
                <a:solidFill>
                  <a:schemeClr val="bg1"/>
                </a:solidFill>
              </a:rPr>
              <a:t>Co-Sponsors: WMO, IOC, ICSU, GEO, GCOS, NSF, NOAA, ESA, MERCATOR, SOA, IMOS and growing! 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310B7AC2-A38F-4A48-ABEB-5750A483ACA2}"/>
              </a:ext>
            </a:extLst>
          </p:cNvPr>
          <p:cNvSpPr txBox="1">
            <a:spLocks/>
          </p:cNvSpPr>
          <p:nvPr/>
        </p:nvSpPr>
        <p:spPr>
          <a:xfrm>
            <a:off x="152400" y="3886200"/>
            <a:ext cx="8763000" cy="274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Main goal/s: Further develop effective strategies for a sustained, multidisciplinary, and integrated ocean observing system, and to better connect user communities and observers.</a:t>
            </a:r>
          </a:p>
          <a:p>
            <a:endParaRPr lang="en-US" sz="1600" dirty="0"/>
          </a:p>
          <a:p>
            <a:r>
              <a:rPr lang="en-US" sz="1600" dirty="0"/>
              <a:t>User communities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sz="1600" dirty="0"/>
              <a:t>Engage operational users, national and local authorities as well as researchers in both the public and private sectors in all aspects of ocean observing. </a:t>
            </a:r>
          </a:p>
          <a:p>
            <a:endParaRPr lang="en-US" sz="1600" dirty="0"/>
          </a:p>
          <a:p>
            <a:r>
              <a:rPr lang="en-US" sz="1600" dirty="0"/>
              <a:t>International engagement: Closer interaction to improve governance arrangements, support observing networks, data flows and derived products and their use in ocean affairs. </a:t>
            </a:r>
          </a:p>
        </p:txBody>
      </p:sp>
    </p:spTree>
    <p:extLst>
      <p:ext uri="{BB962C8B-B14F-4D97-AF65-F5344CB8AC3E}">
        <p14:creationId xmlns:p14="http://schemas.microsoft.com/office/powerpoint/2010/main" val="158394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xmlns="" id="{AD21167F-5975-4636-9717-F6224DB9A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Conference Themes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xmlns="" id="{AB992005-FB6A-4903-B7F0-76595F47639E}"/>
              </a:ext>
            </a:extLst>
          </p:cNvPr>
          <p:cNvSpPr/>
          <p:nvPr/>
        </p:nvSpPr>
        <p:spPr>
          <a:xfrm>
            <a:off x="2170362" y="2226173"/>
            <a:ext cx="381000" cy="1369469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xmlns="" id="{8D6B1C04-BB26-4B72-9164-BE4B76EF04D7}"/>
              </a:ext>
            </a:extLst>
          </p:cNvPr>
          <p:cNvSpPr/>
          <p:nvPr/>
        </p:nvSpPr>
        <p:spPr>
          <a:xfrm>
            <a:off x="2167765" y="3593753"/>
            <a:ext cx="381000" cy="2700707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xmlns="" id="{672E2679-5C0F-43B7-9678-D9EC7B5FD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216" y="2455937"/>
            <a:ext cx="1676400" cy="906161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1800" dirty="0"/>
              <a:t>Overarching Themes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xmlns="" id="{39941B5C-E58C-44D8-B215-7CC7F7EC174D}"/>
              </a:ext>
            </a:extLst>
          </p:cNvPr>
          <p:cNvSpPr txBox="1">
            <a:spLocks/>
          </p:cNvSpPr>
          <p:nvPr/>
        </p:nvSpPr>
        <p:spPr>
          <a:xfrm>
            <a:off x="690522" y="4572000"/>
            <a:ext cx="1432164" cy="908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1800" dirty="0"/>
              <a:t>Societal Themes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03CAE61-C5B3-416E-BB6E-07E34A8DC8ED}"/>
              </a:ext>
            </a:extLst>
          </p:cNvPr>
          <p:cNvSpPr txBox="1"/>
          <p:nvPr/>
        </p:nvSpPr>
        <p:spPr>
          <a:xfrm>
            <a:off x="567018" y="1056763"/>
            <a:ext cx="792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6445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societal benefit themes will be examined by their relationship to Ocean Observing and how information products can be best supported through the observing system themes.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4B11C43-1E64-4B59-9F79-3025DDF898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110" y="2226173"/>
            <a:ext cx="6362490" cy="4070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71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4818529" cy="38392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F08F0D-4F6F-4F6F-82F6-CC5A14C9D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Framework for Ocean Observing (FOO)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6276D0-D7BA-47C2-AC4F-7B24A227F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3329" y="1447800"/>
            <a:ext cx="3886200" cy="5036290"/>
          </a:xfrm>
        </p:spPr>
        <p:txBody>
          <a:bodyPr>
            <a:normAutofit/>
          </a:bodyPr>
          <a:lstStyle/>
          <a:p>
            <a:r>
              <a:rPr lang="en-US" sz="1800" dirty="0"/>
              <a:t>OceanObs’19 will build on the success generated by the Framework developed at OceanObs’09. </a:t>
            </a:r>
          </a:p>
          <a:p>
            <a:endParaRPr lang="en-US" sz="1800" dirty="0"/>
          </a:p>
          <a:p>
            <a:r>
              <a:rPr lang="en-US" sz="1800" dirty="0"/>
              <a:t>Experts will work during the lead up to the conference to identify opportunities and drawbacks, which will be articulated prior to, and during OceanObs’19. </a:t>
            </a:r>
          </a:p>
          <a:p>
            <a:endParaRPr lang="en-US" sz="1800" dirty="0"/>
          </a:p>
          <a:p>
            <a:r>
              <a:rPr lang="en-US" sz="1800" dirty="0"/>
              <a:t>We expect to develop a number of follow-up activities including update of existing processes.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58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Conference Coordination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28547" cy="5029200"/>
          </a:xfrm>
        </p:spPr>
        <p:txBody>
          <a:bodyPr>
            <a:normAutofit fontScale="62500" lnSpcReduction="20000"/>
          </a:bodyPr>
          <a:lstStyle/>
          <a:p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Program Committee - </a:t>
            </a:r>
            <a:r>
              <a:rPr lang="en-US" sz="3000" dirty="0">
                <a:solidFill>
                  <a:srgbClr val="00B050"/>
                </a:solidFill>
              </a:rPr>
              <a:t>“The input to the conference”</a:t>
            </a:r>
          </a:p>
          <a:p>
            <a:pPr lvl="1"/>
            <a:r>
              <a:rPr lang="en-US" sz="2600" dirty="0"/>
              <a:t>Co-chairs: Sabrina Speich (France), Tony Lee (USA), </a:t>
            </a:r>
            <a:r>
              <a:rPr lang="en-US" sz="2600" dirty="0" err="1"/>
              <a:t>Minhan</a:t>
            </a:r>
            <a:r>
              <a:rPr lang="en-US" sz="2600" dirty="0"/>
              <a:t> Dai (China), Sanae Chiba (Japan)</a:t>
            </a:r>
          </a:p>
          <a:p>
            <a:pPr lvl="1"/>
            <a:r>
              <a:rPr lang="en-US" sz="2600" dirty="0"/>
              <a:t>Members Selected: 17 Global experts </a:t>
            </a:r>
          </a:p>
          <a:p>
            <a:pPr lvl="1"/>
            <a:r>
              <a:rPr lang="en-US" sz="2600" dirty="0"/>
              <a:t>Staff support from Nicholas Rome and Kruti Desai (US IOOC)</a:t>
            </a:r>
            <a:r>
              <a:rPr lang="en-US" sz="2900" dirty="0">
                <a:solidFill>
                  <a:schemeClr val="tx1"/>
                </a:solidFill>
              </a:rPr>
              <a:t/>
            </a:r>
            <a:br>
              <a:rPr lang="en-US" sz="2900" dirty="0">
                <a:solidFill>
                  <a:schemeClr val="tx1"/>
                </a:solidFill>
              </a:rPr>
            </a:br>
            <a:endParaRPr lang="en-US" sz="2900" dirty="0">
              <a:solidFill>
                <a:schemeClr val="tx1"/>
              </a:solidFill>
            </a:endParaRPr>
          </a:p>
          <a:p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Local Organizing Committee - </a:t>
            </a:r>
            <a:r>
              <a:rPr lang="en-US" sz="3000" dirty="0">
                <a:solidFill>
                  <a:srgbClr val="00B050"/>
                </a:solidFill>
              </a:rPr>
              <a:t>“Executing the event.”</a:t>
            </a:r>
          </a:p>
          <a:p>
            <a:pPr lvl="1"/>
            <a:r>
              <a:rPr lang="en-US" sz="2600" dirty="0"/>
              <a:t>Co-chairs: Bruce Howe (</a:t>
            </a:r>
            <a:r>
              <a:rPr lang="en-US" sz="2600" dirty="0" err="1"/>
              <a:t>U.Hawaii</a:t>
            </a:r>
            <a:r>
              <a:rPr lang="en-US" sz="2600" dirty="0"/>
              <a:t>) and Jim Potemra (</a:t>
            </a:r>
            <a:r>
              <a:rPr lang="en-US" sz="2600" dirty="0" err="1"/>
              <a:t>U.Hawaii</a:t>
            </a:r>
            <a:r>
              <a:rPr lang="en-US" sz="2600" dirty="0"/>
              <a:t>)</a:t>
            </a:r>
          </a:p>
          <a:p>
            <a:pPr lvl="1"/>
            <a:r>
              <a:rPr lang="en-US" sz="2600" dirty="0"/>
              <a:t>Staff support from Andrea McCurdy, Michelle McCambridge, Melanie Russ (UCAR/CPAESS)</a:t>
            </a:r>
          </a:p>
          <a:p>
            <a:pPr lvl="1"/>
            <a:endParaRPr lang="en-US" sz="26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Sponsor Committee </a:t>
            </a:r>
            <a:r>
              <a:rPr lang="en-US" sz="3000" dirty="0">
                <a:solidFill>
                  <a:schemeClr val="tx1"/>
                </a:solidFill>
              </a:rPr>
              <a:t>- </a:t>
            </a:r>
            <a:r>
              <a:rPr lang="en-US" sz="3000" dirty="0">
                <a:solidFill>
                  <a:srgbClr val="00B050"/>
                </a:solidFill>
              </a:rPr>
              <a:t>“Guiding the output from the event”</a:t>
            </a:r>
          </a:p>
          <a:p>
            <a:pPr lvl="1"/>
            <a:r>
              <a:rPr lang="en-US" sz="2600" dirty="0"/>
              <a:t>Co-chairs selected: Eric Lindstrom (USA), Martin Visbeck (Germany), </a:t>
            </a:r>
            <a:r>
              <a:rPr lang="en-US" sz="2600" dirty="0" err="1"/>
              <a:t>Weidong</a:t>
            </a:r>
            <a:r>
              <a:rPr lang="en-US" sz="2600" dirty="0"/>
              <a:t> Yu (China)</a:t>
            </a:r>
          </a:p>
          <a:p>
            <a:pPr lvl="1"/>
            <a:r>
              <a:rPr lang="en-US" sz="2600" dirty="0"/>
              <a:t>Representation from main intellectual and financial sponsors</a:t>
            </a:r>
          </a:p>
          <a:p>
            <a:pPr lvl="1"/>
            <a:r>
              <a:rPr lang="en-US" sz="2600" dirty="0"/>
              <a:t>Staff support from Katy Hill (WMO)</a:t>
            </a:r>
          </a:p>
          <a:p>
            <a:pPr lvl="1"/>
            <a:endParaRPr lang="en-US" sz="2600" dirty="0">
              <a:solidFill>
                <a:schemeClr val="tx1"/>
              </a:solidFill>
            </a:endParaRPr>
          </a:p>
          <a:p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Executive Committee </a:t>
            </a:r>
            <a:r>
              <a:rPr lang="en-US" sz="3000" dirty="0">
                <a:solidFill>
                  <a:schemeClr val="tx1"/>
                </a:solidFill>
              </a:rPr>
              <a:t>- </a:t>
            </a:r>
            <a:r>
              <a:rPr lang="en-US" sz="3000" dirty="0">
                <a:solidFill>
                  <a:srgbClr val="00B050"/>
                </a:solidFill>
              </a:rPr>
              <a:t>“Coordination”</a:t>
            </a:r>
          </a:p>
          <a:p>
            <a:pPr lvl="1"/>
            <a:r>
              <a:rPr lang="en-US" sz="2600" dirty="0"/>
              <a:t>Constituted from the ALL Co-Chairs  </a:t>
            </a:r>
          </a:p>
          <a:p>
            <a:endParaRPr lang="en-US" sz="3000" dirty="0">
              <a:solidFill>
                <a:schemeClr val="tx1"/>
              </a:solidFill>
            </a:endParaRPr>
          </a:p>
          <a:p>
            <a:endParaRPr lang="en-US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781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Sponsorship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1"/>
            <a:ext cx="8305800" cy="121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Sponsors can provide support within a financial or intellectual capacity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E113D4CB-C876-408A-A277-49D07B76DF64}"/>
              </a:ext>
            </a:extLst>
          </p:cNvPr>
          <p:cNvSpPr/>
          <p:nvPr/>
        </p:nvSpPr>
        <p:spPr>
          <a:xfrm>
            <a:off x="1657350" y="1447800"/>
            <a:ext cx="1752600" cy="1752600"/>
          </a:xfrm>
          <a:prstGeom prst="ellipse">
            <a:avLst/>
          </a:prstGeom>
          <a:noFill/>
          <a:ln w="76200">
            <a:solidFill>
              <a:srgbClr val="F28D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>
                <a:solidFill>
                  <a:srgbClr val="16445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Financial</a:t>
            </a: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A683D0EB-2976-4737-9286-1E7145F98E4F}"/>
              </a:ext>
            </a:extLst>
          </p:cNvPr>
          <p:cNvSpPr/>
          <p:nvPr/>
        </p:nvSpPr>
        <p:spPr>
          <a:xfrm>
            <a:off x="5619750" y="1447800"/>
            <a:ext cx="1752600" cy="1752600"/>
          </a:xfrm>
          <a:prstGeom prst="ellipse">
            <a:avLst/>
          </a:prstGeom>
          <a:noFill/>
          <a:ln w="76200">
            <a:solidFill>
              <a:srgbClr val="5EC1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>
                <a:solidFill>
                  <a:srgbClr val="16445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Intellectual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B7623AE-F555-4356-A6A9-F86A482431C0}"/>
              </a:ext>
            </a:extLst>
          </p:cNvPr>
          <p:cNvSpPr/>
          <p:nvPr/>
        </p:nvSpPr>
        <p:spPr>
          <a:xfrm>
            <a:off x="800100" y="3429000"/>
            <a:ext cx="34671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u="sng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Monetary and in kind support: </a:t>
            </a:r>
          </a:p>
          <a:p>
            <a:pPr algn="ctr"/>
            <a:r>
              <a:rPr lang="en-US" sz="1400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 support the execution of the conference:  student and developing country fellowships, coffee breaks, speakers, </a:t>
            </a:r>
            <a:r>
              <a:rPr lang="en-US" sz="1400" dirty="0" err="1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townhalls</a:t>
            </a:r>
            <a:r>
              <a:rPr lang="en-US" sz="1400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etc. </a:t>
            </a:r>
            <a:endParaRPr lang="en-US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1C7EE04-BC35-454A-9892-E1DBE06E4578}"/>
              </a:ext>
            </a:extLst>
          </p:cNvPr>
          <p:cNvSpPr/>
          <p:nvPr/>
        </p:nvSpPr>
        <p:spPr>
          <a:xfrm>
            <a:off x="4762500" y="3393142"/>
            <a:ext cx="34671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u="sng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Community engagement: </a:t>
            </a:r>
          </a:p>
          <a:p>
            <a:pPr algn="ctr"/>
            <a:r>
              <a:rPr lang="en-US" sz="1400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Promote the conference </a:t>
            </a:r>
          </a:p>
          <a:p>
            <a:pPr algn="ctr"/>
            <a:r>
              <a:rPr lang="en-US" sz="1400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Engage the community</a:t>
            </a:r>
          </a:p>
          <a:p>
            <a:pPr algn="ctr"/>
            <a:r>
              <a:rPr lang="en-US" sz="1400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Shape outcomes</a:t>
            </a:r>
          </a:p>
          <a:p>
            <a:pPr algn="ctr"/>
            <a:r>
              <a:rPr lang="en-US" sz="1400" dirty="0">
                <a:solidFill>
                  <a:srgbClr val="18445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Promote results broadly</a:t>
            </a:r>
            <a:endParaRPr lang="en-US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DAC44DD3-1681-49EE-B37F-73908C319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060349"/>
              </p:ext>
            </p:extLst>
          </p:nvPr>
        </p:nvGraphicFramePr>
        <p:xfrm>
          <a:off x="1866900" y="5257800"/>
          <a:ext cx="5791200" cy="704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xmlns="" val="231986558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758638719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354911057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279136393"/>
                    </a:ext>
                  </a:extLst>
                </a:gridCol>
              </a:tblGrid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Bronze</a:t>
                      </a:r>
                    </a:p>
                  </a:txBody>
                  <a:tcPr marL="86868" marR="86868" marT="43434" marB="43434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Silver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Gold </a:t>
                      </a:r>
                    </a:p>
                  </a:txBody>
                  <a:tcPr marL="86868" marR="86868" marT="43434" marB="43434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Platinum</a:t>
                      </a:r>
                    </a:p>
                  </a:txBody>
                  <a:tcPr marL="86868" marR="86868" marT="43434" marB="43434">
                    <a:solidFill>
                      <a:srgbClr val="5EC1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14536250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&gt;$9,000</a:t>
                      </a:r>
                    </a:p>
                  </a:txBody>
                  <a:tcPr marL="86868" marR="86868" marT="43434" marB="43434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&gt;$19,000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&gt;$99,000</a:t>
                      </a:r>
                    </a:p>
                  </a:txBody>
                  <a:tcPr marL="86868" marR="86868" marT="43434" marB="43434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&gt;$190,000</a:t>
                      </a:r>
                    </a:p>
                  </a:txBody>
                  <a:tcPr marL="86868" marR="86868" marT="43434" marB="43434">
                    <a:solidFill>
                      <a:srgbClr val="5EC1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0349067"/>
                  </a:ext>
                </a:extLst>
              </a:tr>
            </a:tbl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xmlns="" id="{8F7068BB-4FD5-44BD-982F-06A19B2C236B}"/>
              </a:ext>
            </a:extLst>
          </p:cNvPr>
          <p:cNvSpPr txBox="1">
            <a:spLocks/>
          </p:cNvSpPr>
          <p:nvPr/>
        </p:nvSpPr>
        <p:spPr>
          <a:xfrm>
            <a:off x="3219450" y="4854045"/>
            <a:ext cx="48006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16445F"/>
                </a:solidFill>
                <a:latin typeface="Helvetica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/>
              <a:t>Financial sponsors levels</a:t>
            </a:r>
          </a:p>
        </p:txBody>
      </p:sp>
    </p:spTree>
    <p:extLst>
      <p:ext uri="{BB962C8B-B14F-4D97-AF65-F5344CB8AC3E}">
        <p14:creationId xmlns:p14="http://schemas.microsoft.com/office/powerpoint/2010/main" val="4258564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Financial Sponsors (a work in progress!)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33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/>
              <a:t>Thank you to our sponsors!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DAC44DD3-1681-49EE-B37F-73908C319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079007"/>
              </p:ext>
            </p:extLst>
          </p:nvPr>
        </p:nvGraphicFramePr>
        <p:xfrm>
          <a:off x="304800" y="1524000"/>
          <a:ext cx="8534400" cy="3737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xmlns="" val="231986558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758638719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xmlns="" val="3549110573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xmlns="" val="2279136393"/>
                    </a:ext>
                  </a:extLst>
                </a:gridCol>
              </a:tblGrid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Bronze</a:t>
                      </a:r>
                    </a:p>
                  </a:txBody>
                  <a:tcPr marL="86868" marR="86868" marT="43434" marB="43434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Silver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Gold </a:t>
                      </a:r>
                    </a:p>
                  </a:txBody>
                  <a:tcPr marL="86868" marR="86868" marT="43434" marB="43434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Platinum</a:t>
                      </a:r>
                    </a:p>
                  </a:txBody>
                  <a:tcPr marL="86868" marR="86868" marT="43434" marB="43434">
                    <a:solidFill>
                      <a:srgbClr val="5EC1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14536250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Monmouth/Rockefeller (MURU) </a:t>
                      </a:r>
                    </a:p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Marine Science and Policy Initiative </a:t>
                      </a:r>
                    </a:p>
                  </a:txBody>
                  <a:tcPr marL="86868" marR="86868" marT="43434" marB="43434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European Space Agency*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National Science Foundation</a:t>
                      </a:r>
                    </a:p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</a:t>
                      </a:r>
                    </a:p>
                  </a:txBody>
                  <a:tcPr marL="86868" marR="86868" marT="43434" marB="43434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National Aeronautics and Space Administration</a:t>
                      </a:r>
                    </a:p>
                  </a:txBody>
                  <a:tcPr marL="86868" marR="86868" marT="43434" marB="43434">
                    <a:solidFill>
                      <a:srgbClr val="5EC1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0349067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Scientific Committee on Oceanic Research (SCOR)</a:t>
                      </a:r>
                    </a:p>
                  </a:txBody>
                  <a:tcPr marL="86868" marR="86868" marT="43434" marB="43434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Mercator*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National Oceanic and Atmospheric Administration</a:t>
                      </a:r>
                    </a:p>
                  </a:txBody>
                  <a:tcPr marL="86868" marR="86868" marT="43434" marB="43434">
                    <a:solidFill>
                      <a:srgbClr val="5EC1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85339095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IMOS (Australia)*</a:t>
                      </a:r>
                    </a:p>
                  </a:txBody>
                  <a:tcPr marL="86868" marR="86868" marT="43434" marB="43434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Group on Earth Observations*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7672121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NOC (UK)</a:t>
                      </a:r>
                    </a:p>
                  </a:txBody>
                  <a:tcPr marL="86868" marR="86868" marT="43434" marB="43434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EU Commission*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92239026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EUMETSAT*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8349195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Mercator/ Copernicus*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0924024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err="1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Saildrone</a:t>
                      </a:r>
                      <a:r>
                        <a:rPr lang="en-US" sz="1300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*</a:t>
                      </a:r>
                    </a:p>
                  </a:txBody>
                  <a:tcPr marL="86868" marR="86868" marT="43434" marB="43434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86868" marR="86868" marT="43434" marB="4343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78873206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36EEB07-5A8D-4AAA-82A2-76DBEA309587}"/>
              </a:ext>
            </a:extLst>
          </p:cNvPr>
          <p:cNvSpPr/>
          <p:nvPr/>
        </p:nvSpPr>
        <p:spPr>
          <a:xfrm>
            <a:off x="3505200" y="5361801"/>
            <a:ext cx="533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*To Be Confirmed (also including WMO, IOC, ICSU, GCOS, SOA)</a:t>
            </a:r>
          </a:p>
        </p:txBody>
      </p:sp>
    </p:spTree>
    <p:extLst>
      <p:ext uri="{BB962C8B-B14F-4D97-AF65-F5344CB8AC3E}">
        <p14:creationId xmlns:p14="http://schemas.microsoft.com/office/powerpoint/2010/main" val="389024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OceanObs’19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505200"/>
            <a:ext cx="8153400" cy="2743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/>
              <a:t>Product delivery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/>
              <a:t>Bringing the observing system closer to end users and making it more responsive</a:t>
            </a:r>
          </a:p>
          <a:p>
            <a:pPr marL="0" indent="0">
              <a:buNone/>
            </a:pPr>
            <a:r>
              <a:rPr lang="en-US" sz="1600" b="1" dirty="0"/>
              <a:t>Governance</a:t>
            </a:r>
            <a:r>
              <a:rPr lang="en-US" sz="1600" dirty="0"/>
              <a:t>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/>
              <a:t>Including responsibility for delivery, advocacy, funding, and alignment</a:t>
            </a:r>
          </a:p>
          <a:p>
            <a:pPr marL="0" indent="0">
              <a:buNone/>
            </a:pPr>
            <a:r>
              <a:rPr lang="en-US" sz="1600" b="1" dirty="0"/>
              <a:t>Value proposition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/>
              <a:t>New capabilities and intelligent/responsive design of systems</a:t>
            </a:r>
          </a:p>
          <a:p>
            <a:pPr marL="0" indent="0">
              <a:buNone/>
            </a:pPr>
            <a:r>
              <a:rPr lang="en-US" sz="1600" b="1" dirty="0"/>
              <a:t>Capacity development 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/>
              <a:t>Use and transformation of available information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xmlns="" id="{56888E3B-E8C0-4E2F-A7BE-15B7856349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7727610"/>
              </p:ext>
            </p:extLst>
          </p:nvPr>
        </p:nvGraphicFramePr>
        <p:xfrm>
          <a:off x="381000" y="1066800"/>
          <a:ext cx="8382000" cy="228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96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 Obs 1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28D2C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O19_PP_template" id="{75BC173D-977D-4D0E-8FDB-475EEB210DD2}" vid="{6C8C23E5-4060-4C72-AE39-1B7FB82F717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OO19_PP_template</Template>
  <TotalTime>0</TotalTime>
  <Words>943</Words>
  <Application>Microsoft Office PowerPoint</Application>
  <PresentationFormat>On-screen Show (4:3)</PresentationFormat>
  <Paragraphs>188</Paragraphs>
  <Slides>17</Slides>
  <Notes>0</Notes>
  <HiddenSlides>5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Ocean Obs 19</vt:lpstr>
      <vt:lpstr>September 16-20, 2019 Hawai’i Convention Center</vt:lpstr>
      <vt:lpstr>History of OceanObs Series</vt:lpstr>
      <vt:lpstr>Conference Overview</vt:lpstr>
      <vt:lpstr>Conference Themes</vt:lpstr>
      <vt:lpstr>Framework for Ocean Observing (FOO)</vt:lpstr>
      <vt:lpstr>Conference Coordination</vt:lpstr>
      <vt:lpstr>Sponsorship Opportunities</vt:lpstr>
      <vt:lpstr>Financial Sponsors (a work in progress!)</vt:lpstr>
      <vt:lpstr>OceanObs’19 Outcomes</vt:lpstr>
      <vt:lpstr>Call for Abstracts: Status Update</vt:lpstr>
      <vt:lpstr>Breakdown of Submissions</vt:lpstr>
      <vt:lpstr>Conference Structure (Preliminary)</vt:lpstr>
      <vt:lpstr>What is needed near-term?</vt:lpstr>
      <vt:lpstr>Whitepapers</vt:lpstr>
      <vt:lpstr>Opportunities for GOOS?</vt:lpstr>
      <vt:lpstr>Opportunities for GOOS?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Eric Lindstrom NASA Headquarters</dc:title>
  <dc:creator>Kruti Desai</dc:creator>
  <cp:lastModifiedBy>Tanhua, Toste</cp:lastModifiedBy>
  <cp:revision>61</cp:revision>
  <dcterms:created xsi:type="dcterms:W3CDTF">2017-11-03T15:57:28Z</dcterms:created>
  <dcterms:modified xsi:type="dcterms:W3CDTF">2018-06-14T13:16:38Z</dcterms:modified>
</cp:coreProperties>
</file>