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1.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92" r:id="rId2"/>
  </p:sldMasterIdLst>
  <p:notesMasterIdLst>
    <p:notesMasterId r:id="rId15"/>
  </p:notesMasterIdLst>
  <p:sldIdLst>
    <p:sldId id="542" r:id="rId3"/>
    <p:sldId id="598" r:id="rId4"/>
    <p:sldId id="599" r:id="rId5"/>
    <p:sldId id="600" r:id="rId6"/>
    <p:sldId id="601" r:id="rId7"/>
    <p:sldId id="596" r:id="rId8"/>
    <p:sldId id="597" r:id="rId9"/>
    <p:sldId id="608" r:id="rId10"/>
    <p:sldId id="475" r:id="rId11"/>
    <p:sldId id="609" r:id="rId12"/>
    <p:sldId id="612" r:id="rId13"/>
    <p:sldId id="602"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09038"/>
    <a:srgbClr val="FA9F4C"/>
    <a:srgbClr val="C0E399"/>
    <a:srgbClr val="ADDB7B"/>
    <a:srgbClr val="FFDF79"/>
    <a:srgbClr val="FFD03B"/>
    <a:srgbClr val="FFC819"/>
    <a:srgbClr val="E2B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99" autoAdjust="0"/>
  </p:normalViewPr>
  <p:slideViewPr>
    <p:cSldViewPr>
      <p:cViewPr varScale="1">
        <p:scale>
          <a:sx n="106" d="100"/>
          <a:sy n="106" d="100"/>
        </p:scale>
        <p:origin x="172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66" d="100"/>
          <a:sy n="66" d="100"/>
        </p:scale>
        <p:origin x="-1589" y="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fr-FR"/>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fr-FR"/>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8D13DE3-F3B1-471A-AE7F-5B52F63DDB78}" type="slidenum">
              <a:rPr lang="en-US"/>
              <a:pPr/>
              <a:t>‹#›</a:t>
            </a:fld>
            <a:endParaRPr lang="en-US"/>
          </a:p>
        </p:txBody>
      </p:sp>
    </p:spTree>
    <p:extLst>
      <p:ext uri="{BB962C8B-B14F-4D97-AF65-F5344CB8AC3E}">
        <p14:creationId xmlns:p14="http://schemas.microsoft.com/office/powerpoint/2010/main" val="3716956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5pPr>
    <a:lvl6pPr marL="2285978" algn="l" defTabSz="457196" rtl="0" eaLnBrk="1" latinLnBrk="0" hangingPunct="1">
      <a:defRPr sz="1200" kern="1200">
        <a:solidFill>
          <a:schemeClr val="tx1"/>
        </a:solidFill>
        <a:latin typeface="+mn-lt"/>
        <a:ea typeface="+mn-ea"/>
        <a:cs typeface="+mn-cs"/>
      </a:defRPr>
    </a:lvl6pPr>
    <a:lvl7pPr marL="2743173" algn="l" defTabSz="457196" rtl="0" eaLnBrk="1" latinLnBrk="0" hangingPunct="1">
      <a:defRPr sz="1200" kern="1200">
        <a:solidFill>
          <a:schemeClr val="tx1"/>
        </a:solidFill>
        <a:latin typeface="+mn-lt"/>
        <a:ea typeface="+mn-ea"/>
        <a:cs typeface="+mn-cs"/>
      </a:defRPr>
    </a:lvl7pPr>
    <a:lvl8pPr marL="3200368" algn="l" defTabSz="457196" rtl="0" eaLnBrk="1" latinLnBrk="0" hangingPunct="1">
      <a:defRPr sz="1200" kern="1200">
        <a:solidFill>
          <a:schemeClr val="tx1"/>
        </a:solidFill>
        <a:latin typeface="+mn-lt"/>
        <a:ea typeface="+mn-ea"/>
        <a:cs typeface="+mn-cs"/>
      </a:defRPr>
    </a:lvl8pPr>
    <a:lvl9pPr marL="3657563"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1</a:t>
            </a:fld>
            <a:endParaRPr lang="en-US"/>
          </a:p>
        </p:txBody>
      </p:sp>
    </p:spTree>
    <p:extLst>
      <p:ext uri="{BB962C8B-B14F-4D97-AF65-F5344CB8AC3E}">
        <p14:creationId xmlns:p14="http://schemas.microsoft.com/office/powerpoint/2010/main" val="346980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5</a:t>
            </a:fld>
            <a:endParaRPr lang="en-US"/>
          </a:p>
        </p:txBody>
      </p:sp>
    </p:spTree>
    <p:extLst>
      <p:ext uri="{BB962C8B-B14F-4D97-AF65-F5344CB8AC3E}">
        <p14:creationId xmlns:p14="http://schemas.microsoft.com/office/powerpoint/2010/main" val="376252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29">
              <a:defRPr/>
            </a:pPr>
            <a:r>
              <a:rPr lang="en-GB" dirty="0"/>
              <a:t>And this is what we deliver to our community at a glance..</a:t>
            </a:r>
            <a:r>
              <a:rPr lang="en-GB" baseline="0" dirty="0"/>
              <a:t>.</a:t>
            </a:r>
          </a:p>
        </p:txBody>
      </p:sp>
      <p:sp>
        <p:nvSpPr>
          <p:cNvPr id="4" name="Slide Number Placeholder 3"/>
          <p:cNvSpPr>
            <a:spLocks noGrp="1"/>
          </p:cNvSpPr>
          <p:nvPr>
            <p:ph type="sldNum" sz="quarter" idx="10"/>
          </p:nvPr>
        </p:nvSpPr>
        <p:spPr/>
        <p:txBody>
          <a:bodyPr/>
          <a:lstStyle/>
          <a:p>
            <a:fld id="{2D03270C-FB42-C54A-AC71-B4EEB4FA7F1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2644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OOPC:</a:t>
            </a:r>
            <a:r>
              <a:rPr lang="en-US" baseline="0" dirty="0"/>
              <a:t> Ocean Observations for Physics and Climate</a:t>
            </a:r>
          </a:p>
          <a:p>
            <a:r>
              <a:rPr lang="en-US" baseline="0" dirty="0"/>
              <a:t>IOCCP: </a:t>
            </a:r>
            <a:r>
              <a:rPr lang="fr-FR" baseline="0" dirty="0"/>
              <a:t>International </a:t>
            </a:r>
            <a:r>
              <a:rPr lang="fr-FR" baseline="0" dirty="0" err="1"/>
              <a:t>Ocean</a:t>
            </a:r>
            <a:r>
              <a:rPr lang="fr-FR" baseline="0" dirty="0"/>
              <a:t> </a:t>
            </a:r>
            <a:r>
              <a:rPr lang="fr-FR" baseline="0" dirty="0" err="1"/>
              <a:t>Carbon</a:t>
            </a:r>
            <a:r>
              <a:rPr lang="fr-FR" baseline="0" dirty="0"/>
              <a:t> Coordination Project </a:t>
            </a:r>
          </a:p>
          <a:p>
            <a:r>
              <a:rPr lang="en-US" dirty="0"/>
              <a:t>JCOMM: Joint Technical Commission for Oceanography and Marine Meteorology</a:t>
            </a:r>
          </a:p>
          <a:p>
            <a:r>
              <a:rPr lang="en-US" dirty="0"/>
              <a:t>NEAR-GOOS: The North-East Asian Regional GOOS (NEAR-GOOS) is a regional pilot project of the Global Ocean Observing System (GOOS), and is implemented by China, Japan, the Republic of Korea and the Russian Federation.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12</a:t>
            </a:fld>
            <a:endParaRPr lang="en-US"/>
          </a:p>
        </p:txBody>
      </p:sp>
    </p:spTree>
    <p:extLst>
      <p:ext uri="{BB962C8B-B14F-4D97-AF65-F5344CB8AC3E}">
        <p14:creationId xmlns:p14="http://schemas.microsoft.com/office/powerpoint/2010/main" val="61108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7" indent="0" algn="ctr">
              <a:buNone/>
              <a:defRPr/>
            </a:lvl2pPr>
            <a:lvl3pPr marL="685793" indent="0" algn="ctr">
              <a:buNone/>
              <a:defRPr/>
            </a:lvl3pPr>
            <a:lvl4pPr marL="1028690" indent="0" algn="ctr">
              <a:buNone/>
              <a:defRPr/>
            </a:lvl4pPr>
            <a:lvl5pPr marL="1371587" indent="0" algn="ctr">
              <a:buNone/>
              <a:defRPr/>
            </a:lvl5pPr>
            <a:lvl6pPr marL="1714484" indent="0" algn="ctr">
              <a:buNone/>
              <a:defRPr/>
            </a:lvl6pPr>
            <a:lvl7pPr marL="2057380" indent="0" algn="ctr">
              <a:buNone/>
              <a:defRPr/>
            </a:lvl7pPr>
            <a:lvl8pPr marL="2400276" indent="0" algn="ctr">
              <a:buNone/>
              <a:defRPr/>
            </a:lvl8pPr>
            <a:lvl9pPr marL="274317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DAD9797-8F23-4936-978A-5D5A5AFF005E}"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D567F598-B8C1-4929-9139-D736D692741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1"/>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304801"/>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963F830F-4E2D-43DF-8EFC-DB4CF79734FE}"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ECMWF_Master_Logo_RGB_nostrap.png"/>
          <p:cNvPicPr>
            <a:picLocks noChangeAspect="1"/>
          </p:cNvPicPr>
          <p:nvPr userDrawn="1"/>
        </p:nvPicPr>
        <p:blipFill>
          <a:blip r:embed="rId2"/>
          <a:stretch>
            <a:fillRect/>
          </a:stretch>
        </p:blipFill>
        <p:spPr>
          <a:xfrm>
            <a:off x="1618481" y="5984878"/>
            <a:ext cx="1601517" cy="366819"/>
          </a:xfrm>
          <a:prstGeom prst="rect">
            <a:avLst/>
          </a:prstGeom>
        </p:spPr>
      </p:pic>
      <p:sp>
        <p:nvSpPr>
          <p:cNvPr id="11" name="Date Placeholder 10"/>
          <p:cNvSpPr txBox="1">
            <a:spLocks/>
          </p:cNvSpPr>
          <p:nvPr userDrawn="1"/>
        </p:nvSpPr>
        <p:spPr>
          <a:xfrm>
            <a:off x="6058979" y="5984877"/>
            <a:ext cx="1465181" cy="365125"/>
          </a:xfrm>
          <a:prstGeom prst="rect">
            <a:avLst/>
          </a:prstGeom>
        </p:spPr>
        <p:txBody>
          <a:bodyPr vert="horz" lIns="0" tIns="0" rIns="0" bIns="0" rtlCol="0" anchor="b" anchorCtr="0"/>
          <a:lstStyle>
            <a:lvl1pPr algn="r">
              <a:defRPr>
                <a:solidFill>
                  <a:schemeClr val="bg1"/>
                </a:solidFill>
              </a:defRPr>
            </a:lvl1pPr>
          </a:lstStyle>
          <a:p>
            <a:pPr defTabSz="342900" eaLnBrk="1" fontAlgn="auto" hangingPunct="1">
              <a:spcBef>
                <a:spcPts val="0"/>
              </a:spcBef>
              <a:spcAft>
                <a:spcPts val="0"/>
              </a:spcAft>
              <a:defRPr/>
            </a:pPr>
            <a:r>
              <a:rPr lang="en-US" sz="675" dirty="0">
                <a:solidFill>
                  <a:srgbClr val="4F81BD">
                    <a:lumMod val="75000"/>
                  </a:srgbClr>
                </a:solidFill>
                <a:latin typeface="Arial"/>
                <a:ea typeface="+mn-ea"/>
              </a:rPr>
              <a:t>© ECMWF </a:t>
            </a:r>
            <a:fld id="{D4C56AD5-C73F-B44A-96CB-E8BE2C5CB95A}" type="datetime4">
              <a:rPr lang="en-US" sz="675" smtClean="0">
                <a:solidFill>
                  <a:srgbClr val="4F81BD">
                    <a:lumMod val="75000"/>
                  </a:srgbClr>
                </a:solidFill>
                <a:latin typeface="Arial"/>
                <a:ea typeface="+mn-ea"/>
              </a:rPr>
              <a:pPr defTabSz="342900" eaLnBrk="1" fontAlgn="auto" hangingPunct="1">
                <a:spcBef>
                  <a:spcPts val="0"/>
                </a:spcBef>
                <a:spcAft>
                  <a:spcPts val="0"/>
                </a:spcAft>
                <a:defRPr/>
              </a:pPr>
              <a:t>June 13, 2018</a:t>
            </a:fld>
            <a:endParaRPr lang="en-US" sz="675" dirty="0">
              <a:solidFill>
                <a:srgbClr val="4F81BD">
                  <a:lumMod val="75000"/>
                </a:srgbClr>
              </a:solidFill>
              <a:latin typeface="Arial"/>
              <a:ea typeface="+mn-ea"/>
            </a:endParaRPr>
          </a:p>
        </p:txBody>
      </p:sp>
      <p:sp>
        <p:nvSpPr>
          <p:cNvPr id="13" name="Text Placeholder 12"/>
          <p:cNvSpPr>
            <a:spLocks noGrp="1"/>
          </p:cNvSpPr>
          <p:nvPr>
            <p:ph type="body" sz="quarter" idx="10" hasCustomPrompt="1"/>
          </p:nvPr>
        </p:nvSpPr>
        <p:spPr>
          <a:xfrm>
            <a:off x="1620422" y="1429277"/>
            <a:ext cx="5903738" cy="384721"/>
          </a:xfrm>
          <a:prstGeom prst="rect">
            <a:avLst/>
          </a:prstGeom>
        </p:spPr>
        <p:txBody>
          <a:bodyPr vert="horz" lIns="0" tIns="0" rIns="0" bIns="0" anchor="b" anchorCtr="0">
            <a:spAutoFit/>
          </a:bodyPr>
          <a:lstStyle>
            <a:lvl1pPr marL="0" indent="0">
              <a:lnSpc>
                <a:spcPts val="3000"/>
              </a:lnSpc>
              <a:spcBef>
                <a:spcPts val="0"/>
              </a:spcBef>
              <a:buNone/>
              <a:defRPr sz="2700" b="1">
                <a:solidFill>
                  <a:schemeClr val="accent1">
                    <a:lumMod val="75000"/>
                  </a:schemeClr>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1620422" y="1980000"/>
            <a:ext cx="5903738" cy="294953"/>
          </a:xfrm>
          <a:prstGeom prst="rect">
            <a:avLst/>
          </a:prstGeom>
        </p:spPr>
        <p:txBody>
          <a:bodyPr vert="horz" wrap="square" lIns="0" tIns="0" rIns="0" bIns="0">
            <a:spAutoFit/>
          </a:bodyPr>
          <a:lstStyle>
            <a:lvl1pPr marL="0" indent="0">
              <a:lnSpc>
                <a:spcPts val="2250"/>
              </a:lnSpc>
              <a:spcBef>
                <a:spcPts val="0"/>
              </a:spcBef>
              <a:buNone/>
              <a:defRPr sz="1800">
                <a:solidFill>
                  <a:schemeClr val="accent1">
                    <a:lumMod val="75000"/>
                  </a:schemeClr>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1620422" y="2700003"/>
            <a:ext cx="5903738" cy="230832"/>
          </a:xfrm>
          <a:prstGeom prst="rect">
            <a:avLst/>
          </a:prstGeom>
        </p:spPr>
        <p:txBody>
          <a:bodyPr vert="horz" wrap="square" lIns="0" tIns="0" rIns="0" bIns="0">
            <a:spAutoFit/>
          </a:bodyPr>
          <a:lstStyle>
            <a:lvl1pPr marL="0" indent="0">
              <a:lnSpc>
                <a:spcPts val="1800"/>
              </a:lnSpc>
              <a:spcBef>
                <a:spcPts val="0"/>
              </a:spcBef>
              <a:buNone/>
              <a:defRPr sz="1500">
                <a:solidFill>
                  <a:schemeClr val="accent1">
                    <a:lumMod val="75000"/>
                  </a:schemeClr>
                </a:solidFill>
              </a:defRPr>
            </a:lvl1pPr>
          </a:lstStyle>
          <a:p>
            <a:pPr lvl="0"/>
            <a:r>
              <a:rPr lang="en-GB" dirty="0"/>
              <a:t>Author’s Name</a:t>
            </a:r>
          </a:p>
        </p:txBody>
      </p:sp>
      <p:sp>
        <p:nvSpPr>
          <p:cNvPr id="16" name="Text Placeholder 12"/>
          <p:cNvSpPr>
            <a:spLocks noGrp="1"/>
          </p:cNvSpPr>
          <p:nvPr>
            <p:ph type="body" sz="quarter" idx="13" hasCustomPrompt="1"/>
          </p:nvPr>
        </p:nvSpPr>
        <p:spPr>
          <a:xfrm>
            <a:off x="1620422" y="3121226"/>
            <a:ext cx="5903738" cy="192360"/>
          </a:xfrm>
          <a:prstGeom prst="rect">
            <a:avLst/>
          </a:prstGeom>
        </p:spPr>
        <p:txBody>
          <a:bodyPr vert="horz" wrap="square" lIns="0" tIns="0" rIns="0" bIns="0">
            <a:spAutoFit/>
          </a:bodyPr>
          <a:lstStyle>
            <a:lvl1pPr marL="0" indent="0">
              <a:lnSpc>
                <a:spcPts val="1500"/>
              </a:lnSpc>
              <a:spcBef>
                <a:spcPts val="0"/>
              </a:spcBef>
              <a:buNone/>
              <a:defRPr sz="1200">
                <a:solidFill>
                  <a:schemeClr val="accent1">
                    <a:lumMod val="75000"/>
                  </a:schemeClr>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1620422" y="3429000"/>
            <a:ext cx="5903738" cy="179536"/>
          </a:xfrm>
          <a:prstGeom prst="rect">
            <a:avLst/>
          </a:prstGeom>
        </p:spPr>
        <p:txBody>
          <a:bodyPr vert="horz" wrap="square" lIns="0" tIns="0" rIns="0" bIns="0">
            <a:spAutoFit/>
          </a:bodyPr>
          <a:lstStyle>
            <a:lvl1pPr marL="0" indent="0">
              <a:lnSpc>
                <a:spcPts val="1350"/>
              </a:lnSpc>
              <a:spcBef>
                <a:spcPts val="0"/>
              </a:spcBef>
              <a:buNone/>
              <a:defRPr sz="1050">
                <a:solidFill>
                  <a:schemeClr val="accent1">
                    <a:lumMod val="75000"/>
                  </a:schemeClr>
                </a:solidFill>
              </a:defRPr>
            </a:lvl1pPr>
          </a:lstStyle>
          <a:p>
            <a:pPr lvl="0"/>
            <a:r>
              <a:rPr lang="en-GB" dirty="0" err="1"/>
              <a:t>email@ddress</a:t>
            </a:r>
            <a:endParaRPr lang="en-GB" dirty="0"/>
          </a:p>
        </p:txBody>
      </p:sp>
    </p:spTree>
    <p:extLst>
      <p:ext uri="{BB962C8B-B14F-4D97-AF65-F5344CB8AC3E}">
        <p14:creationId xmlns:p14="http://schemas.microsoft.com/office/powerpoint/2010/main" val="66522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CMWF_Master_Logo_RGB_nostrap.png"/>
          <p:cNvPicPr>
            <a:picLocks noChangeAspect="1"/>
          </p:cNvPicPr>
          <p:nvPr userDrawn="1"/>
        </p:nvPicPr>
        <p:blipFill>
          <a:blip r:embed="rId2"/>
          <a:stretch>
            <a:fillRect/>
          </a:stretch>
        </p:blipFill>
        <p:spPr>
          <a:xfrm>
            <a:off x="1618481" y="6307599"/>
            <a:ext cx="1009913" cy="231315"/>
          </a:xfrm>
          <a:prstGeom prst="rect">
            <a:avLst/>
          </a:prstGeom>
        </p:spPr>
      </p:pic>
      <p:sp>
        <p:nvSpPr>
          <p:cNvPr id="9" name="Title 8"/>
          <p:cNvSpPr>
            <a:spLocks noGrp="1"/>
          </p:cNvSpPr>
          <p:nvPr>
            <p:ph type="title"/>
          </p:nvPr>
        </p:nvSpPr>
        <p:spPr>
          <a:xfrm>
            <a:off x="1620422" y="360000"/>
            <a:ext cx="5903738" cy="369332"/>
          </a:xfrm>
          <a:prstGeom prst="rect">
            <a:avLst/>
          </a:prstGeom>
        </p:spPr>
        <p:txBody>
          <a:bodyPr lIns="0" tIns="0" rIns="0" bIns="0"/>
          <a:lstStyle>
            <a:lvl1pPr>
              <a:defRPr sz="1800">
                <a:solidFill>
                  <a:srgbClr val="839DB2"/>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620422" y="936000"/>
            <a:ext cx="5903738" cy="4986000"/>
          </a:xfrm>
          <a:prstGeom prst="rect">
            <a:avLst/>
          </a:prstGeom>
        </p:spPr>
        <p:txBody>
          <a:bodyPr lIns="0" tIns="0" rIns="0" bIns="0"/>
          <a:lstStyle>
            <a:lvl1pPr marL="0" indent="-135000">
              <a:lnSpc>
                <a:spcPts val="1650"/>
              </a:lnSpc>
              <a:spcBef>
                <a:spcPts val="825"/>
              </a:spcBef>
              <a:buClr>
                <a:schemeClr val="accent1">
                  <a:lumMod val="75000"/>
                </a:schemeClr>
              </a:buClr>
              <a:buFont typeface="Arial"/>
              <a:buChar char="•"/>
              <a:defRPr sz="1350">
                <a:solidFill>
                  <a:schemeClr val="tx1"/>
                </a:solidFill>
              </a:defRPr>
            </a:lvl1pPr>
            <a:lvl2pPr marL="472500" indent="-202500">
              <a:lnSpc>
                <a:spcPts val="1500"/>
              </a:lnSpc>
              <a:spcBef>
                <a:spcPts val="750"/>
              </a:spcBef>
              <a:buClr>
                <a:schemeClr val="accent1">
                  <a:lumMod val="75000"/>
                </a:schemeClr>
              </a:buClr>
              <a:buFont typeface="Arial"/>
              <a:buChar char="•"/>
              <a:defRPr sz="1200">
                <a:solidFill>
                  <a:schemeClr val="tx1"/>
                </a:solidFill>
              </a:defRPr>
            </a:lvl2pPr>
            <a:lvl3pPr marL="742500" indent="-202500">
              <a:lnSpc>
                <a:spcPts val="1350"/>
              </a:lnSpc>
              <a:spcBef>
                <a:spcPts val="675"/>
              </a:spcBef>
              <a:buClr>
                <a:schemeClr val="accent1">
                  <a:lumMod val="75000"/>
                </a:schemeClr>
              </a:buClr>
              <a:buFont typeface="Arial"/>
              <a:buChar char="•"/>
              <a:defRPr sz="1050">
                <a:solidFill>
                  <a:schemeClr val="tx1"/>
                </a:solidFill>
              </a:defRPr>
            </a:lvl3pPr>
            <a:lvl4pPr marL="1012500" indent="-202500">
              <a:lnSpc>
                <a:spcPts val="1200"/>
              </a:lnSpc>
              <a:spcBef>
                <a:spcPts val="600"/>
              </a:spcBef>
              <a:buClr>
                <a:schemeClr val="accent1">
                  <a:lumMod val="75000"/>
                </a:schemeClr>
              </a:buClr>
              <a:buFont typeface="Arial"/>
              <a:buChar char="•"/>
              <a:defRPr sz="900">
                <a:solidFill>
                  <a:schemeClr val="tx1"/>
                </a:solidFill>
              </a:defRPr>
            </a:lvl4pPr>
            <a:lvl5pPr marL="1282500" indent="-202500">
              <a:lnSpc>
                <a:spcPts val="1050"/>
              </a:lnSpc>
              <a:spcBef>
                <a:spcPts val="525"/>
              </a:spcBef>
              <a:buClr>
                <a:schemeClr val="accent1">
                  <a:lumMod val="75000"/>
                </a:schemeClr>
              </a:buClr>
              <a:buFont typeface="Arial"/>
              <a:buChar char="•"/>
              <a:defRPr sz="75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60" y="6308255"/>
            <a:ext cx="1619840" cy="216000"/>
          </a:xfrm>
          <a:prstGeom prst="rect">
            <a:avLst/>
          </a:prstGeom>
        </p:spPr>
        <p:txBody>
          <a:bodyPr lIns="0" tIns="0" rIns="0" bIns="0" anchor="b" anchorCtr="0"/>
          <a:lstStyle>
            <a:lvl1pPr algn="ctr">
              <a:defRPr sz="675" b="1">
                <a:solidFill>
                  <a:schemeClr val="accent1">
                    <a:lumMod val="75000"/>
                  </a:schemeClr>
                </a:solidFill>
              </a:defRPr>
            </a:lvl1pPr>
          </a:lstStyle>
          <a:p>
            <a:pPr defTabSz="342900" eaLnBrk="1" fontAlgn="auto" hangingPunct="1">
              <a:spcBef>
                <a:spcPts val="0"/>
              </a:spcBef>
              <a:spcAft>
                <a:spcPts val="0"/>
              </a:spcAft>
            </a:pPr>
            <a:fld id="{6B3B0B0F-E794-1244-9699-107C60B9C23A}" type="slidenum">
              <a:rPr lang="en-US" smtClean="0">
                <a:solidFill>
                  <a:srgbClr val="4F81BD">
                    <a:lumMod val="75000"/>
                  </a:srgbClr>
                </a:solidFill>
                <a:latin typeface="Arial"/>
                <a:ea typeface="+mn-ea"/>
              </a:rPr>
              <a:pPr defTabSz="342900" eaLnBrk="1" fontAlgn="auto" hangingPunct="1">
                <a:spcBef>
                  <a:spcPts val="0"/>
                </a:spcBef>
                <a:spcAft>
                  <a:spcPts val="0"/>
                </a:spcAft>
              </a:pPr>
              <a:t>‹#›</a:t>
            </a:fld>
            <a:endParaRPr lang="en-US" dirty="0">
              <a:solidFill>
                <a:srgbClr val="4F81BD">
                  <a:lumMod val="75000"/>
                </a:srgbClr>
              </a:solidFill>
              <a:latin typeface="Arial"/>
              <a:ea typeface="+mn-ea"/>
            </a:endParaRPr>
          </a:p>
        </p:txBody>
      </p:sp>
      <p:sp>
        <p:nvSpPr>
          <p:cNvPr id="16" name="Footer Placeholder 11"/>
          <p:cNvSpPr>
            <a:spLocks noGrp="1"/>
          </p:cNvSpPr>
          <p:nvPr>
            <p:ph type="ftr" sz="quarter" idx="3"/>
          </p:nvPr>
        </p:nvSpPr>
        <p:spPr>
          <a:xfrm>
            <a:off x="2627464" y="6308257"/>
            <a:ext cx="3041021" cy="230657"/>
          </a:xfrm>
          <a:prstGeom prst="rect">
            <a:avLst/>
          </a:prstGeom>
        </p:spPr>
        <p:txBody>
          <a:bodyPr vert="horz" lIns="0" tIns="0" rIns="0" bIns="0" rtlCol="0" anchor="b" anchorCtr="0">
            <a:noAutofit/>
          </a:bodyPr>
          <a:lstStyle>
            <a:lvl1pPr algn="l">
              <a:defRPr sz="675" b="1" cap="all" baseline="0">
                <a:solidFill>
                  <a:schemeClr val="accent1">
                    <a:lumMod val="75000"/>
                  </a:schemeClr>
                </a:solidFill>
              </a:defRPr>
            </a:lvl1pPr>
          </a:lstStyle>
          <a:p>
            <a:pPr algn="ctr" defTabSz="342900" eaLnBrk="1" fontAlgn="auto" hangingPunct="1">
              <a:spcBef>
                <a:spcPts val="0"/>
              </a:spcBef>
              <a:spcAft>
                <a:spcPts val="0"/>
              </a:spcAft>
            </a:pPr>
            <a:r>
              <a:rPr lang="en-US" smtClean="0">
                <a:solidFill>
                  <a:srgbClr val="4F81BD">
                    <a:lumMod val="75000"/>
                  </a:srgbClr>
                </a:solidFill>
                <a:latin typeface="Arial"/>
                <a:ea typeface="+mn-ea"/>
              </a:rPr>
              <a:t>European Centre for Medium-Range Weather Forecasts</a:t>
            </a:r>
            <a:endParaRPr lang="en-US" dirty="0">
              <a:solidFill>
                <a:srgbClr val="4F81BD">
                  <a:lumMod val="75000"/>
                </a:srgbClr>
              </a:solidFill>
              <a:latin typeface="Arial"/>
              <a:ea typeface="+mn-ea"/>
            </a:endParaRPr>
          </a:p>
        </p:txBody>
      </p:sp>
    </p:spTree>
    <p:extLst>
      <p:ext uri="{BB962C8B-B14F-4D97-AF65-F5344CB8AC3E}">
        <p14:creationId xmlns:p14="http://schemas.microsoft.com/office/powerpoint/2010/main" val="400209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pic>
        <p:nvPicPr>
          <p:cNvPr id="7" name="Picture 6" descr="ECMWF_Master_Logo_RGB_nostrap.png"/>
          <p:cNvPicPr>
            <a:picLocks noChangeAspect="1"/>
          </p:cNvPicPr>
          <p:nvPr userDrawn="1"/>
        </p:nvPicPr>
        <p:blipFill>
          <a:blip r:embed="rId2"/>
          <a:stretch>
            <a:fillRect/>
          </a:stretch>
        </p:blipFill>
        <p:spPr>
          <a:xfrm>
            <a:off x="2427762" y="6307599"/>
            <a:ext cx="1009913" cy="231315"/>
          </a:xfrm>
          <a:prstGeom prst="rect">
            <a:avLst/>
          </a:prstGeom>
        </p:spPr>
      </p:pic>
      <p:sp>
        <p:nvSpPr>
          <p:cNvPr id="9" name="Title 8"/>
          <p:cNvSpPr>
            <a:spLocks noGrp="1"/>
          </p:cNvSpPr>
          <p:nvPr>
            <p:ph type="title"/>
          </p:nvPr>
        </p:nvSpPr>
        <p:spPr>
          <a:xfrm>
            <a:off x="2430634" y="360000"/>
            <a:ext cx="4283315" cy="369332"/>
          </a:xfrm>
          <a:prstGeom prst="rect">
            <a:avLst/>
          </a:prstGeom>
        </p:spPr>
        <p:txBody>
          <a:bodyPr lIns="0" tIns="0" rIns="0" bIns="0"/>
          <a:lstStyle>
            <a:lvl1pPr>
              <a:defRPr>
                <a:solidFill>
                  <a:srgbClr val="839DB2"/>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430634" y="936000"/>
            <a:ext cx="4283315" cy="4986000"/>
          </a:xfrm>
          <a:prstGeom prst="rect">
            <a:avLst/>
          </a:prstGeom>
        </p:spPr>
        <p:txBody>
          <a:bodyPr lIns="0" tIns="0" rIns="0" bIns="0"/>
          <a:lstStyle>
            <a:lvl1pPr marL="0" indent="-135000">
              <a:lnSpc>
                <a:spcPts val="1650"/>
              </a:lnSpc>
              <a:spcBef>
                <a:spcPts val="825"/>
              </a:spcBef>
              <a:buClr>
                <a:schemeClr val="accent1">
                  <a:lumMod val="75000"/>
                </a:schemeClr>
              </a:buClr>
              <a:buFont typeface="Arial"/>
              <a:buChar char="•"/>
              <a:defRPr sz="1350">
                <a:solidFill>
                  <a:schemeClr val="tx1"/>
                </a:solidFill>
              </a:defRPr>
            </a:lvl1pPr>
            <a:lvl2pPr marL="472500" indent="-202500">
              <a:lnSpc>
                <a:spcPts val="1500"/>
              </a:lnSpc>
              <a:spcBef>
                <a:spcPts val="750"/>
              </a:spcBef>
              <a:buClr>
                <a:schemeClr val="accent1">
                  <a:lumMod val="75000"/>
                </a:schemeClr>
              </a:buClr>
              <a:buFont typeface="Arial"/>
              <a:buChar char="•"/>
              <a:defRPr sz="1200">
                <a:solidFill>
                  <a:schemeClr val="tx1"/>
                </a:solidFill>
              </a:defRPr>
            </a:lvl2pPr>
            <a:lvl3pPr marL="742500" indent="-202500">
              <a:lnSpc>
                <a:spcPts val="1350"/>
              </a:lnSpc>
              <a:spcBef>
                <a:spcPts val="675"/>
              </a:spcBef>
              <a:buClr>
                <a:schemeClr val="accent1">
                  <a:lumMod val="75000"/>
                </a:schemeClr>
              </a:buClr>
              <a:buFont typeface="Arial"/>
              <a:buChar char="•"/>
              <a:defRPr sz="1050">
                <a:solidFill>
                  <a:schemeClr val="tx1"/>
                </a:solidFill>
              </a:defRPr>
            </a:lvl3pPr>
            <a:lvl4pPr marL="1012500" indent="-202500">
              <a:lnSpc>
                <a:spcPts val="1200"/>
              </a:lnSpc>
              <a:spcBef>
                <a:spcPts val="600"/>
              </a:spcBef>
              <a:buClr>
                <a:schemeClr val="accent1">
                  <a:lumMod val="75000"/>
                </a:schemeClr>
              </a:buClr>
              <a:buFont typeface="Arial"/>
              <a:buChar char="•"/>
              <a:defRPr sz="900">
                <a:solidFill>
                  <a:schemeClr val="tx1"/>
                </a:solidFill>
              </a:defRPr>
            </a:lvl4pPr>
            <a:lvl5pPr marL="1282500" indent="-202500">
              <a:lnSpc>
                <a:spcPts val="1050"/>
              </a:lnSpc>
              <a:spcBef>
                <a:spcPts val="525"/>
              </a:spcBef>
              <a:buClr>
                <a:schemeClr val="accent1">
                  <a:lumMod val="75000"/>
                </a:schemeClr>
              </a:buClr>
              <a:buFont typeface="Arial"/>
              <a:buChar char="•"/>
              <a:defRPr sz="75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60" y="6308255"/>
            <a:ext cx="1619840" cy="216000"/>
          </a:xfrm>
          <a:prstGeom prst="rect">
            <a:avLst/>
          </a:prstGeom>
        </p:spPr>
        <p:txBody>
          <a:bodyPr lIns="0" tIns="0" rIns="0" bIns="0" anchor="b" anchorCtr="0"/>
          <a:lstStyle>
            <a:lvl1pPr algn="ctr">
              <a:defRPr sz="675" b="1">
                <a:solidFill>
                  <a:schemeClr val="accent1">
                    <a:lumMod val="75000"/>
                  </a:schemeClr>
                </a:solidFill>
              </a:defRPr>
            </a:lvl1pPr>
          </a:lstStyle>
          <a:p>
            <a:pPr defTabSz="342900" eaLnBrk="1" fontAlgn="auto" hangingPunct="1">
              <a:spcBef>
                <a:spcPts val="0"/>
              </a:spcBef>
              <a:spcAft>
                <a:spcPts val="0"/>
              </a:spcAft>
            </a:pPr>
            <a:fld id="{05F19C50-BC3B-5841-9AFF-3A0443B66067}" type="slidenum">
              <a:rPr lang="en-US" smtClean="0">
                <a:solidFill>
                  <a:srgbClr val="4F81BD">
                    <a:lumMod val="75000"/>
                  </a:srgbClr>
                </a:solidFill>
                <a:latin typeface="Arial"/>
                <a:ea typeface="+mn-ea"/>
              </a:rPr>
              <a:pPr defTabSz="342900" eaLnBrk="1" fontAlgn="auto" hangingPunct="1">
                <a:spcBef>
                  <a:spcPts val="0"/>
                </a:spcBef>
                <a:spcAft>
                  <a:spcPts val="0"/>
                </a:spcAft>
              </a:pPr>
              <a:t>‹#›</a:t>
            </a:fld>
            <a:endParaRPr lang="en-US" dirty="0">
              <a:solidFill>
                <a:srgbClr val="4F81BD">
                  <a:lumMod val="75000"/>
                </a:srgbClr>
              </a:solidFill>
              <a:latin typeface="Arial"/>
              <a:ea typeface="+mn-ea"/>
            </a:endParaRPr>
          </a:p>
        </p:txBody>
      </p:sp>
      <p:sp>
        <p:nvSpPr>
          <p:cNvPr id="16" name="Footer Placeholder 11"/>
          <p:cNvSpPr>
            <a:spLocks noGrp="1"/>
          </p:cNvSpPr>
          <p:nvPr>
            <p:ph type="ftr" sz="quarter" idx="3"/>
          </p:nvPr>
        </p:nvSpPr>
        <p:spPr>
          <a:xfrm>
            <a:off x="3437676" y="6308257"/>
            <a:ext cx="3041021" cy="230657"/>
          </a:xfrm>
          <a:prstGeom prst="rect">
            <a:avLst/>
          </a:prstGeom>
        </p:spPr>
        <p:txBody>
          <a:bodyPr vert="horz" lIns="0" tIns="0" rIns="0" bIns="0" rtlCol="0" anchor="b" anchorCtr="0">
            <a:noAutofit/>
          </a:bodyPr>
          <a:lstStyle>
            <a:lvl1pPr algn="l">
              <a:defRPr sz="675" b="1" cap="all" baseline="0">
                <a:solidFill>
                  <a:schemeClr val="accent1">
                    <a:lumMod val="75000"/>
                  </a:schemeClr>
                </a:solidFill>
              </a:defRPr>
            </a:lvl1pPr>
          </a:lstStyle>
          <a:p>
            <a:pPr algn="ctr" defTabSz="342900" eaLnBrk="1" fontAlgn="auto" hangingPunct="1">
              <a:spcBef>
                <a:spcPts val="0"/>
              </a:spcBef>
              <a:spcAft>
                <a:spcPts val="0"/>
              </a:spcAft>
            </a:pPr>
            <a:r>
              <a:rPr lang="en-US" smtClean="0">
                <a:solidFill>
                  <a:srgbClr val="4F81BD">
                    <a:lumMod val="75000"/>
                  </a:srgbClr>
                </a:solidFill>
                <a:latin typeface="Arial"/>
                <a:ea typeface="+mn-ea"/>
              </a:rPr>
              <a:t>European Centre for Medium-Range Weather Forecasts</a:t>
            </a:r>
            <a:endParaRPr lang="en-US" dirty="0">
              <a:solidFill>
                <a:srgbClr val="4F81BD">
                  <a:lumMod val="75000"/>
                </a:srgbClr>
              </a:solidFill>
              <a:latin typeface="Arial"/>
              <a:ea typeface="+mn-ea"/>
            </a:endParaRPr>
          </a:p>
        </p:txBody>
      </p:sp>
    </p:spTree>
    <p:extLst>
      <p:ext uri="{BB962C8B-B14F-4D97-AF65-F5344CB8AC3E}">
        <p14:creationId xmlns:p14="http://schemas.microsoft.com/office/powerpoint/2010/main" val="29884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pic>
        <p:nvPicPr>
          <p:cNvPr id="7" name="Picture 6" descr="ECMWF_Master_Logo_RGB_nostrap.png"/>
          <p:cNvPicPr>
            <a:picLocks noChangeAspect="1"/>
          </p:cNvPicPr>
          <p:nvPr userDrawn="1"/>
        </p:nvPicPr>
        <p:blipFill>
          <a:blip r:embed="rId2"/>
          <a:stretch>
            <a:fillRect/>
          </a:stretch>
        </p:blipFill>
        <p:spPr>
          <a:xfrm>
            <a:off x="810211" y="6307599"/>
            <a:ext cx="1009913" cy="231315"/>
          </a:xfrm>
          <a:prstGeom prst="rect">
            <a:avLst/>
          </a:prstGeom>
        </p:spPr>
      </p:pic>
      <p:sp>
        <p:nvSpPr>
          <p:cNvPr id="9" name="Title 8"/>
          <p:cNvSpPr>
            <a:spLocks noGrp="1"/>
          </p:cNvSpPr>
          <p:nvPr>
            <p:ph type="title"/>
          </p:nvPr>
        </p:nvSpPr>
        <p:spPr>
          <a:xfrm>
            <a:off x="810211" y="360000"/>
            <a:ext cx="7524160" cy="369332"/>
          </a:xfrm>
          <a:prstGeom prst="rect">
            <a:avLst/>
          </a:prstGeom>
        </p:spPr>
        <p:txBody>
          <a:bodyPr lIns="0" tIns="0" rIns="0" bIns="0"/>
          <a:lstStyle>
            <a:lvl1pPr>
              <a:defRPr>
                <a:solidFill>
                  <a:srgbClr val="839DB2"/>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810211" y="936000"/>
            <a:ext cx="7524160" cy="4986000"/>
          </a:xfrm>
          <a:prstGeom prst="rect">
            <a:avLst/>
          </a:prstGeom>
        </p:spPr>
        <p:txBody>
          <a:bodyPr lIns="0" tIns="0" rIns="0" bIns="0"/>
          <a:lstStyle>
            <a:lvl1pPr marL="0" indent="-135000">
              <a:lnSpc>
                <a:spcPts val="1650"/>
              </a:lnSpc>
              <a:spcBef>
                <a:spcPts val="825"/>
              </a:spcBef>
              <a:buClr>
                <a:schemeClr val="accent1">
                  <a:lumMod val="75000"/>
                </a:schemeClr>
              </a:buClr>
              <a:buFont typeface="Arial"/>
              <a:buChar char="•"/>
              <a:defRPr sz="1350">
                <a:solidFill>
                  <a:schemeClr val="tx1"/>
                </a:solidFill>
              </a:defRPr>
            </a:lvl1pPr>
            <a:lvl2pPr marL="472500" indent="-202500">
              <a:lnSpc>
                <a:spcPts val="1500"/>
              </a:lnSpc>
              <a:spcBef>
                <a:spcPts val="750"/>
              </a:spcBef>
              <a:buClr>
                <a:schemeClr val="accent1">
                  <a:lumMod val="75000"/>
                </a:schemeClr>
              </a:buClr>
              <a:buFont typeface="Arial"/>
              <a:buChar char="•"/>
              <a:defRPr sz="1200">
                <a:solidFill>
                  <a:schemeClr val="tx1"/>
                </a:solidFill>
              </a:defRPr>
            </a:lvl2pPr>
            <a:lvl3pPr marL="742500" indent="-202500">
              <a:lnSpc>
                <a:spcPts val="1350"/>
              </a:lnSpc>
              <a:spcBef>
                <a:spcPts val="675"/>
              </a:spcBef>
              <a:buClr>
                <a:schemeClr val="accent1">
                  <a:lumMod val="75000"/>
                </a:schemeClr>
              </a:buClr>
              <a:buFont typeface="Arial"/>
              <a:buChar char="•"/>
              <a:defRPr sz="1050">
                <a:solidFill>
                  <a:schemeClr val="tx1"/>
                </a:solidFill>
              </a:defRPr>
            </a:lvl3pPr>
            <a:lvl4pPr marL="1012500" indent="-202500">
              <a:lnSpc>
                <a:spcPts val="1200"/>
              </a:lnSpc>
              <a:spcBef>
                <a:spcPts val="600"/>
              </a:spcBef>
              <a:buClr>
                <a:schemeClr val="accent1">
                  <a:lumMod val="75000"/>
                </a:schemeClr>
              </a:buClr>
              <a:buFont typeface="Arial"/>
              <a:buChar char="•"/>
              <a:defRPr sz="900">
                <a:solidFill>
                  <a:schemeClr val="tx1"/>
                </a:solidFill>
              </a:defRPr>
            </a:lvl4pPr>
            <a:lvl5pPr marL="1282500" indent="-202500">
              <a:lnSpc>
                <a:spcPts val="1050"/>
              </a:lnSpc>
              <a:spcBef>
                <a:spcPts val="525"/>
              </a:spcBef>
              <a:buClr>
                <a:schemeClr val="accent1">
                  <a:lumMod val="75000"/>
                </a:schemeClr>
              </a:buClr>
              <a:buFont typeface="Arial"/>
              <a:buChar char="•"/>
              <a:defRPr sz="75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60" y="6308255"/>
            <a:ext cx="1619840" cy="216000"/>
          </a:xfrm>
          <a:prstGeom prst="rect">
            <a:avLst/>
          </a:prstGeom>
        </p:spPr>
        <p:txBody>
          <a:bodyPr lIns="0" tIns="0" rIns="0" bIns="0" anchor="b" anchorCtr="0"/>
          <a:lstStyle>
            <a:lvl1pPr algn="ctr">
              <a:defRPr sz="675" b="1">
                <a:solidFill>
                  <a:schemeClr val="accent1">
                    <a:lumMod val="75000"/>
                  </a:schemeClr>
                </a:solidFill>
              </a:defRPr>
            </a:lvl1pPr>
          </a:lstStyle>
          <a:p>
            <a:pPr defTabSz="342900" eaLnBrk="1" fontAlgn="auto" hangingPunct="1">
              <a:spcBef>
                <a:spcPts val="0"/>
              </a:spcBef>
              <a:spcAft>
                <a:spcPts val="0"/>
              </a:spcAft>
            </a:pPr>
            <a:fld id="{E4AB80EA-DB86-D849-B86F-15DAF31F0474}" type="slidenum">
              <a:rPr lang="en-US" smtClean="0">
                <a:solidFill>
                  <a:srgbClr val="4F81BD">
                    <a:lumMod val="75000"/>
                  </a:srgbClr>
                </a:solidFill>
                <a:latin typeface="Arial"/>
                <a:ea typeface="+mn-ea"/>
              </a:rPr>
              <a:pPr defTabSz="342900" eaLnBrk="1" fontAlgn="auto" hangingPunct="1">
                <a:spcBef>
                  <a:spcPts val="0"/>
                </a:spcBef>
                <a:spcAft>
                  <a:spcPts val="0"/>
                </a:spcAft>
              </a:pPr>
              <a:t>‹#›</a:t>
            </a:fld>
            <a:endParaRPr lang="en-US" dirty="0">
              <a:solidFill>
                <a:srgbClr val="4F81BD">
                  <a:lumMod val="75000"/>
                </a:srgbClr>
              </a:solidFill>
              <a:latin typeface="Arial"/>
              <a:ea typeface="+mn-ea"/>
            </a:endParaRPr>
          </a:p>
        </p:txBody>
      </p:sp>
      <p:sp>
        <p:nvSpPr>
          <p:cNvPr id="16" name="Footer Placeholder 11"/>
          <p:cNvSpPr>
            <a:spLocks noGrp="1"/>
          </p:cNvSpPr>
          <p:nvPr>
            <p:ph type="ftr" sz="quarter" idx="3"/>
          </p:nvPr>
        </p:nvSpPr>
        <p:spPr>
          <a:xfrm>
            <a:off x="1817253" y="6308257"/>
            <a:ext cx="3041021" cy="230657"/>
          </a:xfrm>
          <a:prstGeom prst="rect">
            <a:avLst/>
          </a:prstGeom>
        </p:spPr>
        <p:txBody>
          <a:bodyPr vert="horz" lIns="0" tIns="0" rIns="0" bIns="0" rtlCol="0" anchor="b" anchorCtr="0">
            <a:noAutofit/>
          </a:bodyPr>
          <a:lstStyle>
            <a:lvl1pPr algn="l">
              <a:defRPr sz="675" b="1" cap="all" baseline="0">
                <a:solidFill>
                  <a:schemeClr val="accent1">
                    <a:lumMod val="75000"/>
                  </a:schemeClr>
                </a:solidFill>
              </a:defRPr>
            </a:lvl1pPr>
          </a:lstStyle>
          <a:p>
            <a:pPr algn="ctr" defTabSz="342900" eaLnBrk="1" fontAlgn="auto" hangingPunct="1">
              <a:spcBef>
                <a:spcPts val="0"/>
              </a:spcBef>
              <a:spcAft>
                <a:spcPts val="0"/>
              </a:spcAft>
            </a:pPr>
            <a:r>
              <a:rPr lang="en-US" smtClean="0">
                <a:solidFill>
                  <a:srgbClr val="4F81BD">
                    <a:lumMod val="75000"/>
                  </a:srgbClr>
                </a:solidFill>
                <a:latin typeface="Arial"/>
                <a:ea typeface="+mn-ea"/>
              </a:rPr>
              <a:t>European Centre for Medium-Range Weather Forecasts</a:t>
            </a:r>
            <a:endParaRPr lang="en-US" dirty="0">
              <a:solidFill>
                <a:srgbClr val="4F81BD">
                  <a:lumMod val="75000"/>
                </a:srgbClr>
              </a:solidFill>
              <a:latin typeface="Arial"/>
              <a:ea typeface="+mn-ea"/>
            </a:endParaRPr>
          </a:p>
        </p:txBody>
      </p:sp>
    </p:spTree>
    <p:extLst>
      <p:ext uri="{BB962C8B-B14F-4D97-AF65-F5344CB8AC3E}">
        <p14:creationId xmlns:p14="http://schemas.microsoft.com/office/powerpoint/2010/main" val="137029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Date Placeholder 10"/>
          <p:cNvSpPr txBox="1">
            <a:spLocks/>
          </p:cNvSpPr>
          <p:nvPr userDrawn="1"/>
        </p:nvSpPr>
        <p:spPr>
          <a:xfrm>
            <a:off x="6059478" y="5984877"/>
            <a:ext cx="1464851" cy="365125"/>
          </a:xfrm>
          <a:prstGeom prst="rect">
            <a:avLst/>
          </a:prstGeom>
        </p:spPr>
        <p:txBody>
          <a:bodyPr lIns="0" tIns="0" rIns="0" bIns="0" anchor="b"/>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defTabSz="342900" eaLnBrk="1" hangingPunct="1"/>
            <a:r>
              <a:rPr lang="en-US" altLang="en-US" sz="675">
                <a:solidFill>
                  <a:srgbClr val="064E83"/>
                </a:solidFill>
                <a:ea typeface="+mn-ea"/>
              </a:rPr>
              <a:t>© ECMWF </a:t>
            </a:r>
            <a:fld id="{538A9525-99CA-4846-90A6-9D2CFDFC7DB9}" type="datetime4">
              <a:rPr lang="en-US" altLang="en-US" sz="675" smtClean="0">
                <a:solidFill>
                  <a:srgbClr val="064E83"/>
                </a:solidFill>
                <a:ea typeface="+mn-ea"/>
              </a:rPr>
              <a:pPr algn="r" defTabSz="342900" eaLnBrk="1" hangingPunct="1"/>
              <a:t>June 13, 2018</a:t>
            </a:fld>
            <a:endParaRPr lang="en-US" altLang="en-US" sz="675">
              <a:solidFill>
                <a:srgbClr val="064E83"/>
              </a:solidFill>
              <a:ea typeface="+mn-ea"/>
            </a:endParaRPr>
          </a:p>
        </p:txBody>
      </p:sp>
      <p:pic>
        <p:nvPicPr>
          <p:cNvPr id="8" name="Picture 9" descr="ECMWF_Master_Logo_RGB_nostrap.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20864" y="5984877"/>
            <a:ext cx="160180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1620422" y="1429277"/>
            <a:ext cx="5903738" cy="384721"/>
          </a:xfrm>
          <a:prstGeom prst="rect">
            <a:avLst/>
          </a:prstGeom>
        </p:spPr>
        <p:txBody>
          <a:bodyPr vert="horz" lIns="0" tIns="0" rIns="0" bIns="0" anchor="b" anchorCtr="0">
            <a:spAutoFit/>
          </a:bodyPr>
          <a:lstStyle>
            <a:lvl1pPr marL="0" indent="0">
              <a:lnSpc>
                <a:spcPts val="3000"/>
              </a:lnSpc>
              <a:spcBef>
                <a:spcPts val="0"/>
              </a:spcBef>
              <a:buNone/>
              <a:defRPr sz="2700" b="1">
                <a:solidFill>
                  <a:srgbClr val="064E83"/>
                </a:solidFill>
              </a:defRPr>
            </a:lvl1pPr>
          </a:lstStyle>
          <a:p>
            <a:pPr lvl="0"/>
            <a:r>
              <a:rPr lang="en-US" dirty="0"/>
              <a:t>Click to edit Master text styles</a:t>
            </a:r>
          </a:p>
        </p:txBody>
      </p:sp>
      <p:sp>
        <p:nvSpPr>
          <p:cNvPr id="14" name="Text Placeholder 12"/>
          <p:cNvSpPr>
            <a:spLocks noGrp="1"/>
          </p:cNvSpPr>
          <p:nvPr>
            <p:ph type="body" sz="quarter" idx="11"/>
          </p:nvPr>
        </p:nvSpPr>
        <p:spPr>
          <a:xfrm>
            <a:off x="1620422" y="1980000"/>
            <a:ext cx="5903738" cy="294953"/>
          </a:xfrm>
          <a:prstGeom prst="rect">
            <a:avLst/>
          </a:prstGeom>
        </p:spPr>
        <p:txBody>
          <a:bodyPr vert="horz" wrap="square" lIns="0" tIns="0" rIns="0" bIns="0">
            <a:spAutoFit/>
          </a:bodyPr>
          <a:lstStyle>
            <a:lvl1pPr marL="0" indent="0">
              <a:lnSpc>
                <a:spcPts val="2250"/>
              </a:lnSpc>
              <a:spcBef>
                <a:spcPts val="0"/>
              </a:spcBef>
              <a:buNone/>
              <a:defRPr sz="1800">
                <a:solidFill>
                  <a:srgbClr val="064E83"/>
                </a:solidFill>
              </a:defRPr>
            </a:lvl1pPr>
          </a:lstStyle>
          <a:p>
            <a:pPr lvl="0"/>
            <a:r>
              <a:rPr lang="en-US" dirty="0"/>
              <a:t>Click to edit Master text styles</a:t>
            </a:r>
          </a:p>
        </p:txBody>
      </p:sp>
      <p:sp>
        <p:nvSpPr>
          <p:cNvPr id="15" name="Text Placeholder 12"/>
          <p:cNvSpPr>
            <a:spLocks noGrp="1"/>
          </p:cNvSpPr>
          <p:nvPr>
            <p:ph type="body" sz="quarter" idx="12"/>
          </p:nvPr>
        </p:nvSpPr>
        <p:spPr>
          <a:xfrm>
            <a:off x="1620422" y="2700003"/>
            <a:ext cx="5903738" cy="230832"/>
          </a:xfrm>
          <a:prstGeom prst="rect">
            <a:avLst/>
          </a:prstGeom>
        </p:spPr>
        <p:txBody>
          <a:bodyPr vert="horz" wrap="square" lIns="0" tIns="0" rIns="0" bIns="0">
            <a:spAutoFit/>
          </a:bodyPr>
          <a:lstStyle>
            <a:lvl1pPr marL="0" indent="0">
              <a:lnSpc>
                <a:spcPts val="1800"/>
              </a:lnSpc>
              <a:spcBef>
                <a:spcPts val="0"/>
              </a:spcBef>
              <a:buNone/>
              <a:defRPr sz="1500">
                <a:solidFill>
                  <a:srgbClr val="064E83"/>
                </a:solidFill>
              </a:defRPr>
            </a:lvl1pPr>
          </a:lstStyle>
          <a:p>
            <a:pPr lvl="0"/>
            <a:r>
              <a:rPr lang="en-US" dirty="0"/>
              <a:t>Click to edit Master text styles</a:t>
            </a:r>
          </a:p>
        </p:txBody>
      </p:sp>
      <p:sp>
        <p:nvSpPr>
          <p:cNvPr id="16" name="Text Placeholder 12"/>
          <p:cNvSpPr>
            <a:spLocks noGrp="1"/>
          </p:cNvSpPr>
          <p:nvPr>
            <p:ph type="body" sz="quarter" idx="13"/>
          </p:nvPr>
        </p:nvSpPr>
        <p:spPr>
          <a:xfrm>
            <a:off x="1620422" y="3121226"/>
            <a:ext cx="5903738" cy="192360"/>
          </a:xfrm>
          <a:prstGeom prst="rect">
            <a:avLst/>
          </a:prstGeom>
        </p:spPr>
        <p:txBody>
          <a:bodyPr vert="horz" wrap="square" lIns="0" tIns="0" rIns="0" bIns="0">
            <a:spAutoFit/>
          </a:bodyPr>
          <a:lstStyle>
            <a:lvl1pPr marL="0" indent="0">
              <a:lnSpc>
                <a:spcPts val="1500"/>
              </a:lnSpc>
              <a:spcBef>
                <a:spcPts val="0"/>
              </a:spcBef>
              <a:buNone/>
              <a:defRPr sz="1200">
                <a:solidFill>
                  <a:srgbClr val="064E83"/>
                </a:solidFill>
              </a:defRPr>
            </a:lvl1pPr>
          </a:lstStyle>
          <a:p>
            <a:pPr lvl="0"/>
            <a:r>
              <a:rPr lang="en-US" dirty="0"/>
              <a:t>Click to edit Master text styles</a:t>
            </a:r>
          </a:p>
        </p:txBody>
      </p:sp>
      <p:sp>
        <p:nvSpPr>
          <p:cNvPr id="17" name="Text Placeholder 12"/>
          <p:cNvSpPr>
            <a:spLocks noGrp="1"/>
          </p:cNvSpPr>
          <p:nvPr>
            <p:ph type="body" sz="quarter" idx="14"/>
          </p:nvPr>
        </p:nvSpPr>
        <p:spPr>
          <a:xfrm>
            <a:off x="1620422" y="3429000"/>
            <a:ext cx="5903738" cy="179536"/>
          </a:xfrm>
          <a:prstGeom prst="rect">
            <a:avLst/>
          </a:prstGeom>
        </p:spPr>
        <p:txBody>
          <a:bodyPr vert="horz" wrap="square" lIns="0" tIns="0" rIns="0" bIns="0">
            <a:spAutoFit/>
          </a:bodyPr>
          <a:lstStyle>
            <a:lvl1pPr marL="0" indent="0">
              <a:lnSpc>
                <a:spcPts val="1350"/>
              </a:lnSpc>
              <a:spcBef>
                <a:spcPts val="0"/>
              </a:spcBef>
              <a:buNone/>
              <a:defRPr sz="1050">
                <a:solidFill>
                  <a:srgbClr val="064E83"/>
                </a:solidFill>
              </a:defRPr>
            </a:lvl1pPr>
          </a:lstStyle>
          <a:p>
            <a:pPr lvl="0"/>
            <a:r>
              <a:rPr lang="en-US" dirty="0" err="1"/>
              <a:t>Click to edit Master text styles</a:t>
            </a:r>
          </a:p>
        </p:txBody>
      </p:sp>
    </p:spTree>
    <p:extLst>
      <p:ext uri="{BB962C8B-B14F-4D97-AF65-F5344CB8AC3E}">
        <p14:creationId xmlns:p14="http://schemas.microsoft.com/office/powerpoint/2010/main" val="217812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2A1D10B8-84C1-45AD-9668-4ADAE7279AAF}"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1500"/>
            </a:lvl1pPr>
            <a:lvl2pPr marL="342897" indent="0">
              <a:buNone/>
              <a:defRPr sz="1350"/>
            </a:lvl2pPr>
            <a:lvl3pPr marL="685793" indent="0">
              <a:buNone/>
              <a:defRPr sz="1200"/>
            </a:lvl3pPr>
            <a:lvl4pPr marL="1028690" indent="0">
              <a:buNone/>
              <a:defRPr sz="1050"/>
            </a:lvl4pPr>
            <a:lvl5pPr marL="1371587" indent="0">
              <a:buNone/>
              <a:defRPr sz="1050"/>
            </a:lvl5pPr>
            <a:lvl6pPr marL="1714484" indent="0">
              <a:buNone/>
              <a:defRPr sz="1050"/>
            </a:lvl6pPr>
            <a:lvl7pPr marL="2057380" indent="0">
              <a:buNone/>
              <a:defRPr sz="1050"/>
            </a:lvl7pPr>
            <a:lvl8pPr marL="2400276" indent="0">
              <a:buNone/>
              <a:defRPr sz="1050"/>
            </a:lvl8pPr>
            <a:lvl9pPr marL="274317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F92AD09-094E-4538-98F8-DC9F3646996F}"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1"/>
            <a:ext cx="381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76401"/>
            <a:ext cx="381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5443DB8-6C60-447B-B7E1-743EEFE3BB49}"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7" indent="0">
              <a:buNone/>
              <a:defRPr sz="1200" b="1"/>
            </a:lvl5pPr>
            <a:lvl6pPr marL="1714484" indent="0">
              <a:buNone/>
              <a:defRPr sz="1200" b="1"/>
            </a:lvl6pPr>
            <a:lvl7pPr marL="2057380" indent="0">
              <a:buNone/>
              <a:defRPr sz="1200" b="1"/>
            </a:lvl7pPr>
            <a:lvl8pPr marL="2400276" indent="0">
              <a:buNone/>
              <a:defRPr sz="1200" b="1"/>
            </a:lvl8pPr>
            <a:lvl9pPr marL="274317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7" indent="0">
              <a:buNone/>
              <a:defRPr sz="1200" b="1"/>
            </a:lvl5pPr>
            <a:lvl6pPr marL="1714484" indent="0">
              <a:buNone/>
              <a:defRPr sz="1200" b="1"/>
            </a:lvl6pPr>
            <a:lvl7pPr marL="2057380" indent="0">
              <a:buNone/>
              <a:defRPr sz="1200" b="1"/>
            </a:lvl7pPr>
            <a:lvl8pPr marL="2400276" indent="0">
              <a:buNone/>
              <a:defRPr sz="1200" b="1"/>
            </a:lvl8pPr>
            <a:lvl9pPr marL="274317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8762D2AA-9E46-43E3-9645-F11EE1CC8A5A}"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EC10ACD7-5EF0-43CF-863E-FD61E380D4EE}"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EF4878C3-40E8-403E-AC6D-079C4152345C}"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7" indent="0">
              <a:buNone/>
              <a:defRPr sz="900"/>
            </a:lvl2pPr>
            <a:lvl3pPr marL="685793" indent="0">
              <a:buNone/>
              <a:defRPr sz="750"/>
            </a:lvl3pPr>
            <a:lvl4pPr marL="1028690" indent="0">
              <a:buNone/>
              <a:defRPr sz="675"/>
            </a:lvl4pPr>
            <a:lvl5pPr marL="1371587" indent="0">
              <a:buNone/>
              <a:defRPr sz="675"/>
            </a:lvl5pPr>
            <a:lvl6pPr marL="1714484" indent="0">
              <a:buNone/>
              <a:defRPr sz="675"/>
            </a:lvl6pPr>
            <a:lvl7pPr marL="2057380" indent="0">
              <a:buNone/>
              <a:defRPr sz="675"/>
            </a:lvl7pPr>
            <a:lvl8pPr marL="2400276" indent="0">
              <a:buNone/>
              <a:defRPr sz="675"/>
            </a:lvl8pPr>
            <a:lvl9pPr marL="274317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1A780B62-14B3-4226-BA20-7FCC036E11F7}"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7" indent="0">
              <a:buNone/>
              <a:defRPr sz="2100"/>
            </a:lvl2pPr>
            <a:lvl3pPr marL="685793" indent="0">
              <a:buNone/>
              <a:defRPr sz="1800"/>
            </a:lvl3pPr>
            <a:lvl4pPr marL="1028690" indent="0">
              <a:buNone/>
              <a:defRPr sz="1500"/>
            </a:lvl4pPr>
            <a:lvl5pPr marL="1371587" indent="0">
              <a:buNone/>
              <a:defRPr sz="1500"/>
            </a:lvl5pPr>
            <a:lvl6pPr marL="1714484" indent="0">
              <a:buNone/>
              <a:defRPr sz="1500"/>
            </a:lvl6pPr>
            <a:lvl7pPr marL="2057380" indent="0">
              <a:buNone/>
              <a:defRPr sz="1500"/>
            </a:lvl7pPr>
            <a:lvl8pPr marL="2400276" indent="0">
              <a:buNone/>
              <a:defRPr sz="1500"/>
            </a:lvl8pPr>
            <a:lvl9pPr marL="2743172"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897" indent="0">
              <a:buNone/>
              <a:defRPr sz="900"/>
            </a:lvl2pPr>
            <a:lvl3pPr marL="685793" indent="0">
              <a:buNone/>
              <a:defRPr sz="750"/>
            </a:lvl3pPr>
            <a:lvl4pPr marL="1028690" indent="0">
              <a:buNone/>
              <a:defRPr sz="675"/>
            </a:lvl4pPr>
            <a:lvl5pPr marL="1371587" indent="0">
              <a:buNone/>
              <a:defRPr sz="675"/>
            </a:lvl5pPr>
            <a:lvl6pPr marL="1714484" indent="0">
              <a:buNone/>
              <a:defRPr sz="675"/>
            </a:lvl6pPr>
            <a:lvl7pPr marL="2057380" indent="0">
              <a:buNone/>
              <a:defRPr sz="675"/>
            </a:lvl7pPr>
            <a:lvl8pPr marL="2400276" indent="0">
              <a:buNone/>
              <a:defRPr sz="675"/>
            </a:lvl8pPr>
            <a:lvl9pPr marL="274317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F7C56E33-1B16-42D2-8CE5-7CC2C6125496}"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39" tIns="45719" rIns="91439" bIns="4571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050">
                <a:latin typeface="Arial" pitchFamily="-1" charset="0"/>
                <a:ea typeface="+mn-ea"/>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050">
                <a:latin typeface="Arial" pitchFamily="-1" charset="0"/>
                <a:ea typeface="+mn-ea"/>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050"/>
            </a:lvl1pPr>
          </a:lstStyle>
          <a:p>
            <a:fld id="{46FB7039-5EA3-4133-AF90-DA8DE79E3D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fade/>
  </p:transition>
  <p:txStyles>
    <p:titleStyle>
      <a:lvl1pPr algn="l" rtl="0" eaLnBrk="0" fontAlgn="base" hangingPunct="0">
        <a:spcBef>
          <a:spcPct val="0"/>
        </a:spcBef>
        <a:spcAft>
          <a:spcPct val="0"/>
        </a:spcAft>
        <a:defRPr sz="27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27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27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27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2700">
          <a:solidFill>
            <a:schemeClr val="tx2"/>
          </a:solidFill>
          <a:latin typeface="Arial" pitchFamily="-1" charset="0"/>
          <a:ea typeface="ＭＳ Ｐゴシック" pitchFamily="34" charset="-128"/>
          <a:cs typeface="ＭＳ Ｐゴシック" pitchFamily="-1" charset="-128"/>
        </a:defRPr>
      </a:lvl5pPr>
      <a:lvl6pPr marL="342897" algn="l" rtl="0" fontAlgn="base">
        <a:spcBef>
          <a:spcPct val="0"/>
        </a:spcBef>
        <a:spcAft>
          <a:spcPct val="0"/>
        </a:spcAft>
        <a:defRPr sz="2700">
          <a:solidFill>
            <a:schemeClr val="tx2"/>
          </a:solidFill>
          <a:latin typeface="Arial" pitchFamily="-1" charset="0"/>
          <a:ea typeface="ＭＳ Ｐゴシック" pitchFamily="-1" charset="-128"/>
          <a:cs typeface="ＭＳ Ｐゴシック" pitchFamily="-1" charset="-128"/>
        </a:defRPr>
      </a:lvl6pPr>
      <a:lvl7pPr marL="685793" algn="l" rtl="0" fontAlgn="base">
        <a:spcBef>
          <a:spcPct val="0"/>
        </a:spcBef>
        <a:spcAft>
          <a:spcPct val="0"/>
        </a:spcAft>
        <a:defRPr sz="2700">
          <a:solidFill>
            <a:schemeClr val="tx2"/>
          </a:solidFill>
          <a:latin typeface="Arial" pitchFamily="-1" charset="0"/>
          <a:ea typeface="ＭＳ Ｐゴシック" pitchFamily="-1" charset="-128"/>
          <a:cs typeface="ＭＳ Ｐゴシック" pitchFamily="-1" charset="-128"/>
        </a:defRPr>
      </a:lvl7pPr>
      <a:lvl8pPr marL="1028690" algn="l" rtl="0" fontAlgn="base">
        <a:spcBef>
          <a:spcPct val="0"/>
        </a:spcBef>
        <a:spcAft>
          <a:spcPct val="0"/>
        </a:spcAft>
        <a:defRPr sz="2700">
          <a:solidFill>
            <a:schemeClr val="tx2"/>
          </a:solidFill>
          <a:latin typeface="Arial" pitchFamily="-1" charset="0"/>
          <a:ea typeface="ＭＳ Ｐゴシック" pitchFamily="-1" charset="-128"/>
          <a:cs typeface="ＭＳ Ｐゴシック" pitchFamily="-1" charset="-128"/>
        </a:defRPr>
      </a:lvl8pPr>
      <a:lvl9pPr marL="1371587" algn="l" rtl="0" fontAlgn="base">
        <a:spcBef>
          <a:spcPct val="0"/>
        </a:spcBef>
        <a:spcAft>
          <a:spcPct val="0"/>
        </a:spcAft>
        <a:defRPr sz="2700">
          <a:solidFill>
            <a:schemeClr val="tx2"/>
          </a:solidFill>
          <a:latin typeface="Arial" pitchFamily="-1" charset="0"/>
          <a:ea typeface="ＭＳ Ｐゴシック" pitchFamily="-1" charset="-128"/>
          <a:cs typeface="ＭＳ Ｐゴシック" pitchFamily="-1" charset="-128"/>
        </a:defRPr>
      </a:lvl9pPr>
    </p:titleStyle>
    <p:bodyStyle>
      <a:lvl1pPr marL="255985" indent="-255985" algn="l" rtl="0" eaLnBrk="0" fontAlgn="base" hangingPunct="0">
        <a:spcBef>
          <a:spcPct val="20000"/>
        </a:spcBef>
        <a:spcAft>
          <a:spcPct val="0"/>
        </a:spcAft>
        <a:buChar char="•"/>
        <a:defRPr sz="1800">
          <a:solidFill>
            <a:schemeClr val="tx1"/>
          </a:solidFill>
          <a:latin typeface="+mn-lt"/>
          <a:ea typeface="ＭＳ Ｐゴシック" pitchFamily="34" charset="-128"/>
          <a:cs typeface="+mn-cs"/>
        </a:defRPr>
      </a:lvl1pPr>
      <a:lvl2pPr marL="556022" indent="-213122" algn="l" rtl="0" eaLnBrk="0" fontAlgn="base" hangingPunct="0">
        <a:spcBef>
          <a:spcPct val="20000"/>
        </a:spcBef>
        <a:spcAft>
          <a:spcPct val="0"/>
        </a:spcAft>
        <a:buChar char="–"/>
        <a:defRPr sz="1500">
          <a:solidFill>
            <a:schemeClr val="tx1"/>
          </a:solidFill>
          <a:latin typeface="+mn-lt"/>
          <a:ea typeface="ＭＳ Ｐゴシック" pitchFamily="34" charset="-128"/>
        </a:defRPr>
      </a:lvl2pPr>
      <a:lvl3pPr marL="856060" indent="-17026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198960" indent="-170260" algn="l" rtl="0" eaLnBrk="0" fontAlgn="base" hangingPunct="0">
        <a:spcBef>
          <a:spcPct val="20000"/>
        </a:spcBef>
        <a:spcAft>
          <a:spcPct val="0"/>
        </a:spcAft>
        <a:buChar char="–"/>
        <a:defRPr sz="1200">
          <a:solidFill>
            <a:schemeClr val="tx1"/>
          </a:solidFill>
          <a:latin typeface="+mn-lt"/>
          <a:ea typeface="ＭＳ Ｐゴシック" pitchFamily="34" charset="-128"/>
        </a:defRPr>
      </a:lvl4pPr>
      <a:lvl5pPr marL="1541860" indent="-170260" algn="l" rtl="0" eaLnBrk="0" fontAlgn="base" hangingPunct="0">
        <a:spcBef>
          <a:spcPct val="20000"/>
        </a:spcBef>
        <a:spcAft>
          <a:spcPct val="0"/>
        </a:spcAft>
        <a:buChar char="»"/>
        <a:defRPr sz="1200">
          <a:solidFill>
            <a:schemeClr val="tx1"/>
          </a:solidFill>
          <a:latin typeface="+mn-lt"/>
          <a:ea typeface="ＭＳ Ｐゴシック" pitchFamily="34" charset="-128"/>
        </a:defRPr>
      </a:lvl5pPr>
      <a:lvl6pPr marL="1885931" indent="-171448" algn="l" rtl="0" fontAlgn="base">
        <a:spcBef>
          <a:spcPct val="20000"/>
        </a:spcBef>
        <a:spcAft>
          <a:spcPct val="0"/>
        </a:spcAft>
        <a:buChar char="»"/>
        <a:defRPr sz="1200">
          <a:solidFill>
            <a:schemeClr val="tx1"/>
          </a:solidFill>
          <a:latin typeface="+mn-lt"/>
          <a:ea typeface="+mn-ea"/>
        </a:defRPr>
      </a:lvl6pPr>
      <a:lvl7pPr marL="2228828" indent="-171448" algn="l" rtl="0" fontAlgn="base">
        <a:spcBef>
          <a:spcPct val="20000"/>
        </a:spcBef>
        <a:spcAft>
          <a:spcPct val="0"/>
        </a:spcAft>
        <a:buChar char="»"/>
        <a:defRPr sz="1200">
          <a:solidFill>
            <a:schemeClr val="tx1"/>
          </a:solidFill>
          <a:latin typeface="+mn-lt"/>
          <a:ea typeface="+mn-ea"/>
        </a:defRPr>
      </a:lvl7pPr>
      <a:lvl8pPr marL="2571725" indent="-171448" algn="l" rtl="0" fontAlgn="base">
        <a:spcBef>
          <a:spcPct val="20000"/>
        </a:spcBef>
        <a:spcAft>
          <a:spcPct val="0"/>
        </a:spcAft>
        <a:buChar char="»"/>
        <a:defRPr sz="1200">
          <a:solidFill>
            <a:schemeClr val="tx1"/>
          </a:solidFill>
          <a:latin typeface="+mn-lt"/>
          <a:ea typeface="+mn-ea"/>
        </a:defRPr>
      </a:lvl8pPr>
      <a:lvl9pPr marL="2914621" indent="-171448"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897" rtl="0" eaLnBrk="1" latinLnBrk="0" hangingPunct="1">
        <a:defRPr sz="1350" kern="1200">
          <a:solidFill>
            <a:schemeClr val="tx1"/>
          </a:solidFill>
          <a:latin typeface="+mn-lt"/>
          <a:ea typeface="+mn-ea"/>
          <a:cs typeface="+mn-cs"/>
        </a:defRPr>
      </a:lvl1pPr>
      <a:lvl2pPr marL="342897" algn="l" defTabSz="342897" rtl="0" eaLnBrk="1" latinLnBrk="0" hangingPunct="1">
        <a:defRPr sz="1350" kern="1200">
          <a:solidFill>
            <a:schemeClr val="tx1"/>
          </a:solidFill>
          <a:latin typeface="+mn-lt"/>
          <a:ea typeface="+mn-ea"/>
          <a:cs typeface="+mn-cs"/>
        </a:defRPr>
      </a:lvl2pPr>
      <a:lvl3pPr marL="685793" algn="l" defTabSz="342897" rtl="0" eaLnBrk="1" latinLnBrk="0" hangingPunct="1">
        <a:defRPr sz="1350" kern="1200">
          <a:solidFill>
            <a:schemeClr val="tx1"/>
          </a:solidFill>
          <a:latin typeface="+mn-lt"/>
          <a:ea typeface="+mn-ea"/>
          <a:cs typeface="+mn-cs"/>
        </a:defRPr>
      </a:lvl3pPr>
      <a:lvl4pPr marL="1028690" algn="l" defTabSz="342897" rtl="0" eaLnBrk="1" latinLnBrk="0" hangingPunct="1">
        <a:defRPr sz="1350" kern="1200">
          <a:solidFill>
            <a:schemeClr val="tx1"/>
          </a:solidFill>
          <a:latin typeface="+mn-lt"/>
          <a:ea typeface="+mn-ea"/>
          <a:cs typeface="+mn-cs"/>
        </a:defRPr>
      </a:lvl4pPr>
      <a:lvl5pPr marL="1371587" algn="l" defTabSz="342897" rtl="0" eaLnBrk="1" latinLnBrk="0" hangingPunct="1">
        <a:defRPr sz="1350" kern="1200">
          <a:solidFill>
            <a:schemeClr val="tx1"/>
          </a:solidFill>
          <a:latin typeface="+mn-lt"/>
          <a:ea typeface="+mn-ea"/>
          <a:cs typeface="+mn-cs"/>
        </a:defRPr>
      </a:lvl5pPr>
      <a:lvl6pPr marL="1714484" algn="l" defTabSz="342897" rtl="0" eaLnBrk="1" latinLnBrk="0" hangingPunct="1">
        <a:defRPr sz="1350" kern="1200">
          <a:solidFill>
            <a:schemeClr val="tx1"/>
          </a:solidFill>
          <a:latin typeface="+mn-lt"/>
          <a:ea typeface="+mn-ea"/>
          <a:cs typeface="+mn-cs"/>
        </a:defRPr>
      </a:lvl6pPr>
      <a:lvl7pPr marL="2057380" algn="l" defTabSz="342897" rtl="0" eaLnBrk="1" latinLnBrk="0" hangingPunct="1">
        <a:defRPr sz="1350" kern="1200">
          <a:solidFill>
            <a:schemeClr val="tx1"/>
          </a:solidFill>
          <a:latin typeface="+mn-lt"/>
          <a:ea typeface="+mn-ea"/>
          <a:cs typeface="+mn-cs"/>
        </a:defRPr>
      </a:lvl7pPr>
      <a:lvl8pPr marL="2400276" algn="l" defTabSz="342897" rtl="0" eaLnBrk="1" latinLnBrk="0" hangingPunct="1">
        <a:defRPr sz="1350" kern="1200">
          <a:solidFill>
            <a:schemeClr val="tx1"/>
          </a:solidFill>
          <a:latin typeface="+mn-lt"/>
          <a:ea typeface="+mn-ea"/>
          <a:cs typeface="+mn-cs"/>
        </a:defRPr>
      </a:lvl8pPr>
      <a:lvl9pPr marL="2743172" algn="l" defTabSz="34289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owerPoint_strip.png"/>
          <p:cNvPicPr>
            <a:picLocks noChangeAspect="1"/>
          </p:cNvPicPr>
          <p:nvPr/>
        </p:nvPicPr>
        <p:blipFill>
          <a:blip r:embed="rId7"/>
          <a:stretch>
            <a:fillRect/>
          </a:stretch>
        </p:blipFill>
        <p:spPr>
          <a:xfrm>
            <a:off x="0" y="0"/>
            <a:ext cx="137196" cy="6858000"/>
          </a:xfrm>
          <a:prstGeom prst="rect">
            <a:avLst/>
          </a:prstGeom>
        </p:spPr>
      </p:pic>
    </p:spTree>
    <p:extLst>
      <p:ext uri="{BB962C8B-B14F-4D97-AF65-F5344CB8AC3E}">
        <p14:creationId xmlns:p14="http://schemas.microsoft.com/office/powerpoint/2010/main" val="5644000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hf hdr="0" dt="0"/>
  <p:txStyles>
    <p:titleStyle>
      <a:lvl1pPr algn="l" defTabSz="342900" rtl="0" eaLnBrk="1" latinLnBrk="0" hangingPunct="1">
        <a:lnSpc>
          <a:spcPts val="2100"/>
        </a:lnSpc>
        <a:spcBef>
          <a:spcPct val="0"/>
        </a:spcBef>
        <a:buNone/>
        <a:defRPr sz="1800" kern="1200">
          <a:solidFill>
            <a:schemeClr val="bg1"/>
          </a:solidFill>
          <a:latin typeface="+mj-lt"/>
          <a:ea typeface="+mj-ea"/>
          <a:cs typeface="+mj-cs"/>
        </a:defRPr>
      </a:lvl1pPr>
    </p:titleStyle>
    <p:bodyStyle>
      <a:lvl1pPr marL="257175" indent="-257175" algn="l" defTabSz="342900" rtl="0" eaLnBrk="1" latinLnBrk="0" hangingPunct="1">
        <a:spcBef>
          <a:spcPct val="20000"/>
        </a:spcBef>
        <a:buClr>
          <a:schemeClr val="bg1"/>
        </a:buClr>
        <a:buFont typeface="Arial"/>
        <a:buChar char="•"/>
        <a:defRPr sz="2400" kern="1200">
          <a:solidFill>
            <a:schemeClr val="bg1"/>
          </a:solidFill>
          <a:latin typeface="+mn-lt"/>
          <a:ea typeface="+mn-ea"/>
          <a:cs typeface="+mn-cs"/>
        </a:defRPr>
      </a:lvl1pPr>
      <a:lvl2pPr marL="557213" indent="-214313" algn="l" defTabSz="342900" rtl="0" eaLnBrk="1" latinLnBrk="0" hangingPunct="1">
        <a:spcBef>
          <a:spcPct val="20000"/>
        </a:spcBef>
        <a:buClr>
          <a:schemeClr val="bg1"/>
        </a:buClr>
        <a:buFont typeface="Arial"/>
        <a:buChar char="–"/>
        <a:defRPr sz="2100" kern="1200">
          <a:solidFill>
            <a:schemeClr val="bg1"/>
          </a:solidFill>
          <a:latin typeface="+mn-lt"/>
          <a:ea typeface="+mn-ea"/>
          <a:cs typeface="+mn-cs"/>
        </a:defRPr>
      </a:lvl2pPr>
      <a:lvl3pPr marL="857250" indent="-171450" algn="l" defTabSz="342900" rtl="0" eaLnBrk="1" latinLnBrk="0" hangingPunct="1">
        <a:spcBef>
          <a:spcPct val="20000"/>
        </a:spcBef>
        <a:buClr>
          <a:schemeClr val="bg1"/>
        </a:buClr>
        <a:buFont typeface="Arial"/>
        <a:buChar char="•"/>
        <a:defRPr sz="1800" kern="1200">
          <a:solidFill>
            <a:schemeClr val="bg1"/>
          </a:solidFill>
          <a:latin typeface="+mn-lt"/>
          <a:ea typeface="+mn-ea"/>
          <a:cs typeface="+mn-cs"/>
        </a:defRPr>
      </a:lvl3pPr>
      <a:lvl4pPr marL="1200150" indent="-171450" algn="l" defTabSz="342900" rtl="0" eaLnBrk="1" latinLnBrk="0" hangingPunct="1">
        <a:spcBef>
          <a:spcPct val="20000"/>
        </a:spcBef>
        <a:buClr>
          <a:schemeClr val="bg1"/>
        </a:buClr>
        <a:buFont typeface="Arial"/>
        <a:buChar char="–"/>
        <a:defRPr sz="1500" kern="1200">
          <a:solidFill>
            <a:schemeClr val="bg1"/>
          </a:solidFill>
          <a:latin typeface="+mn-lt"/>
          <a:ea typeface="+mn-ea"/>
          <a:cs typeface="+mn-cs"/>
        </a:defRPr>
      </a:lvl4pPr>
      <a:lvl5pPr marL="1543050" indent="-171450" algn="l" defTabSz="342900" rtl="0" eaLnBrk="1" latinLnBrk="0" hangingPunct="1">
        <a:spcBef>
          <a:spcPct val="20000"/>
        </a:spcBef>
        <a:buClr>
          <a:schemeClr val="bg1"/>
        </a:buClr>
        <a:buFont typeface="Arial"/>
        <a:buChar char="»"/>
        <a:defRPr sz="150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goosocean.or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jpe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528" y="2492896"/>
            <a:ext cx="8352927" cy="936104"/>
          </a:xfrm>
          <a:prstGeom prst="rect">
            <a:avLst/>
          </a:prstGeom>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AU" sz="2400" b="1" kern="0" dirty="0" smtClean="0">
                <a:solidFill>
                  <a:schemeClr val="accent2"/>
                </a:solidFill>
              </a:rPr>
              <a:t>Monitoring and Assessment – Biology and Ecosystems</a:t>
            </a:r>
            <a:endParaRPr lang="en-AU" sz="2400" b="1" kern="0" dirty="0">
              <a:solidFill>
                <a:schemeClr val="accent2"/>
              </a:solidFill>
            </a:endParaRPr>
          </a:p>
          <a:p>
            <a:r>
              <a:rPr lang="en-US" sz="2400" i="1" kern="0" dirty="0"/>
              <a:t/>
            </a:r>
            <a:br>
              <a:rPr lang="en-US" sz="2400" i="1" kern="0" dirty="0"/>
            </a:br>
            <a:endParaRPr lang="en-US" sz="2400" i="1" kern="0" dirty="0"/>
          </a:p>
        </p:txBody>
      </p:sp>
      <p:pic>
        <p:nvPicPr>
          <p:cNvPr id="4" name="Picture 3"/>
          <p:cNvPicPr>
            <a:picLocks noChangeAspect="1"/>
          </p:cNvPicPr>
          <p:nvPr/>
        </p:nvPicPr>
        <p:blipFill>
          <a:blip r:embed="rId3"/>
          <a:stretch>
            <a:fillRect/>
          </a:stretch>
        </p:blipFill>
        <p:spPr>
          <a:xfrm>
            <a:off x="2087724" y="1079306"/>
            <a:ext cx="6858000" cy="989001"/>
          </a:xfrm>
          <a:prstGeom prst="rect">
            <a:avLst/>
          </a:prstGeom>
        </p:spPr>
      </p:pic>
      <p:pic>
        <p:nvPicPr>
          <p:cNvPr id="10" name="Picture 9"/>
          <p:cNvPicPr>
            <a:picLocks noChangeAspect="1"/>
          </p:cNvPicPr>
          <p:nvPr/>
        </p:nvPicPr>
        <p:blipFill>
          <a:blip r:embed="rId4"/>
          <a:stretch>
            <a:fillRect/>
          </a:stretch>
        </p:blipFill>
        <p:spPr>
          <a:xfrm>
            <a:off x="271119" y="1160749"/>
            <a:ext cx="1806731" cy="907559"/>
          </a:xfrm>
          <a:prstGeom prst="rect">
            <a:avLst/>
          </a:prstGeom>
        </p:spPr>
      </p:pic>
      <p:pic>
        <p:nvPicPr>
          <p:cNvPr id="8" name="Picture 7"/>
          <p:cNvPicPr>
            <a:picLocks noChangeAspect="1"/>
          </p:cNvPicPr>
          <p:nvPr/>
        </p:nvPicPr>
        <p:blipFill>
          <a:blip r:embed="rId5"/>
          <a:stretch>
            <a:fillRect/>
          </a:stretch>
        </p:blipFill>
        <p:spPr>
          <a:xfrm>
            <a:off x="1464652" y="4887163"/>
            <a:ext cx="7471961" cy="995675"/>
          </a:xfrm>
          <a:prstGeom prst="rect">
            <a:avLst/>
          </a:prstGeom>
        </p:spPr>
      </p:pic>
      <p:sp>
        <p:nvSpPr>
          <p:cNvPr id="7" name="Rectangle 3"/>
          <p:cNvSpPr txBox="1">
            <a:spLocks noChangeArrowheads="1"/>
          </p:cNvSpPr>
          <p:nvPr/>
        </p:nvSpPr>
        <p:spPr>
          <a:xfrm>
            <a:off x="2324050" y="4191113"/>
            <a:ext cx="6621676" cy="390015"/>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r">
              <a:buNone/>
            </a:pPr>
            <a:r>
              <a:rPr lang="en-US" sz="1200" b="1" i="1" kern="0" dirty="0" smtClean="0"/>
              <a:t>Patricia </a:t>
            </a:r>
            <a:r>
              <a:rPr lang="en-US" sz="1200" b="1" i="1" kern="0" dirty="0"/>
              <a:t>Miloslavich, Nic Bax, Sam Simmons, Ward Appeltans &amp; GOOS </a:t>
            </a:r>
            <a:r>
              <a:rPr lang="en-US" sz="1200" b="1" i="1" kern="0" dirty="0" err="1"/>
              <a:t>BioEco</a:t>
            </a:r>
            <a:r>
              <a:rPr lang="en-US" sz="1200" b="1" i="1" kern="0" dirty="0"/>
              <a:t> Panel</a:t>
            </a:r>
          </a:p>
          <a:p>
            <a:pPr marL="0" indent="0" algn="r">
              <a:buNone/>
            </a:pPr>
            <a:r>
              <a:rPr lang="en-US" sz="1200" i="1" kern="0" dirty="0">
                <a:solidFill>
                  <a:schemeClr val="accent2"/>
                </a:solidFill>
                <a:hlinkClick r:id="rId6"/>
              </a:rPr>
              <a:t>http://goosocean.org</a:t>
            </a:r>
            <a:r>
              <a:rPr lang="en-US" sz="1200" i="1" kern="0" dirty="0" smtClean="0">
                <a:solidFill>
                  <a:schemeClr val="accent2"/>
                </a:solidFill>
                <a:hlinkClick r:id="rId6"/>
              </a:rPr>
              <a:t>/</a:t>
            </a:r>
            <a:endParaRPr lang="en-US" sz="1200" i="1" kern="0" dirty="0">
              <a:solidFill>
                <a:schemeClr val="accent2"/>
              </a:solidFill>
            </a:endParaRPr>
          </a:p>
        </p:txBody>
      </p:sp>
      <p:sp>
        <p:nvSpPr>
          <p:cNvPr id="3" name="TextBox 2"/>
          <p:cNvSpPr txBox="1"/>
          <p:nvPr/>
        </p:nvSpPr>
        <p:spPr>
          <a:xfrm>
            <a:off x="4860032" y="4191113"/>
            <a:ext cx="1080120" cy="276999"/>
          </a:xfrm>
          <a:prstGeom prst="rect">
            <a:avLst/>
          </a:prstGeom>
          <a:solidFill>
            <a:schemeClr val="bg1"/>
          </a:solidFill>
        </p:spPr>
        <p:txBody>
          <a:bodyPr wrap="square" rtlCol="0">
            <a:spAutoFit/>
          </a:bodyPr>
          <a:lstStyle/>
          <a:p>
            <a:r>
              <a:rPr lang="en-AU" sz="1200" b="1" i="1" dirty="0" smtClean="0"/>
              <a:t>Daniel Dunn</a:t>
            </a:r>
            <a:endParaRPr lang="en-AU" sz="1200" b="1" i="1" dirty="0"/>
          </a:p>
        </p:txBody>
      </p:sp>
    </p:spTree>
    <p:extLst>
      <p:ext uri="{BB962C8B-B14F-4D97-AF65-F5344CB8AC3E}">
        <p14:creationId xmlns:p14="http://schemas.microsoft.com/office/powerpoint/2010/main" val="423893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0017488"/>
              </p:ext>
            </p:extLst>
          </p:nvPr>
        </p:nvGraphicFramePr>
        <p:xfrm>
          <a:off x="179512" y="116632"/>
          <a:ext cx="8856984" cy="5970964"/>
        </p:xfrm>
        <a:graphic>
          <a:graphicData uri="http://schemas.openxmlformats.org/drawingml/2006/table">
            <a:tbl>
              <a:tblPr firstRow="1" bandRow="1">
                <a:tableStyleId>{5C22544A-7EE6-4342-B048-85BDC9FD1C3A}</a:tableStyleId>
              </a:tblPr>
              <a:tblGrid>
                <a:gridCol w="576064"/>
                <a:gridCol w="4464496"/>
                <a:gridCol w="720080"/>
                <a:gridCol w="3096344"/>
              </a:tblGrid>
              <a:tr h="332656">
                <a:tc>
                  <a:txBody>
                    <a:bodyPr/>
                    <a:lstStyle/>
                    <a:p>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sz="2400" dirty="0" smtClean="0">
                          <a:effectLst/>
                        </a:rPr>
                        <a:t>Targets</a:t>
                      </a:r>
                      <a:endParaRPr lang="en-AU" sz="2400" dirty="0" smtClean="0"/>
                    </a:p>
                    <a:p>
                      <a:endParaRPr lang="en-AU" dirty="0"/>
                    </a:p>
                  </a:txBody>
                  <a:tcPr/>
                </a:tc>
                <a:tc>
                  <a:txBody>
                    <a:bodyPr/>
                    <a:lstStyle/>
                    <a:p>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sz="2400" dirty="0" smtClean="0">
                          <a:effectLst/>
                        </a:rPr>
                        <a:t>Indicators</a:t>
                      </a:r>
                    </a:p>
                    <a:p>
                      <a:endParaRPr lang="en-AU" dirty="0"/>
                    </a:p>
                  </a:txBody>
                  <a:tcPr/>
                </a:tc>
              </a:tr>
              <a:tr h="370840">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14.1 </a:t>
                      </a:r>
                    </a:p>
                    <a:p>
                      <a:endParaRPr lang="en-AU" dirty="0"/>
                    </a:p>
                  </a:txBody>
                  <a:tcPr/>
                </a:tc>
                <a:tc>
                  <a:txBody>
                    <a:bodyPr/>
                    <a:lstStyle/>
                    <a:p>
                      <a:r>
                        <a:rPr lang="en-AU" dirty="0" smtClean="0">
                          <a:effectLst/>
                        </a:rPr>
                        <a:t>By 2025, prevent and significantly reduce marine pollution of all kinds, in particular from land-based activities, including marine debris and nutrient pollution </a:t>
                      </a:r>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14.1.1</a:t>
                      </a:r>
                    </a:p>
                    <a:p>
                      <a:endParaRPr lang="en-AU" dirty="0"/>
                    </a:p>
                  </a:txBody>
                  <a:tcPr/>
                </a:tc>
                <a:tc>
                  <a:txBody>
                    <a:bodyPr/>
                    <a:lstStyle/>
                    <a:p>
                      <a:r>
                        <a:rPr lang="en-AU" dirty="0" smtClean="0">
                          <a:effectLst/>
                        </a:rPr>
                        <a:t>Index of coastal eutrophication and floating plastic debris density </a:t>
                      </a:r>
                    </a:p>
                    <a:p>
                      <a:endParaRPr lang="en-AU" dirty="0"/>
                    </a:p>
                  </a:txBody>
                  <a:tcPr/>
                </a:tc>
              </a:tr>
              <a:tr h="1164684">
                <a:tc>
                  <a:txBody>
                    <a:bodyPr/>
                    <a:lstStyle/>
                    <a:p>
                      <a:r>
                        <a:rPr lang="en-AU" dirty="0" smtClean="0">
                          <a:effectLst/>
                        </a:rPr>
                        <a:t>14.2</a:t>
                      </a:r>
                      <a:endParaRPr lang="en-AU" dirty="0"/>
                    </a:p>
                  </a:txBody>
                  <a:tcPr/>
                </a:tc>
                <a:tc>
                  <a:txBody>
                    <a:bodyPr/>
                    <a:lstStyle/>
                    <a:p>
                      <a:r>
                        <a:rPr lang="en-AU" dirty="0" smtClean="0">
                          <a:effectLst/>
                        </a:rPr>
                        <a:t> By 2020, sustainably manage and protect marine and coastal ecosystems to avoid significant adverse impacts, including by strengthening their resilience, and take action for their restoration in order to achieve healthy and productive oceans </a:t>
                      </a:r>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14.2.1</a:t>
                      </a:r>
                      <a:endParaRPr lang="en-AU" dirty="0"/>
                    </a:p>
                  </a:txBody>
                  <a:tcPr/>
                </a:tc>
                <a:tc>
                  <a:txBody>
                    <a:bodyPr/>
                    <a:lstStyle/>
                    <a:p>
                      <a:r>
                        <a:rPr lang="en-AU" dirty="0" smtClean="0">
                          <a:effectLst/>
                        </a:rPr>
                        <a:t>Proportion of national exclusive economic zones managed using ecosystem-based approaches </a:t>
                      </a:r>
                      <a:endParaRPr lang="en-AU" dirty="0"/>
                    </a:p>
                  </a:txBody>
                  <a:tcPr/>
                </a:tc>
              </a:tr>
              <a:tr h="370840">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14.3 </a:t>
                      </a:r>
                    </a:p>
                    <a:p>
                      <a:endParaRPr lang="en-AU" dirty="0"/>
                    </a:p>
                  </a:txBody>
                  <a:tcPr/>
                </a:tc>
                <a:tc>
                  <a:txBody>
                    <a:bodyPr/>
                    <a:lstStyle/>
                    <a:p>
                      <a:r>
                        <a:rPr lang="en-AU" dirty="0" smtClean="0">
                          <a:effectLst/>
                        </a:rPr>
                        <a:t>Minimize and address the impacts of ocean acidification, including through enhanced scientific cooperation at all levels </a:t>
                      </a:r>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14.3.1</a:t>
                      </a:r>
                    </a:p>
                    <a:p>
                      <a:endParaRPr lang="en-AU" dirty="0"/>
                    </a:p>
                  </a:txBody>
                  <a:tcPr/>
                </a:tc>
                <a:tc>
                  <a:txBody>
                    <a:bodyPr/>
                    <a:lstStyle/>
                    <a:p>
                      <a:r>
                        <a:rPr lang="en-AU" dirty="0" smtClean="0">
                          <a:effectLst/>
                        </a:rPr>
                        <a:t>Average marine acidity (pH) measured at agreed suite of representative sampling stations </a:t>
                      </a:r>
                    </a:p>
                    <a:p>
                      <a:endParaRPr lang="en-AU" dirty="0"/>
                    </a:p>
                  </a:txBody>
                  <a:tcPr/>
                </a:tc>
              </a:tr>
              <a:tr h="1605880">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14.4 </a:t>
                      </a:r>
                    </a:p>
                    <a:p>
                      <a:endParaRPr lang="en-AU" dirty="0"/>
                    </a:p>
                  </a:txBody>
                  <a:tcPr/>
                </a:tc>
                <a:tc>
                  <a:txBody>
                    <a:bodyPr/>
                    <a:lstStyle/>
                    <a:p>
                      <a:r>
                        <a:rPr lang="en-AU" dirty="0" smtClean="0">
                          <a:effectLst/>
                        </a:rPr>
                        <a:t>By 2020, effectively regulate harvesting and end overfishing, illegal, unreported and unregulated fishing and destructive fishing practices and implement science-based management plans, in order to restore fish stocks in the shortest time feasible, at least to levels that can produce maximum sustainable yield as determined by their biological characteristics </a:t>
                      </a:r>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14.4.1</a:t>
                      </a:r>
                    </a:p>
                    <a:p>
                      <a:endParaRPr lang="en-AU" dirty="0"/>
                    </a:p>
                  </a:txBody>
                  <a:tcPr/>
                </a:tc>
                <a:tc>
                  <a:txBody>
                    <a:bodyPr/>
                    <a:lstStyle/>
                    <a:p>
                      <a:r>
                        <a:rPr lang="en-AU" dirty="0" smtClean="0">
                          <a:effectLst/>
                        </a:rPr>
                        <a:t>Proportion of fish stocks within biologically sustainable levels </a:t>
                      </a:r>
                    </a:p>
                    <a:p>
                      <a:endParaRPr lang="en-AU" dirty="0"/>
                    </a:p>
                  </a:txBody>
                  <a:tcPr/>
                </a:tc>
              </a:tr>
              <a:tr h="370840">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14.5 </a:t>
                      </a:r>
                    </a:p>
                    <a:p>
                      <a:endParaRPr lang="en-AU" dirty="0"/>
                    </a:p>
                  </a:txBody>
                  <a:tcPr/>
                </a:tc>
                <a:tc>
                  <a:txBody>
                    <a:bodyPr/>
                    <a:lstStyle/>
                    <a:p>
                      <a:r>
                        <a:rPr lang="en-AU" dirty="0" smtClean="0">
                          <a:effectLst/>
                        </a:rPr>
                        <a:t>By 2020, conserve at least 10 per cent of coastal and marine areas, consistent with national and international law and based on the best available scientific information </a:t>
                      </a:r>
                      <a:endParaRPr lang="en-AU" dirty="0"/>
                    </a:p>
                  </a:txBody>
                  <a:tcPr/>
                </a:tc>
                <a:tc>
                  <a:txBody>
                    <a:bodyPr/>
                    <a:lstStyle/>
                    <a:p>
                      <a:pPr marL="0" marR="0" lvl="0" indent="0" algn="l" defTabSz="342897" rtl="0" eaLnBrk="1" fontAlgn="auto" latinLnBrk="0" hangingPunct="1">
                        <a:lnSpc>
                          <a:spcPct val="100000"/>
                        </a:lnSpc>
                        <a:spcBef>
                          <a:spcPts val="0"/>
                        </a:spcBef>
                        <a:spcAft>
                          <a:spcPts val="0"/>
                        </a:spcAft>
                        <a:buClrTx/>
                        <a:buSzTx/>
                        <a:buFontTx/>
                        <a:buNone/>
                        <a:tabLst/>
                        <a:defRPr/>
                      </a:pPr>
                      <a:r>
                        <a:rPr lang="en-AU" dirty="0" smtClean="0">
                          <a:effectLst/>
                        </a:rPr>
                        <a:t>14.5.1</a:t>
                      </a:r>
                    </a:p>
                    <a:p>
                      <a:endParaRPr lang="en-AU" dirty="0"/>
                    </a:p>
                  </a:txBody>
                  <a:tcPr/>
                </a:tc>
                <a:tc>
                  <a:txBody>
                    <a:bodyPr/>
                    <a:lstStyle/>
                    <a:p>
                      <a:r>
                        <a:rPr lang="en-AU" dirty="0" smtClean="0">
                          <a:effectLst/>
                        </a:rPr>
                        <a:t>Coverage of protected areas in relation to marine areas </a:t>
                      </a:r>
                    </a:p>
                    <a:p>
                      <a:endParaRPr lang="en-AU" dirty="0"/>
                    </a:p>
                  </a:txBody>
                  <a:tcPr/>
                </a:tc>
              </a:tr>
            </a:tbl>
          </a:graphicData>
        </a:graphic>
      </p:graphicFrame>
    </p:spTree>
    <p:extLst>
      <p:ext uri="{BB962C8B-B14F-4D97-AF65-F5344CB8AC3E}">
        <p14:creationId xmlns:p14="http://schemas.microsoft.com/office/powerpoint/2010/main" val="2949058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solidFill>
                  <a:srgbClr val="4F81BD">
                    <a:lumMod val="75000"/>
                  </a:srgbClr>
                </a:solidFill>
              </a:rPr>
              <a:pPr/>
              <a:t>11</a:t>
            </a:fld>
            <a:endParaRPr lang="en-US" dirty="0">
              <a:solidFill>
                <a:srgbClr val="4F81BD">
                  <a:lumMod val="75000"/>
                </a:srgbClr>
              </a:solidFill>
            </a:endParaRPr>
          </a:p>
        </p:txBody>
      </p:sp>
      <p:sp>
        <p:nvSpPr>
          <p:cNvPr id="5" name="Footer Placeholder 4"/>
          <p:cNvSpPr>
            <a:spLocks noGrp="1"/>
          </p:cNvSpPr>
          <p:nvPr>
            <p:ph type="ftr" sz="quarter" idx="3"/>
          </p:nvPr>
        </p:nvSpPr>
        <p:spPr/>
        <p:txBody>
          <a:bodyPr/>
          <a:lstStyle/>
          <a:p>
            <a:pPr algn="ctr"/>
            <a:r>
              <a:rPr lang="en-US">
                <a:solidFill>
                  <a:srgbClr val="4F81BD">
                    <a:lumMod val="75000"/>
                  </a:srgbClr>
                </a:solidFill>
              </a:rPr>
              <a:t>European Centre for Medium-Range Weather Forecasts</a:t>
            </a:r>
            <a:endParaRPr lang="en-US" dirty="0">
              <a:solidFill>
                <a:srgbClr val="4F81BD">
                  <a:lumMod val="75000"/>
                </a:srgbClr>
              </a:solidFill>
            </a:endParaRPr>
          </a:p>
        </p:txBody>
      </p:sp>
      <p:sp>
        <p:nvSpPr>
          <p:cNvPr id="6" name="TextBox 5"/>
          <p:cNvSpPr txBox="1"/>
          <p:nvPr/>
        </p:nvSpPr>
        <p:spPr>
          <a:xfrm>
            <a:off x="1474656" y="2577108"/>
            <a:ext cx="5731308" cy="595802"/>
          </a:xfrm>
          <a:prstGeom prst="rect">
            <a:avLst/>
          </a:prstGeom>
          <a:noFill/>
          <a:ln w="12700" cap="flat" cmpd="sng" algn="ctr">
            <a:solidFill>
              <a:sysClr val="window" lastClr="FFFFFF"/>
            </a:solidFill>
            <a:prstDash val="solid"/>
            <a:round/>
            <a:headEnd type="none" w="med" len="med"/>
            <a:tailEnd type="none" w="med" len="med"/>
          </a:ln>
        </p:spPr>
        <p:txBody>
          <a:bodyPr wrap="square" lIns="135000" tIns="135000" rIns="135000" bIns="135000" rtlCol="0">
            <a:spAutoFit/>
          </a:bodyPr>
          <a:lstStyle/>
          <a:p>
            <a:pPr eaLnBrk="1" fontAlgn="auto" hangingPunct="1">
              <a:spcBef>
                <a:spcPts val="0"/>
              </a:spcBef>
              <a:spcAft>
                <a:spcPts val="0"/>
              </a:spcAft>
              <a:defRPr/>
            </a:pPr>
            <a:endParaRPr lang="en-GB" sz="2100" kern="0" dirty="0">
              <a:solidFill>
                <a:srgbClr val="4F81BD">
                  <a:lumMod val="75000"/>
                </a:srgbClr>
              </a:solidFill>
              <a:latin typeface="Helvetica" panose="020B0604020202020204" pitchFamily="34" charset="0"/>
              <a:ea typeface="+mn-ea"/>
              <a:cs typeface="Helvetica" panose="020B0604020202020204" pitchFamily="34" charset="0"/>
            </a:endParaRPr>
          </a:p>
        </p:txBody>
      </p:sp>
      <p:sp>
        <p:nvSpPr>
          <p:cNvPr id="12" name="Title 1"/>
          <p:cNvSpPr txBox="1">
            <a:spLocks/>
          </p:cNvSpPr>
          <p:nvPr/>
        </p:nvSpPr>
        <p:spPr>
          <a:xfrm>
            <a:off x="799820" y="1115197"/>
            <a:ext cx="7886980" cy="276999"/>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839DB2"/>
                </a:solidFill>
                <a:latin typeface="+mj-lt"/>
                <a:ea typeface="+mj-ea"/>
                <a:cs typeface="+mj-cs"/>
              </a:defRPr>
            </a:lvl1pPr>
          </a:lstStyle>
          <a:p>
            <a:pPr fontAlgn="auto">
              <a:spcAft>
                <a:spcPts val="0"/>
              </a:spcAft>
            </a:pPr>
            <a:r>
              <a:rPr lang="en-US" sz="2100" dirty="0">
                <a:solidFill>
                  <a:srgbClr val="4F81BD">
                    <a:lumMod val="50000"/>
                  </a:srgbClr>
                </a:solidFill>
                <a:latin typeface="Helvetica" panose="020B0604020202020204" pitchFamily="34" charset="0"/>
                <a:cs typeface="Helvetica" panose="020B0604020202020204" pitchFamily="34" charset="0"/>
              </a:rPr>
              <a:t>The WMO Rolling Review of Requirements (RRR) process</a:t>
            </a:r>
            <a:endParaRPr lang="en-US" sz="2100" b="1" dirty="0">
              <a:solidFill>
                <a:srgbClr val="4F81BD">
                  <a:lumMod val="50000"/>
                </a:srgbClr>
              </a:solidFill>
              <a:latin typeface="Helvetica" panose="020B0604020202020204" pitchFamily="34" charset="0"/>
              <a:cs typeface="Helvetica" panose="020B0604020202020204" pitchFamily="34" charset="0"/>
            </a:endParaRPr>
          </a:p>
        </p:txBody>
      </p:sp>
      <p:cxnSp>
        <p:nvCxnSpPr>
          <p:cNvPr id="11" name="Straight Connector 10"/>
          <p:cNvCxnSpPr/>
          <p:nvPr/>
        </p:nvCxnSpPr>
        <p:spPr>
          <a:xfrm>
            <a:off x="373513" y="1368554"/>
            <a:ext cx="8095079" cy="23642"/>
          </a:xfrm>
          <a:prstGeom prst="line">
            <a:avLst/>
          </a:prstGeom>
          <a:ln/>
        </p:spPr>
        <p:style>
          <a:lnRef idx="1">
            <a:schemeClr val="dk1"/>
          </a:lnRef>
          <a:fillRef idx="0">
            <a:schemeClr val="dk1"/>
          </a:fillRef>
          <a:effectRef idx="0">
            <a:schemeClr val="dk1"/>
          </a:effectRef>
          <a:fontRef idx="minor">
            <a:schemeClr val="tx1"/>
          </a:fontRef>
        </p:style>
      </p:cxnSp>
      <p:sp>
        <p:nvSpPr>
          <p:cNvPr id="8" name="Text Box 3">
            <a:extLst>
              <a:ext uri="{FF2B5EF4-FFF2-40B4-BE49-F238E27FC236}">
                <a16:creationId xmlns="" xmlns:a16="http://schemas.microsoft.com/office/drawing/2014/main" id="{F5101195-9AEA-4B85-B0EC-157B8EE70EBB}"/>
              </a:ext>
            </a:extLst>
          </p:cNvPr>
          <p:cNvSpPr txBox="1">
            <a:spLocks noChangeArrowheads="1"/>
          </p:cNvSpPr>
          <p:nvPr/>
        </p:nvSpPr>
        <p:spPr bwMode="auto">
          <a:xfrm>
            <a:off x="2519363" y="1701405"/>
            <a:ext cx="1620441" cy="461665"/>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User requirements for observations</a:t>
            </a:r>
          </a:p>
        </p:txBody>
      </p:sp>
      <p:sp>
        <p:nvSpPr>
          <p:cNvPr id="10" name="Text Box 4">
            <a:extLst>
              <a:ext uri="{FF2B5EF4-FFF2-40B4-BE49-F238E27FC236}">
                <a16:creationId xmlns="" xmlns:a16="http://schemas.microsoft.com/office/drawing/2014/main" id="{FC370824-B1F6-4104-8E52-830FB04FFE4C}"/>
              </a:ext>
            </a:extLst>
          </p:cNvPr>
          <p:cNvSpPr txBox="1">
            <a:spLocks noChangeArrowheads="1"/>
          </p:cNvSpPr>
          <p:nvPr/>
        </p:nvSpPr>
        <p:spPr bwMode="auto">
          <a:xfrm>
            <a:off x="2465786" y="4023124"/>
            <a:ext cx="1512094" cy="572464"/>
          </a:xfrm>
          <a:prstGeom prst="rect">
            <a:avLst/>
          </a:prstGeom>
          <a:solidFill>
            <a:srgbClr val="99FF33"/>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lnSpc>
                <a:spcPct val="130000"/>
              </a:lnSpc>
              <a:spcBef>
                <a:spcPct val="50000"/>
              </a:spcBef>
              <a:spcAft>
                <a:spcPts val="0"/>
              </a:spcAft>
            </a:pPr>
            <a:r>
              <a:rPr lang="en-GB" altLang="en-US" sz="1200">
                <a:solidFill>
                  <a:prstClr val="black"/>
                </a:solidFill>
                <a:cs typeface="Times New Roman" panose="02020603050405020304" pitchFamily="18" charset="0"/>
              </a:rPr>
              <a:t>Implementation Plan</a:t>
            </a:r>
          </a:p>
        </p:txBody>
      </p:sp>
      <p:sp>
        <p:nvSpPr>
          <p:cNvPr id="13" name="Text Box 5">
            <a:extLst>
              <a:ext uri="{FF2B5EF4-FFF2-40B4-BE49-F238E27FC236}">
                <a16:creationId xmlns="" xmlns:a16="http://schemas.microsoft.com/office/drawing/2014/main" id="{E89357FF-012D-492E-86EA-84111CEC78E7}"/>
              </a:ext>
            </a:extLst>
          </p:cNvPr>
          <p:cNvSpPr txBox="1">
            <a:spLocks noChangeArrowheads="1"/>
          </p:cNvSpPr>
          <p:nvPr/>
        </p:nvSpPr>
        <p:spPr bwMode="auto">
          <a:xfrm>
            <a:off x="3492104" y="5103019"/>
            <a:ext cx="1457325" cy="646331"/>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Programmes of Members and  Agencies</a:t>
            </a:r>
          </a:p>
        </p:txBody>
      </p:sp>
      <p:sp>
        <p:nvSpPr>
          <p:cNvPr id="14" name="Text Box 6">
            <a:extLst>
              <a:ext uri="{FF2B5EF4-FFF2-40B4-BE49-F238E27FC236}">
                <a16:creationId xmlns="" xmlns:a16="http://schemas.microsoft.com/office/drawing/2014/main" id="{0183D62B-9DE9-42A2-A704-ACDAA404A209}"/>
              </a:ext>
            </a:extLst>
          </p:cNvPr>
          <p:cNvSpPr txBox="1">
            <a:spLocks noChangeArrowheads="1"/>
          </p:cNvSpPr>
          <p:nvPr/>
        </p:nvSpPr>
        <p:spPr bwMode="auto">
          <a:xfrm>
            <a:off x="3275411" y="2996805"/>
            <a:ext cx="1997869" cy="794064"/>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lnSpc>
                <a:spcPct val="110000"/>
              </a:lnSpc>
              <a:spcBef>
                <a:spcPct val="50000"/>
              </a:spcBef>
              <a:spcAft>
                <a:spcPts val="0"/>
              </a:spcAft>
            </a:pPr>
            <a:r>
              <a:rPr lang="en-GB" altLang="en-US" sz="1200">
                <a:solidFill>
                  <a:prstClr val="black"/>
                </a:solidFill>
                <a:cs typeface="Times New Roman" panose="02020603050405020304" pitchFamily="18" charset="0"/>
              </a:rPr>
              <a:t>Gap Analyses</a:t>
            </a:r>
          </a:p>
          <a:p>
            <a:pPr algn="ctr" eaLnBrk="1" fontAlgn="auto" hangingPunct="1">
              <a:lnSpc>
                <a:spcPct val="110000"/>
              </a:lnSpc>
              <a:spcBef>
                <a:spcPct val="50000"/>
              </a:spcBef>
              <a:spcAft>
                <a:spcPts val="0"/>
              </a:spcAft>
            </a:pPr>
            <a:r>
              <a:rPr lang="en-GB" altLang="en-US" sz="1200">
                <a:solidFill>
                  <a:prstClr val="black"/>
                </a:solidFill>
                <a:cs typeface="Times New Roman" panose="02020603050405020304" pitchFamily="18" charset="0"/>
              </a:rPr>
              <a:t>(Statements of Guidance)</a:t>
            </a:r>
          </a:p>
        </p:txBody>
      </p:sp>
      <p:sp>
        <p:nvSpPr>
          <p:cNvPr id="15" name="Text Box 7">
            <a:extLst>
              <a:ext uri="{FF2B5EF4-FFF2-40B4-BE49-F238E27FC236}">
                <a16:creationId xmlns="" xmlns:a16="http://schemas.microsoft.com/office/drawing/2014/main" id="{EB5FBF73-2408-494B-9E84-58605F96A303}"/>
              </a:ext>
            </a:extLst>
          </p:cNvPr>
          <p:cNvSpPr txBox="1">
            <a:spLocks noChangeArrowheads="1"/>
          </p:cNvSpPr>
          <p:nvPr/>
        </p:nvSpPr>
        <p:spPr bwMode="auto">
          <a:xfrm>
            <a:off x="4625578" y="4023123"/>
            <a:ext cx="2052638" cy="812530"/>
          </a:xfrm>
          <a:prstGeom prst="rect">
            <a:avLst/>
          </a:prstGeom>
          <a:solidFill>
            <a:srgbClr val="EDE31B"/>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lnSpc>
                <a:spcPct val="130000"/>
              </a:lnSpc>
              <a:spcBef>
                <a:spcPct val="50000"/>
              </a:spcBef>
              <a:spcAft>
                <a:spcPts val="0"/>
              </a:spcAft>
            </a:pPr>
            <a:r>
              <a:rPr lang="en-GB" altLang="en-US" sz="1200">
                <a:solidFill>
                  <a:prstClr val="black"/>
                </a:solidFill>
                <a:cs typeface="Times New Roman" panose="02020603050405020304" pitchFamily="18" charset="0"/>
              </a:rPr>
              <a:t>Long-term Vision for global observing systems</a:t>
            </a:r>
          </a:p>
        </p:txBody>
      </p:sp>
      <p:grpSp>
        <p:nvGrpSpPr>
          <p:cNvPr id="16" name="Group 8">
            <a:extLst>
              <a:ext uri="{FF2B5EF4-FFF2-40B4-BE49-F238E27FC236}">
                <a16:creationId xmlns="" xmlns:a16="http://schemas.microsoft.com/office/drawing/2014/main" id="{C969D734-91C9-4A9C-B7FF-2BD8D4D6D7CC}"/>
              </a:ext>
            </a:extLst>
          </p:cNvPr>
          <p:cNvGrpSpPr>
            <a:grpSpLocks/>
          </p:cNvGrpSpPr>
          <p:nvPr/>
        </p:nvGrpSpPr>
        <p:grpSpPr bwMode="auto">
          <a:xfrm>
            <a:off x="6030517" y="1808560"/>
            <a:ext cx="1620440" cy="1728788"/>
            <a:chOff x="1111" y="1026"/>
            <a:chExt cx="2812" cy="3130"/>
          </a:xfrm>
        </p:grpSpPr>
        <p:sp>
          <p:nvSpPr>
            <p:cNvPr id="17" name="Rectangle 9">
              <a:extLst>
                <a:ext uri="{FF2B5EF4-FFF2-40B4-BE49-F238E27FC236}">
                  <a16:creationId xmlns="" xmlns:a16="http://schemas.microsoft.com/office/drawing/2014/main" id="{CE2D36C6-6ABA-4F3E-ABB2-BFF064BD399B}"/>
                </a:ext>
              </a:extLst>
            </p:cNvPr>
            <p:cNvSpPr>
              <a:spLocks noChangeArrowheads="1"/>
            </p:cNvSpPr>
            <p:nvPr/>
          </p:nvSpPr>
          <p:spPr bwMode="auto">
            <a:xfrm>
              <a:off x="1111" y="1026"/>
              <a:ext cx="2812" cy="3130"/>
            </a:xfrm>
            <a:prstGeom prst="rect">
              <a:avLst/>
            </a:prstGeom>
            <a:solidFill>
              <a:srgbClr val="CC99FF">
                <a:alpha val="89018"/>
              </a:srgbClr>
            </a:solidFill>
            <a:ln w="12700">
              <a:solidFill>
                <a:schemeClr val="tx1"/>
              </a:solidFill>
              <a:miter lim="800000"/>
              <a:headEnd/>
              <a:tailEnd/>
            </a:ln>
          </p:spPr>
          <p:txBody>
            <a:bodyPr lIns="69056" tIns="34529" rIns="69056" bIns="34529"/>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just" eaLnBrk="1" fontAlgn="auto" hangingPunct="1">
                <a:lnSpc>
                  <a:spcPts val="2250"/>
                </a:lnSpc>
                <a:spcBef>
                  <a:spcPct val="20000"/>
                </a:spcBef>
                <a:spcAft>
                  <a:spcPts val="0"/>
                </a:spcAft>
              </a:pPr>
              <a:r>
                <a:rPr lang="en-GB" altLang="en-US" sz="1125">
                  <a:solidFill>
                    <a:prstClr val="black"/>
                  </a:solidFill>
                </a:rPr>
                <a:t> </a:t>
              </a:r>
            </a:p>
          </p:txBody>
        </p:sp>
        <p:pic>
          <p:nvPicPr>
            <p:cNvPr id="18" name="Picture 10">
              <a:extLst>
                <a:ext uri="{FF2B5EF4-FFF2-40B4-BE49-F238E27FC236}">
                  <a16:creationId xmlns="" xmlns:a16="http://schemas.microsoft.com/office/drawing/2014/main" id="{CCE4B1F1-0C33-4872-B636-FCF8DAF0E0B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 y="3022"/>
              <a:ext cx="590" cy="1087"/>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 xmlns:a16="http://schemas.microsoft.com/office/drawing/2014/main" id="{602AFB99-9BB5-4546-A463-49CBA77FA6B7}"/>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 y="1434"/>
              <a:ext cx="1134" cy="716"/>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12">
              <a:extLst>
                <a:ext uri="{FF2B5EF4-FFF2-40B4-BE49-F238E27FC236}">
                  <a16:creationId xmlns="" xmlns:a16="http://schemas.microsoft.com/office/drawing/2014/main" id="{E310A46B-58E0-44DF-9EA8-66E02E819CD8}"/>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 y="2976"/>
              <a:ext cx="661" cy="925"/>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 xmlns:a16="http://schemas.microsoft.com/office/drawing/2014/main" id="{02A7984B-F311-4EAC-8997-271E36073607}"/>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2" y="2251"/>
              <a:ext cx="1043" cy="861"/>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14">
              <a:extLst>
                <a:ext uri="{FF2B5EF4-FFF2-40B4-BE49-F238E27FC236}">
                  <a16:creationId xmlns="" xmlns:a16="http://schemas.microsoft.com/office/drawing/2014/main" id="{92CBC29F-F439-48B7-8400-A33F6F10121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2" y="3249"/>
              <a:ext cx="1031" cy="847"/>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15">
              <a:extLst>
                <a:ext uri="{FF2B5EF4-FFF2-40B4-BE49-F238E27FC236}">
                  <a16:creationId xmlns="" xmlns:a16="http://schemas.microsoft.com/office/drawing/2014/main" id="{60C18F45-4896-401C-B783-F138CDD33D1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2" y="1162"/>
              <a:ext cx="1406" cy="1810"/>
            </a:xfrm>
            <a:prstGeom prst="rect">
              <a:avLst/>
            </a:prstGeom>
            <a:solidFill>
              <a:srgbClr val="CC99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 name="Line 16">
            <a:extLst>
              <a:ext uri="{FF2B5EF4-FFF2-40B4-BE49-F238E27FC236}">
                <a16:creationId xmlns="" xmlns:a16="http://schemas.microsoft.com/office/drawing/2014/main" id="{BA8E9AF7-83F9-49A0-AA3D-97905B4D3496}"/>
              </a:ext>
            </a:extLst>
          </p:cNvPr>
          <p:cNvSpPr>
            <a:spLocks noChangeShapeType="1"/>
          </p:cNvSpPr>
          <p:nvPr/>
        </p:nvSpPr>
        <p:spPr bwMode="auto">
          <a:xfrm>
            <a:off x="3006329" y="2349105"/>
            <a:ext cx="647700" cy="53935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25" name="Line 17">
            <a:extLst>
              <a:ext uri="{FF2B5EF4-FFF2-40B4-BE49-F238E27FC236}">
                <a16:creationId xmlns="" xmlns:a16="http://schemas.microsoft.com/office/drawing/2014/main" id="{8DFFB73A-70FD-4F39-BC86-92AD41B3C18B}"/>
              </a:ext>
            </a:extLst>
          </p:cNvPr>
          <p:cNvSpPr>
            <a:spLocks noChangeShapeType="1"/>
          </p:cNvSpPr>
          <p:nvPr/>
        </p:nvSpPr>
        <p:spPr bwMode="auto">
          <a:xfrm>
            <a:off x="2844405" y="4670824"/>
            <a:ext cx="540544" cy="43100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26" name="Line 18">
            <a:extLst>
              <a:ext uri="{FF2B5EF4-FFF2-40B4-BE49-F238E27FC236}">
                <a16:creationId xmlns="" xmlns:a16="http://schemas.microsoft.com/office/drawing/2014/main" id="{EFBCEE89-BE84-4A8B-B6CE-50E22BFD5BD0}"/>
              </a:ext>
            </a:extLst>
          </p:cNvPr>
          <p:cNvSpPr>
            <a:spLocks noChangeShapeType="1"/>
          </p:cNvSpPr>
          <p:nvPr/>
        </p:nvSpPr>
        <p:spPr bwMode="auto">
          <a:xfrm flipH="1">
            <a:off x="5057776" y="4725591"/>
            <a:ext cx="594122" cy="3238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27" name="Line 19">
            <a:extLst>
              <a:ext uri="{FF2B5EF4-FFF2-40B4-BE49-F238E27FC236}">
                <a16:creationId xmlns="" xmlns:a16="http://schemas.microsoft.com/office/drawing/2014/main" id="{5C590069-DAFE-4456-BBB9-0BA8BCD1A894}"/>
              </a:ext>
            </a:extLst>
          </p:cNvPr>
          <p:cNvSpPr>
            <a:spLocks noChangeShapeType="1"/>
          </p:cNvSpPr>
          <p:nvPr/>
        </p:nvSpPr>
        <p:spPr bwMode="auto">
          <a:xfrm flipH="1">
            <a:off x="3977878" y="4293394"/>
            <a:ext cx="59412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28" name="Line 20">
            <a:extLst>
              <a:ext uri="{FF2B5EF4-FFF2-40B4-BE49-F238E27FC236}">
                <a16:creationId xmlns="" xmlns:a16="http://schemas.microsoft.com/office/drawing/2014/main" id="{D151E9D7-4E66-4CEA-9B98-E53D749BD252}"/>
              </a:ext>
            </a:extLst>
          </p:cNvPr>
          <p:cNvSpPr>
            <a:spLocks noChangeShapeType="1"/>
          </p:cNvSpPr>
          <p:nvPr/>
        </p:nvSpPr>
        <p:spPr bwMode="auto">
          <a:xfrm flipH="1">
            <a:off x="3113485" y="3644505"/>
            <a:ext cx="594122" cy="32504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29" name="Line 21">
            <a:extLst>
              <a:ext uri="{FF2B5EF4-FFF2-40B4-BE49-F238E27FC236}">
                <a16:creationId xmlns="" xmlns:a16="http://schemas.microsoft.com/office/drawing/2014/main" id="{824C0E31-545D-4269-B29A-60992F64E64D}"/>
              </a:ext>
            </a:extLst>
          </p:cNvPr>
          <p:cNvSpPr>
            <a:spLocks noChangeShapeType="1"/>
          </p:cNvSpPr>
          <p:nvPr/>
        </p:nvSpPr>
        <p:spPr bwMode="auto">
          <a:xfrm>
            <a:off x="4787505" y="3644503"/>
            <a:ext cx="540544" cy="27027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0" name="Line 22">
            <a:extLst>
              <a:ext uri="{FF2B5EF4-FFF2-40B4-BE49-F238E27FC236}">
                <a16:creationId xmlns="" xmlns:a16="http://schemas.microsoft.com/office/drawing/2014/main" id="{758EC028-AFEF-4D7B-914F-637F67564802}"/>
              </a:ext>
            </a:extLst>
          </p:cNvPr>
          <p:cNvSpPr>
            <a:spLocks noChangeShapeType="1"/>
          </p:cNvSpPr>
          <p:nvPr/>
        </p:nvSpPr>
        <p:spPr bwMode="auto">
          <a:xfrm flipV="1">
            <a:off x="1818085" y="2294336"/>
            <a:ext cx="594122" cy="64889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1" name="Line 23">
            <a:extLst>
              <a:ext uri="{FF2B5EF4-FFF2-40B4-BE49-F238E27FC236}">
                <a16:creationId xmlns="" xmlns:a16="http://schemas.microsoft.com/office/drawing/2014/main" id="{0D1E77D6-FE78-471D-A56D-FEB298982AC3}"/>
              </a:ext>
            </a:extLst>
          </p:cNvPr>
          <p:cNvSpPr>
            <a:spLocks noChangeShapeType="1"/>
          </p:cNvSpPr>
          <p:nvPr/>
        </p:nvSpPr>
        <p:spPr bwMode="auto">
          <a:xfrm flipH="1" flipV="1">
            <a:off x="6948488" y="3699274"/>
            <a:ext cx="0" cy="178236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2" name="Line 24">
            <a:extLst>
              <a:ext uri="{FF2B5EF4-FFF2-40B4-BE49-F238E27FC236}">
                <a16:creationId xmlns="" xmlns:a16="http://schemas.microsoft.com/office/drawing/2014/main" id="{12B40489-D839-4A0C-B556-CF05025AD1EF}"/>
              </a:ext>
            </a:extLst>
          </p:cNvPr>
          <p:cNvSpPr>
            <a:spLocks noChangeShapeType="1"/>
          </p:cNvSpPr>
          <p:nvPr/>
        </p:nvSpPr>
        <p:spPr bwMode="auto">
          <a:xfrm flipH="1">
            <a:off x="4842272" y="2457451"/>
            <a:ext cx="1079897" cy="43100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3" name="Line 25">
            <a:extLst>
              <a:ext uri="{FF2B5EF4-FFF2-40B4-BE49-F238E27FC236}">
                <a16:creationId xmlns="" xmlns:a16="http://schemas.microsoft.com/office/drawing/2014/main" id="{35FB2638-3179-4E1D-A75E-DFC2D026A6AC}"/>
              </a:ext>
            </a:extLst>
          </p:cNvPr>
          <p:cNvSpPr>
            <a:spLocks noChangeShapeType="1"/>
          </p:cNvSpPr>
          <p:nvPr/>
        </p:nvSpPr>
        <p:spPr bwMode="auto">
          <a:xfrm>
            <a:off x="1818086" y="5481638"/>
            <a:ext cx="151209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4" name="Line 26">
            <a:extLst>
              <a:ext uri="{FF2B5EF4-FFF2-40B4-BE49-F238E27FC236}">
                <a16:creationId xmlns="" xmlns:a16="http://schemas.microsoft.com/office/drawing/2014/main" id="{55CB5BE6-E46A-4031-B8E1-889FF4203386}"/>
              </a:ext>
            </a:extLst>
          </p:cNvPr>
          <p:cNvSpPr>
            <a:spLocks noChangeShapeType="1"/>
          </p:cNvSpPr>
          <p:nvPr/>
        </p:nvSpPr>
        <p:spPr bwMode="auto">
          <a:xfrm>
            <a:off x="5112545" y="5481638"/>
            <a:ext cx="18359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35" name="Text Box 27">
            <a:extLst>
              <a:ext uri="{FF2B5EF4-FFF2-40B4-BE49-F238E27FC236}">
                <a16:creationId xmlns="" xmlns:a16="http://schemas.microsoft.com/office/drawing/2014/main" id="{33A76FA0-1A16-4DD9-A1F1-9C8A5590622F}"/>
              </a:ext>
            </a:extLst>
          </p:cNvPr>
          <p:cNvSpPr txBox="1">
            <a:spLocks noChangeArrowheads="1"/>
          </p:cNvSpPr>
          <p:nvPr/>
        </p:nvSpPr>
        <p:spPr bwMode="auto">
          <a:xfrm>
            <a:off x="6192441" y="1538289"/>
            <a:ext cx="1241822" cy="461665"/>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Observing capabilities</a:t>
            </a:r>
          </a:p>
        </p:txBody>
      </p:sp>
      <p:sp>
        <p:nvSpPr>
          <p:cNvPr id="36" name="Text Box 28">
            <a:extLst>
              <a:ext uri="{FF2B5EF4-FFF2-40B4-BE49-F238E27FC236}">
                <a16:creationId xmlns="" xmlns:a16="http://schemas.microsoft.com/office/drawing/2014/main" id="{85789921-902E-4088-A966-1B97E8EF0456}"/>
              </a:ext>
            </a:extLst>
          </p:cNvPr>
          <p:cNvSpPr txBox="1">
            <a:spLocks noChangeArrowheads="1"/>
          </p:cNvSpPr>
          <p:nvPr/>
        </p:nvSpPr>
        <p:spPr bwMode="auto">
          <a:xfrm>
            <a:off x="2627711" y="1754982"/>
            <a:ext cx="1620440" cy="461665"/>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User requirements for observations</a:t>
            </a:r>
          </a:p>
        </p:txBody>
      </p:sp>
      <p:sp>
        <p:nvSpPr>
          <p:cNvPr id="37" name="Text Box 29">
            <a:extLst>
              <a:ext uri="{FF2B5EF4-FFF2-40B4-BE49-F238E27FC236}">
                <a16:creationId xmlns="" xmlns:a16="http://schemas.microsoft.com/office/drawing/2014/main" id="{BC1956C2-221A-4717-AAC8-5B8E1A9903D0}"/>
              </a:ext>
            </a:extLst>
          </p:cNvPr>
          <p:cNvSpPr txBox="1">
            <a:spLocks noChangeArrowheads="1"/>
          </p:cNvSpPr>
          <p:nvPr/>
        </p:nvSpPr>
        <p:spPr bwMode="auto">
          <a:xfrm>
            <a:off x="2736056" y="1808561"/>
            <a:ext cx="1620441" cy="461665"/>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User requirements for observations</a:t>
            </a:r>
          </a:p>
        </p:txBody>
      </p:sp>
      <p:sp>
        <p:nvSpPr>
          <p:cNvPr id="38" name="Text Box 30">
            <a:extLst>
              <a:ext uri="{FF2B5EF4-FFF2-40B4-BE49-F238E27FC236}">
                <a16:creationId xmlns="" xmlns:a16="http://schemas.microsoft.com/office/drawing/2014/main" id="{FBF01B7C-CED9-43B3-A3D0-B8ED353EFFEB}"/>
              </a:ext>
            </a:extLst>
          </p:cNvPr>
          <p:cNvSpPr txBox="1">
            <a:spLocks noChangeArrowheads="1"/>
          </p:cNvSpPr>
          <p:nvPr/>
        </p:nvSpPr>
        <p:spPr bwMode="auto">
          <a:xfrm>
            <a:off x="2844405" y="1863330"/>
            <a:ext cx="1620440" cy="461665"/>
          </a:xfrm>
          <a:prstGeom prst="rect">
            <a:avLst/>
          </a:prstGeom>
          <a:solidFill>
            <a:srgbClr val="CCECFF"/>
          </a:solidFill>
          <a:ln w="12700">
            <a:solidFill>
              <a:srgbClr val="000099"/>
            </a:solidFill>
            <a:miter lim="800000"/>
            <a:headEnd/>
            <a:tailEnd/>
          </a:ln>
        </p:spPr>
        <p:txBody>
          <a:bodyPr>
            <a:spAutoFit/>
          </a:bodyPr>
          <a:lstStyle>
            <a:lvl1pPr>
              <a:defRPr sz="3200" b="1">
                <a:solidFill>
                  <a:schemeClr val="tx1"/>
                </a:solidFill>
                <a:latin typeface="Arial" panose="020B0604020202020204" pitchFamily="34" charset="0"/>
                <a:ea typeface="ＭＳ Ｐゴシック" panose="020B0600070205080204" pitchFamily="34" charset="-128"/>
              </a:defRPr>
            </a:lvl1pPr>
            <a:lvl2pPr marL="742950" indent="-285750">
              <a:defRPr sz="3200" b="1">
                <a:solidFill>
                  <a:schemeClr val="tx1"/>
                </a:solidFill>
                <a:latin typeface="Arial" panose="020B0604020202020204" pitchFamily="34" charset="0"/>
                <a:ea typeface="ＭＳ Ｐゴシック" panose="020B0600070205080204" pitchFamily="34" charset="-128"/>
              </a:defRPr>
            </a:lvl2pPr>
            <a:lvl3pPr marL="1143000" indent="-228600">
              <a:defRPr sz="3200" b="1">
                <a:solidFill>
                  <a:schemeClr val="tx1"/>
                </a:solidFill>
                <a:latin typeface="Arial" panose="020B0604020202020204" pitchFamily="34" charset="0"/>
                <a:ea typeface="ＭＳ Ｐゴシック" panose="020B0600070205080204" pitchFamily="34" charset="-128"/>
              </a:defRPr>
            </a:lvl3pPr>
            <a:lvl4pPr marL="1600200" indent="-228600">
              <a:defRPr sz="3200" b="1">
                <a:solidFill>
                  <a:schemeClr val="tx1"/>
                </a:solidFill>
                <a:latin typeface="Arial" panose="020B0604020202020204" pitchFamily="34" charset="0"/>
                <a:ea typeface="ＭＳ Ｐゴシック" panose="020B0600070205080204" pitchFamily="34" charset="-128"/>
              </a:defRPr>
            </a:lvl4pPr>
            <a:lvl5pPr marL="2057400" indent="-228600">
              <a:defRPr sz="3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pPr>
            <a:r>
              <a:rPr lang="en-GB" altLang="en-US" sz="1200">
                <a:solidFill>
                  <a:prstClr val="black"/>
                </a:solidFill>
                <a:cs typeface="Times New Roman" panose="02020603050405020304" pitchFamily="18" charset="0"/>
              </a:rPr>
              <a:t>User requirements for observations</a:t>
            </a:r>
          </a:p>
        </p:txBody>
      </p:sp>
      <p:sp>
        <p:nvSpPr>
          <p:cNvPr id="39" name="Line 31">
            <a:extLst>
              <a:ext uri="{FF2B5EF4-FFF2-40B4-BE49-F238E27FC236}">
                <a16:creationId xmlns="" xmlns:a16="http://schemas.microsoft.com/office/drawing/2014/main" id="{4B1B8981-BEC7-4E76-A5BD-C66D52250A38}"/>
              </a:ext>
            </a:extLst>
          </p:cNvPr>
          <p:cNvSpPr>
            <a:spLocks noChangeShapeType="1"/>
          </p:cNvSpPr>
          <p:nvPr/>
        </p:nvSpPr>
        <p:spPr bwMode="auto">
          <a:xfrm flipH="1">
            <a:off x="5651897" y="3590925"/>
            <a:ext cx="594122" cy="32504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40" name="Line 32">
            <a:extLst>
              <a:ext uri="{FF2B5EF4-FFF2-40B4-BE49-F238E27FC236}">
                <a16:creationId xmlns="" xmlns:a16="http://schemas.microsoft.com/office/drawing/2014/main" id="{5EE7BD60-203A-4587-A857-205496869CA5}"/>
              </a:ext>
            </a:extLst>
          </p:cNvPr>
          <p:cNvSpPr>
            <a:spLocks noChangeShapeType="1"/>
          </p:cNvSpPr>
          <p:nvPr/>
        </p:nvSpPr>
        <p:spPr bwMode="auto">
          <a:xfrm>
            <a:off x="1818085" y="2943225"/>
            <a:ext cx="0" cy="25384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GB" sz="1350">
              <a:solidFill>
                <a:prstClr val="black"/>
              </a:solidFill>
              <a:latin typeface="Arial"/>
              <a:ea typeface="+mn-ea"/>
            </a:endParaRPr>
          </a:p>
        </p:txBody>
      </p:sp>
      <p:sp>
        <p:nvSpPr>
          <p:cNvPr id="41" name="Rectangle 2">
            <a:extLst>
              <a:ext uri="{FF2B5EF4-FFF2-40B4-BE49-F238E27FC236}">
                <a16:creationId xmlns="" xmlns:a16="http://schemas.microsoft.com/office/drawing/2014/main" id="{903FF842-1D8C-4F65-ADE0-7987B05D7F62}"/>
              </a:ext>
            </a:extLst>
          </p:cNvPr>
          <p:cNvSpPr>
            <a:spLocks noGrp="1" noChangeArrowheads="1"/>
          </p:cNvSpPr>
          <p:nvPr>
            <p:ph type="title"/>
          </p:nvPr>
        </p:nvSpPr>
        <p:spPr>
          <a:xfrm>
            <a:off x="6837523" y="3784217"/>
            <a:ext cx="3159325" cy="3671888"/>
          </a:xfrm>
        </p:spPr>
        <p:txBody>
          <a:bodyPr/>
          <a:lstStyle/>
          <a:p>
            <a:pPr marL="300038" indent="-300038">
              <a:lnSpc>
                <a:spcPct val="100000"/>
              </a:lnSpc>
            </a:pPr>
            <a:r>
              <a:rPr lang="en-US" altLang="en-US" sz="1350" dirty="0">
                <a:solidFill>
                  <a:schemeClr val="accent2"/>
                </a:solidFill>
              </a:rPr>
              <a:t>	</a:t>
            </a:r>
            <a:r>
              <a:rPr lang="en-US" altLang="en-US" sz="900" dirty="0">
                <a:solidFill>
                  <a:srgbClr val="0000FF"/>
                </a:solidFill>
              </a:rPr>
              <a:t>Global NWP</a:t>
            </a:r>
            <a:br>
              <a:rPr lang="en-US" altLang="en-US" sz="900" dirty="0">
                <a:solidFill>
                  <a:srgbClr val="0000FF"/>
                </a:solidFill>
              </a:rPr>
            </a:br>
            <a:r>
              <a:rPr lang="en-US" altLang="en-US" sz="900" dirty="0">
                <a:solidFill>
                  <a:srgbClr val="0000FF"/>
                </a:solidFill>
              </a:rPr>
              <a:t>High-resolution NWP</a:t>
            </a:r>
            <a:br>
              <a:rPr lang="en-US" altLang="en-US" sz="900" dirty="0">
                <a:solidFill>
                  <a:srgbClr val="0000FF"/>
                </a:solidFill>
              </a:rPr>
            </a:br>
            <a:r>
              <a:rPr lang="en-US" altLang="en-US" sz="900" dirty="0">
                <a:solidFill>
                  <a:srgbClr val="0000FF"/>
                </a:solidFill>
              </a:rPr>
              <a:t>Nowcasting</a:t>
            </a:r>
            <a:br>
              <a:rPr lang="en-US" altLang="en-US" sz="900" dirty="0">
                <a:solidFill>
                  <a:srgbClr val="0000FF"/>
                </a:solidFill>
              </a:rPr>
            </a:br>
            <a:r>
              <a:rPr lang="en-US" altLang="en-US" sz="900" dirty="0">
                <a:solidFill>
                  <a:srgbClr val="0000FF"/>
                </a:solidFill>
              </a:rPr>
              <a:t>Sub-seasonal to Longer-range Fc</a:t>
            </a:r>
            <a:br>
              <a:rPr lang="en-US" altLang="en-US" sz="900" dirty="0">
                <a:solidFill>
                  <a:srgbClr val="0000FF"/>
                </a:solidFill>
              </a:rPr>
            </a:br>
            <a:r>
              <a:rPr lang="en-US" altLang="en-US" sz="900" dirty="0">
                <a:solidFill>
                  <a:srgbClr val="0000FF"/>
                </a:solidFill>
              </a:rPr>
              <a:t>Aeronautical Meteorology</a:t>
            </a:r>
            <a:br>
              <a:rPr lang="en-US" altLang="en-US" sz="900" dirty="0">
                <a:solidFill>
                  <a:srgbClr val="0000FF"/>
                </a:solidFill>
              </a:rPr>
            </a:br>
            <a:r>
              <a:rPr lang="en-US" altLang="en-US" sz="900" dirty="0">
                <a:solidFill>
                  <a:srgbClr val="0000FF"/>
                </a:solidFill>
              </a:rPr>
              <a:t>Forecasting </a:t>
            </a:r>
            <a:r>
              <a:rPr lang="en-US" altLang="en-US" sz="900" dirty="0" err="1">
                <a:solidFill>
                  <a:srgbClr val="0000FF"/>
                </a:solidFill>
              </a:rPr>
              <a:t>Atm</a:t>
            </a:r>
            <a:r>
              <a:rPr lang="en-US" altLang="en-US" sz="900" dirty="0">
                <a:solidFill>
                  <a:srgbClr val="0000FF"/>
                </a:solidFill>
              </a:rPr>
              <a:t> Composition </a:t>
            </a:r>
            <a:br>
              <a:rPr lang="en-US" altLang="en-US" sz="900" dirty="0">
                <a:solidFill>
                  <a:srgbClr val="0000FF"/>
                </a:solidFill>
              </a:rPr>
            </a:br>
            <a:r>
              <a:rPr lang="en-US" altLang="en-US" sz="900" dirty="0">
                <a:solidFill>
                  <a:srgbClr val="0000FF"/>
                </a:solidFill>
              </a:rPr>
              <a:t>Monitoring </a:t>
            </a:r>
            <a:r>
              <a:rPr lang="en-US" altLang="en-US" sz="900" dirty="0" err="1">
                <a:solidFill>
                  <a:srgbClr val="0000FF"/>
                </a:solidFill>
              </a:rPr>
              <a:t>Atm</a:t>
            </a:r>
            <a:r>
              <a:rPr lang="en-US" altLang="en-US" sz="900" dirty="0">
                <a:solidFill>
                  <a:srgbClr val="0000FF"/>
                </a:solidFill>
              </a:rPr>
              <a:t> Composition</a:t>
            </a:r>
            <a:br>
              <a:rPr lang="en-US" altLang="en-US" sz="900" dirty="0">
                <a:solidFill>
                  <a:srgbClr val="0000FF"/>
                </a:solidFill>
              </a:rPr>
            </a:br>
            <a:r>
              <a:rPr lang="en-US" altLang="en-US" sz="900" dirty="0">
                <a:solidFill>
                  <a:srgbClr val="0000FF"/>
                </a:solidFill>
              </a:rPr>
              <a:t>Atmospheric Composition Urban</a:t>
            </a:r>
            <a:br>
              <a:rPr lang="en-US" altLang="en-US" sz="900" dirty="0">
                <a:solidFill>
                  <a:srgbClr val="0000FF"/>
                </a:solidFill>
              </a:rPr>
            </a:br>
            <a:r>
              <a:rPr lang="en-US" altLang="en-US" sz="900" dirty="0">
                <a:solidFill>
                  <a:srgbClr val="FF0000"/>
                </a:solidFill>
              </a:rPr>
              <a:t>Ocean Applications (JCOMM)</a:t>
            </a:r>
            <a:br>
              <a:rPr lang="en-US" altLang="en-US" sz="900" dirty="0">
                <a:solidFill>
                  <a:srgbClr val="FF0000"/>
                </a:solidFill>
              </a:rPr>
            </a:br>
            <a:r>
              <a:rPr lang="en-US" altLang="en-US" sz="900" dirty="0">
                <a:solidFill>
                  <a:srgbClr val="0000FF"/>
                </a:solidFill>
              </a:rPr>
              <a:t>Agricultural Meteorology </a:t>
            </a:r>
            <a:br>
              <a:rPr lang="en-US" altLang="en-US" sz="900" dirty="0">
                <a:solidFill>
                  <a:srgbClr val="0000FF"/>
                </a:solidFill>
              </a:rPr>
            </a:br>
            <a:r>
              <a:rPr lang="en-US" altLang="en-US" sz="900" dirty="0">
                <a:solidFill>
                  <a:srgbClr val="0000FF"/>
                </a:solidFill>
              </a:rPr>
              <a:t>Hydrology</a:t>
            </a:r>
            <a:br>
              <a:rPr lang="en-US" altLang="en-US" sz="900" dirty="0">
                <a:solidFill>
                  <a:srgbClr val="0000FF"/>
                </a:solidFill>
              </a:rPr>
            </a:br>
            <a:r>
              <a:rPr lang="en-US" altLang="en-US" sz="900" dirty="0">
                <a:solidFill>
                  <a:srgbClr val="0000FF"/>
                </a:solidFill>
              </a:rPr>
              <a:t>Climate Monitoring</a:t>
            </a:r>
            <a:br>
              <a:rPr lang="en-US" altLang="en-US" sz="900" dirty="0">
                <a:solidFill>
                  <a:srgbClr val="0000FF"/>
                </a:solidFill>
              </a:rPr>
            </a:br>
            <a:r>
              <a:rPr lang="en-US" altLang="en-US" sz="900" dirty="0">
                <a:solidFill>
                  <a:srgbClr val="0000FF"/>
                </a:solidFill>
              </a:rPr>
              <a:t>Climate Science</a:t>
            </a:r>
            <a:br>
              <a:rPr lang="en-US" altLang="en-US" sz="900" dirty="0">
                <a:solidFill>
                  <a:srgbClr val="0000FF"/>
                </a:solidFill>
              </a:rPr>
            </a:br>
            <a:r>
              <a:rPr lang="en-US" altLang="en-US" sz="900" dirty="0">
                <a:solidFill>
                  <a:srgbClr val="0000FF"/>
                </a:solidFill>
              </a:rPr>
              <a:t>Space Weather</a:t>
            </a:r>
            <a:endParaRPr lang="en-US" altLang="en-US" sz="1350" dirty="0">
              <a:solidFill>
                <a:srgbClr val="0000FF"/>
              </a:solidFill>
            </a:endParaRPr>
          </a:p>
        </p:txBody>
      </p:sp>
      <p:sp>
        <p:nvSpPr>
          <p:cNvPr id="2" name="TextBox 1"/>
          <p:cNvSpPr txBox="1"/>
          <p:nvPr/>
        </p:nvSpPr>
        <p:spPr>
          <a:xfrm>
            <a:off x="5724128" y="6308255"/>
            <a:ext cx="2304256" cy="307777"/>
          </a:xfrm>
          <a:prstGeom prst="rect">
            <a:avLst/>
          </a:prstGeom>
          <a:noFill/>
        </p:spPr>
        <p:txBody>
          <a:bodyPr wrap="square" rtlCol="0">
            <a:spAutoFit/>
          </a:bodyPr>
          <a:lstStyle/>
          <a:p>
            <a:r>
              <a:rPr lang="en-AU" sz="1400" dirty="0" smtClean="0">
                <a:solidFill>
                  <a:schemeClr val="bg1">
                    <a:lumMod val="75000"/>
                  </a:schemeClr>
                </a:solidFill>
              </a:rPr>
              <a:t>Erik Andersen</a:t>
            </a:r>
            <a:endParaRPr lang="en-AU" sz="1400" dirty="0">
              <a:solidFill>
                <a:schemeClr val="bg1">
                  <a:lumMod val="75000"/>
                </a:schemeClr>
              </a:solidFill>
            </a:endParaRPr>
          </a:p>
        </p:txBody>
      </p:sp>
    </p:spTree>
    <p:extLst>
      <p:ext uri="{BB962C8B-B14F-4D97-AF65-F5344CB8AC3E}">
        <p14:creationId xmlns:p14="http://schemas.microsoft.com/office/powerpoint/2010/main" val="45390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00" y="404664"/>
            <a:ext cx="6831378" cy="369332"/>
          </a:xfrm>
          <a:prstGeom prst="rect">
            <a:avLst/>
          </a:prstGeom>
          <a:solidFill>
            <a:schemeClr val="bg1">
              <a:lumMod val="85000"/>
            </a:schemeClr>
          </a:solidFill>
        </p:spPr>
        <p:txBody>
          <a:bodyPr wrap="square">
            <a:spAutoFit/>
          </a:bodyPr>
          <a:lstStyle/>
          <a:p>
            <a:pPr algn="ctr">
              <a:defRPr/>
            </a:pPr>
            <a:r>
              <a:rPr lang="en-AU" sz="1800" b="1" dirty="0">
                <a:cs typeface="Arial" panose="020B0604020202020204" pitchFamily="34" charset="0"/>
              </a:rPr>
              <a:t> 13 GOOS Regional Alliances </a:t>
            </a:r>
            <a:r>
              <a:rPr lang="en-AU" sz="1800" b="1" dirty="0" smtClean="0">
                <a:cs typeface="Arial" panose="020B0604020202020204" pitchFamily="34" charset="0"/>
              </a:rPr>
              <a:t>+ </a:t>
            </a:r>
            <a:r>
              <a:rPr lang="en-AU" sz="1800" b="1" dirty="0">
                <a:cs typeface="Arial" panose="020B0604020202020204" pitchFamily="34" charset="0"/>
              </a:rPr>
              <a:t>2</a:t>
            </a:r>
          </a:p>
        </p:txBody>
      </p:sp>
      <p:pic>
        <p:nvPicPr>
          <p:cNvPr id="5" name="Picture 4"/>
          <p:cNvPicPr>
            <a:picLocks noChangeAspect="1"/>
          </p:cNvPicPr>
          <p:nvPr/>
        </p:nvPicPr>
        <p:blipFill>
          <a:blip r:embed="rId3"/>
          <a:stretch>
            <a:fillRect/>
          </a:stretch>
        </p:blipFill>
        <p:spPr>
          <a:xfrm>
            <a:off x="-36514" y="1052735"/>
            <a:ext cx="9156192" cy="4248473"/>
          </a:xfrm>
          <a:prstGeom prst="rect">
            <a:avLst/>
          </a:prstGeom>
        </p:spPr>
      </p:pic>
      <p:sp>
        <p:nvSpPr>
          <p:cNvPr id="2" name="TextBox 1"/>
          <p:cNvSpPr txBox="1"/>
          <p:nvPr/>
        </p:nvSpPr>
        <p:spPr>
          <a:xfrm>
            <a:off x="1493658" y="5807005"/>
            <a:ext cx="6210690" cy="646331"/>
          </a:xfrm>
          <a:prstGeom prst="rect">
            <a:avLst/>
          </a:prstGeom>
          <a:noFill/>
        </p:spPr>
        <p:txBody>
          <a:bodyPr wrap="square" rtlCol="0">
            <a:spAutoFit/>
          </a:bodyPr>
          <a:lstStyle/>
          <a:p>
            <a:r>
              <a:rPr lang="en-AU" sz="1800" dirty="0"/>
              <a:t>Formed in 1994 under Intergovernmental Oceanographic Commission of </a:t>
            </a:r>
            <a:r>
              <a:rPr lang="en-AU" sz="1800" dirty="0" smtClean="0"/>
              <a:t>UNESCO (meet every 2 years)</a:t>
            </a:r>
          </a:p>
        </p:txBody>
      </p:sp>
    </p:spTree>
    <p:extLst>
      <p:ext uri="{BB962C8B-B14F-4D97-AF65-F5344CB8AC3E}">
        <p14:creationId xmlns:p14="http://schemas.microsoft.com/office/powerpoint/2010/main" val="10579719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060848"/>
            <a:ext cx="7776865" cy="1200329"/>
          </a:xfrm>
          <a:prstGeom prst="rect">
            <a:avLst/>
          </a:prstGeom>
        </p:spPr>
        <p:txBody>
          <a:bodyPr wrap="square">
            <a:spAutoFit/>
          </a:bodyPr>
          <a:lstStyle/>
          <a:p>
            <a:r>
              <a:rPr lang="en-AU" dirty="0"/>
              <a:t>A truly global ocean observing system that delivers</a:t>
            </a:r>
          </a:p>
          <a:p>
            <a:r>
              <a:rPr lang="en-AU" dirty="0"/>
              <a:t>the essential information needed for our sustainable</a:t>
            </a:r>
          </a:p>
          <a:p>
            <a:r>
              <a:rPr lang="en-AU" dirty="0"/>
              <a:t>development, safety, wellbeing and prosperity</a:t>
            </a:r>
          </a:p>
        </p:txBody>
      </p:sp>
      <p:sp>
        <p:nvSpPr>
          <p:cNvPr id="3" name="Title 2"/>
          <p:cNvSpPr>
            <a:spLocks noGrp="1"/>
          </p:cNvSpPr>
          <p:nvPr>
            <p:ph type="title"/>
          </p:nvPr>
        </p:nvSpPr>
        <p:spPr/>
        <p:txBody>
          <a:bodyPr/>
          <a:lstStyle/>
          <a:p>
            <a:r>
              <a:rPr lang="en-AU" dirty="0" smtClean="0"/>
              <a:t>GOOS 2030 Strategy – Vision</a:t>
            </a:r>
            <a:endParaRPr lang="en-AU" dirty="0"/>
          </a:p>
        </p:txBody>
      </p:sp>
    </p:spTree>
    <p:extLst>
      <p:ext uri="{BB962C8B-B14F-4D97-AF65-F5344CB8AC3E}">
        <p14:creationId xmlns:p14="http://schemas.microsoft.com/office/powerpoint/2010/main" val="3454532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2"/>
          <a:stretch>
            <a:fillRect/>
          </a:stretch>
        </p:blipFill>
        <p:spPr>
          <a:xfrm>
            <a:off x="647564" y="476672"/>
            <a:ext cx="7848872" cy="5797676"/>
          </a:xfrm>
          <a:prstGeom prst="rect">
            <a:avLst/>
          </a:prstGeom>
        </p:spPr>
      </p:pic>
    </p:spTree>
    <p:extLst>
      <p:ext uri="{BB962C8B-B14F-4D97-AF65-F5344CB8AC3E}">
        <p14:creationId xmlns:p14="http://schemas.microsoft.com/office/powerpoint/2010/main" val="21448127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3128607" cy="1143000"/>
          </a:xfrm>
        </p:spPr>
        <p:txBody>
          <a:bodyPr/>
          <a:lstStyle/>
          <a:p>
            <a:r>
              <a:rPr lang="en-AU" dirty="0" smtClean="0"/>
              <a:t>GBR Integrated Monitoring Framework</a:t>
            </a:r>
            <a:endParaRPr lang="en-AU" dirty="0"/>
          </a:p>
        </p:txBody>
      </p:sp>
      <p:pic>
        <p:nvPicPr>
          <p:cNvPr id="3" name="Picture 2"/>
          <p:cNvPicPr>
            <a:picLocks noChangeAspect="1"/>
          </p:cNvPicPr>
          <p:nvPr/>
        </p:nvPicPr>
        <p:blipFill>
          <a:blip r:embed="rId2"/>
          <a:stretch>
            <a:fillRect/>
          </a:stretch>
        </p:blipFill>
        <p:spPr>
          <a:xfrm>
            <a:off x="3814407" y="0"/>
            <a:ext cx="5329593" cy="6932807"/>
          </a:xfrm>
          <a:prstGeom prst="rect">
            <a:avLst/>
          </a:prstGeom>
        </p:spPr>
      </p:pic>
      <p:sp>
        <p:nvSpPr>
          <p:cNvPr id="4" name="TextBox 3"/>
          <p:cNvSpPr txBox="1"/>
          <p:nvPr/>
        </p:nvSpPr>
        <p:spPr>
          <a:xfrm>
            <a:off x="755576" y="5373216"/>
            <a:ext cx="2376264" cy="400110"/>
          </a:xfrm>
          <a:prstGeom prst="rect">
            <a:avLst/>
          </a:prstGeom>
          <a:noFill/>
        </p:spPr>
        <p:txBody>
          <a:bodyPr wrap="square" rtlCol="0">
            <a:spAutoFit/>
          </a:bodyPr>
          <a:lstStyle/>
          <a:p>
            <a:r>
              <a:rPr lang="en-AU" sz="2000" dirty="0" smtClean="0">
                <a:solidFill>
                  <a:schemeClr val="bg1">
                    <a:lumMod val="50000"/>
                  </a:schemeClr>
                </a:solidFill>
              </a:rPr>
              <a:t>Hedge et al. 2017</a:t>
            </a:r>
            <a:endParaRPr lang="en-AU" sz="2000" dirty="0">
              <a:solidFill>
                <a:schemeClr val="bg1">
                  <a:lumMod val="50000"/>
                </a:schemeClr>
              </a:solidFill>
            </a:endParaRPr>
          </a:p>
        </p:txBody>
      </p:sp>
    </p:spTree>
    <p:extLst>
      <p:ext uri="{BB962C8B-B14F-4D97-AF65-F5344CB8AC3E}">
        <p14:creationId xmlns:p14="http://schemas.microsoft.com/office/powerpoint/2010/main" val="4009222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43232" y="884411"/>
            <a:ext cx="4661016" cy="4577264"/>
          </a:xfrm>
          <a:prstGeom prst="rect">
            <a:avLst/>
          </a:prstGeom>
        </p:spPr>
      </p:pic>
      <p:grpSp>
        <p:nvGrpSpPr>
          <p:cNvPr id="8" name="Group 7"/>
          <p:cNvGrpSpPr/>
          <p:nvPr/>
        </p:nvGrpSpPr>
        <p:grpSpPr>
          <a:xfrm>
            <a:off x="6165045" y="548680"/>
            <a:ext cx="2871451" cy="2736304"/>
            <a:chOff x="6165045" y="548680"/>
            <a:chExt cx="2871451" cy="2736304"/>
          </a:xfrm>
        </p:grpSpPr>
        <p:grpSp>
          <p:nvGrpSpPr>
            <p:cNvPr id="63" name="Group 62"/>
            <p:cNvGrpSpPr/>
            <p:nvPr/>
          </p:nvGrpSpPr>
          <p:grpSpPr>
            <a:xfrm>
              <a:off x="6755594" y="548680"/>
              <a:ext cx="2280902" cy="2509629"/>
              <a:chOff x="3940812" y="502457"/>
              <a:chExt cx="3592696" cy="3746582"/>
            </a:xfrm>
          </p:grpSpPr>
          <p:pic>
            <p:nvPicPr>
              <p:cNvPr id="64" name="Picture 63"/>
              <p:cNvPicPr>
                <a:picLocks noChangeAspect="1"/>
              </p:cNvPicPr>
              <p:nvPr/>
            </p:nvPicPr>
            <p:blipFill>
              <a:blip r:embed="rId4"/>
              <a:stretch>
                <a:fillRect/>
              </a:stretch>
            </p:blipFill>
            <p:spPr>
              <a:xfrm>
                <a:off x="5782054" y="1659411"/>
                <a:ext cx="1001530" cy="300235"/>
              </a:xfrm>
              <a:prstGeom prst="rect">
                <a:avLst/>
              </a:prstGeom>
            </p:spPr>
          </p:pic>
          <p:pic>
            <p:nvPicPr>
              <p:cNvPr id="65" name="Picture 64"/>
              <p:cNvPicPr>
                <a:picLocks noChangeAspect="1"/>
              </p:cNvPicPr>
              <p:nvPr/>
            </p:nvPicPr>
            <p:blipFill>
              <a:blip r:embed="rId5"/>
              <a:stretch>
                <a:fillRect/>
              </a:stretch>
            </p:blipFill>
            <p:spPr>
              <a:xfrm>
                <a:off x="5145145" y="1993898"/>
                <a:ext cx="526680" cy="535698"/>
              </a:xfrm>
              <a:prstGeom prst="rect">
                <a:avLst/>
              </a:prstGeom>
            </p:spPr>
          </p:pic>
          <p:pic>
            <p:nvPicPr>
              <p:cNvPr id="66" name="Picture 65"/>
              <p:cNvPicPr>
                <a:picLocks noChangeAspect="1"/>
              </p:cNvPicPr>
              <p:nvPr/>
            </p:nvPicPr>
            <p:blipFill>
              <a:blip r:embed="rId6"/>
              <a:stretch>
                <a:fillRect/>
              </a:stretch>
            </p:blipFill>
            <p:spPr>
              <a:xfrm>
                <a:off x="5721925" y="2080214"/>
                <a:ext cx="800912" cy="361225"/>
              </a:xfrm>
              <a:prstGeom prst="rect">
                <a:avLst/>
              </a:prstGeom>
            </p:spPr>
          </p:pic>
          <p:pic>
            <p:nvPicPr>
              <p:cNvPr id="67" name="Picture 66"/>
              <p:cNvPicPr>
                <a:picLocks noChangeAspect="1"/>
              </p:cNvPicPr>
              <p:nvPr/>
            </p:nvPicPr>
            <p:blipFill>
              <a:blip r:embed="rId7"/>
              <a:stretch>
                <a:fillRect/>
              </a:stretch>
            </p:blipFill>
            <p:spPr>
              <a:xfrm>
                <a:off x="4076094" y="2787877"/>
                <a:ext cx="1402865" cy="534022"/>
              </a:xfrm>
              <a:prstGeom prst="rect">
                <a:avLst/>
              </a:prstGeom>
            </p:spPr>
          </p:pic>
          <p:pic>
            <p:nvPicPr>
              <p:cNvPr id="68" name="Picture 67"/>
              <p:cNvPicPr>
                <a:picLocks noChangeAspect="1"/>
              </p:cNvPicPr>
              <p:nvPr/>
            </p:nvPicPr>
            <p:blipFill>
              <a:blip r:embed="rId8"/>
              <a:stretch>
                <a:fillRect/>
              </a:stretch>
            </p:blipFill>
            <p:spPr>
              <a:xfrm>
                <a:off x="6398172" y="3097798"/>
                <a:ext cx="655137" cy="376901"/>
              </a:xfrm>
              <a:prstGeom prst="rect">
                <a:avLst/>
              </a:prstGeom>
            </p:spPr>
          </p:pic>
          <p:pic>
            <p:nvPicPr>
              <p:cNvPr id="69" name="Picture 68"/>
              <p:cNvPicPr>
                <a:picLocks noChangeAspect="1"/>
              </p:cNvPicPr>
              <p:nvPr/>
            </p:nvPicPr>
            <p:blipFill>
              <a:blip r:embed="rId9"/>
              <a:stretch>
                <a:fillRect/>
              </a:stretch>
            </p:blipFill>
            <p:spPr>
              <a:xfrm>
                <a:off x="6818423" y="1612363"/>
                <a:ext cx="469773" cy="574610"/>
              </a:xfrm>
              <a:prstGeom prst="rect">
                <a:avLst/>
              </a:prstGeom>
            </p:spPr>
          </p:pic>
          <p:pic>
            <p:nvPicPr>
              <p:cNvPr id="70" name="Picture 69"/>
              <p:cNvPicPr>
                <a:picLocks noChangeAspect="1"/>
              </p:cNvPicPr>
              <p:nvPr/>
            </p:nvPicPr>
            <p:blipFill>
              <a:blip r:embed="rId10"/>
              <a:stretch>
                <a:fillRect/>
              </a:stretch>
            </p:blipFill>
            <p:spPr>
              <a:xfrm>
                <a:off x="6355413" y="1007564"/>
                <a:ext cx="550985" cy="550046"/>
              </a:xfrm>
              <a:prstGeom prst="rect">
                <a:avLst/>
              </a:prstGeom>
            </p:spPr>
          </p:pic>
          <p:pic>
            <p:nvPicPr>
              <p:cNvPr id="71" name="Picture 70"/>
              <p:cNvPicPr>
                <a:picLocks noChangeAspect="1"/>
              </p:cNvPicPr>
              <p:nvPr/>
            </p:nvPicPr>
            <p:blipFill>
              <a:blip r:embed="rId11"/>
              <a:stretch>
                <a:fillRect/>
              </a:stretch>
            </p:blipFill>
            <p:spPr>
              <a:xfrm>
                <a:off x="4151812" y="2136120"/>
                <a:ext cx="426897" cy="476669"/>
              </a:xfrm>
              <a:prstGeom prst="rect">
                <a:avLst/>
              </a:prstGeom>
            </p:spPr>
          </p:pic>
          <p:pic>
            <p:nvPicPr>
              <p:cNvPr id="72" name="Picture 71"/>
              <p:cNvPicPr>
                <a:picLocks noChangeAspect="1"/>
              </p:cNvPicPr>
              <p:nvPr/>
            </p:nvPicPr>
            <p:blipFill>
              <a:blip r:embed="rId12"/>
              <a:stretch>
                <a:fillRect/>
              </a:stretch>
            </p:blipFill>
            <p:spPr>
              <a:xfrm>
                <a:off x="5486900" y="593434"/>
                <a:ext cx="705948" cy="477338"/>
              </a:xfrm>
              <a:prstGeom prst="rect">
                <a:avLst/>
              </a:prstGeom>
            </p:spPr>
          </p:pic>
          <p:pic>
            <p:nvPicPr>
              <p:cNvPr id="73" name="Picture 72"/>
              <p:cNvPicPr>
                <a:picLocks noChangeAspect="1"/>
              </p:cNvPicPr>
              <p:nvPr/>
            </p:nvPicPr>
            <p:blipFill>
              <a:blip r:embed="rId13"/>
              <a:stretch>
                <a:fillRect/>
              </a:stretch>
            </p:blipFill>
            <p:spPr>
              <a:xfrm>
                <a:off x="5085487" y="2592744"/>
                <a:ext cx="1508774" cy="313571"/>
              </a:xfrm>
              <a:prstGeom prst="rect">
                <a:avLst/>
              </a:prstGeom>
            </p:spPr>
          </p:pic>
          <p:pic>
            <p:nvPicPr>
              <p:cNvPr id="74" name="Picture 73"/>
              <p:cNvPicPr>
                <a:picLocks noChangeAspect="1"/>
              </p:cNvPicPr>
              <p:nvPr/>
            </p:nvPicPr>
            <p:blipFill>
              <a:blip r:embed="rId14"/>
              <a:stretch>
                <a:fillRect/>
              </a:stretch>
            </p:blipFill>
            <p:spPr>
              <a:xfrm>
                <a:off x="5589336" y="1121672"/>
                <a:ext cx="501076" cy="537739"/>
              </a:xfrm>
              <a:prstGeom prst="rect">
                <a:avLst/>
              </a:prstGeom>
            </p:spPr>
          </p:pic>
          <p:pic>
            <p:nvPicPr>
              <p:cNvPr id="75" name="Picture 74"/>
              <p:cNvPicPr>
                <a:picLocks noChangeAspect="1"/>
              </p:cNvPicPr>
              <p:nvPr/>
            </p:nvPicPr>
            <p:blipFill>
              <a:blip r:embed="rId15"/>
              <a:stretch>
                <a:fillRect/>
              </a:stretch>
            </p:blipFill>
            <p:spPr>
              <a:xfrm>
                <a:off x="6582008" y="2241726"/>
                <a:ext cx="671690" cy="706205"/>
              </a:xfrm>
              <a:prstGeom prst="rect">
                <a:avLst/>
              </a:prstGeom>
            </p:spPr>
          </p:pic>
          <p:pic>
            <p:nvPicPr>
              <p:cNvPr id="76" name="Picture 75"/>
              <p:cNvPicPr>
                <a:picLocks noChangeAspect="1"/>
              </p:cNvPicPr>
              <p:nvPr/>
            </p:nvPicPr>
            <p:blipFill>
              <a:blip r:embed="rId16"/>
              <a:stretch>
                <a:fillRect/>
              </a:stretch>
            </p:blipFill>
            <p:spPr>
              <a:xfrm>
                <a:off x="4064415" y="1550591"/>
                <a:ext cx="1700220" cy="473769"/>
              </a:xfrm>
              <a:prstGeom prst="rect">
                <a:avLst/>
              </a:prstGeom>
            </p:spPr>
          </p:pic>
          <p:pic>
            <p:nvPicPr>
              <p:cNvPr id="77" name="Picture 76"/>
              <p:cNvPicPr>
                <a:picLocks noChangeAspect="1"/>
              </p:cNvPicPr>
              <p:nvPr/>
            </p:nvPicPr>
            <p:blipFill>
              <a:blip r:embed="rId17"/>
              <a:stretch>
                <a:fillRect/>
              </a:stretch>
            </p:blipFill>
            <p:spPr>
              <a:xfrm>
                <a:off x="5447806" y="2954962"/>
                <a:ext cx="879542" cy="391660"/>
              </a:xfrm>
              <a:prstGeom prst="rect">
                <a:avLst/>
              </a:prstGeom>
            </p:spPr>
          </p:pic>
          <p:pic>
            <p:nvPicPr>
              <p:cNvPr id="78" name="Picture 77"/>
              <p:cNvPicPr>
                <a:picLocks noChangeAspect="1"/>
              </p:cNvPicPr>
              <p:nvPr/>
            </p:nvPicPr>
            <p:blipFill>
              <a:blip r:embed="rId18"/>
              <a:stretch>
                <a:fillRect/>
              </a:stretch>
            </p:blipFill>
            <p:spPr>
              <a:xfrm>
                <a:off x="4646634" y="2117414"/>
                <a:ext cx="394557" cy="738070"/>
              </a:xfrm>
              <a:prstGeom prst="rect">
                <a:avLst/>
              </a:prstGeom>
            </p:spPr>
          </p:pic>
          <p:pic>
            <p:nvPicPr>
              <p:cNvPr id="79" name="Picture 78"/>
              <p:cNvPicPr>
                <a:picLocks noChangeAspect="1"/>
              </p:cNvPicPr>
              <p:nvPr/>
            </p:nvPicPr>
            <p:blipFill>
              <a:blip r:embed="rId19"/>
              <a:stretch>
                <a:fillRect/>
              </a:stretch>
            </p:blipFill>
            <p:spPr>
              <a:xfrm>
                <a:off x="5782054" y="3426532"/>
                <a:ext cx="460404" cy="562210"/>
              </a:xfrm>
              <a:prstGeom prst="rect">
                <a:avLst/>
              </a:prstGeom>
            </p:spPr>
          </p:pic>
          <p:pic>
            <p:nvPicPr>
              <p:cNvPr id="80" name="Picture 79"/>
              <p:cNvPicPr>
                <a:picLocks noChangeAspect="1"/>
              </p:cNvPicPr>
              <p:nvPr/>
            </p:nvPicPr>
            <p:blipFill>
              <a:blip r:embed="rId20"/>
              <a:stretch>
                <a:fillRect/>
              </a:stretch>
            </p:blipFill>
            <p:spPr>
              <a:xfrm>
                <a:off x="4885128" y="3346622"/>
                <a:ext cx="601772" cy="564882"/>
              </a:xfrm>
              <a:prstGeom prst="rect">
                <a:avLst/>
              </a:prstGeom>
            </p:spPr>
          </p:pic>
          <p:pic>
            <p:nvPicPr>
              <p:cNvPr id="81" name="Picture 80"/>
              <p:cNvPicPr>
                <a:picLocks noChangeAspect="1"/>
              </p:cNvPicPr>
              <p:nvPr/>
            </p:nvPicPr>
            <p:blipFill>
              <a:blip r:embed="rId21"/>
              <a:stretch>
                <a:fillRect/>
              </a:stretch>
            </p:blipFill>
            <p:spPr>
              <a:xfrm>
                <a:off x="4731501" y="850528"/>
                <a:ext cx="747458" cy="593412"/>
              </a:xfrm>
              <a:prstGeom prst="rect">
                <a:avLst/>
              </a:prstGeom>
            </p:spPr>
          </p:pic>
          <p:sp>
            <p:nvSpPr>
              <p:cNvPr id="82" name="Oval 81"/>
              <p:cNvSpPr/>
              <p:nvPr/>
            </p:nvSpPr>
            <p:spPr bwMode="auto">
              <a:xfrm>
                <a:off x="3940812" y="502457"/>
                <a:ext cx="3592696" cy="3746582"/>
              </a:xfrm>
              <a:prstGeom prst="ellipse">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latin typeface="Arial" pitchFamily="-1" charset="0"/>
                  <a:ea typeface="ＭＳ Ｐゴシック" pitchFamily="-1" charset="-128"/>
                  <a:cs typeface="ＭＳ Ｐゴシック" pitchFamily="-1" charset="-128"/>
                </a:endParaRPr>
              </a:p>
            </p:txBody>
          </p:sp>
        </p:grpSp>
        <p:cxnSp>
          <p:nvCxnSpPr>
            <p:cNvPr id="10" name="Connector: Curved 9"/>
            <p:cNvCxnSpPr/>
            <p:nvPr/>
          </p:nvCxnSpPr>
          <p:spPr bwMode="auto">
            <a:xfrm flipV="1">
              <a:off x="6165045" y="1168859"/>
              <a:ext cx="756871" cy="557656"/>
            </a:xfrm>
            <a:prstGeom prst="curvedConnector3">
              <a:avLst>
                <a:gd name="adj1" fmla="val 50000"/>
              </a:avLst>
            </a:prstGeom>
            <a:solidFill>
              <a:schemeClr val="accent1"/>
            </a:solidFill>
            <a:ln w="19050" cap="flat" cmpd="sng" algn="ctr">
              <a:solidFill>
                <a:schemeClr val="tx1"/>
              </a:solidFill>
              <a:prstDash val="solid"/>
              <a:round/>
              <a:headEnd type="none" w="med" len="med"/>
              <a:tailEnd type="triangle"/>
            </a:ln>
            <a:effectLst/>
          </p:spPr>
        </p:cxnSp>
        <p:sp>
          <p:nvSpPr>
            <p:cNvPr id="84" name="TextBox 83"/>
            <p:cNvSpPr txBox="1"/>
            <p:nvPr/>
          </p:nvSpPr>
          <p:spPr>
            <a:xfrm>
              <a:off x="7832401" y="2823319"/>
              <a:ext cx="1105067" cy="461665"/>
            </a:xfrm>
            <a:prstGeom prst="rect">
              <a:avLst/>
            </a:prstGeom>
            <a:noFill/>
          </p:spPr>
          <p:txBody>
            <a:bodyPr wrap="square">
              <a:spAutoFit/>
            </a:bodyPr>
            <a:lstStyle/>
            <a:p>
              <a:pPr algn="r">
                <a:defRPr/>
              </a:pPr>
              <a:r>
                <a:rPr lang="en-AU" sz="1200" b="1" i="1" dirty="0">
                  <a:cs typeface="Arial" panose="020B0604020202020204" pitchFamily="34" charset="0"/>
                </a:rPr>
                <a:t>N=24 conventions</a:t>
              </a:r>
            </a:p>
          </p:txBody>
        </p:sp>
      </p:grpSp>
      <p:grpSp>
        <p:nvGrpSpPr>
          <p:cNvPr id="9" name="Group 8"/>
          <p:cNvGrpSpPr/>
          <p:nvPr/>
        </p:nvGrpSpPr>
        <p:grpSpPr>
          <a:xfrm>
            <a:off x="6188381" y="3808923"/>
            <a:ext cx="2848115" cy="2860437"/>
            <a:chOff x="6188381" y="3808923"/>
            <a:chExt cx="2848115" cy="2860437"/>
          </a:xfrm>
        </p:grpSpPr>
        <p:grpSp>
          <p:nvGrpSpPr>
            <p:cNvPr id="25" name="Group 24"/>
            <p:cNvGrpSpPr/>
            <p:nvPr/>
          </p:nvGrpSpPr>
          <p:grpSpPr>
            <a:xfrm>
              <a:off x="6677923" y="3808923"/>
              <a:ext cx="2358573" cy="2409787"/>
              <a:chOff x="4118706" y="745763"/>
              <a:chExt cx="3592696" cy="3746582"/>
            </a:xfrm>
          </p:grpSpPr>
          <p:pic>
            <p:nvPicPr>
              <p:cNvPr id="26" name="Picture 25"/>
              <p:cNvPicPr>
                <a:picLocks noChangeAspect="1"/>
              </p:cNvPicPr>
              <p:nvPr/>
            </p:nvPicPr>
            <p:blipFill>
              <a:blip r:embed="rId22"/>
              <a:stretch>
                <a:fillRect/>
              </a:stretch>
            </p:blipFill>
            <p:spPr>
              <a:xfrm>
                <a:off x="5980594" y="1352774"/>
                <a:ext cx="685801" cy="414242"/>
              </a:xfrm>
              <a:prstGeom prst="rect">
                <a:avLst/>
              </a:prstGeom>
            </p:spPr>
          </p:pic>
          <p:pic>
            <p:nvPicPr>
              <p:cNvPr id="27" name="Picture 26"/>
              <p:cNvPicPr>
                <a:picLocks noChangeAspect="1"/>
              </p:cNvPicPr>
              <p:nvPr/>
            </p:nvPicPr>
            <p:blipFill>
              <a:blip r:embed="rId23"/>
              <a:stretch>
                <a:fillRect/>
              </a:stretch>
            </p:blipFill>
            <p:spPr>
              <a:xfrm>
                <a:off x="4270905" y="2198188"/>
                <a:ext cx="629701" cy="579724"/>
              </a:xfrm>
              <a:prstGeom prst="rect">
                <a:avLst/>
              </a:prstGeom>
            </p:spPr>
          </p:pic>
          <p:pic>
            <p:nvPicPr>
              <p:cNvPr id="28" name="Picture 27"/>
              <p:cNvPicPr>
                <a:picLocks noChangeAspect="1"/>
              </p:cNvPicPr>
              <p:nvPr/>
            </p:nvPicPr>
            <p:blipFill>
              <a:blip r:embed="rId24"/>
              <a:stretch>
                <a:fillRect/>
              </a:stretch>
            </p:blipFill>
            <p:spPr>
              <a:xfrm>
                <a:off x="6108133" y="1776345"/>
                <a:ext cx="709696" cy="570540"/>
              </a:xfrm>
              <a:prstGeom prst="rect">
                <a:avLst/>
              </a:prstGeom>
            </p:spPr>
          </p:pic>
          <p:pic>
            <p:nvPicPr>
              <p:cNvPr id="29" name="Picture 28"/>
              <p:cNvPicPr>
                <a:picLocks noChangeAspect="1"/>
              </p:cNvPicPr>
              <p:nvPr/>
            </p:nvPicPr>
            <p:blipFill>
              <a:blip r:embed="rId25"/>
              <a:stretch>
                <a:fillRect/>
              </a:stretch>
            </p:blipFill>
            <p:spPr>
              <a:xfrm>
                <a:off x="5168428" y="2002031"/>
                <a:ext cx="850871" cy="433218"/>
              </a:xfrm>
              <a:prstGeom prst="rect">
                <a:avLst/>
              </a:prstGeom>
            </p:spPr>
          </p:pic>
          <p:pic>
            <p:nvPicPr>
              <p:cNvPr id="30" name="Picture 29"/>
              <p:cNvPicPr>
                <a:picLocks noChangeAspect="1"/>
              </p:cNvPicPr>
              <p:nvPr/>
            </p:nvPicPr>
            <p:blipFill>
              <a:blip r:embed="rId26"/>
              <a:stretch>
                <a:fillRect/>
              </a:stretch>
            </p:blipFill>
            <p:spPr>
              <a:xfrm>
                <a:off x="5147089" y="3692503"/>
                <a:ext cx="799913" cy="495184"/>
              </a:xfrm>
              <a:prstGeom prst="rect">
                <a:avLst/>
              </a:prstGeom>
            </p:spPr>
          </p:pic>
          <p:pic>
            <p:nvPicPr>
              <p:cNvPr id="31" name="Picture 30"/>
              <p:cNvPicPr>
                <a:picLocks noChangeAspect="1"/>
              </p:cNvPicPr>
              <p:nvPr/>
            </p:nvPicPr>
            <p:blipFill>
              <a:blip r:embed="rId27"/>
              <a:stretch>
                <a:fillRect/>
              </a:stretch>
            </p:blipFill>
            <p:spPr>
              <a:xfrm>
                <a:off x="5102018" y="1501795"/>
                <a:ext cx="947565" cy="549101"/>
              </a:xfrm>
              <a:prstGeom prst="rect">
                <a:avLst/>
              </a:prstGeom>
            </p:spPr>
          </p:pic>
          <p:pic>
            <p:nvPicPr>
              <p:cNvPr id="32" name="Picture 31"/>
              <p:cNvPicPr>
                <a:picLocks noChangeAspect="1"/>
              </p:cNvPicPr>
              <p:nvPr/>
            </p:nvPicPr>
            <p:blipFill>
              <a:blip r:embed="rId28"/>
              <a:stretch>
                <a:fillRect/>
              </a:stretch>
            </p:blipFill>
            <p:spPr>
              <a:xfrm>
                <a:off x="5965404" y="2431231"/>
                <a:ext cx="719965" cy="604109"/>
              </a:xfrm>
              <a:prstGeom prst="rect">
                <a:avLst/>
              </a:prstGeom>
            </p:spPr>
          </p:pic>
          <p:pic>
            <p:nvPicPr>
              <p:cNvPr id="33" name="Picture 32"/>
              <p:cNvPicPr>
                <a:picLocks noChangeAspect="1"/>
              </p:cNvPicPr>
              <p:nvPr/>
            </p:nvPicPr>
            <p:blipFill>
              <a:blip r:embed="rId29"/>
              <a:stretch>
                <a:fillRect/>
              </a:stretch>
            </p:blipFill>
            <p:spPr>
              <a:xfrm>
                <a:off x="5892320" y="3147859"/>
                <a:ext cx="786482" cy="462777"/>
              </a:xfrm>
              <a:prstGeom prst="rect">
                <a:avLst/>
              </a:prstGeom>
            </p:spPr>
          </p:pic>
          <p:pic>
            <p:nvPicPr>
              <p:cNvPr id="34" name="Picture 33"/>
              <p:cNvPicPr>
                <a:picLocks noChangeAspect="1"/>
              </p:cNvPicPr>
              <p:nvPr/>
            </p:nvPicPr>
            <p:blipFill>
              <a:blip r:embed="rId30"/>
              <a:stretch>
                <a:fillRect/>
              </a:stretch>
            </p:blipFill>
            <p:spPr>
              <a:xfrm>
                <a:off x="4784178" y="945557"/>
                <a:ext cx="650224" cy="677215"/>
              </a:xfrm>
              <a:prstGeom prst="rect">
                <a:avLst/>
              </a:prstGeom>
            </p:spPr>
          </p:pic>
          <p:pic>
            <p:nvPicPr>
              <p:cNvPr id="35" name="Picture 34"/>
              <p:cNvPicPr>
                <a:picLocks noChangeAspect="1"/>
              </p:cNvPicPr>
              <p:nvPr/>
            </p:nvPicPr>
            <p:blipFill>
              <a:blip r:embed="rId31"/>
              <a:stretch>
                <a:fillRect/>
              </a:stretch>
            </p:blipFill>
            <p:spPr>
              <a:xfrm>
                <a:off x="6049583" y="3730464"/>
                <a:ext cx="726059" cy="441702"/>
              </a:xfrm>
              <a:prstGeom prst="rect">
                <a:avLst/>
              </a:prstGeom>
            </p:spPr>
          </p:pic>
          <p:pic>
            <p:nvPicPr>
              <p:cNvPr id="36" name="Picture 35"/>
              <p:cNvPicPr>
                <a:picLocks noChangeAspect="1"/>
              </p:cNvPicPr>
              <p:nvPr/>
            </p:nvPicPr>
            <p:blipFill>
              <a:blip r:embed="rId32"/>
              <a:stretch>
                <a:fillRect/>
              </a:stretch>
            </p:blipFill>
            <p:spPr>
              <a:xfrm>
                <a:off x="5408067" y="791983"/>
                <a:ext cx="1077870" cy="565274"/>
              </a:xfrm>
              <a:prstGeom prst="rect">
                <a:avLst/>
              </a:prstGeom>
            </p:spPr>
          </p:pic>
          <p:pic>
            <p:nvPicPr>
              <p:cNvPr id="37" name="Picture 36"/>
              <p:cNvPicPr>
                <a:picLocks noChangeAspect="1"/>
              </p:cNvPicPr>
              <p:nvPr/>
            </p:nvPicPr>
            <p:blipFill>
              <a:blip r:embed="rId33"/>
              <a:stretch>
                <a:fillRect/>
              </a:stretch>
            </p:blipFill>
            <p:spPr>
              <a:xfrm>
                <a:off x="6969383" y="1834016"/>
                <a:ext cx="716703" cy="663247"/>
              </a:xfrm>
              <a:prstGeom prst="rect">
                <a:avLst/>
              </a:prstGeom>
            </p:spPr>
          </p:pic>
          <p:pic>
            <p:nvPicPr>
              <p:cNvPr id="38" name="Picture 37"/>
              <p:cNvPicPr>
                <a:picLocks noChangeAspect="1"/>
              </p:cNvPicPr>
              <p:nvPr/>
            </p:nvPicPr>
            <p:blipFill>
              <a:blip r:embed="rId34"/>
              <a:stretch>
                <a:fillRect/>
              </a:stretch>
            </p:blipFill>
            <p:spPr>
              <a:xfrm>
                <a:off x="6739734" y="1210227"/>
                <a:ext cx="456089" cy="699336"/>
              </a:xfrm>
              <a:prstGeom prst="rect">
                <a:avLst/>
              </a:prstGeom>
            </p:spPr>
          </p:pic>
          <p:pic>
            <p:nvPicPr>
              <p:cNvPr id="39" name="Picture 38"/>
              <p:cNvPicPr>
                <a:picLocks noChangeAspect="1"/>
              </p:cNvPicPr>
              <p:nvPr/>
            </p:nvPicPr>
            <p:blipFill>
              <a:blip r:embed="rId35"/>
              <a:stretch>
                <a:fillRect/>
              </a:stretch>
            </p:blipFill>
            <p:spPr>
              <a:xfrm>
                <a:off x="6771623" y="2526750"/>
                <a:ext cx="490911" cy="621109"/>
              </a:xfrm>
              <a:prstGeom prst="rect">
                <a:avLst/>
              </a:prstGeom>
            </p:spPr>
          </p:pic>
          <p:pic>
            <p:nvPicPr>
              <p:cNvPr id="40" name="Picture 39"/>
              <p:cNvPicPr>
                <a:picLocks noChangeAspect="1"/>
              </p:cNvPicPr>
              <p:nvPr/>
            </p:nvPicPr>
            <p:blipFill>
              <a:blip r:embed="rId36"/>
              <a:stretch>
                <a:fillRect/>
              </a:stretch>
            </p:blipFill>
            <p:spPr>
              <a:xfrm>
                <a:off x="4448049" y="2802071"/>
                <a:ext cx="653969" cy="430437"/>
              </a:xfrm>
              <a:prstGeom prst="rect">
                <a:avLst/>
              </a:prstGeom>
            </p:spPr>
          </p:pic>
          <p:pic>
            <p:nvPicPr>
              <p:cNvPr id="41" name="Picture 40"/>
              <p:cNvPicPr>
                <a:picLocks noChangeAspect="1"/>
              </p:cNvPicPr>
              <p:nvPr/>
            </p:nvPicPr>
            <p:blipFill>
              <a:blip r:embed="rId37"/>
              <a:stretch>
                <a:fillRect/>
              </a:stretch>
            </p:blipFill>
            <p:spPr>
              <a:xfrm>
                <a:off x="4712929" y="3283546"/>
                <a:ext cx="910997" cy="351582"/>
              </a:xfrm>
              <a:prstGeom prst="rect">
                <a:avLst/>
              </a:prstGeom>
            </p:spPr>
          </p:pic>
          <p:pic>
            <p:nvPicPr>
              <p:cNvPr id="42" name="Picture 41"/>
              <p:cNvPicPr>
                <a:picLocks noChangeAspect="1"/>
              </p:cNvPicPr>
              <p:nvPr/>
            </p:nvPicPr>
            <p:blipFill>
              <a:blip r:embed="rId38"/>
              <a:stretch>
                <a:fillRect/>
              </a:stretch>
            </p:blipFill>
            <p:spPr>
              <a:xfrm>
                <a:off x="5133235" y="2430155"/>
                <a:ext cx="765899" cy="785413"/>
              </a:xfrm>
              <a:prstGeom prst="rect">
                <a:avLst/>
              </a:prstGeom>
            </p:spPr>
          </p:pic>
          <p:pic>
            <p:nvPicPr>
              <p:cNvPr id="43" name="Picture 42"/>
              <p:cNvPicPr>
                <a:picLocks noChangeAspect="1"/>
              </p:cNvPicPr>
              <p:nvPr/>
            </p:nvPicPr>
            <p:blipFill>
              <a:blip r:embed="rId39"/>
              <a:stretch>
                <a:fillRect/>
              </a:stretch>
            </p:blipFill>
            <p:spPr>
              <a:xfrm>
                <a:off x="4437381" y="1539181"/>
                <a:ext cx="609982" cy="609982"/>
              </a:xfrm>
              <a:prstGeom prst="rect">
                <a:avLst/>
              </a:prstGeom>
            </p:spPr>
          </p:pic>
          <p:pic>
            <p:nvPicPr>
              <p:cNvPr id="44" name="Picture 43"/>
              <p:cNvPicPr>
                <a:picLocks noChangeAspect="1"/>
              </p:cNvPicPr>
              <p:nvPr/>
            </p:nvPicPr>
            <p:blipFill>
              <a:blip r:embed="rId40"/>
              <a:stretch>
                <a:fillRect/>
              </a:stretch>
            </p:blipFill>
            <p:spPr>
              <a:xfrm>
                <a:off x="6802574" y="3207535"/>
                <a:ext cx="591396" cy="585937"/>
              </a:xfrm>
              <a:prstGeom prst="rect">
                <a:avLst/>
              </a:prstGeom>
            </p:spPr>
          </p:pic>
          <p:sp>
            <p:nvSpPr>
              <p:cNvPr id="45" name="Oval 44"/>
              <p:cNvSpPr/>
              <p:nvPr/>
            </p:nvSpPr>
            <p:spPr bwMode="auto">
              <a:xfrm>
                <a:off x="4118706" y="745763"/>
                <a:ext cx="3592696" cy="3746582"/>
              </a:xfrm>
              <a:prstGeom prst="ellipse">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latin typeface="Arial" pitchFamily="-1" charset="0"/>
                  <a:ea typeface="ＭＳ Ｐゴシック" pitchFamily="-1" charset="-128"/>
                  <a:cs typeface="ＭＳ Ｐゴシック" pitchFamily="-1" charset="-128"/>
                </a:endParaRPr>
              </a:p>
            </p:txBody>
          </p:sp>
        </p:grpSp>
        <p:cxnSp>
          <p:nvCxnSpPr>
            <p:cNvPr id="46" name="Connector: Curved 45"/>
            <p:cNvCxnSpPr/>
            <p:nvPr/>
          </p:nvCxnSpPr>
          <p:spPr bwMode="auto">
            <a:xfrm>
              <a:off x="6188381" y="5281570"/>
              <a:ext cx="733535" cy="474349"/>
            </a:xfrm>
            <a:prstGeom prst="curvedConnector3">
              <a:avLst/>
            </a:prstGeom>
            <a:solidFill>
              <a:schemeClr val="accent1"/>
            </a:solidFill>
            <a:ln w="19050" cap="flat" cmpd="sng" algn="ctr">
              <a:solidFill>
                <a:schemeClr val="tx1"/>
              </a:solidFill>
              <a:prstDash val="solid"/>
              <a:round/>
              <a:headEnd type="none" w="med" len="med"/>
              <a:tailEnd type="triangle"/>
            </a:ln>
            <a:effectLst/>
          </p:spPr>
        </p:cxnSp>
        <p:sp>
          <p:nvSpPr>
            <p:cNvPr id="47" name="TextBox 46"/>
            <p:cNvSpPr txBox="1"/>
            <p:nvPr/>
          </p:nvSpPr>
          <p:spPr>
            <a:xfrm>
              <a:off x="7811791" y="6023029"/>
              <a:ext cx="1135007" cy="646331"/>
            </a:xfrm>
            <a:prstGeom prst="rect">
              <a:avLst/>
            </a:prstGeom>
            <a:noFill/>
          </p:spPr>
          <p:txBody>
            <a:bodyPr wrap="square">
              <a:spAutoFit/>
            </a:bodyPr>
            <a:lstStyle/>
            <a:p>
              <a:pPr algn="r">
                <a:defRPr/>
              </a:pPr>
              <a:r>
                <a:rPr lang="en-AU" sz="1200" b="1" i="1" dirty="0">
                  <a:cs typeface="Arial" panose="020B0604020202020204" pitchFamily="34" charset="0"/>
                </a:rPr>
                <a:t>N=104 observing programs</a:t>
              </a:r>
            </a:p>
          </p:txBody>
        </p:sp>
      </p:grpSp>
      <p:grpSp>
        <p:nvGrpSpPr>
          <p:cNvPr id="12" name="Group 11"/>
          <p:cNvGrpSpPr/>
          <p:nvPr/>
        </p:nvGrpSpPr>
        <p:grpSpPr>
          <a:xfrm>
            <a:off x="251520" y="3966155"/>
            <a:ext cx="2520280" cy="2631196"/>
            <a:chOff x="251520" y="3966155"/>
            <a:chExt cx="2520280" cy="2631196"/>
          </a:xfrm>
        </p:grpSpPr>
        <p:cxnSp>
          <p:nvCxnSpPr>
            <p:cNvPr id="48" name="Straight Arrow Connector 47"/>
            <p:cNvCxnSpPr/>
            <p:nvPr/>
          </p:nvCxnSpPr>
          <p:spPr bwMode="auto">
            <a:xfrm flipH="1">
              <a:off x="2356215" y="4935481"/>
              <a:ext cx="415585" cy="31436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49" name="TextBox 48"/>
            <p:cNvSpPr txBox="1"/>
            <p:nvPr/>
          </p:nvSpPr>
          <p:spPr>
            <a:xfrm>
              <a:off x="251520" y="3966155"/>
              <a:ext cx="1586752" cy="830997"/>
            </a:xfrm>
            <a:prstGeom prst="rect">
              <a:avLst/>
            </a:prstGeom>
            <a:noFill/>
          </p:spPr>
          <p:txBody>
            <a:bodyPr wrap="square">
              <a:spAutoFit/>
            </a:bodyPr>
            <a:lstStyle/>
            <a:p>
              <a:pPr>
                <a:defRPr/>
              </a:pPr>
              <a:r>
                <a:rPr lang="en-AU" sz="1200" b="1" i="1" dirty="0">
                  <a:cs typeface="Arial" panose="020B0604020202020204" pitchFamily="34" charset="0"/>
                </a:rPr>
                <a:t>Papers (</a:t>
              </a:r>
              <a:r>
                <a:rPr lang="en-AU" sz="1200" b="1" i="1" dirty="0" smtClean="0">
                  <a:cs typeface="Arial" panose="020B0604020202020204" pitchFamily="34" charset="0"/>
                </a:rPr>
                <a:t>1995-2016)</a:t>
              </a:r>
              <a:endParaRPr lang="en-AU" sz="1200" b="1" i="1" dirty="0">
                <a:cs typeface="Arial" panose="020B0604020202020204" pitchFamily="34" charset="0"/>
              </a:endParaRPr>
            </a:p>
            <a:p>
              <a:pPr>
                <a:defRPr/>
              </a:pPr>
              <a:r>
                <a:rPr lang="en-AU" sz="1200" i="1" dirty="0">
                  <a:cs typeface="Arial" panose="020B0604020202020204" pitchFamily="34" charset="0"/>
                </a:rPr>
                <a:t>Drivers: </a:t>
              </a:r>
              <a:r>
                <a:rPr lang="en-AU" sz="1200" dirty="0">
                  <a:cs typeface="Arial" panose="020B0604020202020204" pitchFamily="34" charset="0"/>
                </a:rPr>
                <a:t>12000+</a:t>
              </a:r>
            </a:p>
            <a:p>
              <a:pPr>
                <a:defRPr/>
              </a:pPr>
              <a:r>
                <a:rPr lang="en-AU" sz="1200" i="1" dirty="0">
                  <a:cs typeface="Arial" panose="020B0604020202020204" pitchFamily="34" charset="0"/>
                </a:rPr>
                <a:t>Pressures:</a:t>
              </a:r>
              <a:r>
                <a:rPr lang="en-AU" sz="1200" dirty="0">
                  <a:cs typeface="Arial" panose="020B0604020202020204" pitchFamily="34" charset="0"/>
                </a:rPr>
                <a:t> 65000+</a:t>
              </a:r>
            </a:p>
            <a:p>
              <a:pPr>
                <a:defRPr/>
              </a:pPr>
              <a:r>
                <a:rPr lang="en-AU" sz="1200" i="1" dirty="0">
                  <a:cs typeface="Arial" panose="020B0604020202020204" pitchFamily="34" charset="0"/>
                </a:rPr>
                <a:t>Variables:</a:t>
              </a:r>
              <a:r>
                <a:rPr lang="en-AU" sz="1200" dirty="0">
                  <a:cs typeface="Arial" panose="020B0604020202020204" pitchFamily="34" charset="0"/>
                </a:rPr>
                <a:t> 7000+</a:t>
              </a:r>
            </a:p>
          </p:txBody>
        </p:sp>
        <p:grpSp>
          <p:nvGrpSpPr>
            <p:cNvPr id="50" name="Group 49"/>
            <p:cNvGrpSpPr/>
            <p:nvPr/>
          </p:nvGrpSpPr>
          <p:grpSpPr>
            <a:xfrm>
              <a:off x="755576" y="4954446"/>
              <a:ext cx="1650797" cy="1642905"/>
              <a:chOff x="1415480" y="5033691"/>
              <a:chExt cx="1548814" cy="1615154"/>
            </a:xfrm>
          </p:grpSpPr>
          <p:pic>
            <p:nvPicPr>
              <p:cNvPr id="51" name="Picture 50"/>
              <p:cNvPicPr>
                <a:picLocks noChangeAspect="1"/>
              </p:cNvPicPr>
              <p:nvPr/>
            </p:nvPicPr>
            <p:blipFill>
              <a:blip r:embed="rId41"/>
              <a:stretch>
                <a:fillRect/>
              </a:stretch>
            </p:blipFill>
            <p:spPr>
              <a:xfrm>
                <a:off x="1543168" y="5930077"/>
                <a:ext cx="1285819" cy="488848"/>
              </a:xfrm>
              <a:prstGeom prst="rect">
                <a:avLst/>
              </a:prstGeom>
            </p:spPr>
          </p:pic>
          <p:sp>
            <p:nvSpPr>
              <p:cNvPr id="52" name="Oval 51"/>
              <p:cNvSpPr/>
              <p:nvPr/>
            </p:nvSpPr>
            <p:spPr bwMode="auto">
              <a:xfrm>
                <a:off x="1415480" y="5033691"/>
                <a:ext cx="1548814" cy="1615154"/>
              </a:xfrm>
              <a:prstGeom prst="ellipse">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latin typeface="Arial" pitchFamily="-1" charset="0"/>
                  <a:ea typeface="ＭＳ Ｐゴシック" pitchFamily="-1" charset="-128"/>
                  <a:cs typeface="ＭＳ Ｐゴシック" pitchFamily="-1" charset="-128"/>
                </a:endParaRPr>
              </a:p>
            </p:txBody>
          </p:sp>
          <p:pic>
            <p:nvPicPr>
              <p:cNvPr id="53" name="Picture 52"/>
              <p:cNvPicPr>
                <a:picLocks noChangeAspect="1"/>
              </p:cNvPicPr>
              <p:nvPr/>
            </p:nvPicPr>
            <p:blipFill>
              <a:blip r:embed="rId42"/>
              <a:stretch>
                <a:fillRect/>
              </a:stretch>
            </p:blipFill>
            <p:spPr>
              <a:xfrm>
                <a:off x="1791419" y="5213509"/>
                <a:ext cx="776190" cy="822642"/>
              </a:xfrm>
              <a:prstGeom prst="rect">
                <a:avLst/>
              </a:prstGeom>
            </p:spPr>
          </p:pic>
        </p:grpSp>
      </p:grpSp>
      <p:grpSp>
        <p:nvGrpSpPr>
          <p:cNvPr id="13" name="Group 12"/>
          <p:cNvGrpSpPr/>
          <p:nvPr/>
        </p:nvGrpSpPr>
        <p:grpSpPr>
          <a:xfrm>
            <a:off x="35496" y="876623"/>
            <a:ext cx="2232248" cy="2696393"/>
            <a:chOff x="35496" y="876623"/>
            <a:chExt cx="2232248" cy="2696393"/>
          </a:xfrm>
        </p:grpSpPr>
        <p:grpSp>
          <p:nvGrpSpPr>
            <p:cNvPr id="55" name="Group 54"/>
            <p:cNvGrpSpPr/>
            <p:nvPr/>
          </p:nvGrpSpPr>
          <p:grpSpPr>
            <a:xfrm>
              <a:off x="35496" y="876623"/>
              <a:ext cx="2078438" cy="2696393"/>
              <a:chOff x="109081" y="150304"/>
              <a:chExt cx="2101242" cy="3005047"/>
            </a:xfrm>
          </p:grpSpPr>
          <p:sp>
            <p:nvSpPr>
              <p:cNvPr id="57" name="TextBox 56"/>
              <p:cNvSpPr txBox="1"/>
              <p:nvPr/>
            </p:nvSpPr>
            <p:spPr>
              <a:xfrm>
                <a:off x="326791" y="499038"/>
                <a:ext cx="1794193" cy="2656313"/>
              </a:xfrm>
              <a:prstGeom prst="rect">
                <a:avLst/>
              </a:prstGeom>
              <a:noFill/>
            </p:spPr>
            <p:txBody>
              <a:bodyPr wrap="square">
                <a:spAutoFit/>
              </a:bodyPr>
              <a:lstStyle/>
              <a:p>
                <a:pPr algn="ctr">
                  <a:defRPr/>
                </a:pPr>
                <a:r>
                  <a:rPr lang="en-AU" sz="1050" b="1" i="1" dirty="0">
                    <a:cs typeface="Arial" panose="020B0604020202020204" pitchFamily="34" charset="0"/>
                  </a:rPr>
                  <a:t>EOV</a:t>
                </a:r>
              </a:p>
              <a:p>
                <a:pPr algn="ctr">
                  <a:defRPr/>
                </a:pPr>
                <a:r>
                  <a:rPr lang="en-AU" sz="1050" b="1" i="1" dirty="0">
                    <a:cs typeface="Arial" panose="020B0604020202020204" pitchFamily="34" charset="0"/>
                  </a:rPr>
                  <a:t>Specifications sheets:</a:t>
                </a:r>
              </a:p>
              <a:p>
                <a:pPr marL="128588" indent="-128588">
                  <a:buFont typeface="Arial" panose="020B0604020202020204" pitchFamily="34" charset="0"/>
                  <a:buChar char="•"/>
                  <a:defRPr/>
                </a:pPr>
                <a:r>
                  <a:rPr lang="en-US" sz="1050" dirty="0">
                    <a:cs typeface="Arial" panose="020B0604020202020204" pitchFamily="34" charset="0"/>
                  </a:rPr>
                  <a:t>Sub-variables</a:t>
                </a:r>
              </a:p>
              <a:p>
                <a:pPr marL="128588" indent="-128588">
                  <a:buFont typeface="Arial" panose="020B0604020202020204" pitchFamily="34" charset="0"/>
                  <a:buChar char="•"/>
                  <a:defRPr/>
                </a:pPr>
                <a:r>
                  <a:rPr lang="en-US" sz="1050" dirty="0">
                    <a:cs typeface="Arial" panose="020B0604020202020204" pitchFamily="34" charset="0"/>
                  </a:rPr>
                  <a:t>Derived products</a:t>
                </a:r>
              </a:p>
              <a:p>
                <a:pPr marL="128588" indent="-128588">
                  <a:buFont typeface="Arial" panose="020B0604020202020204" pitchFamily="34" charset="0"/>
                  <a:buChar char="•"/>
                  <a:defRPr/>
                </a:pPr>
                <a:r>
                  <a:rPr lang="en-US" sz="1050" dirty="0">
                    <a:cs typeface="Arial" panose="020B0604020202020204" pitchFamily="34" charset="0"/>
                  </a:rPr>
                  <a:t>Methods</a:t>
                </a:r>
              </a:p>
              <a:p>
                <a:pPr marL="128588" indent="-128588">
                  <a:buFont typeface="Arial" panose="020B0604020202020204" pitchFamily="34" charset="0"/>
                  <a:buChar char="•"/>
                  <a:defRPr/>
                </a:pPr>
                <a:r>
                  <a:rPr lang="en-US" sz="1050" dirty="0">
                    <a:cs typeface="Arial" panose="020B0604020202020204" pitchFamily="34" charset="0"/>
                  </a:rPr>
                  <a:t>Networks</a:t>
                </a:r>
              </a:p>
              <a:p>
                <a:pPr marL="128588" indent="-128588">
                  <a:buFont typeface="Arial" panose="020B0604020202020204" pitchFamily="34" charset="0"/>
                  <a:buChar char="•"/>
                  <a:defRPr/>
                </a:pPr>
                <a:r>
                  <a:rPr lang="en-US" sz="1050" dirty="0">
                    <a:cs typeface="Arial" panose="020B0604020202020204" pitchFamily="34" charset="0"/>
                  </a:rPr>
                  <a:t>Data &amp; information</a:t>
                </a:r>
                <a:endParaRPr lang="en-AU" sz="1050" dirty="0">
                  <a:cs typeface="Arial" panose="020B0604020202020204" pitchFamily="34" charset="0"/>
                </a:endParaRPr>
              </a:p>
            </p:txBody>
          </p:sp>
          <p:sp>
            <p:nvSpPr>
              <p:cNvPr id="56" name="Oval 55"/>
              <p:cNvSpPr/>
              <p:nvPr/>
            </p:nvSpPr>
            <p:spPr bwMode="auto">
              <a:xfrm>
                <a:off x="109081" y="150304"/>
                <a:ext cx="2101242" cy="2191244"/>
              </a:xfrm>
              <a:prstGeom prst="ellipse">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050">
                  <a:latin typeface="Arial" pitchFamily="-1" charset="0"/>
                  <a:ea typeface="ＭＳ Ｐゴシック" pitchFamily="-1" charset="-128"/>
                  <a:cs typeface="ＭＳ Ｐゴシック" pitchFamily="-1" charset="-128"/>
                </a:endParaRPr>
              </a:p>
            </p:txBody>
          </p:sp>
        </p:grpSp>
        <p:cxnSp>
          <p:nvCxnSpPr>
            <p:cNvPr id="54" name="Straight Arrow Connector 53"/>
            <p:cNvCxnSpPr/>
            <p:nvPr/>
          </p:nvCxnSpPr>
          <p:spPr bwMode="auto">
            <a:xfrm flipH="1" flipV="1">
              <a:off x="2051720" y="2096852"/>
              <a:ext cx="216024" cy="10801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58" name="TextBox 57">
            <a:extLst>
              <a:ext uri="{FF2B5EF4-FFF2-40B4-BE49-F238E27FC236}">
                <a16:creationId xmlns:a16="http://schemas.microsoft.com/office/drawing/2014/main" xmlns="" id="{71384F72-7590-4044-9314-9DFDEF2D9ECC}"/>
              </a:ext>
            </a:extLst>
          </p:cNvPr>
          <p:cNvSpPr txBox="1"/>
          <p:nvPr/>
        </p:nvSpPr>
        <p:spPr>
          <a:xfrm>
            <a:off x="42542" y="170220"/>
            <a:ext cx="4241426" cy="400110"/>
          </a:xfrm>
          <a:prstGeom prst="rect">
            <a:avLst/>
          </a:prstGeom>
          <a:solidFill>
            <a:schemeClr val="bg1">
              <a:lumMod val="85000"/>
            </a:schemeClr>
          </a:solidFill>
        </p:spPr>
        <p:txBody>
          <a:bodyPr wrap="square">
            <a:spAutoFit/>
          </a:bodyPr>
          <a:lstStyle/>
          <a:p>
            <a:pPr>
              <a:defRPr/>
            </a:pPr>
            <a:r>
              <a:rPr lang="en-AU" sz="2000" b="1" dirty="0" smtClean="0">
                <a:cs typeface="Arial" panose="020B0604020202020204" pitchFamily="34" charset="0"/>
              </a:rPr>
              <a:t>Biology and Ecosystems Panel</a:t>
            </a:r>
            <a:endParaRPr lang="en-AU" sz="2000" b="1" dirty="0">
              <a:cs typeface="Arial" panose="020B0604020202020204" pitchFamily="34" charset="0"/>
            </a:endParaRPr>
          </a:p>
        </p:txBody>
      </p:sp>
    </p:spTree>
    <p:extLst>
      <p:ext uri="{BB962C8B-B14F-4D97-AF65-F5344CB8AC3E}">
        <p14:creationId xmlns:p14="http://schemas.microsoft.com/office/powerpoint/2010/main" val="304581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27384"/>
            <a:ext cx="8820472" cy="6903556"/>
          </a:xfrm>
          <a:prstGeom prst="rect">
            <a:avLst/>
          </a:prstGeom>
        </p:spPr>
      </p:pic>
    </p:spTree>
    <p:extLst>
      <p:ext uri="{BB962C8B-B14F-4D97-AF65-F5344CB8AC3E}">
        <p14:creationId xmlns:p14="http://schemas.microsoft.com/office/powerpoint/2010/main" val="34569123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32"/>
            <a:ext cx="9144000" cy="5819122"/>
          </a:xfrm>
          <a:prstGeom prst="rect">
            <a:avLst/>
          </a:prstGeom>
        </p:spPr>
      </p:pic>
      <p:sp>
        <p:nvSpPr>
          <p:cNvPr id="3" name="Title 2"/>
          <p:cNvSpPr>
            <a:spLocks noGrp="1"/>
          </p:cNvSpPr>
          <p:nvPr>
            <p:ph type="title"/>
          </p:nvPr>
        </p:nvSpPr>
        <p:spPr>
          <a:xfrm>
            <a:off x="685800" y="116632"/>
            <a:ext cx="7772400" cy="1143000"/>
          </a:xfrm>
        </p:spPr>
        <p:txBody>
          <a:bodyPr/>
          <a:lstStyle/>
          <a:p>
            <a:r>
              <a:rPr lang="en-AU" dirty="0" smtClean="0"/>
              <a:t># OBIS records per country</a:t>
            </a:r>
            <a:endParaRPr lang="en-AU" dirty="0"/>
          </a:p>
        </p:txBody>
      </p:sp>
    </p:spTree>
    <p:extLst>
      <p:ext uri="{BB962C8B-B14F-4D97-AF65-F5344CB8AC3E}">
        <p14:creationId xmlns:p14="http://schemas.microsoft.com/office/powerpoint/2010/main" val="41177482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	</a:t>
            </a:r>
            <a:endParaRPr lang="en-AU" dirty="0"/>
          </a:p>
        </p:txBody>
      </p:sp>
      <p:sp>
        <p:nvSpPr>
          <p:cNvPr id="3" name="Content Placeholder 2"/>
          <p:cNvSpPr>
            <a:spLocks noGrp="1"/>
          </p:cNvSpPr>
          <p:nvPr>
            <p:ph idx="1"/>
          </p:nvPr>
        </p:nvSpPr>
        <p:spPr/>
        <p:txBody>
          <a:bodyPr/>
          <a:lstStyle/>
          <a:p>
            <a:r>
              <a:rPr lang="en-AU" dirty="0" smtClean="0"/>
              <a:t>Integrated monitoring requires clear monitoring objectives</a:t>
            </a:r>
          </a:p>
          <a:p>
            <a:r>
              <a:rPr lang="en-AU" dirty="0" smtClean="0"/>
              <a:t>Assessment of monitoring systems needs to reference those objectives</a:t>
            </a:r>
          </a:p>
          <a:p>
            <a:r>
              <a:rPr lang="en-AU" dirty="0" smtClean="0"/>
              <a:t>GOOS Biology and Ecosystem EOVs are based on defined user needs (as are other monitoring systems following the FOO)</a:t>
            </a:r>
          </a:p>
          <a:p>
            <a:r>
              <a:rPr lang="en-AU" dirty="0" smtClean="0"/>
              <a:t>Potential for assessing impact at many levels in a hierarchy from measurement through reporting to uptake and impact</a:t>
            </a:r>
          </a:p>
          <a:p>
            <a:r>
              <a:rPr lang="en-AU" dirty="0" smtClean="0"/>
              <a:t>May need hierarchical monitoring system that allows us to report progress at different levels</a:t>
            </a:r>
          </a:p>
          <a:p>
            <a:r>
              <a:rPr lang="en-AU" dirty="0" smtClean="0"/>
              <a:t>Starting at lowest step on hierarchy – sampling coverage and data accessibility (November 2018)(but consider higher levels as well)</a:t>
            </a:r>
          </a:p>
          <a:p>
            <a:r>
              <a:rPr lang="en-AU" dirty="0" smtClean="0"/>
              <a:t>Interpret in context of GOOS Vision</a:t>
            </a:r>
          </a:p>
          <a:p>
            <a:r>
              <a:rPr lang="en-AU" dirty="0" smtClean="0"/>
              <a:t>Much work to do</a:t>
            </a:r>
          </a:p>
          <a:p>
            <a:endParaRPr lang="en-AU" dirty="0"/>
          </a:p>
        </p:txBody>
      </p:sp>
    </p:spTree>
    <p:extLst>
      <p:ext uri="{BB962C8B-B14F-4D97-AF65-F5344CB8AC3E}">
        <p14:creationId xmlns:p14="http://schemas.microsoft.com/office/powerpoint/2010/main" val="13612323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512" y="5251341"/>
            <a:ext cx="8640960" cy="1346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764704"/>
            <a:ext cx="2125998" cy="1116149"/>
          </a:xfrm>
          <a:prstGeom prst="rect">
            <a:avLst/>
          </a:prstGeom>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088" y="764704"/>
            <a:ext cx="5455368" cy="107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058054" y="2128306"/>
            <a:ext cx="3996444" cy="1699169"/>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1200" i="1" kern="0" dirty="0"/>
              <a:t>Valerie Allain – Pacific Community – New Caledonia</a:t>
            </a:r>
          </a:p>
          <a:p>
            <a:pPr marL="0" indent="0">
              <a:buNone/>
            </a:pPr>
            <a:r>
              <a:rPr lang="en-US" altLang="en-US" sz="1200" i="1" kern="0" dirty="0"/>
              <a:t>Sonia Batten – SAHFOS - Canada</a:t>
            </a:r>
          </a:p>
          <a:p>
            <a:pPr marL="0" indent="0">
              <a:buNone/>
            </a:pPr>
            <a:r>
              <a:rPr lang="en-US" altLang="en-US" sz="1200" i="1" kern="0" dirty="0"/>
              <a:t>Lisandro Benedetti-</a:t>
            </a:r>
            <a:r>
              <a:rPr lang="en-US" altLang="en-US" sz="1200" i="1" kern="0" dirty="0" err="1"/>
              <a:t>Cechi</a:t>
            </a:r>
            <a:r>
              <a:rPr lang="en-US" altLang="en-US" sz="1200" i="1" kern="0" dirty="0"/>
              <a:t> –UP - Italy</a:t>
            </a:r>
          </a:p>
          <a:p>
            <a:pPr marL="0" indent="0">
              <a:buNone/>
            </a:pPr>
            <a:r>
              <a:rPr lang="en-US" altLang="en-US" sz="1200" i="1" kern="0" dirty="0"/>
              <a:t>Dave Checkley – Scripps – USA (Retired)</a:t>
            </a:r>
          </a:p>
          <a:p>
            <a:pPr marL="0" indent="0">
              <a:buNone/>
            </a:pPr>
            <a:r>
              <a:rPr lang="en-US" altLang="en-US" sz="1200" i="1" kern="0" dirty="0" err="1"/>
              <a:t>Sanae</a:t>
            </a:r>
            <a:r>
              <a:rPr lang="en-US" altLang="en-US" sz="1200" i="1" kern="0" dirty="0"/>
              <a:t> Chiba – JAMSTEC - Japan</a:t>
            </a:r>
          </a:p>
          <a:p>
            <a:pPr marL="0" indent="0">
              <a:buNone/>
            </a:pPr>
            <a:r>
              <a:rPr lang="en-US" altLang="en-US" sz="1200" i="1" kern="0" dirty="0"/>
              <a:t>Dan Costa – UCSC - USA</a:t>
            </a:r>
          </a:p>
          <a:p>
            <a:pPr marL="0" indent="0">
              <a:buNone/>
            </a:pPr>
            <a:r>
              <a:rPr lang="en-US" altLang="en-US" sz="1200" i="1" kern="0" dirty="0"/>
              <a:t>Daniel Dunn – Duke University - USA</a:t>
            </a:r>
          </a:p>
          <a:p>
            <a:pPr marL="0" indent="0">
              <a:buNone/>
            </a:pPr>
            <a:r>
              <a:rPr lang="en-US" altLang="en-US" sz="1200" i="1" kern="0" dirty="0"/>
              <a:t>Emmett Duffy – Smithsonian - USA</a:t>
            </a:r>
          </a:p>
          <a:p>
            <a:pPr marL="0" indent="0">
              <a:buNone/>
            </a:pPr>
            <a:r>
              <a:rPr lang="en-US" altLang="en-US" sz="1200" i="1" kern="0" dirty="0"/>
              <a:t>Raphael </a:t>
            </a:r>
            <a:r>
              <a:rPr lang="en-US" altLang="en-US" sz="1200" i="1" kern="0" dirty="0" err="1"/>
              <a:t>Kudela</a:t>
            </a:r>
            <a:r>
              <a:rPr lang="en-US" altLang="en-US" sz="1200" i="1" kern="0" dirty="0"/>
              <a:t> – UCSC - USA</a:t>
            </a:r>
          </a:p>
          <a:p>
            <a:pPr marL="0" indent="0">
              <a:buNone/>
            </a:pPr>
            <a:r>
              <a:rPr lang="en-US" altLang="en-US" sz="1200" i="1" kern="0" dirty="0"/>
              <a:t>Frank Muller-</a:t>
            </a:r>
            <a:r>
              <a:rPr lang="en-US" altLang="en-US" sz="1200" i="1" kern="0" dirty="0" err="1"/>
              <a:t>Karger</a:t>
            </a:r>
            <a:r>
              <a:rPr lang="en-US" altLang="en-US" sz="1200" i="1" kern="0" dirty="0"/>
              <a:t> – USF - USA</a:t>
            </a:r>
          </a:p>
          <a:p>
            <a:pPr marL="0" indent="0">
              <a:buNone/>
            </a:pPr>
            <a:r>
              <a:rPr lang="en-US" altLang="en-US" sz="1200" i="1" kern="0" dirty="0"/>
              <a:t>David </a:t>
            </a:r>
            <a:r>
              <a:rPr lang="en-US" altLang="en-US" sz="1200" i="1" kern="0" dirty="0" err="1"/>
              <a:t>Obura</a:t>
            </a:r>
            <a:r>
              <a:rPr lang="en-US" altLang="en-US" sz="1200" i="1" kern="0" dirty="0"/>
              <a:t> – CORDIO – Kenya</a:t>
            </a:r>
          </a:p>
          <a:p>
            <a:pPr marL="0" indent="0">
              <a:buNone/>
            </a:pPr>
            <a:r>
              <a:rPr lang="en-US" altLang="en-US" sz="1200" i="1" kern="0" dirty="0"/>
              <a:t>Lisa Maria </a:t>
            </a:r>
            <a:r>
              <a:rPr lang="en-US" altLang="en-US" sz="1200" i="1" kern="0" dirty="0" err="1"/>
              <a:t>Rebelo</a:t>
            </a:r>
            <a:r>
              <a:rPr lang="en-US" altLang="en-US" sz="1200" i="1" kern="0" dirty="0"/>
              <a:t> – IWMI - </a:t>
            </a:r>
            <a:r>
              <a:rPr lang="en-US" altLang="en-US" sz="1200" i="1" kern="0" dirty="0" smtClean="0"/>
              <a:t>Laos</a:t>
            </a:r>
            <a:endParaRPr lang="en-US" altLang="en-US" sz="1200" i="1" kern="0" dirty="0"/>
          </a:p>
          <a:p>
            <a:pPr marL="0" indent="0">
              <a:buNone/>
            </a:pPr>
            <a:r>
              <a:rPr lang="en-US" altLang="en-US" sz="1200" i="1" kern="0" dirty="0" err="1"/>
              <a:t>Yunne</a:t>
            </a:r>
            <a:r>
              <a:rPr lang="en-US" altLang="en-US" sz="1200" i="1" kern="0" dirty="0"/>
              <a:t> Shin – IRD - France</a:t>
            </a:r>
          </a:p>
          <a:p>
            <a:pPr marL="0" indent="0">
              <a:buNone/>
            </a:pPr>
            <a:endParaRPr lang="en-US" altLang="en-US" sz="1500" kern="0" dirty="0"/>
          </a:p>
        </p:txBody>
      </p:sp>
      <p:sp>
        <p:nvSpPr>
          <p:cNvPr id="9" name="Rectangle 3"/>
          <p:cNvSpPr txBox="1">
            <a:spLocks noChangeArrowheads="1"/>
          </p:cNvSpPr>
          <p:nvPr/>
        </p:nvSpPr>
        <p:spPr>
          <a:xfrm>
            <a:off x="-2232756" y="2302487"/>
            <a:ext cx="6621676" cy="378042"/>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r">
              <a:buNone/>
            </a:pPr>
            <a:r>
              <a:rPr lang="en-US" sz="1500" b="1" i="1" kern="0" dirty="0"/>
              <a:t>GOOS </a:t>
            </a:r>
            <a:r>
              <a:rPr lang="en-US" sz="1500" b="1" i="1" kern="0" dirty="0" err="1"/>
              <a:t>BioEco</a:t>
            </a:r>
            <a:r>
              <a:rPr lang="en-US" sz="1500" b="1" i="1" kern="0" dirty="0"/>
              <a:t> Panel</a:t>
            </a:r>
          </a:p>
          <a:p>
            <a:pPr marL="0" indent="0" algn="r">
              <a:buNone/>
            </a:pPr>
            <a:r>
              <a:rPr lang="en-US" sz="1500" b="1" i="1" kern="0" dirty="0"/>
              <a:t>Chairs: </a:t>
            </a:r>
            <a:r>
              <a:rPr lang="en-US" sz="1500" b="1" i="1" kern="0" dirty="0" err="1"/>
              <a:t>Nic</a:t>
            </a:r>
            <a:r>
              <a:rPr lang="en-US" sz="1500" b="1" i="1" kern="0" dirty="0"/>
              <a:t> </a:t>
            </a:r>
            <a:r>
              <a:rPr lang="en-US" sz="1500" b="1" i="1" kern="0" dirty="0" err="1"/>
              <a:t>Bax</a:t>
            </a:r>
            <a:r>
              <a:rPr lang="en-US" sz="1500" b="1" i="1" kern="0" dirty="0"/>
              <a:t> and Samantha Simmons</a:t>
            </a:r>
          </a:p>
          <a:p>
            <a:pPr marL="0" indent="0" algn="r">
              <a:buNone/>
            </a:pPr>
            <a:r>
              <a:rPr lang="en-US" sz="1500" b="1" i="1" kern="0" dirty="0"/>
              <a:t>Project Officer: Patricia </a:t>
            </a:r>
            <a:r>
              <a:rPr lang="en-US" sz="1500" b="1" i="1" kern="0" dirty="0" err="1"/>
              <a:t>Miloslavich</a:t>
            </a:r>
            <a:endParaRPr lang="en-US" sz="1500" b="1" i="1" kern="0" dirty="0"/>
          </a:p>
          <a:p>
            <a:pPr marL="0" indent="0" algn="r">
              <a:buNone/>
            </a:pPr>
            <a:r>
              <a:rPr lang="en-US" sz="1500" b="1" i="1" kern="0" dirty="0"/>
              <a:t>Secretariat: Ward </a:t>
            </a:r>
            <a:r>
              <a:rPr lang="en-US" sz="1500" b="1" i="1" kern="0" dirty="0" err="1"/>
              <a:t>Appeltans</a:t>
            </a:r>
            <a:endParaRPr lang="en-US" sz="1500" b="1" i="1" kern="0" dirty="0"/>
          </a:p>
          <a:p>
            <a:pPr marL="0" indent="0" algn="r">
              <a:buNone/>
            </a:pPr>
            <a:endParaRPr lang="en-US" sz="1500" b="1" i="1" kern="0" dirty="0"/>
          </a:p>
          <a:p>
            <a:pPr marL="0" indent="0" algn="r">
              <a:buNone/>
            </a:pPr>
            <a:r>
              <a:rPr lang="en-US" sz="1500" b="1" i="1" kern="0" dirty="0"/>
              <a:t>http://goosocean.org/</a:t>
            </a:r>
          </a:p>
          <a:p>
            <a:pPr marL="0" indent="0" algn="r">
              <a:buNone/>
            </a:pPr>
            <a:endParaRPr lang="en-US" sz="1800" kern="0" dirty="0"/>
          </a:p>
        </p:txBody>
      </p:sp>
    </p:spTree>
    <p:extLst>
      <p:ext uri="{BB962C8B-B14F-4D97-AF65-F5344CB8AC3E}">
        <p14:creationId xmlns:p14="http://schemas.microsoft.com/office/powerpoint/2010/main" val="22950253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MWF_16.9_dark_colo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30292</TotalTime>
  <Words>703</Words>
  <Application>Microsoft Office PowerPoint</Application>
  <PresentationFormat>On-screen Show (4:3)</PresentationFormat>
  <Paragraphs>103</Paragraphs>
  <Slides>12</Slides>
  <Notes>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ＭＳ Ｐゴシック</vt:lpstr>
      <vt:lpstr>Arial</vt:lpstr>
      <vt:lpstr>Helvetica</vt:lpstr>
      <vt:lpstr>Times New Roman</vt:lpstr>
      <vt:lpstr>Blank Presentation</vt:lpstr>
      <vt:lpstr>1_ECMWF_16.9_dark_colour</vt:lpstr>
      <vt:lpstr>PowerPoint Presentation</vt:lpstr>
      <vt:lpstr>GOOS 2030 Strategy – Vision</vt:lpstr>
      <vt:lpstr>PowerPoint Presentation</vt:lpstr>
      <vt:lpstr>GBR Integrated Monitoring Framework</vt:lpstr>
      <vt:lpstr>PowerPoint Presentation</vt:lpstr>
      <vt:lpstr>PowerPoint Presentation</vt:lpstr>
      <vt:lpstr># OBIS records per country</vt:lpstr>
      <vt:lpstr>Conclusions </vt:lpstr>
      <vt:lpstr>PowerPoint Presentation</vt:lpstr>
      <vt:lpstr>PowerPoint Presentation</vt:lpstr>
      <vt:lpstr> Global NWP High-resolution NWP Nowcasting Sub-seasonal to Longer-range Fc Aeronautical Meteorology Forecasting Atm Composition  Monitoring Atm Composition Atmospheric Composition Urban Ocean Applications (JCOMM) Agricultural Meteorology  Hydrology Climate Monitoring Climate Science Space Weather</vt:lpstr>
      <vt:lpstr>PowerPoint Presentation</vt:lpstr>
    </vt:vector>
  </TitlesOfParts>
  <Company>IOC/UNESCO</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Albert Fischer</dc:creator>
  <cp:lastModifiedBy>Bax, Nic (O&amp;A, Hobart)</cp:lastModifiedBy>
  <cp:revision>1211</cp:revision>
  <dcterms:created xsi:type="dcterms:W3CDTF">2012-11-19T13:57:22Z</dcterms:created>
  <dcterms:modified xsi:type="dcterms:W3CDTF">2018-06-13T17:14:00Z</dcterms:modified>
</cp:coreProperties>
</file>