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64" r:id="rId3"/>
    <p:sldId id="353" r:id="rId4"/>
    <p:sldId id="363" r:id="rId5"/>
    <p:sldId id="368" r:id="rId6"/>
    <p:sldId id="297" r:id="rId7"/>
    <p:sldId id="371" r:id="rId8"/>
    <p:sldId id="370" r:id="rId9"/>
    <p:sldId id="365" r:id="rId10"/>
    <p:sldId id="366" r:id="rId11"/>
    <p:sldId id="367" r:id="rId12"/>
    <p:sldId id="372" r:id="rId13"/>
    <p:sldId id="373" r:id="rId14"/>
    <p:sldId id="374" r:id="rId15"/>
    <p:sldId id="3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1B14F"/>
    <a:srgbClr val="273374"/>
    <a:srgbClr val="F49234"/>
    <a:srgbClr val="0A8F9D"/>
    <a:srgbClr val="0DADEA"/>
    <a:srgbClr val="FED7A5"/>
    <a:srgbClr val="FFF3E3"/>
    <a:srgbClr val="273375"/>
    <a:srgbClr val="0785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81" autoAdjust="0"/>
    <p:restoredTop sz="91770" autoAdjust="0"/>
  </p:normalViewPr>
  <p:slideViewPr>
    <p:cSldViewPr snapToGrid="0">
      <p:cViewPr varScale="1">
        <p:scale>
          <a:sx n="66" d="100"/>
          <a:sy n="66" d="100"/>
        </p:scale>
        <p:origin x="-22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66B20A-FD83-7941-8C9C-BD4F9507A78E}" type="doc">
      <dgm:prSet loTypeId="urn:microsoft.com/office/officeart/2005/8/layout/radial5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D89DE23-A67F-A647-8EC5-D03B181823E1}">
      <dgm:prSet phldrT="[Text]" custT="1"/>
      <dgm:spPr>
        <a:solidFill>
          <a:srgbClr val="F49234"/>
        </a:solidFill>
      </dgm:spPr>
      <dgm:t>
        <a:bodyPr/>
        <a:lstStyle/>
        <a:p>
          <a:r>
            <a:rPr lang="en-GB" sz="1800" dirty="0" smtClean="0"/>
            <a:t>Ensure that the climate system continues to be monitored</a:t>
          </a:r>
          <a:endParaRPr lang="en-GB" sz="1800" dirty="0"/>
        </a:p>
      </dgm:t>
    </dgm:pt>
    <dgm:pt modelId="{94A649D4-70DF-B84E-AE20-B056EA83512D}" type="parTrans" cxnId="{4CC06041-DF71-704E-B026-51E246955125}">
      <dgm:prSet custT="1"/>
      <dgm:spPr>
        <a:solidFill>
          <a:srgbClr val="F49234"/>
        </a:solidFill>
      </dgm:spPr>
      <dgm:t>
        <a:bodyPr/>
        <a:lstStyle/>
        <a:p>
          <a:endParaRPr lang="en-GB" sz="1800"/>
        </a:p>
      </dgm:t>
    </dgm:pt>
    <dgm:pt modelId="{81F333F3-DDFB-7243-9979-DE15F5490DD1}" type="sibTrans" cxnId="{4CC06041-DF71-704E-B026-51E246955125}">
      <dgm:prSet/>
      <dgm:spPr/>
      <dgm:t>
        <a:bodyPr/>
        <a:lstStyle/>
        <a:p>
          <a:endParaRPr lang="en-GB" sz="2400"/>
        </a:p>
      </dgm:t>
    </dgm:pt>
    <dgm:pt modelId="{2C274636-2FDF-AA49-A421-1FC6790AAC82}">
      <dgm:prSet phldrT="[Text]" custT="1"/>
      <dgm:spPr>
        <a:solidFill>
          <a:srgbClr val="0DADEA"/>
        </a:solidFill>
      </dgm:spPr>
      <dgm:t>
        <a:bodyPr/>
        <a:lstStyle/>
        <a:p>
          <a:r>
            <a:rPr lang="en-GB" sz="1800" dirty="0" smtClean="0"/>
            <a:t>Improve global, regional and local long-term climate forecasts</a:t>
          </a:r>
          <a:endParaRPr lang="en-GB" sz="1800" dirty="0"/>
        </a:p>
      </dgm:t>
    </dgm:pt>
    <dgm:pt modelId="{49EA9A70-4656-0A4A-9EDE-409668F8B812}" type="parTrans" cxnId="{A43E2E42-4E2D-C741-B1D7-D5A9529A5A2F}">
      <dgm:prSet custT="1"/>
      <dgm:spPr>
        <a:solidFill>
          <a:srgbClr val="0DADEA"/>
        </a:solidFill>
      </dgm:spPr>
      <dgm:t>
        <a:bodyPr/>
        <a:lstStyle/>
        <a:p>
          <a:endParaRPr lang="en-GB" sz="1800"/>
        </a:p>
      </dgm:t>
    </dgm:pt>
    <dgm:pt modelId="{FAA35CE1-8F9D-504A-A9BD-EEFF1CCB5D98}" type="sibTrans" cxnId="{A43E2E42-4E2D-C741-B1D7-D5A9529A5A2F}">
      <dgm:prSet/>
      <dgm:spPr/>
      <dgm:t>
        <a:bodyPr/>
        <a:lstStyle/>
        <a:p>
          <a:endParaRPr lang="en-GB" sz="2400"/>
        </a:p>
      </dgm:t>
    </dgm:pt>
    <dgm:pt modelId="{8F2C2714-C748-CC4A-9793-2698BA9FF7EF}">
      <dgm:prSet phldrT="[Text]" custT="1"/>
      <dgm:spPr>
        <a:solidFill>
          <a:srgbClr val="0A8F9D"/>
        </a:solidFill>
      </dgm:spPr>
      <dgm:t>
        <a:bodyPr/>
        <a:lstStyle/>
        <a:p>
          <a:r>
            <a:rPr lang="en-GB" sz="1800" dirty="0" smtClean="0"/>
            <a:t>Support planning for adaptation &amp; mitigation</a:t>
          </a:r>
          <a:endParaRPr lang="en-GB" sz="1800" dirty="0"/>
        </a:p>
      </dgm:t>
    </dgm:pt>
    <dgm:pt modelId="{76EAF3F5-4496-B345-9F68-8351DEB50E82}" type="parTrans" cxnId="{9209D748-9298-2A4A-9AF3-F49751608236}">
      <dgm:prSet custT="1"/>
      <dgm:spPr>
        <a:solidFill>
          <a:srgbClr val="0A8F9D"/>
        </a:solidFill>
      </dgm:spPr>
      <dgm:t>
        <a:bodyPr/>
        <a:lstStyle/>
        <a:p>
          <a:endParaRPr lang="en-GB" sz="1800"/>
        </a:p>
      </dgm:t>
    </dgm:pt>
    <dgm:pt modelId="{C5FC1C7D-CA0B-4944-A0A0-0C64925E7622}" type="sibTrans" cxnId="{9209D748-9298-2A4A-9AF3-F49751608236}">
      <dgm:prSet/>
      <dgm:spPr/>
      <dgm:t>
        <a:bodyPr/>
        <a:lstStyle/>
        <a:p>
          <a:endParaRPr lang="en-GB" sz="2400"/>
        </a:p>
      </dgm:t>
    </dgm:pt>
    <dgm:pt modelId="{CA67ABDA-C63F-1341-ACCC-9107B6CAF2D0}">
      <dgm:prSet phldrT="[Text]" custT="1"/>
      <dgm:spPr>
        <a:solidFill>
          <a:srgbClr val="F49234"/>
        </a:solidFill>
      </dgm:spPr>
      <dgm:t>
        <a:bodyPr/>
        <a:lstStyle/>
        <a:p>
          <a:r>
            <a:rPr lang="en-GB" sz="1800" dirty="0" smtClean="0"/>
            <a:t>Improve the provision of useful information to users</a:t>
          </a:r>
          <a:endParaRPr lang="en-GB" sz="1800" dirty="0"/>
        </a:p>
      </dgm:t>
    </dgm:pt>
    <dgm:pt modelId="{D6353FFF-C77D-CD45-BEC7-01D3027FD7D9}" type="parTrans" cxnId="{513628E5-621E-6F4B-A267-BA5F4E6EEDAE}">
      <dgm:prSet custT="1"/>
      <dgm:spPr>
        <a:solidFill>
          <a:srgbClr val="F49234"/>
        </a:solidFill>
      </dgm:spPr>
      <dgm:t>
        <a:bodyPr/>
        <a:lstStyle/>
        <a:p>
          <a:endParaRPr lang="en-GB" sz="1800"/>
        </a:p>
      </dgm:t>
    </dgm:pt>
    <dgm:pt modelId="{5802B7D9-71C6-BE46-B22E-06091F1D78D5}" type="sibTrans" cxnId="{513628E5-621E-6F4B-A267-BA5F4E6EEDAE}">
      <dgm:prSet/>
      <dgm:spPr/>
      <dgm:t>
        <a:bodyPr/>
        <a:lstStyle/>
        <a:p>
          <a:endParaRPr lang="en-GB" sz="2400"/>
        </a:p>
      </dgm:t>
    </dgm:pt>
    <dgm:pt modelId="{A8A72E0D-8088-5B43-99E9-D5272A233A65}">
      <dgm:prSet phldrT="[Text]" custT="1"/>
      <dgm:spPr>
        <a:solidFill>
          <a:srgbClr val="0DADEA"/>
        </a:solidFill>
      </dgm:spPr>
      <dgm:t>
        <a:bodyPr/>
        <a:lstStyle/>
        <a:p>
          <a:r>
            <a:rPr lang="en-GB" sz="1800" dirty="0" smtClean="0"/>
            <a:t>Identify and observe additional parameters</a:t>
          </a:r>
          <a:endParaRPr lang="en-GB" sz="1800" dirty="0"/>
        </a:p>
      </dgm:t>
    </dgm:pt>
    <dgm:pt modelId="{BFD3878F-EFA5-C04A-B67B-B1333A0CDCC6}" type="parTrans" cxnId="{1D905D73-0D63-AB4C-902E-A7881F273E11}">
      <dgm:prSet custT="1"/>
      <dgm:spPr>
        <a:solidFill>
          <a:srgbClr val="0DADEA"/>
        </a:solidFill>
      </dgm:spPr>
      <dgm:t>
        <a:bodyPr/>
        <a:lstStyle/>
        <a:p>
          <a:endParaRPr lang="en-GB" sz="1800"/>
        </a:p>
      </dgm:t>
    </dgm:pt>
    <dgm:pt modelId="{C44FD73A-B187-9445-8BA1-67A94A2C823E}" type="sibTrans" cxnId="{1D905D73-0D63-AB4C-902E-A7881F273E11}">
      <dgm:prSet/>
      <dgm:spPr/>
      <dgm:t>
        <a:bodyPr/>
        <a:lstStyle/>
        <a:p>
          <a:endParaRPr lang="en-GB" sz="2400"/>
        </a:p>
      </dgm:t>
    </dgm:pt>
    <dgm:pt modelId="{4062E02D-68BB-E749-93B7-C467D1C71DC7}">
      <dgm:prSet phldrT="[Text]" custT="1"/>
      <dgm:spPr>
        <a:solidFill>
          <a:srgbClr val="0A8F9D"/>
        </a:solidFill>
      </dgm:spPr>
      <dgm:t>
        <a:bodyPr/>
        <a:lstStyle/>
        <a:p>
          <a:r>
            <a:rPr lang="en-GB" sz="1800" dirty="0" smtClean="0"/>
            <a:t>Improve the communication of the state of the climate</a:t>
          </a:r>
          <a:endParaRPr lang="en-GB" sz="1800" dirty="0"/>
        </a:p>
      </dgm:t>
    </dgm:pt>
    <dgm:pt modelId="{BA9D9D59-0E6E-B846-A874-DE8018B97CC0}" type="parTrans" cxnId="{4310300C-B679-A140-8ECA-A7692CC00D7D}">
      <dgm:prSet custT="1"/>
      <dgm:spPr>
        <a:solidFill>
          <a:srgbClr val="0A8F9D"/>
        </a:solidFill>
      </dgm:spPr>
      <dgm:t>
        <a:bodyPr/>
        <a:lstStyle/>
        <a:p>
          <a:endParaRPr lang="en-GB" sz="1800"/>
        </a:p>
      </dgm:t>
    </dgm:pt>
    <dgm:pt modelId="{EA53A261-1E02-DD47-A56E-E7B7EDBCF4D1}" type="sibTrans" cxnId="{4310300C-B679-A140-8ECA-A7692CC00D7D}">
      <dgm:prSet/>
      <dgm:spPr/>
      <dgm:t>
        <a:bodyPr/>
        <a:lstStyle/>
        <a:p>
          <a:endParaRPr lang="en-GB" sz="2400"/>
        </a:p>
      </dgm:t>
    </dgm:pt>
    <dgm:pt modelId="{A0C8BE1E-FF48-464C-AB1B-00C850A8ED2C}">
      <dgm:prSet phldrT="[Text]" custT="1"/>
      <dgm:spPr>
        <a:noFill/>
      </dgm:spPr>
      <dgm:t>
        <a:bodyPr/>
        <a:lstStyle/>
        <a:p>
          <a:endParaRPr lang="en-GB" sz="2000" dirty="0"/>
        </a:p>
      </dgm:t>
    </dgm:pt>
    <dgm:pt modelId="{0F9863EB-B41C-424D-8CC9-DE2C42C50AEE}" type="sibTrans" cxnId="{AC77DFDC-E9ED-4049-AF8A-F3F4A0F7F107}">
      <dgm:prSet/>
      <dgm:spPr/>
      <dgm:t>
        <a:bodyPr/>
        <a:lstStyle/>
        <a:p>
          <a:endParaRPr lang="en-GB" sz="2400"/>
        </a:p>
      </dgm:t>
    </dgm:pt>
    <dgm:pt modelId="{D9300866-201A-8249-B1A3-C5D6A9897A86}" type="parTrans" cxnId="{AC77DFDC-E9ED-4049-AF8A-F3F4A0F7F107}">
      <dgm:prSet/>
      <dgm:spPr/>
      <dgm:t>
        <a:bodyPr/>
        <a:lstStyle/>
        <a:p>
          <a:endParaRPr lang="en-GB" sz="2400"/>
        </a:p>
      </dgm:t>
    </dgm:pt>
    <dgm:pt modelId="{447A8268-4E45-8B45-9174-456095919893}" type="pres">
      <dgm:prSet presAssocID="{B866B20A-FD83-7941-8C9C-BD4F9507A78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13219F4-0B9D-A141-9B5E-66BC45D611B1}" type="pres">
      <dgm:prSet presAssocID="{A0C8BE1E-FF48-464C-AB1B-00C850A8ED2C}" presName="centerShape" presStyleLbl="node0" presStyleIdx="0" presStyleCnt="1"/>
      <dgm:spPr/>
      <dgm:t>
        <a:bodyPr/>
        <a:lstStyle/>
        <a:p>
          <a:endParaRPr lang="en-GB"/>
        </a:p>
      </dgm:t>
    </dgm:pt>
    <dgm:pt modelId="{A3ACB928-1B2E-554B-8BEE-2135E9BFA6D5}" type="pres">
      <dgm:prSet presAssocID="{94A649D4-70DF-B84E-AE20-B056EA83512D}" presName="parTrans" presStyleLbl="sibTrans2D1" presStyleIdx="0" presStyleCnt="6"/>
      <dgm:spPr/>
      <dgm:t>
        <a:bodyPr/>
        <a:lstStyle/>
        <a:p>
          <a:endParaRPr lang="en-GB"/>
        </a:p>
      </dgm:t>
    </dgm:pt>
    <dgm:pt modelId="{FE64523C-B71E-774D-8582-A9E3DBE74BB7}" type="pres">
      <dgm:prSet presAssocID="{94A649D4-70DF-B84E-AE20-B056EA83512D}" presName="connectorText" presStyleLbl="sibTrans2D1" presStyleIdx="0" presStyleCnt="6"/>
      <dgm:spPr/>
      <dgm:t>
        <a:bodyPr/>
        <a:lstStyle/>
        <a:p>
          <a:endParaRPr lang="en-GB"/>
        </a:p>
      </dgm:t>
    </dgm:pt>
    <dgm:pt modelId="{5048C44E-541F-1545-A2FF-FEBD4D68E62D}" type="pres">
      <dgm:prSet presAssocID="{AD89DE23-A67F-A647-8EC5-D03B181823E1}" presName="node" presStyleLbl="node1" presStyleIdx="0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04B1A1-CE13-E645-A6A3-93A2F87DA677}" type="pres">
      <dgm:prSet presAssocID="{49EA9A70-4656-0A4A-9EDE-409668F8B812}" presName="parTrans" presStyleLbl="sibTrans2D1" presStyleIdx="1" presStyleCnt="6"/>
      <dgm:spPr/>
      <dgm:t>
        <a:bodyPr/>
        <a:lstStyle/>
        <a:p>
          <a:endParaRPr lang="en-GB"/>
        </a:p>
      </dgm:t>
    </dgm:pt>
    <dgm:pt modelId="{25AD151F-38B3-2543-8E22-5AFE73A0BB67}" type="pres">
      <dgm:prSet presAssocID="{49EA9A70-4656-0A4A-9EDE-409668F8B812}" presName="connectorText" presStyleLbl="sibTrans2D1" presStyleIdx="1" presStyleCnt="6"/>
      <dgm:spPr/>
      <dgm:t>
        <a:bodyPr/>
        <a:lstStyle/>
        <a:p>
          <a:endParaRPr lang="en-GB"/>
        </a:p>
      </dgm:t>
    </dgm:pt>
    <dgm:pt modelId="{0380B900-87FC-6C46-89B1-4E11B3C287F9}" type="pres">
      <dgm:prSet presAssocID="{2C274636-2FDF-AA49-A421-1FC6790AAC82}" presName="node" presStyleLbl="node1" presStyleIdx="1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5FE493-7AE1-5440-A6FA-C4B8826A5174}" type="pres">
      <dgm:prSet presAssocID="{76EAF3F5-4496-B345-9F68-8351DEB50E82}" presName="parTrans" presStyleLbl="sibTrans2D1" presStyleIdx="2" presStyleCnt="6"/>
      <dgm:spPr/>
      <dgm:t>
        <a:bodyPr/>
        <a:lstStyle/>
        <a:p>
          <a:endParaRPr lang="en-GB"/>
        </a:p>
      </dgm:t>
    </dgm:pt>
    <dgm:pt modelId="{AD470275-D153-B246-90E1-601418C91C3D}" type="pres">
      <dgm:prSet presAssocID="{76EAF3F5-4496-B345-9F68-8351DEB50E82}" presName="connectorText" presStyleLbl="sibTrans2D1" presStyleIdx="2" presStyleCnt="6"/>
      <dgm:spPr/>
      <dgm:t>
        <a:bodyPr/>
        <a:lstStyle/>
        <a:p>
          <a:endParaRPr lang="en-GB"/>
        </a:p>
      </dgm:t>
    </dgm:pt>
    <dgm:pt modelId="{055A82A0-7777-0B4E-9E73-A7712C34B560}" type="pres">
      <dgm:prSet presAssocID="{8F2C2714-C748-CC4A-9793-2698BA9FF7EF}" presName="node" presStyleLbl="node1" presStyleIdx="2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8D0A91-F173-4E41-B346-09C990151C0D}" type="pres">
      <dgm:prSet presAssocID="{D6353FFF-C77D-CD45-BEC7-01D3027FD7D9}" presName="parTrans" presStyleLbl="sibTrans2D1" presStyleIdx="3" presStyleCnt="6"/>
      <dgm:spPr/>
      <dgm:t>
        <a:bodyPr/>
        <a:lstStyle/>
        <a:p>
          <a:endParaRPr lang="en-GB"/>
        </a:p>
      </dgm:t>
    </dgm:pt>
    <dgm:pt modelId="{C85BE317-F48B-AD4F-859F-98E08E478B9C}" type="pres">
      <dgm:prSet presAssocID="{D6353FFF-C77D-CD45-BEC7-01D3027FD7D9}" presName="connectorText" presStyleLbl="sibTrans2D1" presStyleIdx="3" presStyleCnt="6"/>
      <dgm:spPr/>
      <dgm:t>
        <a:bodyPr/>
        <a:lstStyle/>
        <a:p>
          <a:endParaRPr lang="en-GB"/>
        </a:p>
      </dgm:t>
    </dgm:pt>
    <dgm:pt modelId="{FEEB3260-9466-1B4E-ADFD-4B43FF58A5D1}" type="pres">
      <dgm:prSet presAssocID="{CA67ABDA-C63F-1341-ACCC-9107B6CAF2D0}" presName="node" presStyleLbl="node1" presStyleIdx="3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DD1D06-E51F-1444-993E-4783A5BFC3F7}" type="pres">
      <dgm:prSet presAssocID="{BFD3878F-EFA5-C04A-B67B-B1333A0CDCC6}" presName="parTrans" presStyleLbl="sibTrans2D1" presStyleIdx="4" presStyleCnt="6"/>
      <dgm:spPr/>
      <dgm:t>
        <a:bodyPr/>
        <a:lstStyle/>
        <a:p>
          <a:endParaRPr lang="en-GB"/>
        </a:p>
      </dgm:t>
    </dgm:pt>
    <dgm:pt modelId="{C920BEF0-699A-5545-B267-9718FFF1DDB6}" type="pres">
      <dgm:prSet presAssocID="{BFD3878F-EFA5-C04A-B67B-B1333A0CDCC6}" presName="connectorText" presStyleLbl="sibTrans2D1" presStyleIdx="4" presStyleCnt="6"/>
      <dgm:spPr/>
      <dgm:t>
        <a:bodyPr/>
        <a:lstStyle/>
        <a:p>
          <a:endParaRPr lang="en-GB"/>
        </a:p>
      </dgm:t>
    </dgm:pt>
    <dgm:pt modelId="{FE4B6F09-BE9C-3343-AC9C-3242FBB417E6}" type="pres">
      <dgm:prSet presAssocID="{A8A72E0D-8088-5B43-99E9-D5272A233A65}" presName="node" presStyleLbl="node1" presStyleIdx="4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AE5841-1F12-0D49-B0B7-D74CEB68A1A0}" type="pres">
      <dgm:prSet presAssocID="{BA9D9D59-0E6E-B846-A874-DE8018B97CC0}" presName="parTrans" presStyleLbl="sibTrans2D1" presStyleIdx="5" presStyleCnt="6"/>
      <dgm:spPr/>
      <dgm:t>
        <a:bodyPr/>
        <a:lstStyle/>
        <a:p>
          <a:endParaRPr lang="en-GB"/>
        </a:p>
      </dgm:t>
    </dgm:pt>
    <dgm:pt modelId="{9A3A10AD-E0F6-6246-A405-4A5F31401426}" type="pres">
      <dgm:prSet presAssocID="{BA9D9D59-0E6E-B846-A874-DE8018B97CC0}" presName="connectorText" presStyleLbl="sibTrans2D1" presStyleIdx="5" presStyleCnt="6"/>
      <dgm:spPr/>
      <dgm:t>
        <a:bodyPr/>
        <a:lstStyle/>
        <a:p>
          <a:endParaRPr lang="en-GB"/>
        </a:p>
      </dgm:t>
    </dgm:pt>
    <dgm:pt modelId="{C20E9B68-5B6F-8640-98F1-F7E88AD99F43}" type="pres">
      <dgm:prSet presAssocID="{4062E02D-68BB-E749-93B7-C467D1C71DC7}" presName="node" presStyleLbl="node1" presStyleIdx="5" presStyleCnt="6" custScaleX="1264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D253879-D041-4ED7-B49E-457C52CE5930}" type="presOf" srcId="{A8A72E0D-8088-5B43-99E9-D5272A233A65}" destId="{FE4B6F09-BE9C-3343-AC9C-3242FBB417E6}" srcOrd="0" destOrd="0" presId="urn:microsoft.com/office/officeart/2005/8/layout/radial5"/>
    <dgm:cxn modelId="{0D7EDF4C-784F-4909-8622-D040F6B339A7}" type="presOf" srcId="{D6353FFF-C77D-CD45-BEC7-01D3027FD7D9}" destId="{C85BE317-F48B-AD4F-859F-98E08E478B9C}" srcOrd="1" destOrd="0" presId="urn:microsoft.com/office/officeart/2005/8/layout/radial5"/>
    <dgm:cxn modelId="{21A9A8F0-1FF6-488F-87E6-AFA4E72884F5}" type="presOf" srcId="{BA9D9D59-0E6E-B846-A874-DE8018B97CC0}" destId="{B4AE5841-1F12-0D49-B0B7-D74CEB68A1A0}" srcOrd="0" destOrd="0" presId="urn:microsoft.com/office/officeart/2005/8/layout/radial5"/>
    <dgm:cxn modelId="{4CC06041-DF71-704E-B026-51E246955125}" srcId="{A0C8BE1E-FF48-464C-AB1B-00C850A8ED2C}" destId="{AD89DE23-A67F-A647-8EC5-D03B181823E1}" srcOrd="0" destOrd="0" parTransId="{94A649D4-70DF-B84E-AE20-B056EA83512D}" sibTransId="{81F333F3-DDFB-7243-9979-DE15F5490DD1}"/>
    <dgm:cxn modelId="{601F285D-96F9-47BA-9D1D-3380A9C02585}" type="presOf" srcId="{94A649D4-70DF-B84E-AE20-B056EA83512D}" destId="{A3ACB928-1B2E-554B-8BEE-2135E9BFA6D5}" srcOrd="0" destOrd="0" presId="urn:microsoft.com/office/officeart/2005/8/layout/radial5"/>
    <dgm:cxn modelId="{FFD81D1A-E89A-49D7-A285-6C91123D4982}" type="presOf" srcId="{AD89DE23-A67F-A647-8EC5-D03B181823E1}" destId="{5048C44E-541F-1545-A2FF-FEBD4D68E62D}" srcOrd="0" destOrd="0" presId="urn:microsoft.com/office/officeart/2005/8/layout/radial5"/>
    <dgm:cxn modelId="{A43E2E42-4E2D-C741-B1D7-D5A9529A5A2F}" srcId="{A0C8BE1E-FF48-464C-AB1B-00C850A8ED2C}" destId="{2C274636-2FDF-AA49-A421-1FC6790AAC82}" srcOrd="1" destOrd="0" parTransId="{49EA9A70-4656-0A4A-9EDE-409668F8B812}" sibTransId="{FAA35CE1-8F9D-504A-A9BD-EEFF1CCB5D98}"/>
    <dgm:cxn modelId="{C1D7644E-1124-4DE6-87F9-F792C7F34B76}" type="presOf" srcId="{D6353FFF-C77D-CD45-BEC7-01D3027FD7D9}" destId="{248D0A91-F173-4E41-B346-09C990151C0D}" srcOrd="0" destOrd="0" presId="urn:microsoft.com/office/officeart/2005/8/layout/radial5"/>
    <dgm:cxn modelId="{20F4938A-E081-406B-A404-9B8629DB2431}" type="presOf" srcId="{BFD3878F-EFA5-C04A-B67B-B1333A0CDCC6}" destId="{C920BEF0-699A-5545-B267-9718FFF1DDB6}" srcOrd="1" destOrd="0" presId="urn:microsoft.com/office/officeart/2005/8/layout/radial5"/>
    <dgm:cxn modelId="{45305B04-DF25-425E-A905-1085320E8931}" type="presOf" srcId="{BA9D9D59-0E6E-B846-A874-DE8018B97CC0}" destId="{9A3A10AD-E0F6-6246-A405-4A5F31401426}" srcOrd="1" destOrd="0" presId="urn:microsoft.com/office/officeart/2005/8/layout/radial5"/>
    <dgm:cxn modelId="{99556610-2D4A-4E73-9DFD-56DDFD0D7C2C}" type="presOf" srcId="{76EAF3F5-4496-B345-9F68-8351DEB50E82}" destId="{AD470275-D153-B246-90E1-601418C91C3D}" srcOrd="1" destOrd="0" presId="urn:microsoft.com/office/officeart/2005/8/layout/radial5"/>
    <dgm:cxn modelId="{4310300C-B679-A140-8ECA-A7692CC00D7D}" srcId="{A0C8BE1E-FF48-464C-AB1B-00C850A8ED2C}" destId="{4062E02D-68BB-E749-93B7-C467D1C71DC7}" srcOrd="5" destOrd="0" parTransId="{BA9D9D59-0E6E-B846-A874-DE8018B97CC0}" sibTransId="{EA53A261-1E02-DD47-A56E-E7B7EDBCF4D1}"/>
    <dgm:cxn modelId="{8C1134DA-DA21-4047-BF24-B3F109266B70}" type="presOf" srcId="{2C274636-2FDF-AA49-A421-1FC6790AAC82}" destId="{0380B900-87FC-6C46-89B1-4E11B3C287F9}" srcOrd="0" destOrd="0" presId="urn:microsoft.com/office/officeart/2005/8/layout/radial5"/>
    <dgm:cxn modelId="{23230E96-65F4-4584-8952-0C5DD792BF33}" type="presOf" srcId="{BFD3878F-EFA5-C04A-B67B-B1333A0CDCC6}" destId="{71DD1D06-E51F-1444-993E-4783A5BFC3F7}" srcOrd="0" destOrd="0" presId="urn:microsoft.com/office/officeart/2005/8/layout/radial5"/>
    <dgm:cxn modelId="{AC77DFDC-E9ED-4049-AF8A-F3F4A0F7F107}" srcId="{B866B20A-FD83-7941-8C9C-BD4F9507A78E}" destId="{A0C8BE1E-FF48-464C-AB1B-00C850A8ED2C}" srcOrd="0" destOrd="0" parTransId="{D9300866-201A-8249-B1A3-C5D6A9897A86}" sibTransId="{0F9863EB-B41C-424D-8CC9-DE2C42C50AEE}"/>
    <dgm:cxn modelId="{81B38439-EAED-415F-B82B-DF0EC742B1BA}" type="presOf" srcId="{B866B20A-FD83-7941-8C9C-BD4F9507A78E}" destId="{447A8268-4E45-8B45-9174-456095919893}" srcOrd="0" destOrd="0" presId="urn:microsoft.com/office/officeart/2005/8/layout/radial5"/>
    <dgm:cxn modelId="{06E95C58-EBFA-4FBD-9E07-204282427753}" type="presOf" srcId="{4062E02D-68BB-E749-93B7-C467D1C71DC7}" destId="{C20E9B68-5B6F-8640-98F1-F7E88AD99F43}" srcOrd="0" destOrd="0" presId="urn:microsoft.com/office/officeart/2005/8/layout/radial5"/>
    <dgm:cxn modelId="{1D905D73-0D63-AB4C-902E-A7881F273E11}" srcId="{A0C8BE1E-FF48-464C-AB1B-00C850A8ED2C}" destId="{A8A72E0D-8088-5B43-99E9-D5272A233A65}" srcOrd="4" destOrd="0" parTransId="{BFD3878F-EFA5-C04A-B67B-B1333A0CDCC6}" sibTransId="{C44FD73A-B187-9445-8BA1-67A94A2C823E}"/>
    <dgm:cxn modelId="{DCF6F8F4-44A1-449F-89BF-0D35AD01D032}" type="presOf" srcId="{94A649D4-70DF-B84E-AE20-B056EA83512D}" destId="{FE64523C-B71E-774D-8582-A9E3DBE74BB7}" srcOrd="1" destOrd="0" presId="urn:microsoft.com/office/officeart/2005/8/layout/radial5"/>
    <dgm:cxn modelId="{B7138DDB-8CCB-4717-92BF-C08C48DF03D8}" type="presOf" srcId="{49EA9A70-4656-0A4A-9EDE-409668F8B812}" destId="{25AD151F-38B3-2543-8E22-5AFE73A0BB67}" srcOrd="1" destOrd="0" presId="urn:microsoft.com/office/officeart/2005/8/layout/radial5"/>
    <dgm:cxn modelId="{9036567F-B782-4879-A754-B53FE65E7085}" type="presOf" srcId="{49EA9A70-4656-0A4A-9EDE-409668F8B812}" destId="{3D04B1A1-CE13-E645-A6A3-93A2F87DA677}" srcOrd="0" destOrd="0" presId="urn:microsoft.com/office/officeart/2005/8/layout/radial5"/>
    <dgm:cxn modelId="{9209D748-9298-2A4A-9AF3-F49751608236}" srcId="{A0C8BE1E-FF48-464C-AB1B-00C850A8ED2C}" destId="{8F2C2714-C748-CC4A-9793-2698BA9FF7EF}" srcOrd="2" destOrd="0" parTransId="{76EAF3F5-4496-B345-9F68-8351DEB50E82}" sibTransId="{C5FC1C7D-CA0B-4944-A0A0-0C64925E7622}"/>
    <dgm:cxn modelId="{2896C2A8-E624-461B-8E41-42AD39A3B9BA}" type="presOf" srcId="{76EAF3F5-4496-B345-9F68-8351DEB50E82}" destId="{975FE493-7AE1-5440-A6FA-C4B8826A5174}" srcOrd="0" destOrd="0" presId="urn:microsoft.com/office/officeart/2005/8/layout/radial5"/>
    <dgm:cxn modelId="{AD705BC1-5746-4E29-9F54-F38F8B8E99A1}" type="presOf" srcId="{CA67ABDA-C63F-1341-ACCC-9107B6CAF2D0}" destId="{FEEB3260-9466-1B4E-ADFD-4B43FF58A5D1}" srcOrd="0" destOrd="0" presId="urn:microsoft.com/office/officeart/2005/8/layout/radial5"/>
    <dgm:cxn modelId="{513628E5-621E-6F4B-A267-BA5F4E6EEDAE}" srcId="{A0C8BE1E-FF48-464C-AB1B-00C850A8ED2C}" destId="{CA67ABDA-C63F-1341-ACCC-9107B6CAF2D0}" srcOrd="3" destOrd="0" parTransId="{D6353FFF-C77D-CD45-BEC7-01D3027FD7D9}" sibTransId="{5802B7D9-71C6-BE46-B22E-06091F1D78D5}"/>
    <dgm:cxn modelId="{0A32F017-9E2B-4B80-BDCE-B352CDDDB230}" type="presOf" srcId="{8F2C2714-C748-CC4A-9793-2698BA9FF7EF}" destId="{055A82A0-7777-0B4E-9E73-A7712C34B560}" srcOrd="0" destOrd="0" presId="urn:microsoft.com/office/officeart/2005/8/layout/radial5"/>
    <dgm:cxn modelId="{553A61A7-9460-43F4-975C-3474D1C98B0E}" type="presOf" srcId="{A0C8BE1E-FF48-464C-AB1B-00C850A8ED2C}" destId="{113219F4-0B9D-A141-9B5E-66BC45D611B1}" srcOrd="0" destOrd="0" presId="urn:microsoft.com/office/officeart/2005/8/layout/radial5"/>
    <dgm:cxn modelId="{E044C009-5E10-4708-B6AB-5A66E611DBB7}" type="presParOf" srcId="{447A8268-4E45-8B45-9174-456095919893}" destId="{113219F4-0B9D-A141-9B5E-66BC45D611B1}" srcOrd="0" destOrd="0" presId="urn:microsoft.com/office/officeart/2005/8/layout/radial5"/>
    <dgm:cxn modelId="{343CE0E3-EE1D-4B08-84CB-B3005C6CDDC1}" type="presParOf" srcId="{447A8268-4E45-8B45-9174-456095919893}" destId="{A3ACB928-1B2E-554B-8BEE-2135E9BFA6D5}" srcOrd="1" destOrd="0" presId="urn:microsoft.com/office/officeart/2005/8/layout/radial5"/>
    <dgm:cxn modelId="{BE2E5C83-A8BB-4F5E-B0CC-52E2AF0F65C9}" type="presParOf" srcId="{A3ACB928-1B2E-554B-8BEE-2135E9BFA6D5}" destId="{FE64523C-B71E-774D-8582-A9E3DBE74BB7}" srcOrd="0" destOrd="0" presId="urn:microsoft.com/office/officeart/2005/8/layout/radial5"/>
    <dgm:cxn modelId="{DD194141-0D73-4B09-8F9B-A304B708D11C}" type="presParOf" srcId="{447A8268-4E45-8B45-9174-456095919893}" destId="{5048C44E-541F-1545-A2FF-FEBD4D68E62D}" srcOrd="2" destOrd="0" presId="urn:microsoft.com/office/officeart/2005/8/layout/radial5"/>
    <dgm:cxn modelId="{0EDC1E0A-7C84-483A-8282-F35DCD68553F}" type="presParOf" srcId="{447A8268-4E45-8B45-9174-456095919893}" destId="{3D04B1A1-CE13-E645-A6A3-93A2F87DA677}" srcOrd="3" destOrd="0" presId="urn:microsoft.com/office/officeart/2005/8/layout/radial5"/>
    <dgm:cxn modelId="{F4D723E7-5432-4B1A-A7C5-9F3569BB30E3}" type="presParOf" srcId="{3D04B1A1-CE13-E645-A6A3-93A2F87DA677}" destId="{25AD151F-38B3-2543-8E22-5AFE73A0BB67}" srcOrd="0" destOrd="0" presId="urn:microsoft.com/office/officeart/2005/8/layout/radial5"/>
    <dgm:cxn modelId="{0E94F63E-5F76-4193-A78B-0B607E9A752F}" type="presParOf" srcId="{447A8268-4E45-8B45-9174-456095919893}" destId="{0380B900-87FC-6C46-89B1-4E11B3C287F9}" srcOrd="4" destOrd="0" presId="urn:microsoft.com/office/officeart/2005/8/layout/radial5"/>
    <dgm:cxn modelId="{F30920EB-6D95-48FF-A2E6-D3F2AF73C84F}" type="presParOf" srcId="{447A8268-4E45-8B45-9174-456095919893}" destId="{975FE493-7AE1-5440-A6FA-C4B8826A5174}" srcOrd="5" destOrd="0" presId="urn:microsoft.com/office/officeart/2005/8/layout/radial5"/>
    <dgm:cxn modelId="{CACAFD61-BC23-423E-9AE5-5E1BD42CDC5A}" type="presParOf" srcId="{975FE493-7AE1-5440-A6FA-C4B8826A5174}" destId="{AD470275-D153-B246-90E1-601418C91C3D}" srcOrd="0" destOrd="0" presId="urn:microsoft.com/office/officeart/2005/8/layout/radial5"/>
    <dgm:cxn modelId="{913A2B0D-88BB-4C1F-8AC1-ABCB3D5205DB}" type="presParOf" srcId="{447A8268-4E45-8B45-9174-456095919893}" destId="{055A82A0-7777-0B4E-9E73-A7712C34B560}" srcOrd="6" destOrd="0" presId="urn:microsoft.com/office/officeart/2005/8/layout/radial5"/>
    <dgm:cxn modelId="{A8E2B76B-B37E-4C86-AF0A-609A0E6F14DF}" type="presParOf" srcId="{447A8268-4E45-8B45-9174-456095919893}" destId="{248D0A91-F173-4E41-B346-09C990151C0D}" srcOrd="7" destOrd="0" presId="urn:microsoft.com/office/officeart/2005/8/layout/radial5"/>
    <dgm:cxn modelId="{15CC309B-ACAC-4CE9-A27E-F7E4EC54ACC4}" type="presParOf" srcId="{248D0A91-F173-4E41-B346-09C990151C0D}" destId="{C85BE317-F48B-AD4F-859F-98E08E478B9C}" srcOrd="0" destOrd="0" presId="urn:microsoft.com/office/officeart/2005/8/layout/radial5"/>
    <dgm:cxn modelId="{9FE8B8F4-BFDB-417D-91BF-2CE413F142B6}" type="presParOf" srcId="{447A8268-4E45-8B45-9174-456095919893}" destId="{FEEB3260-9466-1B4E-ADFD-4B43FF58A5D1}" srcOrd="8" destOrd="0" presId="urn:microsoft.com/office/officeart/2005/8/layout/radial5"/>
    <dgm:cxn modelId="{9BC8EFD1-A09F-4F38-B3CC-964658A036B2}" type="presParOf" srcId="{447A8268-4E45-8B45-9174-456095919893}" destId="{71DD1D06-E51F-1444-993E-4783A5BFC3F7}" srcOrd="9" destOrd="0" presId="urn:microsoft.com/office/officeart/2005/8/layout/radial5"/>
    <dgm:cxn modelId="{2EFB0C41-64BB-4F06-A24A-F5F1BE8F0CB9}" type="presParOf" srcId="{71DD1D06-E51F-1444-993E-4783A5BFC3F7}" destId="{C920BEF0-699A-5545-B267-9718FFF1DDB6}" srcOrd="0" destOrd="0" presId="urn:microsoft.com/office/officeart/2005/8/layout/radial5"/>
    <dgm:cxn modelId="{0E3A7482-4646-4559-9A1D-21F47552723A}" type="presParOf" srcId="{447A8268-4E45-8B45-9174-456095919893}" destId="{FE4B6F09-BE9C-3343-AC9C-3242FBB417E6}" srcOrd="10" destOrd="0" presId="urn:microsoft.com/office/officeart/2005/8/layout/radial5"/>
    <dgm:cxn modelId="{806BC803-CFA6-4A48-9093-F6A69DC01B89}" type="presParOf" srcId="{447A8268-4E45-8B45-9174-456095919893}" destId="{B4AE5841-1F12-0D49-B0B7-D74CEB68A1A0}" srcOrd="11" destOrd="0" presId="urn:microsoft.com/office/officeart/2005/8/layout/radial5"/>
    <dgm:cxn modelId="{4DCDE03C-BB92-4490-8701-5671768394C1}" type="presParOf" srcId="{B4AE5841-1F12-0D49-B0B7-D74CEB68A1A0}" destId="{9A3A10AD-E0F6-6246-A405-4A5F31401426}" srcOrd="0" destOrd="0" presId="urn:microsoft.com/office/officeart/2005/8/layout/radial5"/>
    <dgm:cxn modelId="{5B1ABA49-96FF-4893-81C2-4E6695A7349E}" type="presParOf" srcId="{447A8268-4E45-8B45-9174-456095919893}" destId="{C20E9B68-5B6F-8640-98F1-F7E88AD99F43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219F4-0B9D-A141-9B5E-66BC45D611B1}">
      <dsp:nvSpPr>
        <dsp:cNvPr id="0" name=""/>
        <dsp:cNvSpPr/>
      </dsp:nvSpPr>
      <dsp:spPr>
        <a:xfrm>
          <a:off x="3681802" y="2583251"/>
          <a:ext cx="1691496" cy="1691496"/>
        </a:xfrm>
        <a:prstGeom prst="ellipse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 dirty="0"/>
        </a:p>
      </dsp:txBody>
      <dsp:txXfrm>
        <a:off x="3929516" y="2830965"/>
        <a:ext cx="1196068" cy="1196068"/>
      </dsp:txXfrm>
    </dsp:sp>
    <dsp:sp modelId="{A3ACB928-1B2E-554B-8BEE-2135E9BFA6D5}">
      <dsp:nvSpPr>
        <dsp:cNvPr id="0" name=""/>
        <dsp:cNvSpPr/>
      </dsp:nvSpPr>
      <dsp:spPr>
        <a:xfrm rot="16200000">
          <a:off x="4321908" y="1900593"/>
          <a:ext cx="411283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F4923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4383601" y="2084804"/>
        <a:ext cx="287898" cy="367553"/>
      </dsp:txXfrm>
    </dsp:sp>
    <dsp:sp modelId="{5048C44E-541F-1545-A2FF-FEBD4D68E62D}">
      <dsp:nvSpPr>
        <dsp:cNvPr id="0" name=""/>
        <dsp:cNvSpPr/>
      </dsp:nvSpPr>
      <dsp:spPr>
        <a:xfrm>
          <a:off x="3388484" y="5509"/>
          <a:ext cx="2278131" cy="1801735"/>
        </a:xfrm>
        <a:prstGeom prst="ellipse">
          <a:avLst/>
        </a:prstGeom>
        <a:solidFill>
          <a:srgbClr val="F4923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Ensure that the climate system continues to be monitored</a:t>
          </a:r>
          <a:endParaRPr lang="en-GB" sz="1800" kern="1200" dirty="0"/>
        </a:p>
      </dsp:txBody>
      <dsp:txXfrm>
        <a:off x="3722109" y="269367"/>
        <a:ext cx="1610881" cy="1274019"/>
      </dsp:txXfrm>
    </dsp:sp>
    <dsp:sp modelId="{3D04B1A1-CE13-E645-A6A3-93A2F87DA677}">
      <dsp:nvSpPr>
        <dsp:cNvPr id="0" name=""/>
        <dsp:cNvSpPr/>
      </dsp:nvSpPr>
      <dsp:spPr>
        <a:xfrm rot="19800000">
          <a:off x="5355257" y="2550804"/>
          <a:ext cx="325708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0DADE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5361802" y="2697750"/>
        <a:ext cx="227996" cy="367553"/>
      </dsp:txXfrm>
    </dsp:sp>
    <dsp:sp modelId="{0380B900-87FC-6C46-89B1-4E11B3C287F9}">
      <dsp:nvSpPr>
        <dsp:cNvPr id="0" name=""/>
        <dsp:cNvSpPr/>
      </dsp:nvSpPr>
      <dsp:spPr>
        <a:xfrm>
          <a:off x="5573139" y="1266821"/>
          <a:ext cx="2278131" cy="1801735"/>
        </a:xfrm>
        <a:prstGeom prst="ellipse">
          <a:avLst/>
        </a:prstGeom>
        <a:solidFill>
          <a:srgbClr val="0DADE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Improve global, regional and local long-term climate forecasts</a:t>
          </a:r>
          <a:endParaRPr lang="en-GB" sz="1800" kern="1200" dirty="0"/>
        </a:p>
      </dsp:txBody>
      <dsp:txXfrm>
        <a:off x="5906764" y="1530679"/>
        <a:ext cx="1610881" cy="1274019"/>
      </dsp:txXfrm>
    </dsp:sp>
    <dsp:sp modelId="{975FE493-7AE1-5440-A6FA-C4B8826A5174}">
      <dsp:nvSpPr>
        <dsp:cNvPr id="0" name=""/>
        <dsp:cNvSpPr/>
      </dsp:nvSpPr>
      <dsp:spPr>
        <a:xfrm rot="1800000">
          <a:off x="5355257" y="3694605"/>
          <a:ext cx="325708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0A8F9D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5361802" y="3792695"/>
        <a:ext cx="227996" cy="367553"/>
      </dsp:txXfrm>
    </dsp:sp>
    <dsp:sp modelId="{055A82A0-7777-0B4E-9E73-A7712C34B560}">
      <dsp:nvSpPr>
        <dsp:cNvPr id="0" name=""/>
        <dsp:cNvSpPr/>
      </dsp:nvSpPr>
      <dsp:spPr>
        <a:xfrm>
          <a:off x="5573139" y="3789443"/>
          <a:ext cx="2278131" cy="1801735"/>
        </a:xfrm>
        <a:prstGeom prst="ellipse">
          <a:avLst/>
        </a:prstGeom>
        <a:solidFill>
          <a:srgbClr val="0A8F9D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Support planning for adaptation &amp; mitigation</a:t>
          </a:r>
          <a:endParaRPr lang="en-GB" sz="1800" kern="1200" dirty="0"/>
        </a:p>
      </dsp:txBody>
      <dsp:txXfrm>
        <a:off x="5906764" y="4053301"/>
        <a:ext cx="1610881" cy="1274019"/>
      </dsp:txXfrm>
    </dsp:sp>
    <dsp:sp modelId="{248D0A91-F173-4E41-B346-09C990151C0D}">
      <dsp:nvSpPr>
        <dsp:cNvPr id="0" name=""/>
        <dsp:cNvSpPr/>
      </dsp:nvSpPr>
      <dsp:spPr>
        <a:xfrm rot="5400000">
          <a:off x="4321908" y="4344816"/>
          <a:ext cx="411283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F4923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>
        <a:off x="4383601" y="4405642"/>
        <a:ext cx="287898" cy="367553"/>
      </dsp:txXfrm>
    </dsp:sp>
    <dsp:sp modelId="{FEEB3260-9466-1B4E-ADFD-4B43FF58A5D1}">
      <dsp:nvSpPr>
        <dsp:cNvPr id="0" name=""/>
        <dsp:cNvSpPr/>
      </dsp:nvSpPr>
      <dsp:spPr>
        <a:xfrm>
          <a:off x="3388484" y="5050755"/>
          <a:ext cx="2278131" cy="1801735"/>
        </a:xfrm>
        <a:prstGeom prst="ellipse">
          <a:avLst/>
        </a:prstGeom>
        <a:solidFill>
          <a:srgbClr val="F4923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Improve the provision of useful information to users</a:t>
          </a:r>
          <a:endParaRPr lang="en-GB" sz="1800" kern="1200" dirty="0"/>
        </a:p>
      </dsp:txBody>
      <dsp:txXfrm>
        <a:off x="3722109" y="5314613"/>
        <a:ext cx="1610881" cy="1274019"/>
      </dsp:txXfrm>
    </dsp:sp>
    <dsp:sp modelId="{71DD1D06-E51F-1444-993E-4783A5BFC3F7}">
      <dsp:nvSpPr>
        <dsp:cNvPr id="0" name=""/>
        <dsp:cNvSpPr/>
      </dsp:nvSpPr>
      <dsp:spPr>
        <a:xfrm rot="9000000">
          <a:off x="3374134" y="3694605"/>
          <a:ext cx="325708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0DADE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10800000">
        <a:off x="3465301" y="3792695"/>
        <a:ext cx="227996" cy="367553"/>
      </dsp:txXfrm>
    </dsp:sp>
    <dsp:sp modelId="{FE4B6F09-BE9C-3343-AC9C-3242FBB417E6}">
      <dsp:nvSpPr>
        <dsp:cNvPr id="0" name=""/>
        <dsp:cNvSpPr/>
      </dsp:nvSpPr>
      <dsp:spPr>
        <a:xfrm>
          <a:off x="1203829" y="3789443"/>
          <a:ext cx="2278131" cy="1801735"/>
        </a:xfrm>
        <a:prstGeom prst="ellipse">
          <a:avLst/>
        </a:prstGeom>
        <a:solidFill>
          <a:srgbClr val="0DADEA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Identify and observe additional parameters</a:t>
          </a:r>
          <a:endParaRPr lang="en-GB" sz="1800" kern="1200" dirty="0"/>
        </a:p>
      </dsp:txBody>
      <dsp:txXfrm>
        <a:off x="1537454" y="4053301"/>
        <a:ext cx="1610881" cy="1274019"/>
      </dsp:txXfrm>
    </dsp:sp>
    <dsp:sp modelId="{B4AE5841-1F12-0D49-B0B7-D74CEB68A1A0}">
      <dsp:nvSpPr>
        <dsp:cNvPr id="0" name=""/>
        <dsp:cNvSpPr/>
      </dsp:nvSpPr>
      <dsp:spPr>
        <a:xfrm rot="12600000">
          <a:off x="3374134" y="2550804"/>
          <a:ext cx="325708" cy="612589"/>
        </a:xfrm>
        <a:prstGeom prst="rightArrow">
          <a:avLst>
            <a:gd name="adj1" fmla="val 60000"/>
            <a:gd name="adj2" fmla="val 50000"/>
          </a:avLst>
        </a:prstGeom>
        <a:solidFill>
          <a:srgbClr val="0A8F9D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10800000">
        <a:off x="3465301" y="2697750"/>
        <a:ext cx="227996" cy="367553"/>
      </dsp:txXfrm>
    </dsp:sp>
    <dsp:sp modelId="{C20E9B68-5B6F-8640-98F1-F7E88AD99F43}">
      <dsp:nvSpPr>
        <dsp:cNvPr id="0" name=""/>
        <dsp:cNvSpPr/>
      </dsp:nvSpPr>
      <dsp:spPr>
        <a:xfrm>
          <a:off x="1203829" y="1266821"/>
          <a:ext cx="2278131" cy="1801735"/>
        </a:xfrm>
        <a:prstGeom prst="ellipse">
          <a:avLst/>
        </a:prstGeom>
        <a:solidFill>
          <a:srgbClr val="0A8F9D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Improve the communication of the state of the climate</a:t>
          </a:r>
          <a:endParaRPr lang="en-GB" sz="1800" kern="1200" dirty="0"/>
        </a:p>
      </dsp:txBody>
      <dsp:txXfrm>
        <a:off x="1537454" y="1530679"/>
        <a:ext cx="1610881" cy="1274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9F4D2-30A9-4CF6-965D-9FFD1AC99B17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E7BAD-A572-4B2F-B8E3-BC3F786E4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64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E7BAD-A572-4B2F-B8E3-BC3F786E47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6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E7BAD-A572-4B2F-B8E3-BC3F786E47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0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E7BAD-A572-4B2F-B8E3-BC3F786E478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51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E7BAD-A572-4B2F-B8E3-BC3F786E478F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5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6368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6598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7469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87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305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8369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7806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7414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7852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503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6673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691" y="0"/>
            <a:ext cx="11764309" cy="888273"/>
          </a:xfrm>
          <a:prstGeom prst="rect">
            <a:avLst/>
          </a:prstGeom>
          <a:solidFill>
            <a:srgbClr val="0A8F9D"/>
          </a:solidFill>
          <a:ln>
            <a:solidFill>
              <a:srgbClr val="0A8F9D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62594"/>
            <a:ext cx="10515600" cy="5014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CA850-B011-4401-92D3-28535CD655E4}" type="datetimeFigureOut">
              <a:rPr lang="en-US" smtClean="0"/>
              <a:t>07/06/2018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691CE-051C-4B7E-A23B-B2E80E9D090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 rot="16200000">
            <a:off x="-3108444" y="3108445"/>
            <a:ext cx="6858004" cy="641115"/>
            <a:chOff x="508738" y="3792312"/>
            <a:chExt cx="12192004" cy="641115"/>
          </a:xfrm>
        </p:grpSpPr>
        <p:sp>
          <p:nvSpPr>
            <p:cNvPr id="8" name="Rectangle 7"/>
            <p:cNvSpPr/>
            <p:nvPr/>
          </p:nvSpPr>
          <p:spPr>
            <a:xfrm>
              <a:off x="508741" y="3792312"/>
              <a:ext cx="12192000" cy="212996"/>
            </a:xfrm>
            <a:prstGeom prst="rect">
              <a:avLst/>
            </a:prstGeom>
            <a:solidFill>
              <a:srgbClr val="F492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08743" y="4007006"/>
              <a:ext cx="12191999" cy="212996"/>
            </a:xfrm>
            <a:prstGeom prst="rect">
              <a:avLst/>
            </a:prstGeom>
            <a:solidFill>
              <a:srgbClr val="0CAD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08738" y="4220431"/>
              <a:ext cx="12191999" cy="212996"/>
            </a:xfrm>
            <a:prstGeom prst="rect">
              <a:avLst/>
            </a:prstGeom>
            <a:solidFill>
              <a:srgbClr val="0A8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807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 txBox="1">
            <a:spLocks/>
          </p:cNvSpPr>
          <p:nvPr/>
        </p:nvSpPr>
        <p:spPr bwMode="auto">
          <a:xfrm>
            <a:off x="0" y="-4569"/>
            <a:ext cx="12192000" cy="5832909"/>
          </a:xfrm>
          <a:prstGeom prst="rect">
            <a:avLst/>
          </a:prstGeom>
          <a:gradFill flip="none" rotWithShape="1">
            <a:gsLst>
              <a:gs pos="93000">
                <a:srgbClr val="273374"/>
              </a:gs>
              <a:gs pos="0">
                <a:srgbClr val="0684C8"/>
              </a:gs>
            </a:gsLst>
            <a:lin ang="5400000" scaled="1"/>
            <a:tileRect/>
          </a:gradFill>
          <a:ln>
            <a:noFill/>
          </a:ln>
          <a:extLst/>
        </p:spPr>
        <p:txBody>
          <a:bodyPr lIns="0" tIns="44450" rIns="0" bIns="44450" anchor="ctr"/>
          <a:lstStyle>
            <a:lvl1pPr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en-US" altLang="en-US" sz="5400" dirty="0" smtClean="0">
              <a:solidFill>
                <a:srgbClr val="FFFFFF"/>
              </a:solidFill>
              <a:latin typeface="Arial Bold" pitchFamily="1" charset="0"/>
              <a:cs typeface="+mn-cs"/>
              <a:sym typeface="Arial Bold" pitchFamily="1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1125"/>
            <a:ext cx="4286019" cy="5832910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86017" y="427395"/>
            <a:ext cx="79059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Font typeface="Arial Unicode MS" panose="020B0604020202020204" pitchFamily="34" charset="-128"/>
              <a:buChar char="‑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1600"/>
              </a:spcBef>
              <a:spcAft>
                <a:spcPct val="0"/>
              </a:spcAft>
              <a:buFontTx/>
              <a:buNone/>
            </a:pPr>
            <a:r>
              <a:rPr lang="en-US" altLang="en-US" sz="3200" dirty="0">
                <a:solidFill>
                  <a:schemeClr val="bg1"/>
                </a:solidFill>
                <a:latin typeface="+mn-lt"/>
              </a:rPr>
              <a:t>The Global Observing </a:t>
            </a:r>
            <a:r>
              <a:rPr lang="en-US" altLang="en-US" sz="3200" dirty="0" smtClean="0">
                <a:solidFill>
                  <a:schemeClr val="bg1"/>
                </a:solidFill>
                <a:latin typeface="+mn-lt"/>
              </a:rPr>
              <a:t>System for Climate</a:t>
            </a:r>
            <a:endParaRPr lang="en-US" alt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533167" y="4545281"/>
            <a:ext cx="548775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Font typeface="Arial Unicode MS" panose="020B0604020202020204" pitchFamily="34" charset="-128"/>
              <a:buChar char="‑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fr-CH" altLang="en-US" sz="2800" dirty="0" smtClean="0">
                <a:solidFill>
                  <a:schemeClr val="bg1"/>
                </a:solidFill>
                <a:latin typeface="+mn-lt"/>
              </a:rPr>
              <a:t>Katy </a:t>
            </a:r>
            <a:r>
              <a:rPr lang="fr-CH" altLang="en-US" sz="2800" dirty="0" smtClean="0">
                <a:solidFill>
                  <a:schemeClr val="bg1"/>
                </a:solidFill>
                <a:latin typeface="+mn-lt"/>
              </a:rPr>
              <a:t>Hill, Bernadette </a:t>
            </a:r>
            <a:r>
              <a:rPr lang="fr-CH" altLang="en-US" sz="2800" dirty="0" err="1" smtClean="0">
                <a:solidFill>
                  <a:schemeClr val="bg1"/>
                </a:solidFill>
                <a:latin typeface="+mn-lt"/>
              </a:rPr>
              <a:t>Sloyan</a:t>
            </a:r>
            <a:r>
              <a:rPr lang="fr-CH" altLang="en-US" sz="2800" dirty="0" smtClean="0">
                <a:solidFill>
                  <a:schemeClr val="bg1"/>
                </a:solidFill>
                <a:latin typeface="+mn-lt"/>
              </a:rPr>
              <a:t>, John </a:t>
            </a:r>
            <a:r>
              <a:rPr lang="fr-CH" altLang="en-US" sz="2800" dirty="0" err="1" smtClean="0">
                <a:solidFill>
                  <a:schemeClr val="bg1"/>
                </a:solidFill>
                <a:latin typeface="+mn-lt"/>
              </a:rPr>
              <a:t>Wilkin</a:t>
            </a:r>
            <a:r>
              <a:rPr lang="fr-CH" altLang="en-US" sz="2800" dirty="0" smtClean="0">
                <a:solidFill>
                  <a:schemeClr val="bg1"/>
                </a:solidFill>
                <a:latin typeface="+mn-lt"/>
              </a:rPr>
              <a:t>. </a:t>
            </a:r>
            <a:endParaRPr lang="en-US" alt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76799" y="3660532"/>
            <a:ext cx="68058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Essential climate variables, indicators and actions in the </a:t>
            </a:r>
            <a:r>
              <a:rPr lang="en-US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/>
            </a:r>
            <a:br>
              <a:rPr lang="en-US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i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2016 </a:t>
            </a:r>
            <a:r>
              <a:rPr lang="en-US" i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GCOS implementation plan to support the Paris Agreement goals</a:t>
            </a:r>
            <a:endParaRPr lang="en-US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909912" y="5905101"/>
            <a:ext cx="6114181" cy="901159"/>
            <a:chOff x="142581" y="4008281"/>
            <a:chExt cx="12449403" cy="183489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87584" y="4191400"/>
              <a:ext cx="4361688" cy="143865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23550" y="4032393"/>
              <a:ext cx="3129178" cy="1789996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53328" y="4026408"/>
              <a:ext cx="1438656" cy="169164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2581" y="4008281"/>
              <a:ext cx="1438656" cy="1834896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4440945" y="1381517"/>
            <a:ext cx="671635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GCOS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Requirements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Process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OOPC’s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Phenomena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based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CH" sz="4400" b="1" dirty="0" err="1" smtClean="0">
                <a:solidFill>
                  <a:schemeClr val="bg1"/>
                </a:solidFill>
                <a:latin typeface="+mj-lt"/>
              </a:rPr>
              <a:t>reviews</a:t>
            </a:r>
            <a:r>
              <a:rPr lang="fr-CH" sz="4400" b="1" dirty="0" smtClean="0">
                <a:solidFill>
                  <a:schemeClr val="bg1"/>
                </a:solidFill>
                <a:latin typeface="+mj-lt"/>
              </a:rPr>
              <a:t>. </a:t>
            </a:r>
            <a:endParaRPr lang="en-US" sz="44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18475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EOV Action: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2594"/>
            <a:ext cx="11067854" cy="5014369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b="1" dirty="0"/>
              <a:t>Action O9: </a:t>
            </a:r>
            <a:r>
              <a:rPr lang="en-US" b="1" dirty="0" smtClean="0"/>
              <a:t>Upper-ocean </a:t>
            </a:r>
            <a:r>
              <a:rPr lang="en-US" b="1" dirty="0"/>
              <a:t>temperature observing system </a:t>
            </a:r>
            <a:endParaRPr lang="en-US" b="1" dirty="0" smtClean="0"/>
          </a:p>
          <a:p>
            <a:r>
              <a:rPr lang="en-US" b="1" dirty="0" smtClean="0"/>
              <a:t>Action: </a:t>
            </a:r>
            <a:r>
              <a:rPr lang="en-US" dirty="0" smtClean="0"/>
              <a:t>Maintain </a:t>
            </a:r>
            <a:r>
              <a:rPr lang="en-US" dirty="0"/>
              <a:t>a global upper ocean (0-2 000 m) temperature observing system for the assessment of ocean temperature and heat content change and its contribution to sea-level rise 	</a:t>
            </a:r>
          </a:p>
          <a:p>
            <a:r>
              <a:rPr lang="en-US" b="1" dirty="0" smtClean="0"/>
              <a:t>Benefit: </a:t>
            </a:r>
            <a:r>
              <a:rPr lang="en-US" dirty="0" smtClean="0"/>
              <a:t>High-quality </a:t>
            </a:r>
            <a:r>
              <a:rPr lang="en-US" dirty="0"/>
              <a:t>ocean temperature time series for accurate estimates of annual ocean heat storage as a function of depth and its spatial distribution to assess the role on the ocean in the Earth’s energy balance and ocean warming contribution to sea-level change 	</a:t>
            </a:r>
          </a:p>
          <a:p>
            <a:r>
              <a:rPr lang="en-US" b="1" dirty="0"/>
              <a:t>Time </a:t>
            </a:r>
            <a:r>
              <a:rPr lang="en-US" b="1" dirty="0" smtClean="0"/>
              <a:t>frame: </a:t>
            </a:r>
            <a:r>
              <a:rPr lang="en-US" dirty="0" smtClean="0"/>
              <a:t>Continuous </a:t>
            </a:r>
            <a:r>
              <a:rPr lang="en-US" dirty="0"/>
              <a:t>	</a:t>
            </a:r>
          </a:p>
          <a:p>
            <a:r>
              <a:rPr lang="en-US" b="1" dirty="0" smtClean="0"/>
              <a:t>Who: </a:t>
            </a:r>
            <a:r>
              <a:rPr lang="en-US" dirty="0" smtClean="0"/>
              <a:t>Parties</a:t>
            </a:r>
            <a:r>
              <a:rPr lang="en-US" dirty="0"/>
              <a:t>’ national agencies working with GOOS observational networks (Drifters, CEOS, Argo, SOOP, </a:t>
            </a:r>
            <a:r>
              <a:rPr lang="en-US" dirty="0" err="1"/>
              <a:t>OceanSITES</a:t>
            </a:r>
            <a:r>
              <a:rPr lang="en-US" dirty="0"/>
              <a:t>), in cooperation with the Observations Coordination Group of JCOMM. 	</a:t>
            </a:r>
          </a:p>
          <a:p>
            <a:r>
              <a:rPr lang="en-US" b="1" dirty="0"/>
              <a:t>Performance indicator </a:t>
            </a:r>
            <a:r>
              <a:rPr lang="en-US" b="1" dirty="0" smtClean="0"/>
              <a:t>: </a:t>
            </a:r>
            <a:r>
              <a:rPr lang="en-US" dirty="0" smtClean="0"/>
              <a:t>Spatial </a:t>
            </a:r>
            <a:r>
              <a:rPr lang="en-US" dirty="0"/>
              <a:t>coverage, interoperability of observations platforms, annually updated global upper-ocean temperature records 	</a:t>
            </a:r>
          </a:p>
          <a:p>
            <a:r>
              <a:rPr lang="en-US" b="1" dirty="0"/>
              <a:t>Annual </a:t>
            </a:r>
            <a:r>
              <a:rPr lang="en-US" b="1" dirty="0" smtClean="0"/>
              <a:t>cost:  </a:t>
            </a:r>
            <a:r>
              <a:rPr lang="en-US" dirty="0"/>
              <a:t>	US$ 30–100 million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01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Observing</a:t>
            </a:r>
            <a:r>
              <a:rPr lang="fr-CH" dirty="0" smtClean="0"/>
              <a:t> System action: (In Situ)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b="1" dirty="0" smtClean="0"/>
              <a:t>Action O37: </a:t>
            </a:r>
            <a:r>
              <a:rPr lang="fr-CH" b="1" dirty="0" err="1" smtClean="0"/>
              <a:t>Argo</a:t>
            </a:r>
            <a:r>
              <a:rPr lang="fr-CH" b="1" dirty="0" smtClean="0"/>
              <a:t> </a:t>
            </a:r>
            <a:r>
              <a:rPr lang="fr-CH" b="1" dirty="0" err="1" smtClean="0"/>
              <a:t>Array</a:t>
            </a:r>
            <a:endParaRPr lang="fr-CH" b="1" dirty="0" smtClean="0"/>
          </a:p>
          <a:p>
            <a:pPr lvl="1"/>
            <a:r>
              <a:rPr lang="en-US" b="1" dirty="0" smtClean="0"/>
              <a:t>Action: </a:t>
            </a:r>
            <a:r>
              <a:rPr lang="en-US" dirty="0" smtClean="0"/>
              <a:t>Sustain </a:t>
            </a:r>
            <a:r>
              <a:rPr lang="en-US" dirty="0"/>
              <a:t>and expand the Argo profiling float network of at least one float every 3° x 3° in the ocean, including regional seas and the seasonal ice zone (approximately 3 800 floats) 	</a:t>
            </a:r>
          </a:p>
          <a:p>
            <a:pPr lvl="1"/>
            <a:r>
              <a:rPr lang="en-US" b="1" dirty="0" smtClean="0"/>
              <a:t>Benefit: </a:t>
            </a:r>
            <a:r>
              <a:rPr lang="en-US" dirty="0" smtClean="0"/>
              <a:t>Global </a:t>
            </a:r>
            <a:r>
              <a:rPr lang="en-US" dirty="0"/>
              <a:t>climate-quality observations of the </a:t>
            </a:r>
            <a:r>
              <a:rPr lang="en-US" dirty="0" err="1"/>
              <a:t>broadscale</a:t>
            </a:r>
            <a:r>
              <a:rPr lang="en-US" dirty="0"/>
              <a:t> subsurface global ocean temperature and salinity down to 2 000 m 	</a:t>
            </a:r>
          </a:p>
          <a:p>
            <a:pPr lvl="1"/>
            <a:r>
              <a:rPr lang="en-US" b="1" dirty="0"/>
              <a:t>Time </a:t>
            </a:r>
            <a:r>
              <a:rPr lang="en-US" b="1" dirty="0" smtClean="0"/>
              <a:t>frame: </a:t>
            </a:r>
            <a:r>
              <a:rPr lang="en-US" dirty="0" smtClean="0"/>
              <a:t>Continuous </a:t>
            </a:r>
            <a:r>
              <a:rPr lang="en-US" dirty="0"/>
              <a:t>	</a:t>
            </a:r>
          </a:p>
          <a:p>
            <a:pPr lvl="1"/>
            <a:r>
              <a:rPr lang="en-US" b="1" dirty="0" smtClean="0"/>
              <a:t>Who: </a:t>
            </a:r>
            <a:r>
              <a:rPr lang="en-US" dirty="0" smtClean="0"/>
              <a:t>Parties </a:t>
            </a:r>
            <a:r>
              <a:rPr lang="en-US" dirty="0"/>
              <a:t>participating in the Argo </a:t>
            </a:r>
            <a:r>
              <a:rPr lang="en-US" dirty="0" err="1"/>
              <a:t>programme</a:t>
            </a:r>
            <a:r>
              <a:rPr lang="en-US" dirty="0"/>
              <a:t> and in cooperation with the JCOMM Observations Coordination Group 	</a:t>
            </a:r>
          </a:p>
          <a:p>
            <a:pPr lvl="1"/>
            <a:r>
              <a:rPr lang="en-US" dirty="0"/>
              <a:t>Performance indicator 	Spatial coverage and number of active floats 	</a:t>
            </a:r>
          </a:p>
          <a:p>
            <a:pPr lvl="1"/>
            <a:r>
              <a:rPr lang="en-US" b="1" dirty="0"/>
              <a:t>Annual </a:t>
            </a:r>
            <a:r>
              <a:rPr lang="en-US" b="1" dirty="0" smtClean="0"/>
              <a:t>cost: </a:t>
            </a:r>
            <a:r>
              <a:rPr lang="en-US" dirty="0" smtClean="0"/>
              <a:t>US</a:t>
            </a:r>
            <a:r>
              <a:rPr lang="en-US" dirty="0"/>
              <a:t>$ 30 million 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779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ECV Product </a:t>
            </a:r>
            <a:r>
              <a:rPr lang="fr-CH" dirty="0" err="1" smtClean="0"/>
              <a:t>Requirements</a:t>
            </a:r>
            <a:r>
              <a:rPr lang="fr-CH" dirty="0" smtClean="0"/>
              <a:t> (</a:t>
            </a:r>
            <a:r>
              <a:rPr lang="fr-CH" dirty="0" err="1" smtClean="0"/>
              <a:t>Annex</a:t>
            </a:r>
            <a:r>
              <a:rPr lang="fr-CH" dirty="0" smtClean="0"/>
              <a:t> 1)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16" y="873334"/>
            <a:ext cx="11552184" cy="5298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2143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ECV Product </a:t>
            </a:r>
            <a:r>
              <a:rPr lang="fr-CH" dirty="0" err="1"/>
              <a:t>Requirements</a:t>
            </a:r>
            <a:r>
              <a:rPr lang="fr-CH" dirty="0"/>
              <a:t> (</a:t>
            </a:r>
            <a:r>
              <a:rPr lang="fr-CH" dirty="0" err="1"/>
              <a:t>Annex</a:t>
            </a:r>
            <a:r>
              <a:rPr lang="fr-CH" dirty="0"/>
              <a:t> 1)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28" y="883921"/>
            <a:ext cx="11450413" cy="530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3698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ECV Product </a:t>
            </a:r>
            <a:r>
              <a:rPr lang="fr-CH" dirty="0" err="1"/>
              <a:t>Requirements</a:t>
            </a:r>
            <a:r>
              <a:rPr lang="fr-CH" dirty="0"/>
              <a:t> (</a:t>
            </a:r>
            <a:r>
              <a:rPr lang="fr-CH" dirty="0" err="1"/>
              <a:t>Annex</a:t>
            </a:r>
            <a:r>
              <a:rPr lang="fr-CH" dirty="0"/>
              <a:t> 1)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33" y="1371600"/>
            <a:ext cx="11568418" cy="4358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5748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 rot="16200000">
            <a:off x="-3111974" y="3111355"/>
            <a:ext cx="6858003" cy="634057"/>
            <a:chOff x="508738" y="3792312"/>
            <a:chExt cx="12192003" cy="634057"/>
          </a:xfrm>
        </p:grpSpPr>
        <p:sp>
          <p:nvSpPr>
            <p:cNvPr id="8" name="Rectangle 7"/>
            <p:cNvSpPr/>
            <p:nvPr/>
          </p:nvSpPr>
          <p:spPr>
            <a:xfrm>
              <a:off x="508741" y="3792312"/>
              <a:ext cx="12192000" cy="212996"/>
            </a:xfrm>
            <a:prstGeom prst="rect">
              <a:avLst/>
            </a:prstGeom>
            <a:solidFill>
              <a:srgbClr val="F492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08742" y="3999948"/>
              <a:ext cx="12191999" cy="212996"/>
            </a:xfrm>
            <a:prstGeom prst="rect">
              <a:avLst/>
            </a:prstGeom>
            <a:solidFill>
              <a:srgbClr val="0CAD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08738" y="4213373"/>
              <a:ext cx="12191999" cy="212996"/>
            </a:xfrm>
            <a:prstGeom prst="rect">
              <a:avLst/>
            </a:prstGeom>
            <a:solidFill>
              <a:srgbClr val="0A8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prstClr val="white"/>
                </a:solidFill>
              </a:endParaRPr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420632" y="4"/>
            <a:ext cx="11771368" cy="888273"/>
          </a:xfrm>
          <a:prstGeom prst="rect">
            <a:avLst/>
          </a:prstGeom>
          <a:solidFill>
            <a:srgbClr val="0DADEA"/>
          </a:solidFill>
          <a:ln>
            <a:noFill/>
          </a:ln>
        </p:spPr>
        <p:txBody>
          <a:bodyPr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fr-CH" dirty="0">
                <a:solidFill>
                  <a:prstClr val="white"/>
                </a:solidFill>
                <a:latin typeface="Trebuchet MS" panose="020B0603020202020204" pitchFamily="34" charset="0"/>
              </a:rPr>
              <a:t>Time Plan</a:t>
            </a:r>
            <a:endParaRPr lang="en-GB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10834" y="6706706"/>
            <a:ext cx="11388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kern="0" dirty="0">
                <a:solidFill>
                  <a:srgbClr val="273375"/>
                </a:solidFill>
                <a:latin typeface="Arial" charset="0"/>
                <a:ea typeface="ＭＳ Ｐゴシック" pitchFamily="34" charset="-128"/>
                <a:cs typeface="Arial"/>
              </a:rPr>
              <a:t>.</a:t>
            </a:r>
            <a:endParaRPr lang="fr-CH" sz="3600" kern="0" dirty="0">
              <a:solidFill>
                <a:prstClr val="black"/>
              </a:solidFill>
              <a:latin typeface="Arial" charset="0"/>
              <a:ea typeface="ＭＳ Ｐゴシック" pitchFamily="34" charset="-128"/>
              <a:cs typeface="Arial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5" t="24672" r="8525" b="7199"/>
          <a:stretch/>
        </p:blipFill>
        <p:spPr bwMode="auto">
          <a:xfrm>
            <a:off x="106497" y="629858"/>
            <a:ext cx="12131531" cy="6227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84205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Identify key parameters - Essential Climate Variables (ECV)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 Parameters that need to be observed in order to monitor the state and changes of the global climate system; to support planning for adaptation to, and mitigation of, climate change; and to communicate the state of the climate system and its changes.</a:t>
            </a:r>
          </a:p>
          <a:p>
            <a:r>
              <a:rPr lang="en-GB" dirty="0" smtClean="0"/>
              <a:t>Consider observational needs of users planning adaptation to, and mitigation of, climate change, at global, regional and national levels.</a:t>
            </a:r>
          </a:p>
          <a:p>
            <a:r>
              <a:rPr lang="en-GB" dirty="0" smtClean="0"/>
              <a:t>For each ECV specify the products required and their requirements, at global and, if needed, regional and local scales (e.g. resolution, accuracy and stability)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20" y="136996"/>
            <a:ext cx="11376828" cy="6615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8167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DADEA"/>
          </a:solidFill>
          <a:ln>
            <a:noFill/>
          </a:ln>
        </p:spPr>
        <p:txBody>
          <a:bodyPr>
            <a:normAutofit fontScale="90000"/>
          </a:bodyPr>
          <a:lstStyle/>
          <a:p>
            <a:r>
              <a:rPr lang="en-GB" dirty="0" smtClean="0"/>
              <a:t>new GCOS Implementation Plan aims to improve monitoring of Global Climate Cycles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Carbon Budget</a:t>
            </a:r>
          </a:p>
          <a:p>
            <a:pPr lvl="1"/>
            <a:r>
              <a:rPr lang="en-US" dirty="0" smtClean="0"/>
              <a:t>Quantify fluxes of carbon-related greenhouse gases to +/- 10% on annual timescales</a:t>
            </a:r>
          </a:p>
          <a:p>
            <a:pPr lvl="1"/>
            <a:r>
              <a:rPr lang="en-US" dirty="0" smtClean="0"/>
              <a:t>Quantify changes in carbon stocks to +/- 10% on decadal timescales in the ocean and on land, and to +/- 2.5 % in the atmosphere on annual timescales</a:t>
            </a:r>
          </a:p>
          <a:p>
            <a:r>
              <a:rPr lang="en-GB" b="1" dirty="0" smtClean="0"/>
              <a:t>Global Water Cycle</a:t>
            </a:r>
          </a:p>
          <a:p>
            <a:pPr lvl="1"/>
            <a:r>
              <a:rPr lang="en-US" dirty="0" smtClean="0"/>
              <a:t>Close water cycle globally within 5% on annual timescales</a:t>
            </a:r>
          </a:p>
          <a:p>
            <a:r>
              <a:rPr lang="en-US" b="1" dirty="0" smtClean="0"/>
              <a:t>Global Energy Balance</a:t>
            </a:r>
          </a:p>
          <a:p>
            <a:pPr lvl="1"/>
            <a:r>
              <a:rPr lang="en-US" dirty="0" smtClean="0"/>
              <a:t>Balance energy budget to within 0.1 Wm</a:t>
            </a:r>
            <a:r>
              <a:rPr lang="en-US" baseline="30000" dirty="0" smtClean="0"/>
              <a:t>-2</a:t>
            </a:r>
            <a:r>
              <a:rPr lang="en-US" dirty="0" smtClean="0"/>
              <a:t> on annual timescales</a:t>
            </a:r>
          </a:p>
          <a:p>
            <a:r>
              <a:rPr lang="en-US" b="1" dirty="0" smtClean="0"/>
              <a:t>Explain changing conditions of the biosphere</a:t>
            </a:r>
          </a:p>
          <a:p>
            <a:pPr lvl="1"/>
            <a:r>
              <a:rPr lang="en-US" dirty="0" smtClean="0"/>
              <a:t>Measured ECVs that are accurate enough to explain changes of the biosphere (for example, species composition, biodiversity, etc.)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48362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633378" y="0"/>
            <a:ext cx="11558622" cy="894945"/>
          </a:xfrm>
        </p:spPr>
        <p:txBody>
          <a:bodyPr>
            <a:normAutofit/>
          </a:bodyPr>
          <a:lstStyle/>
          <a:p>
            <a:r>
              <a:rPr lang="fr-CH" altLang="en-US" dirty="0" err="1" smtClean="0">
                <a:latin typeface="Arial" pitchFamily="34" charset="0"/>
                <a:ea typeface="ＭＳ Ｐゴシック" pitchFamily="34" charset="-128"/>
              </a:rPr>
              <a:t>Phenomena</a:t>
            </a:r>
            <a:r>
              <a:rPr lang="fr-CH" altLang="en-US" dirty="0" smtClean="0">
                <a:latin typeface="Arial" pitchFamily="34" charset="0"/>
                <a:ea typeface="ＭＳ Ｐゴシック" pitchFamily="34" charset="-128"/>
              </a:rPr>
              <a:t> to capture</a:t>
            </a:r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4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687" y="1382547"/>
            <a:ext cx="7045513" cy="527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96336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Why</a:t>
            </a:r>
            <a:r>
              <a:rPr lang="fr-CH" dirty="0" smtClean="0"/>
              <a:t> </a:t>
            </a:r>
            <a:r>
              <a:rPr lang="fr-CH" dirty="0" err="1" smtClean="0"/>
              <a:t>Phenomena</a:t>
            </a:r>
            <a:r>
              <a:rPr lang="fr-CH" dirty="0" smtClean="0"/>
              <a:t> </a:t>
            </a:r>
            <a:r>
              <a:rPr lang="fr-CH" dirty="0" err="1" smtClean="0"/>
              <a:t>Based</a:t>
            </a:r>
            <a:r>
              <a:rPr lang="fr-CH" dirty="0" smtClean="0"/>
              <a:t> </a:t>
            </a:r>
            <a:r>
              <a:rPr lang="fr-CH" dirty="0" err="1" smtClean="0"/>
              <a:t>Reviews</a:t>
            </a:r>
            <a:r>
              <a:rPr lang="fr-CH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H" dirty="0" smtClean="0"/>
              <a:t>GCOS </a:t>
            </a:r>
            <a:r>
              <a:rPr lang="fr-CH" dirty="0" err="1" smtClean="0"/>
              <a:t>Requirements</a:t>
            </a:r>
            <a:r>
              <a:rPr lang="fr-CH" dirty="0" smtClean="0"/>
              <a:t>: </a:t>
            </a:r>
          </a:p>
          <a:p>
            <a:pPr lvl="1"/>
            <a:r>
              <a:rPr lang="fr-CH" dirty="0" smtClean="0"/>
              <a:t>‘Product </a:t>
            </a:r>
            <a:r>
              <a:rPr lang="fr-CH" dirty="0" err="1" smtClean="0"/>
              <a:t>Requirements</a:t>
            </a:r>
            <a:r>
              <a:rPr lang="fr-CH" dirty="0" smtClean="0"/>
              <a:t>’: Global </a:t>
            </a:r>
            <a:r>
              <a:rPr lang="fr-CH" dirty="0" err="1" smtClean="0"/>
              <a:t>space</a:t>
            </a:r>
            <a:r>
              <a:rPr lang="fr-CH" dirty="0" smtClean="0"/>
              <a:t>/time/</a:t>
            </a:r>
            <a:r>
              <a:rPr lang="fr-CH" dirty="0" err="1" smtClean="0"/>
              <a:t>accuracy</a:t>
            </a:r>
            <a:r>
              <a:rPr lang="fr-CH" dirty="0" smtClean="0"/>
              <a:t> </a:t>
            </a:r>
            <a:r>
              <a:rPr lang="fr-CH" dirty="0" err="1" smtClean="0"/>
              <a:t>requirements</a:t>
            </a:r>
            <a:r>
              <a:rPr lang="fr-CH" dirty="0"/>
              <a:t> </a:t>
            </a:r>
            <a:r>
              <a:rPr lang="fr-CH" dirty="0" smtClean="0"/>
              <a:t>by ‘</a:t>
            </a:r>
            <a:r>
              <a:rPr lang="fr-CH" dirty="0" err="1" smtClean="0"/>
              <a:t>sub</a:t>
            </a:r>
            <a:r>
              <a:rPr lang="fr-CH" dirty="0" smtClean="0"/>
              <a:t> variable’. </a:t>
            </a:r>
          </a:p>
          <a:p>
            <a:pPr lvl="1"/>
            <a:r>
              <a:rPr lang="fr-CH" dirty="0" smtClean="0"/>
              <a:t>Performance </a:t>
            </a:r>
            <a:r>
              <a:rPr lang="fr-CH" dirty="0" err="1" smtClean="0"/>
              <a:t>assessed</a:t>
            </a:r>
            <a:r>
              <a:rPr lang="fr-CH" dirty="0" smtClean="0"/>
              <a:t> </a:t>
            </a:r>
            <a:r>
              <a:rPr lang="fr-CH" dirty="0" err="1" smtClean="0"/>
              <a:t>against</a:t>
            </a:r>
            <a:r>
              <a:rPr lang="fr-CH" dirty="0" smtClean="0"/>
              <a:t> </a:t>
            </a:r>
            <a:r>
              <a:rPr lang="fr-CH" dirty="0" err="1" smtClean="0"/>
              <a:t>these</a:t>
            </a:r>
            <a:r>
              <a:rPr lang="fr-CH" dirty="0" smtClean="0"/>
              <a:t> </a:t>
            </a:r>
            <a:r>
              <a:rPr lang="fr-CH" dirty="0" err="1" smtClean="0"/>
              <a:t>requirements</a:t>
            </a:r>
            <a:r>
              <a:rPr lang="fr-CH" dirty="0" smtClean="0"/>
              <a:t> (</a:t>
            </a:r>
            <a:r>
              <a:rPr lang="fr-CH" dirty="0" err="1" smtClean="0"/>
              <a:t>does</a:t>
            </a:r>
            <a:r>
              <a:rPr lang="fr-CH" dirty="0" smtClean="0"/>
              <a:t> the </a:t>
            </a:r>
            <a:r>
              <a:rPr lang="fr-CH" dirty="0" err="1" smtClean="0"/>
              <a:t>observing</a:t>
            </a:r>
            <a:r>
              <a:rPr lang="fr-CH" dirty="0" smtClean="0"/>
              <a:t> system in </a:t>
            </a:r>
            <a:r>
              <a:rPr lang="fr-CH" dirty="0" err="1" smtClean="0"/>
              <a:t>combination</a:t>
            </a:r>
            <a:r>
              <a:rPr lang="fr-CH" dirty="0" smtClean="0"/>
              <a:t>, </a:t>
            </a:r>
            <a:r>
              <a:rPr lang="fr-CH" dirty="0" err="1" smtClean="0"/>
              <a:t>meet</a:t>
            </a:r>
            <a:r>
              <a:rPr lang="fr-CH" dirty="0" smtClean="0"/>
              <a:t> </a:t>
            </a:r>
            <a:r>
              <a:rPr lang="fr-CH" dirty="0" err="1" smtClean="0"/>
              <a:t>these</a:t>
            </a:r>
            <a:r>
              <a:rPr lang="fr-CH" dirty="0" smtClean="0"/>
              <a:t> </a:t>
            </a:r>
            <a:r>
              <a:rPr lang="fr-CH" dirty="0" err="1" smtClean="0"/>
              <a:t>space</a:t>
            </a:r>
            <a:r>
              <a:rPr lang="fr-CH" dirty="0" smtClean="0"/>
              <a:t>/time/</a:t>
            </a:r>
            <a:r>
              <a:rPr lang="fr-CH" dirty="0" err="1" smtClean="0"/>
              <a:t>accuracy</a:t>
            </a:r>
            <a:r>
              <a:rPr lang="fr-CH" dirty="0" smtClean="0"/>
              <a:t> </a:t>
            </a:r>
            <a:r>
              <a:rPr lang="fr-CH" dirty="0" err="1" smtClean="0"/>
              <a:t>requirements</a:t>
            </a:r>
            <a:r>
              <a:rPr lang="fr-CH" dirty="0" smtClean="0"/>
              <a:t>?). </a:t>
            </a:r>
            <a:endParaRPr lang="en-US" dirty="0" smtClean="0"/>
          </a:p>
          <a:p>
            <a:pPr lvl="1"/>
            <a:r>
              <a:rPr lang="fr-CH" dirty="0" err="1" smtClean="0"/>
              <a:t>Enthusiastically</a:t>
            </a:r>
            <a:r>
              <a:rPr lang="fr-CH" dirty="0" smtClean="0"/>
              <a:t> </a:t>
            </a:r>
            <a:r>
              <a:rPr lang="fr-CH" dirty="0" err="1" smtClean="0"/>
              <a:t>embraced</a:t>
            </a:r>
            <a:r>
              <a:rPr lang="fr-CH" dirty="0" smtClean="0"/>
              <a:t> by </a:t>
            </a:r>
            <a:r>
              <a:rPr lang="fr-CH" dirty="0" err="1" smtClean="0"/>
              <a:t>Space</a:t>
            </a:r>
            <a:r>
              <a:rPr lang="fr-CH" dirty="0" smtClean="0"/>
              <a:t> </a:t>
            </a:r>
            <a:r>
              <a:rPr lang="fr-CH" dirty="0" err="1" smtClean="0"/>
              <a:t>Agencies</a:t>
            </a:r>
            <a:r>
              <a:rPr lang="fr-CH" dirty="0" smtClean="0"/>
              <a:t>. </a:t>
            </a:r>
          </a:p>
          <a:p>
            <a:pPr lvl="1"/>
            <a:r>
              <a:rPr lang="fr-CH" dirty="0" smtClean="0"/>
              <a:t>Hard to </a:t>
            </a:r>
            <a:r>
              <a:rPr lang="fr-CH" dirty="0" err="1" smtClean="0"/>
              <a:t>highlight</a:t>
            </a:r>
            <a:r>
              <a:rPr lang="fr-CH" dirty="0" smtClean="0"/>
              <a:t> </a:t>
            </a:r>
            <a:r>
              <a:rPr lang="fr-CH" dirty="0" err="1" smtClean="0"/>
              <a:t>need</a:t>
            </a:r>
            <a:r>
              <a:rPr lang="fr-CH" dirty="0" smtClean="0"/>
              <a:t> for spatial </a:t>
            </a:r>
            <a:r>
              <a:rPr lang="fr-CH" dirty="0" err="1" smtClean="0"/>
              <a:t>heterogeneity</a:t>
            </a:r>
            <a:r>
              <a:rPr lang="fr-CH" dirty="0" smtClean="0"/>
              <a:t> of observations in GCOS </a:t>
            </a:r>
            <a:r>
              <a:rPr lang="fr-CH" dirty="0" err="1" smtClean="0"/>
              <a:t>requirements</a:t>
            </a:r>
            <a:r>
              <a:rPr lang="fr-CH" dirty="0" smtClean="0"/>
              <a:t>.</a:t>
            </a:r>
          </a:p>
          <a:p>
            <a:r>
              <a:rPr lang="fr-CH" dirty="0" smtClean="0"/>
              <a:t> </a:t>
            </a:r>
            <a:r>
              <a:rPr lang="fr-CH" dirty="0" err="1" smtClean="0"/>
              <a:t>OOPC’s</a:t>
            </a:r>
            <a:r>
              <a:rPr lang="fr-CH" dirty="0" smtClean="0"/>
              <a:t> </a:t>
            </a:r>
            <a:r>
              <a:rPr lang="fr-CH" dirty="0" err="1" smtClean="0"/>
              <a:t>Observing</a:t>
            </a:r>
            <a:r>
              <a:rPr lang="fr-CH" dirty="0" smtClean="0"/>
              <a:t> system </a:t>
            </a:r>
            <a:r>
              <a:rPr lang="fr-CH" dirty="0" err="1" smtClean="0"/>
              <a:t>evaluations</a:t>
            </a:r>
            <a:r>
              <a:rPr lang="fr-CH" dirty="0" smtClean="0"/>
              <a:t>: </a:t>
            </a:r>
          </a:p>
          <a:p>
            <a:pPr lvl="1"/>
            <a:r>
              <a:rPr lang="fr-CH" dirty="0" err="1" smtClean="0"/>
              <a:t>Focussed</a:t>
            </a:r>
            <a:r>
              <a:rPr lang="fr-CH" dirty="0" smtClean="0"/>
              <a:t> on </a:t>
            </a:r>
            <a:r>
              <a:rPr lang="fr-CH" dirty="0" err="1" smtClean="0"/>
              <a:t>phenomena</a:t>
            </a:r>
            <a:r>
              <a:rPr lang="fr-CH" dirty="0" smtClean="0"/>
              <a:t>: </a:t>
            </a:r>
            <a:r>
              <a:rPr lang="fr-CH" dirty="0" err="1" smtClean="0"/>
              <a:t>e.g</a:t>
            </a:r>
            <a:r>
              <a:rPr lang="fr-CH" dirty="0" smtClean="0"/>
              <a:t>. </a:t>
            </a:r>
            <a:r>
              <a:rPr lang="fr-CH" dirty="0" err="1" smtClean="0"/>
              <a:t>our</a:t>
            </a:r>
            <a:r>
              <a:rPr lang="fr-CH" dirty="0" smtClean="0"/>
              <a:t> </a:t>
            </a:r>
            <a:r>
              <a:rPr lang="fr-CH" dirty="0" err="1" smtClean="0"/>
              <a:t>ability</a:t>
            </a:r>
            <a:r>
              <a:rPr lang="fr-CH" dirty="0" smtClean="0"/>
              <a:t> to </a:t>
            </a:r>
            <a:r>
              <a:rPr lang="fr-CH" dirty="0" err="1" smtClean="0"/>
              <a:t>meet</a:t>
            </a:r>
            <a:r>
              <a:rPr lang="fr-CH" dirty="0" smtClean="0"/>
              <a:t> </a:t>
            </a:r>
            <a:r>
              <a:rPr lang="fr-CH" dirty="0" err="1" smtClean="0"/>
              <a:t>requirements</a:t>
            </a:r>
            <a:r>
              <a:rPr lang="fr-CH" dirty="0" smtClean="0"/>
              <a:t> for </a:t>
            </a:r>
            <a:r>
              <a:rPr lang="fr-CH" dirty="0" err="1" smtClean="0"/>
              <a:t>capturing</a:t>
            </a:r>
            <a:r>
              <a:rPr lang="fr-CH" dirty="0" smtClean="0"/>
              <a:t> changes in </a:t>
            </a:r>
            <a:r>
              <a:rPr lang="fr-CH" dirty="0" err="1" smtClean="0"/>
              <a:t>ocean</a:t>
            </a:r>
            <a:r>
              <a:rPr lang="fr-CH" dirty="0" smtClean="0"/>
              <a:t> </a:t>
            </a:r>
            <a:r>
              <a:rPr lang="fr-CH" dirty="0" err="1" smtClean="0"/>
              <a:t>heat</a:t>
            </a:r>
            <a:r>
              <a:rPr lang="fr-CH" dirty="0" smtClean="0"/>
              <a:t> and </a:t>
            </a:r>
            <a:r>
              <a:rPr lang="fr-CH" dirty="0" err="1" smtClean="0"/>
              <a:t>freshwater</a:t>
            </a:r>
            <a:r>
              <a:rPr lang="fr-CH" dirty="0" smtClean="0"/>
              <a:t> content. </a:t>
            </a:r>
          </a:p>
          <a:p>
            <a:pPr lvl="2"/>
            <a:r>
              <a:rPr lang="fr-CH" dirty="0" err="1" smtClean="0"/>
              <a:t>From</a:t>
            </a:r>
            <a:r>
              <a:rPr lang="fr-CH" dirty="0" smtClean="0"/>
              <a:t> monitoring global </a:t>
            </a:r>
            <a:r>
              <a:rPr lang="fr-CH" dirty="0" err="1" smtClean="0"/>
              <a:t>multidecadal</a:t>
            </a:r>
            <a:r>
              <a:rPr lang="fr-CH" dirty="0" smtClean="0"/>
              <a:t> </a:t>
            </a:r>
            <a:r>
              <a:rPr lang="fr-CH" dirty="0" err="1" smtClean="0"/>
              <a:t>climate</a:t>
            </a:r>
            <a:r>
              <a:rPr lang="fr-CH" dirty="0" smtClean="0"/>
              <a:t> change signal. </a:t>
            </a:r>
          </a:p>
          <a:p>
            <a:pPr lvl="2"/>
            <a:r>
              <a:rPr lang="fr-CH" dirty="0" err="1" smtClean="0"/>
              <a:t>Enables</a:t>
            </a:r>
            <a:r>
              <a:rPr lang="fr-CH" dirty="0" smtClean="0"/>
              <a:t> us to </a:t>
            </a:r>
            <a:r>
              <a:rPr lang="fr-CH" dirty="0" err="1" smtClean="0"/>
              <a:t>consider</a:t>
            </a:r>
            <a:r>
              <a:rPr lang="fr-CH" dirty="0" smtClean="0"/>
              <a:t> </a:t>
            </a:r>
            <a:r>
              <a:rPr lang="fr-CH" dirty="0" err="1" smtClean="0"/>
              <a:t>spatially</a:t>
            </a:r>
            <a:r>
              <a:rPr lang="fr-CH" dirty="0" smtClean="0"/>
              <a:t> </a:t>
            </a:r>
            <a:r>
              <a:rPr lang="fr-CH" dirty="0" err="1" smtClean="0"/>
              <a:t>heterogenous</a:t>
            </a:r>
            <a:r>
              <a:rPr lang="fr-CH" dirty="0" smtClean="0"/>
              <a:t> </a:t>
            </a:r>
            <a:r>
              <a:rPr lang="fr-CH" dirty="0" err="1" smtClean="0"/>
              <a:t>requirements</a:t>
            </a:r>
            <a:r>
              <a:rPr lang="fr-CH" dirty="0" smtClean="0"/>
              <a:t>. </a:t>
            </a:r>
          </a:p>
          <a:p>
            <a:pPr lvl="2"/>
            <a:r>
              <a:rPr lang="fr-CH" dirty="0"/>
              <a:t>T</a:t>
            </a:r>
            <a:r>
              <a:rPr lang="fr-CH" dirty="0" smtClean="0"/>
              <a:t>o </a:t>
            </a:r>
            <a:r>
              <a:rPr lang="fr-CH" dirty="0" err="1" smtClean="0"/>
              <a:t>regional</a:t>
            </a:r>
            <a:r>
              <a:rPr lang="fr-CH" dirty="0" smtClean="0"/>
              <a:t> </a:t>
            </a:r>
            <a:r>
              <a:rPr lang="fr-CH" dirty="0" err="1" smtClean="0"/>
              <a:t>heat</a:t>
            </a:r>
            <a:r>
              <a:rPr lang="fr-CH" dirty="0" smtClean="0"/>
              <a:t> content on </a:t>
            </a:r>
            <a:r>
              <a:rPr lang="fr-CH" dirty="0" err="1" smtClean="0"/>
              <a:t>monthly</a:t>
            </a:r>
            <a:r>
              <a:rPr lang="fr-CH" dirty="0" smtClean="0"/>
              <a:t> </a:t>
            </a:r>
            <a:r>
              <a:rPr lang="fr-CH" dirty="0" err="1" smtClean="0"/>
              <a:t>timescales</a:t>
            </a:r>
            <a:r>
              <a:rPr lang="fr-CH" dirty="0" smtClean="0"/>
              <a:t> for </a:t>
            </a:r>
            <a:r>
              <a:rPr lang="fr-CH" dirty="0" err="1" smtClean="0"/>
              <a:t>informing</a:t>
            </a:r>
            <a:r>
              <a:rPr lang="fr-CH" dirty="0" smtClean="0"/>
              <a:t> tropical cyclone </a:t>
            </a:r>
            <a:r>
              <a:rPr lang="fr-CH" dirty="0" err="1" smtClean="0"/>
              <a:t>forecasts</a:t>
            </a:r>
            <a:r>
              <a:rPr lang="fr-CH" dirty="0" smtClean="0"/>
              <a:t>. </a:t>
            </a:r>
          </a:p>
          <a:p>
            <a:pPr lvl="1"/>
            <a:r>
              <a:rPr lang="fr-CH" dirty="0" err="1" smtClean="0"/>
              <a:t>See</a:t>
            </a:r>
            <a:r>
              <a:rPr lang="fr-CH" dirty="0" smtClean="0"/>
              <a:t> </a:t>
            </a:r>
            <a:r>
              <a:rPr lang="fr-CH" dirty="0" err="1" smtClean="0"/>
              <a:t>also</a:t>
            </a:r>
            <a:r>
              <a:rPr lang="fr-CH" dirty="0" smtClean="0"/>
              <a:t>: </a:t>
            </a:r>
          </a:p>
          <a:p>
            <a:pPr lvl="2"/>
            <a:r>
              <a:rPr lang="fr-CH" dirty="0" smtClean="0"/>
              <a:t>TPOS 2020: </a:t>
            </a:r>
            <a:r>
              <a:rPr lang="fr-CH" dirty="0" err="1" smtClean="0"/>
              <a:t>revised</a:t>
            </a:r>
            <a:r>
              <a:rPr lang="fr-CH" dirty="0" smtClean="0"/>
              <a:t> design </a:t>
            </a:r>
            <a:r>
              <a:rPr lang="fr-CH" dirty="0" err="1" smtClean="0"/>
              <a:t>focussed</a:t>
            </a:r>
            <a:r>
              <a:rPr lang="fr-CH" dirty="0" smtClean="0"/>
              <a:t> on </a:t>
            </a:r>
            <a:r>
              <a:rPr lang="fr-CH" dirty="0" err="1" smtClean="0"/>
              <a:t>requirements</a:t>
            </a:r>
            <a:r>
              <a:rPr lang="fr-CH" dirty="0" smtClean="0"/>
              <a:t> for </a:t>
            </a:r>
            <a:r>
              <a:rPr lang="fr-CH" dirty="0" err="1" smtClean="0"/>
              <a:t>capturing</a:t>
            </a:r>
            <a:r>
              <a:rPr lang="fr-CH" dirty="0" smtClean="0"/>
              <a:t> ‘</a:t>
            </a:r>
            <a:r>
              <a:rPr lang="fr-CH" dirty="0" err="1" smtClean="0"/>
              <a:t>regimes</a:t>
            </a:r>
            <a:r>
              <a:rPr lang="fr-CH" dirty="0" smtClean="0"/>
              <a:t>’. </a:t>
            </a:r>
          </a:p>
          <a:p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0802204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 txBox="1">
            <a:spLocks/>
          </p:cNvSpPr>
          <p:nvPr/>
        </p:nvSpPr>
        <p:spPr bwMode="auto">
          <a:xfrm>
            <a:off x="0" y="-5694"/>
            <a:ext cx="12192000" cy="5832909"/>
          </a:xfrm>
          <a:prstGeom prst="rect">
            <a:avLst/>
          </a:prstGeom>
          <a:gradFill flip="none" rotWithShape="1">
            <a:gsLst>
              <a:gs pos="93000">
                <a:srgbClr val="273374"/>
              </a:gs>
              <a:gs pos="0">
                <a:srgbClr val="0684C8"/>
              </a:gs>
            </a:gsLst>
            <a:lin ang="5400000" scaled="1"/>
            <a:tileRect/>
          </a:gradFill>
          <a:ln>
            <a:noFill/>
          </a:ln>
          <a:extLst/>
        </p:spPr>
        <p:txBody>
          <a:bodyPr lIns="0" tIns="44450" rIns="0" bIns="44450" anchor="ctr"/>
          <a:lstStyle>
            <a:lvl1pPr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en-US" altLang="en-US" sz="5400" dirty="0" smtClean="0">
              <a:solidFill>
                <a:srgbClr val="FFFFFF"/>
              </a:solidFill>
              <a:latin typeface="Arial Bold" pitchFamily="1" charset="0"/>
              <a:cs typeface="+mn-cs"/>
              <a:sym typeface="Arial Bold" pitchFamily="1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4286019" cy="5832910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86017" y="427395"/>
            <a:ext cx="7905983" cy="2380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Font typeface="Arial Unicode MS" panose="020B0604020202020204" pitchFamily="34" charset="-128"/>
              <a:buChar char="‑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1600"/>
              </a:spcBef>
              <a:spcAft>
                <a:spcPct val="0"/>
              </a:spcAft>
              <a:buFontTx/>
              <a:buNone/>
            </a:pPr>
            <a:r>
              <a:rPr lang="en-US" altLang="en-US" sz="3200" dirty="0">
                <a:solidFill>
                  <a:schemeClr val="bg1"/>
                </a:solidFill>
                <a:latin typeface="+mn-lt"/>
              </a:rPr>
              <a:t>The Global Observing </a:t>
            </a:r>
            <a:r>
              <a:rPr lang="en-US" altLang="en-US" sz="3200" dirty="0" smtClean="0">
                <a:solidFill>
                  <a:schemeClr val="bg1"/>
                </a:solidFill>
                <a:latin typeface="+mn-lt"/>
              </a:rPr>
              <a:t>System for Climate</a:t>
            </a:r>
            <a:endParaRPr lang="en-US" altLang="en-US" sz="3200" dirty="0">
              <a:solidFill>
                <a:schemeClr val="bg1"/>
              </a:solidFill>
              <a:latin typeface="+mn-lt"/>
            </a:endParaRPr>
          </a:p>
          <a:p>
            <a:pPr algn="ctr">
              <a:lnSpc>
                <a:spcPts val="14000"/>
              </a:lnSpc>
              <a:spcAft>
                <a:spcPct val="0"/>
              </a:spcAft>
              <a:buFontTx/>
              <a:buNone/>
            </a:pPr>
            <a:r>
              <a:rPr lang="en-US" altLang="en-US" sz="7200" spc="-300" dirty="0" smtClean="0">
                <a:solidFill>
                  <a:schemeClr val="bg1"/>
                </a:solidFill>
                <a:latin typeface="+mn-lt"/>
              </a:rPr>
              <a:t>Thank you</a:t>
            </a:r>
            <a:endParaRPr lang="en-US" altLang="en-US" sz="21000" spc="-1000" dirty="0">
              <a:gradFill>
                <a:gsLst>
                  <a:gs pos="100000">
                    <a:srgbClr val="FFC000"/>
                  </a:gs>
                  <a:gs pos="2000">
                    <a:srgbClr val="FF0000"/>
                  </a:gs>
                </a:gsLst>
                <a:lin ang="5400000" scaled="1"/>
              </a:gradFill>
              <a:latin typeface="+mn-lt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533167" y="4556856"/>
            <a:ext cx="548775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lnSpc>
                <a:spcPts val="3000"/>
              </a:lnSpc>
              <a:spcAft>
                <a:spcPts val="1000"/>
              </a:spcAft>
              <a:buClr>
                <a:schemeClr val="tx1"/>
              </a:buClr>
              <a:buFont typeface="Arial Unicode MS" panose="020B0604020202020204" pitchFamily="34" charset="-128"/>
              <a:buChar char="‑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lnSpc>
                <a:spcPts val="2600"/>
              </a:lnSpc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ts val="26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Arial" panose="020B0604020202020204" pitchFamily="34" charset="0"/>
              <a:buChar char="-"/>
              <a:defRPr sz="2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 err="1" smtClean="0">
                <a:solidFill>
                  <a:schemeClr val="bg1"/>
                </a:solidFill>
                <a:latin typeface="+mn-lt"/>
              </a:rPr>
              <a:t>gcos.wmo.int</a:t>
            </a:r>
            <a:endParaRPr lang="en-US" altLang="en-US" sz="280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909912" y="5905101"/>
            <a:ext cx="6114181" cy="901159"/>
            <a:chOff x="142581" y="4008281"/>
            <a:chExt cx="12449403" cy="183489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87584" y="4191400"/>
              <a:ext cx="4361688" cy="143865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23550" y="4032393"/>
              <a:ext cx="3129178" cy="1789996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153328" y="4026408"/>
              <a:ext cx="1438656" cy="169164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2581" y="4008281"/>
              <a:ext cx="1438656" cy="18348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9995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Extra Slides (GCOS IP)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94479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 txBox="1">
            <a:spLocks/>
          </p:cNvSpPr>
          <p:nvPr/>
        </p:nvSpPr>
        <p:spPr bwMode="auto">
          <a:xfrm>
            <a:off x="635000" y="-5694"/>
            <a:ext cx="11557000" cy="6863694"/>
          </a:xfrm>
          <a:prstGeom prst="rect">
            <a:avLst/>
          </a:prstGeom>
          <a:gradFill flip="none" rotWithShape="1">
            <a:gsLst>
              <a:gs pos="93000">
                <a:srgbClr val="273374"/>
              </a:gs>
              <a:gs pos="0">
                <a:srgbClr val="0684C8"/>
              </a:gs>
            </a:gsLst>
            <a:lin ang="5400000" scaled="1"/>
            <a:tileRect/>
          </a:gradFill>
          <a:ln>
            <a:noFill/>
          </a:ln>
          <a:extLst/>
        </p:spPr>
        <p:txBody>
          <a:bodyPr lIns="0" tIns="44450" rIns="0" bIns="44450" anchor="ctr"/>
          <a:lstStyle>
            <a:lvl1pPr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762000" eaLnBrk="0" hangingPunct="0"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defRPr/>
            </a:pPr>
            <a:endParaRPr lang="en-US" altLang="en-US" sz="5400" dirty="0" smtClean="0">
              <a:solidFill>
                <a:srgbClr val="FFFFFF"/>
              </a:solidFill>
              <a:latin typeface="Arial Bold" pitchFamily="1" charset="0"/>
              <a:cs typeface="+mn-cs"/>
              <a:sym typeface="Arial Bold" pitchFamily="1" charset="0"/>
            </a:endParaRPr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-342900" y="0"/>
          <a:ext cx="90551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7339" y="2438400"/>
            <a:ext cx="1994622" cy="19812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321050" y="3013501"/>
            <a:ext cx="172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2016 </a:t>
            </a:r>
            <a:r>
              <a:rPr lang="en-GB" b="1" smtClean="0">
                <a:solidFill>
                  <a:schemeClr val="bg1"/>
                </a:solidFill>
              </a:rPr>
              <a:t>GCOS implementation plan</a:t>
            </a:r>
            <a:endParaRPr lang="en-GB" b="1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91728">
            <a:off x="8694677" y="4276423"/>
            <a:ext cx="1990847" cy="2709375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8801100" y="0"/>
            <a:ext cx="3136900" cy="6858000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b="1" dirty="0" smtClean="0">
                <a:solidFill>
                  <a:srgbClr val="FFFF00"/>
                </a:solidFill>
              </a:rPr>
              <a:t>aims of the 2016 implementation plan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>
              <a:solidFill>
                <a:srgbClr val="FFFF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GB" b="1" dirty="0" smtClean="0">
              <a:solidFill>
                <a:srgbClr val="FFFF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b="1" dirty="0" smtClean="0">
                <a:solidFill>
                  <a:srgbClr val="FFFF00"/>
                </a:solidFill>
              </a:rPr>
              <a:t>adaptation is a key driver and cuts across these areas</a:t>
            </a:r>
          </a:p>
        </p:txBody>
      </p:sp>
    </p:spTree>
    <p:extLst>
      <p:ext uri="{BB962C8B-B14F-4D97-AF65-F5344CB8AC3E}">
        <p14:creationId xmlns:p14="http://schemas.microsoft.com/office/powerpoint/2010/main" val="2579594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GCOS IP: </a:t>
            </a:r>
            <a:r>
              <a:rPr lang="fr-CH" dirty="0" err="1" smtClean="0"/>
              <a:t>Ocean</a:t>
            </a:r>
            <a:r>
              <a:rPr lang="fr-CH" dirty="0" smtClean="0"/>
              <a:t> </a:t>
            </a:r>
            <a:r>
              <a:rPr lang="fr-CH" dirty="0" err="1" smtClean="0"/>
              <a:t>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dirty="0" err="1" smtClean="0"/>
              <a:t>Overview</a:t>
            </a:r>
            <a:r>
              <a:rPr lang="fr-CH" dirty="0" smtClean="0"/>
              <a:t> section</a:t>
            </a:r>
          </a:p>
          <a:p>
            <a:pPr lvl="1"/>
            <a:r>
              <a:rPr lang="fr-CH" dirty="0" smtClean="0"/>
              <a:t>‘The </a:t>
            </a:r>
            <a:r>
              <a:rPr lang="fr-CH" dirty="0" err="1" smtClean="0"/>
              <a:t>role</a:t>
            </a:r>
            <a:r>
              <a:rPr lang="fr-CH" dirty="0" smtClean="0"/>
              <a:t> of the </a:t>
            </a:r>
            <a:r>
              <a:rPr lang="fr-CH" dirty="0" err="1" smtClean="0"/>
              <a:t>ocean</a:t>
            </a:r>
            <a:r>
              <a:rPr lang="fr-CH" dirty="0" smtClean="0"/>
              <a:t> in the </a:t>
            </a:r>
            <a:r>
              <a:rPr lang="fr-CH" dirty="0" err="1" smtClean="0"/>
              <a:t>climate</a:t>
            </a:r>
            <a:r>
              <a:rPr lang="fr-CH" dirty="0" smtClean="0"/>
              <a:t> system’</a:t>
            </a:r>
          </a:p>
          <a:p>
            <a:pPr lvl="1"/>
            <a:r>
              <a:rPr lang="fr-CH" dirty="0" err="1" smtClean="0"/>
              <a:t>Overarching</a:t>
            </a:r>
            <a:r>
              <a:rPr lang="fr-CH" dirty="0" smtClean="0"/>
              <a:t> actions (O.S. </a:t>
            </a:r>
            <a:r>
              <a:rPr lang="fr-CH" dirty="0" err="1" smtClean="0"/>
              <a:t>Development</a:t>
            </a:r>
            <a:r>
              <a:rPr lang="fr-CH" dirty="0"/>
              <a:t> </a:t>
            </a:r>
            <a:r>
              <a:rPr lang="fr-CH" dirty="0" smtClean="0"/>
              <a:t>and </a:t>
            </a:r>
            <a:r>
              <a:rPr lang="fr-CH" dirty="0" err="1" smtClean="0"/>
              <a:t>review</a:t>
            </a:r>
            <a:r>
              <a:rPr lang="fr-CH" dirty="0" smtClean="0"/>
              <a:t>, data management, </a:t>
            </a:r>
            <a:r>
              <a:rPr lang="fr-CH" dirty="0" err="1" smtClean="0"/>
              <a:t>products</a:t>
            </a:r>
            <a:r>
              <a:rPr lang="fr-CH" dirty="0" smtClean="0"/>
              <a:t> and </a:t>
            </a:r>
            <a:r>
              <a:rPr lang="fr-CH" dirty="0" err="1" smtClean="0"/>
              <a:t>reanalyses</a:t>
            </a:r>
            <a:r>
              <a:rPr lang="fr-CH" dirty="0" smtClean="0"/>
              <a:t>)</a:t>
            </a:r>
          </a:p>
          <a:p>
            <a:r>
              <a:rPr lang="fr-CH" dirty="0" smtClean="0"/>
              <a:t>EOV Section </a:t>
            </a:r>
          </a:p>
          <a:p>
            <a:pPr lvl="1"/>
            <a:r>
              <a:rPr lang="fr-CH" dirty="0" smtClean="0"/>
              <a:t>Actions by ECV (</a:t>
            </a:r>
            <a:r>
              <a:rPr lang="fr-CH" dirty="0" err="1" smtClean="0"/>
              <a:t>Draw</a:t>
            </a:r>
            <a:r>
              <a:rPr lang="fr-CH" dirty="0" smtClean="0"/>
              <a:t> on EOV </a:t>
            </a:r>
            <a:r>
              <a:rPr lang="fr-CH" dirty="0" err="1" smtClean="0"/>
              <a:t>Specification</a:t>
            </a:r>
            <a:r>
              <a:rPr lang="fr-CH" dirty="0" smtClean="0"/>
              <a:t> </a:t>
            </a:r>
            <a:r>
              <a:rPr lang="fr-CH" dirty="0" err="1" smtClean="0"/>
              <a:t>Sheets</a:t>
            </a:r>
            <a:r>
              <a:rPr lang="fr-CH" dirty="0" smtClean="0"/>
              <a:t>)</a:t>
            </a:r>
          </a:p>
          <a:p>
            <a:r>
              <a:rPr lang="fr-CH" dirty="0" err="1" smtClean="0"/>
              <a:t>Observing</a:t>
            </a:r>
            <a:r>
              <a:rPr lang="fr-CH" dirty="0" smtClean="0"/>
              <a:t> System section </a:t>
            </a:r>
          </a:p>
          <a:p>
            <a:pPr lvl="1"/>
            <a:r>
              <a:rPr lang="fr-CH" dirty="0" smtClean="0"/>
              <a:t>Actions by </a:t>
            </a:r>
            <a:r>
              <a:rPr lang="fr-CH" dirty="0" err="1" smtClean="0"/>
              <a:t>Observing</a:t>
            </a:r>
            <a:r>
              <a:rPr lang="fr-CH" dirty="0" smtClean="0"/>
              <a:t> Network or Satellite Constellation (</a:t>
            </a:r>
            <a:r>
              <a:rPr lang="fr-CH" dirty="0" err="1" smtClean="0"/>
              <a:t>Draw</a:t>
            </a:r>
            <a:r>
              <a:rPr lang="fr-CH" dirty="0" smtClean="0"/>
              <a:t> on Network </a:t>
            </a:r>
            <a:r>
              <a:rPr lang="fr-CH" dirty="0" err="1" smtClean="0"/>
              <a:t>Specification</a:t>
            </a:r>
            <a:r>
              <a:rPr lang="fr-CH" dirty="0" smtClean="0"/>
              <a:t> </a:t>
            </a:r>
            <a:r>
              <a:rPr lang="fr-CH" dirty="0" err="1" smtClean="0"/>
              <a:t>sheets</a:t>
            </a:r>
            <a:r>
              <a:rPr lang="fr-CH" dirty="0" smtClean="0"/>
              <a:t> </a:t>
            </a:r>
          </a:p>
          <a:p>
            <a:r>
              <a:rPr lang="fr-CH" dirty="0" err="1" smtClean="0"/>
              <a:t>Annex</a:t>
            </a:r>
            <a:r>
              <a:rPr lang="fr-CH" dirty="0" smtClean="0"/>
              <a:t> 1: ECV Product </a:t>
            </a:r>
            <a:r>
              <a:rPr lang="fr-CH" dirty="0" err="1" smtClean="0"/>
              <a:t>Requirements</a:t>
            </a:r>
            <a:r>
              <a:rPr lang="fr-CH" dirty="0" smtClean="0"/>
              <a:t> </a:t>
            </a:r>
          </a:p>
          <a:p>
            <a:pPr lvl="1"/>
            <a:r>
              <a:rPr lang="fr-CH" dirty="0" smtClean="0"/>
              <a:t>Product </a:t>
            </a:r>
            <a:r>
              <a:rPr lang="fr-CH" dirty="0" err="1" smtClean="0"/>
              <a:t>Definitions</a:t>
            </a:r>
            <a:endParaRPr lang="fr-CH" dirty="0" smtClean="0"/>
          </a:p>
          <a:p>
            <a:pPr lvl="1"/>
            <a:r>
              <a:rPr lang="fr-CH" dirty="0" smtClean="0"/>
              <a:t>Product </a:t>
            </a:r>
            <a:r>
              <a:rPr lang="fr-CH" dirty="0" err="1" smtClean="0"/>
              <a:t>requirements</a:t>
            </a:r>
            <a:r>
              <a:rPr lang="fr-CH" dirty="0" smtClean="0"/>
              <a:t> (time/</a:t>
            </a:r>
            <a:r>
              <a:rPr lang="fr-CH" dirty="0" err="1" smtClean="0"/>
              <a:t>space</a:t>
            </a:r>
            <a:r>
              <a:rPr lang="fr-CH" dirty="0" smtClean="0"/>
              <a:t> </a:t>
            </a:r>
            <a:r>
              <a:rPr lang="fr-CH" dirty="0" err="1" smtClean="0"/>
              <a:t>resolution</a:t>
            </a:r>
            <a:r>
              <a:rPr lang="fr-CH" dirty="0" smtClean="0"/>
              <a:t>, </a:t>
            </a:r>
            <a:r>
              <a:rPr lang="fr-CH" dirty="0" err="1" smtClean="0"/>
              <a:t>accuracy</a:t>
            </a:r>
            <a:r>
              <a:rPr lang="fr-CH" dirty="0" smtClean="0"/>
              <a:t> and </a:t>
            </a:r>
            <a:r>
              <a:rPr lang="fr-CH" dirty="0" err="1" smtClean="0"/>
              <a:t>stability</a:t>
            </a:r>
            <a:r>
              <a:rPr lang="fr-CH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6967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DE9"/>
      </a:accent1>
      <a:accent2>
        <a:srgbClr val="F49133"/>
      </a:accent2>
      <a:accent3>
        <a:srgbClr val="098F9C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18435</TotalTime>
  <Words>672</Words>
  <Application>Microsoft Office PowerPoint</Application>
  <PresentationFormat>Custom</PresentationFormat>
  <Paragraphs>84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Identify key parameters - Essential Climate Variables (ECV)</vt:lpstr>
      <vt:lpstr>new GCOS Implementation Plan aims to improve monitoring of Global Climate Cycles</vt:lpstr>
      <vt:lpstr>Phenomena to capture</vt:lpstr>
      <vt:lpstr>Why Phenomena Based Reviews? </vt:lpstr>
      <vt:lpstr>PowerPoint Presentation</vt:lpstr>
      <vt:lpstr>Extra Slides (GCOS IP)</vt:lpstr>
      <vt:lpstr>PowerPoint Presentation</vt:lpstr>
      <vt:lpstr>GCOS IP: Ocean Chapter</vt:lpstr>
      <vt:lpstr>EOV Action: </vt:lpstr>
      <vt:lpstr>Observing System action: (In Situ)</vt:lpstr>
      <vt:lpstr>ECV Product Requirements (Annex 1)</vt:lpstr>
      <vt:lpstr>ECV Product Requirements (Annex 1)</vt:lpstr>
      <vt:lpstr>ECV Product Requirements (Annex 1)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Claude Cardot</dc:creator>
  <cp:lastModifiedBy>Katherine Hill</cp:lastModifiedBy>
  <cp:revision>448</cp:revision>
  <dcterms:created xsi:type="dcterms:W3CDTF">2016-11-01T07:33:17Z</dcterms:created>
  <dcterms:modified xsi:type="dcterms:W3CDTF">2018-06-07T10:27:12Z</dcterms:modified>
</cp:coreProperties>
</file>