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289" r:id="rId2"/>
    <p:sldId id="522" r:id="rId3"/>
    <p:sldId id="523" r:id="rId4"/>
    <p:sldId id="487" r:id="rId5"/>
    <p:sldId id="388" r:id="rId6"/>
    <p:sldId id="516" r:id="rId7"/>
    <p:sldId id="513" r:id="rId8"/>
    <p:sldId id="521" r:id="rId9"/>
    <p:sldId id="527" r:id="rId10"/>
    <p:sldId id="528" r:id="rId11"/>
    <p:sldId id="492" r:id="rId12"/>
    <p:sldId id="496" r:id="rId13"/>
  </p:sldIdLst>
  <p:sldSz cx="9144000" cy="5143500" type="screen16x9"/>
  <p:notesSz cx="6797675" cy="9926638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4DD"/>
    <a:srgbClr val="AC6004"/>
    <a:srgbClr val="EA9422"/>
    <a:srgbClr val="FAA741"/>
    <a:srgbClr val="25408F"/>
    <a:srgbClr val="925238"/>
    <a:srgbClr val="B75133"/>
    <a:srgbClr val="CD7305"/>
    <a:srgbClr val="21879F"/>
    <a:srgbClr val="29A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9739" autoAdjust="0"/>
  </p:normalViewPr>
  <p:slideViewPr>
    <p:cSldViewPr>
      <p:cViewPr>
        <p:scale>
          <a:sx n="80" d="100"/>
          <a:sy n="80" d="100"/>
        </p:scale>
        <p:origin x="-835" y="-19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35700-E5D2-471D-AEE7-C9A14F28173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59E84AE-32AF-4494-B745-1D57F138ADB5}">
      <dgm:prSet phldrT="[Texte]" custT="1"/>
      <dgm:spPr/>
      <dgm:t>
        <a:bodyPr/>
        <a:lstStyle/>
        <a:p>
          <a:pPr algn="ctr"/>
          <a:r>
            <a:rPr lang="fr-FR" sz="1800" b="1" dirty="0" smtClean="0"/>
            <a:t>MULTI-YEAR</a:t>
          </a:r>
        </a:p>
        <a:p>
          <a:pPr algn="ctr"/>
          <a:r>
            <a:rPr lang="fr-FR" sz="1400" dirty="0" smtClean="0"/>
            <a:t>10 to 45 </a:t>
          </a:r>
          <a:r>
            <a:rPr lang="fr-FR" sz="1400" dirty="0" err="1" smtClean="0"/>
            <a:t>years</a:t>
          </a:r>
          <a:endParaRPr lang="fr-FR" sz="1400" b="1" dirty="0" smtClean="0"/>
        </a:p>
      </dgm:t>
    </dgm:pt>
    <dgm:pt modelId="{9B52E3B3-C8DE-41BC-A46A-8F7F242387C2}" type="parTrans" cxnId="{43536105-F5B1-41DF-900D-C4BAC9B33C35}">
      <dgm:prSet/>
      <dgm:spPr/>
      <dgm:t>
        <a:bodyPr/>
        <a:lstStyle/>
        <a:p>
          <a:endParaRPr lang="fr-FR"/>
        </a:p>
      </dgm:t>
    </dgm:pt>
    <dgm:pt modelId="{5A8D3A2F-1D89-481F-B71D-2A97606CBFC8}" type="sibTrans" cxnId="{43536105-F5B1-41DF-900D-C4BAC9B33C35}">
      <dgm:prSet/>
      <dgm:spPr/>
      <dgm:t>
        <a:bodyPr/>
        <a:lstStyle/>
        <a:p>
          <a:endParaRPr lang="fr-FR"/>
        </a:p>
      </dgm:t>
    </dgm:pt>
    <dgm:pt modelId="{9524B06C-7D81-4678-B9E4-A21B6B94D434}">
      <dgm:prSet phldrT="[Texte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sz="1800" b="1" dirty="0" smtClean="0">
              <a:solidFill>
                <a:schemeClr val="accent2"/>
              </a:solidFill>
            </a:rPr>
            <a:t>REAL-TIME</a:t>
          </a:r>
          <a:endParaRPr lang="fr-FR" sz="1200" b="1" dirty="0" smtClean="0">
            <a:solidFill>
              <a:schemeClr val="accent2"/>
            </a:solidFill>
          </a:endParaRPr>
        </a:p>
        <a:p>
          <a:pPr algn="ctr"/>
          <a:r>
            <a:rPr lang="fr-FR" sz="1400" dirty="0" smtClean="0">
              <a:solidFill>
                <a:schemeClr val="accent2"/>
              </a:solidFill>
            </a:rPr>
            <a:t>Daily, </a:t>
          </a:r>
          <a:r>
            <a:rPr lang="fr-FR" sz="1400" dirty="0" err="1" smtClean="0">
              <a:solidFill>
                <a:schemeClr val="accent2"/>
              </a:solidFill>
            </a:rPr>
            <a:t>hourly</a:t>
          </a:r>
          <a:endParaRPr lang="fr-FR" sz="1200" b="1" dirty="0">
            <a:solidFill>
              <a:schemeClr val="accent2"/>
            </a:solidFill>
          </a:endParaRPr>
        </a:p>
      </dgm:t>
    </dgm:pt>
    <dgm:pt modelId="{A19BAD21-2EFE-4BA5-B1C3-A8861C046B49}" type="parTrans" cxnId="{86E95661-D6AB-4759-B99B-C25B3FACC2E2}">
      <dgm:prSet/>
      <dgm:spPr/>
      <dgm:t>
        <a:bodyPr/>
        <a:lstStyle/>
        <a:p>
          <a:endParaRPr lang="fr-FR"/>
        </a:p>
      </dgm:t>
    </dgm:pt>
    <dgm:pt modelId="{A9002BF4-675E-4018-B18F-55909B72A2CD}" type="sibTrans" cxnId="{86E95661-D6AB-4759-B99B-C25B3FACC2E2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66C3448D-435A-4396-9EEB-ABBFC8CCE6CB}">
      <dgm:prSet phldrT="[Texte]" custT="1"/>
      <dgm:spPr>
        <a:solidFill>
          <a:schemeClr val="accent2"/>
        </a:solidFill>
      </dgm:spPr>
      <dgm:t>
        <a:bodyPr/>
        <a:lstStyle/>
        <a:p>
          <a:pPr algn="ctr"/>
          <a:r>
            <a:rPr lang="fr-FR" sz="1800" b="1" dirty="0" smtClean="0"/>
            <a:t>FORECAST</a:t>
          </a:r>
          <a:endParaRPr lang="fr-FR" sz="1200" b="1" dirty="0" smtClean="0"/>
        </a:p>
        <a:p>
          <a:pPr algn="ctr"/>
          <a:r>
            <a:rPr lang="fr-FR" sz="1400" dirty="0" smtClean="0"/>
            <a:t>2 to 10 </a:t>
          </a:r>
          <a:r>
            <a:rPr lang="fr-FR" sz="1400" dirty="0" err="1" smtClean="0"/>
            <a:t>days</a:t>
          </a:r>
          <a:endParaRPr lang="fr-FR" sz="1400" b="1" dirty="0"/>
        </a:p>
      </dgm:t>
    </dgm:pt>
    <dgm:pt modelId="{A0D3640C-52D3-4B86-BB2E-1E4158124BD7}" type="parTrans" cxnId="{0428D21D-0E7E-47C5-A484-9C9251D6085E}">
      <dgm:prSet/>
      <dgm:spPr/>
      <dgm:t>
        <a:bodyPr/>
        <a:lstStyle/>
        <a:p>
          <a:endParaRPr lang="fr-FR"/>
        </a:p>
      </dgm:t>
    </dgm:pt>
    <dgm:pt modelId="{2E4645A9-C9CF-4A7C-A8F5-F72C3F463C39}" type="sibTrans" cxnId="{0428D21D-0E7E-47C5-A484-9C9251D6085E}">
      <dgm:prSet/>
      <dgm:spPr/>
      <dgm:t>
        <a:bodyPr/>
        <a:lstStyle/>
        <a:p>
          <a:endParaRPr lang="fr-FR"/>
        </a:p>
      </dgm:t>
    </dgm:pt>
    <dgm:pt modelId="{FD57B3B5-5A53-41B4-AD7B-9417AE749043}" type="pres">
      <dgm:prSet presAssocID="{2DB35700-E5D2-471D-AEE7-C9A14F281731}" presName="Name0" presStyleCnt="0">
        <dgm:presLayoutVars>
          <dgm:dir/>
          <dgm:resizeHandles val="exact"/>
        </dgm:presLayoutVars>
      </dgm:prSet>
      <dgm:spPr/>
    </dgm:pt>
    <dgm:pt modelId="{6C77AFCF-939D-491C-B78F-3403E78400FA}" type="pres">
      <dgm:prSet presAssocID="{759E84AE-32AF-4494-B745-1D57F138ADB5}" presName="node" presStyleLbl="node1" presStyleIdx="0" presStyleCnt="3" custScaleX="63710" custScaleY="53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79400-2E62-4D89-836B-002C25E77F77}" type="pres">
      <dgm:prSet presAssocID="{5A8D3A2F-1D89-481F-B71D-2A97606CBFC8}" presName="sibTrans" presStyleLbl="sibTrans2D1" presStyleIdx="0" presStyleCnt="2" custScaleX="34763"/>
      <dgm:spPr/>
      <dgm:t>
        <a:bodyPr/>
        <a:lstStyle/>
        <a:p>
          <a:endParaRPr lang="fr-FR"/>
        </a:p>
      </dgm:t>
    </dgm:pt>
    <dgm:pt modelId="{E76EAAB5-0A82-4CDF-8427-E85D9EABC266}" type="pres">
      <dgm:prSet presAssocID="{5A8D3A2F-1D89-481F-B71D-2A97606CBFC8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0DC476FD-9D4D-48CD-9033-59B231626234}" type="pres">
      <dgm:prSet presAssocID="{9524B06C-7D81-4678-B9E4-A21B6B94D434}" presName="node" presStyleLbl="node1" presStyleIdx="1" presStyleCnt="3" custScaleX="49158" custScaleY="51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C60CF3-7BA1-43AA-A2AE-B3AB3C8BE47C}" type="pres">
      <dgm:prSet presAssocID="{A9002BF4-675E-4018-B18F-55909B72A2CD}" presName="sibTrans" presStyleLbl="sibTrans2D1" presStyleIdx="1" presStyleCnt="2" custScaleX="34763"/>
      <dgm:spPr/>
      <dgm:t>
        <a:bodyPr/>
        <a:lstStyle/>
        <a:p>
          <a:endParaRPr lang="fr-FR"/>
        </a:p>
      </dgm:t>
    </dgm:pt>
    <dgm:pt modelId="{C2C22D81-4B2E-4513-9F5F-7E43C582E466}" type="pres">
      <dgm:prSet presAssocID="{A9002BF4-675E-4018-B18F-55909B72A2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448B1B89-F7FB-4839-9830-433DD522CF6C}" type="pres">
      <dgm:prSet presAssocID="{66C3448D-435A-4396-9EEB-ABBFC8CCE6CB}" presName="node" presStyleLbl="node1" presStyleIdx="2" presStyleCnt="3" custScaleX="49158" custScaleY="53846" custLinFactNeighborX="916" custLinFactNeighborY="2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E95661-D6AB-4759-B99B-C25B3FACC2E2}" srcId="{2DB35700-E5D2-471D-AEE7-C9A14F281731}" destId="{9524B06C-7D81-4678-B9E4-A21B6B94D434}" srcOrd="1" destOrd="0" parTransId="{A19BAD21-2EFE-4BA5-B1C3-A8861C046B49}" sibTransId="{A9002BF4-675E-4018-B18F-55909B72A2CD}"/>
    <dgm:cxn modelId="{A69CC3EC-291B-40F5-A057-72BFD323098D}" type="presOf" srcId="{A9002BF4-675E-4018-B18F-55909B72A2CD}" destId="{C2C22D81-4B2E-4513-9F5F-7E43C582E466}" srcOrd="1" destOrd="0" presId="urn:microsoft.com/office/officeart/2005/8/layout/process1"/>
    <dgm:cxn modelId="{0FDD9664-E553-4348-9D4E-A7CFA56DCA1D}" type="presOf" srcId="{759E84AE-32AF-4494-B745-1D57F138ADB5}" destId="{6C77AFCF-939D-491C-B78F-3403E78400FA}" srcOrd="0" destOrd="0" presId="urn:microsoft.com/office/officeart/2005/8/layout/process1"/>
    <dgm:cxn modelId="{172504E2-6875-46CF-94B4-65B849511490}" type="presOf" srcId="{5A8D3A2F-1D89-481F-B71D-2A97606CBFC8}" destId="{E76EAAB5-0A82-4CDF-8427-E85D9EABC266}" srcOrd="1" destOrd="0" presId="urn:microsoft.com/office/officeart/2005/8/layout/process1"/>
    <dgm:cxn modelId="{9773F78B-1AE1-4059-9BBA-2723F16258AF}" type="presOf" srcId="{2DB35700-E5D2-471D-AEE7-C9A14F281731}" destId="{FD57B3B5-5A53-41B4-AD7B-9417AE749043}" srcOrd="0" destOrd="0" presId="urn:microsoft.com/office/officeart/2005/8/layout/process1"/>
    <dgm:cxn modelId="{F749AAEF-7D5E-452B-988B-20F3B7ED9CC4}" type="presOf" srcId="{A9002BF4-675E-4018-B18F-55909B72A2CD}" destId="{58C60CF3-7BA1-43AA-A2AE-B3AB3C8BE47C}" srcOrd="0" destOrd="0" presId="urn:microsoft.com/office/officeart/2005/8/layout/process1"/>
    <dgm:cxn modelId="{4FDCE43A-B10C-4D1F-90C6-C1B295D8B883}" type="presOf" srcId="{5A8D3A2F-1D89-481F-B71D-2A97606CBFC8}" destId="{77579400-2E62-4D89-836B-002C25E77F77}" srcOrd="0" destOrd="0" presId="urn:microsoft.com/office/officeart/2005/8/layout/process1"/>
    <dgm:cxn modelId="{FBB03674-1BCC-476A-B4E9-EF8EF9A6AD2A}" type="presOf" srcId="{9524B06C-7D81-4678-B9E4-A21B6B94D434}" destId="{0DC476FD-9D4D-48CD-9033-59B231626234}" srcOrd="0" destOrd="0" presId="urn:microsoft.com/office/officeart/2005/8/layout/process1"/>
    <dgm:cxn modelId="{43536105-F5B1-41DF-900D-C4BAC9B33C35}" srcId="{2DB35700-E5D2-471D-AEE7-C9A14F281731}" destId="{759E84AE-32AF-4494-B745-1D57F138ADB5}" srcOrd="0" destOrd="0" parTransId="{9B52E3B3-C8DE-41BC-A46A-8F7F242387C2}" sibTransId="{5A8D3A2F-1D89-481F-B71D-2A97606CBFC8}"/>
    <dgm:cxn modelId="{0428D21D-0E7E-47C5-A484-9C9251D6085E}" srcId="{2DB35700-E5D2-471D-AEE7-C9A14F281731}" destId="{66C3448D-435A-4396-9EEB-ABBFC8CCE6CB}" srcOrd="2" destOrd="0" parTransId="{A0D3640C-52D3-4B86-BB2E-1E4158124BD7}" sibTransId="{2E4645A9-C9CF-4A7C-A8F5-F72C3F463C39}"/>
    <dgm:cxn modelId="{5DAB2630-69BB-4240-B706-B064C2B60F91}" type="presOf" srcId="{66C3448D-435A-4396-9EEB-ABBFC8CCE6CB}" destId="{448B1B89-F7FB-4839-9830-433DD522CF6C}" srcOrd="0" destOrd="0" presId="urn:microsoft.com/office/officeart/2005/8/layout/process1"/>
    <dgm:cxn modelId="{C53D027E-05DF-47C3-8B66-92E8BBE4C9B2}" type="presParOf" srcId="{FD57B3B5-5A53-41B4-AD7B-9417AE749043}" destId="{6C77AFCF-939D-491C-B78F-3403E78400FA}" srcOrd="0" destOrd="0" presId="urn:microsoft.com/office/officeart/2005/8/layout/process1"/>
    <dgm:cxn modelId="{8834B86F-4D2D-45AB-9F57-6CFA4867810A}" type="presParOf" srcId="{FD57B3B5-5A53-41B4-AD7B-9417AE749043}" destId="{77579400-2E62-4D89-836B-002C25E77F77}" srcOrd="1" destOrd="0" presId="urn:microsoft.com/office/officeart/2005/8/layout/process1"/>
    <dgm:cxn modelId="{1F0CF858-D675-4099-B069-4EB914123D3B}" type="presParOf" srcId="{77579400-2E62-4D89-836B-002C25E77F77}" destId="{E76EAAB5-0A82-4CDF-8427-E85D9EABC266}" srcOrd="0" destOrd="0" presId="urn:microsoft.com/office/officeart/2005/8/layout/process1"/>
    <dgm:cxn modelId="{ACD15913-90B6-4402-826C-98DE6FED6070}" type="presParOf" srcId="{FD57B3B5-5A53-41B4-AD7B-9417AE749043}" destId="{0DC476FD-9D4D-48CD-9033-59B231626234}" srcOrd="2" destOrd="0" presId="urn:microsoft.com/office/officeart/2005/8/layout/process1"/>
    <dgm:cxn modelId="{17C939C0-53F3-4E20-8AEE-AE01C448CC09}" type="presParOf" srcId="{FD57B3B5-5A53-41B4-AD7B-9417AE749043}" destId="{58C60CF3-7BA1-43AA-A2AE-B3AB3C8BE47C}" srcOrd="3" destOrd="0" presId="urn:microsoft.com/office/officeart/2005/8/layout/process1"/>
    <dgm:cxn modelId="{63AED32F-1233-42BC-AFFE-7D93BDBD8969}" type="presParOf" srcId="{58C60CF3-7BA1-43AA-A2AE-B3AB3C8BE47C}" destId="{C2C22D81-4B2E-4513-9F5F-7E43C582E466}" srcOrd="0" destOrd="0" presId="urn:microsoft.com/office/officeart/2005/8/layout/process1"/>
    <dgm:cxn modelId="{19F4AE26-253D-467C-8C0F-3209F7384563}" type="presParOf" srcId="{FD57B3B5-5A53-41B4-AD7B-9417AE749043}" destId="{448B1B89-F7FB-4839-9830-433DD522CF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7AFCF-939D-491C-B78F-3403E78400FA}">
      <dsp:nvSpPr>
        <dsp:cNvPr id="0" name=""/>
        <dsp:cNvSpPr/>
      </dsp:nvSpPr>
      <dsp:spPr>
        <a:xfrm>
          <a:off x="686" y="209867"/>
          <a:ext cx="1608273" cy="815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MULTI-YEAR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10 to 45 </a:t>
          </a:r>
          <a:r>
            <a:rPr lang="fr-FR" sz="1400" kern="1200" dirty="0" err="1" smtClean="0"/>
            <a:t>years</a:t>
          </a:r>
          <a:endParaRPr lang="fr-FR" sz="1400" b="1" kern="1200" dirty="0" smtClean="0"/>
        </a:p>
      </dsp:txBody>
      <dsp:txXfrm>
        <a:off x="24573" y="233754"/>
        <a:ext cx="1560499" cy="767787"/>
      </dsp:txXfrm>
    </dsp:sp>
    <dsp:sp modelId="{77579400-2E62-4D89-836B-002C25E77F77}">
      <dsp:nvSpPr>
        <dsp:cNvPr id="0" name=""/>
        <dsp:cNvSpPr/>
      </dsp:nvSpPr>
      <dsp:spPr>
        <a:xfrm>
          <a:off x="2035959" y="304627"/>
          <a:ext cx="186039" cy="626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2035959" y="429835"/>
        <a:ext cx="130227" cy="375626"/>
      </dsp:txXfrm>
    </dsp:sp>
    <dsp:sp modelId="{0DC476FD-9D4D-48CD-9033-59B231626234}">
      <dsp:nvSpPr>
        <dsp:cNvPr id="0" name=""/>
        <dsp:cNvSpPr/>
      </dsp:nvSpPr>
      <dsp:spPr>
        <a:xfrm>
          <a:off x="2618706" y="229943"/>
          <a:ext cx="1240927" cy="775409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accent2"/>
              </a:solidFill>
            </a:rPr>
            <a:t>REAL-TIME</a:t>
          </a:r>
          <a:endParaRPr lang="fr-FR" sz="1200" b="1" kern="1200" dirty="0" smtClean="0">
            <a:solidFill>
              <a:schemeClr val="accent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accent2"/>
              </a:solidFill>
            </a:rPr>
            <a:t>Daily, </a:t>
          </a:r>
          <a:r>
            <a:rPr lang="fr-FR" sz="1400" kern="1200" dirty="0" err="1" smtClean="0">
              <a:solidFill>
                <a:schemeClr val="accent2"/>
              </a:solidFill>
            </a:rPr>
            <a:t>hourly</a:t>
          </a:r>
          <a:endParaRPr lang="fr-FR" sz="1200" b="1" kern="1200" dirty="0">
            <a:solidFill>
              <a:schemeClr val="accent2"/>
            </a:solidFill>
          </a:endParaRPr>
        </a:p>
      </dsp:txBody>
      <dsp:txXfrm>
        <a:off x="2641417" y="252654"/>
        <a:ext cx="1195505" cy="729987"/>
      </dsp:txXfrm>
    </dsp:sp>
    <dsp:sp modelId="{58C60CF3-7BA1-43AA-A2AE-B3AB3C8BE47C}">
      <dsp:nvSpPr>
        <dsp:cNvPr id="0" name=""/>
        <dsp:cNvSpPr/>
      </dsp:nvSpPr>
      <dsp:spPr>
        <a:xfrm rot="47524">
          <a:off x="4286914" y="320399"/>
          <a:ext cx="186183" cy="626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4286917" y="445221"/>
        <a:ext cx="130328" cy="375626"/>
      </dsp:txXfrm>
    </dsp:sp>
    <dsp:sp modelId="{448B1B89-F7FB-4839-9830-433DD522CF6C}">
      <dsp:nvSpPr>
        <dsp:cNvPr id="0" name=""/>
        <dsp:cNvSpPr/>
      </dsp:nvSpPr>
      <dsp:spPr>
        <a:xfrm>
          <a:off x="4870066" y="240992"/>
          <a:ext cx="1240927" cy="81556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FORECAST</a:t>
          </a:r>
          <a:endParaRPr lang="fr-FR" sz="12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 to 10 </a:t>
          </a:r>
          <a:r>
            <a:rPr lang="fr-FR" sz="1400" kern="1200" dirty="0" err="1" smtClean="0"/>
            <a:t>days</a:t>
          </a:r>
          <a:endParaRPr lang="fr-FR" sz="1400" b="1" kern="1200" dirty="0"/>
        </a:p>
      </dsp:txBody>
      <dsp:txXfrm>
        <a:off x="4893953" y="264879"/>
        <a:ext cx="1193153" cy="76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D11EE-5ACA-4C3C-B324-B2974D2244E5}" type="datetimeFigureOut">
              <a:rPr lang="fr-FR" smtClean="0"/>
              <a:t>12/06/2018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A7A4-0D0F-495B-A0A8-1953D589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258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CC74-1FBF-9648-A675-2F742A21FE7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59" y="722094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10" name="Picture 1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3" y="699564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1" y="1322673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9212" y="0"/>
            <a:ext cx="18647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58009" y="2587178"/>
            <a:ext cx="4678288" cy="560636"/>
          </a:xfrm>
        </p:spPr>
        <p:txBody>
          <a:bodyPr vert="horz" lIns="91430" tIns="45715" rIns="91430" bIns="45715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0B6192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42" y="4670665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524" y="4727694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564461"/>
            <a:ext cx="648072" cy="4517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2015430" y="4495646"/>
            <a:ext cx="1008112" cy="18465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r-BE" sz="600" dirty="0" err="1" smtClean="0">
                <a:solidFill>
                  <a:schemeClr val="bg1"/>
                </a:solidFill>
              </a:rPr>
              <a:t>Implemented</a:t>
            </a:r>
            <a:r>
              <a:rPr lang="fr-BE" sz="600" baseline="0" dirty="0" smtClean="0">
                <a:solidFill>
                  <a:schemeClr val="bg1"/>
                </a:solidFill>
              </a:rPr>
              <a:t> by</a:t>
            </a:r>
            <a:endParaRPr lang="fr-B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86" y="6275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5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1584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2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5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2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8" name="Picture 2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9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9"/>
          <p:cNvSpPr txBox="1"/>
          <p:nvPr userDrawn="1"/>
        </p:nvSpPr>
        <p:spPr>
          <a:xfrm>
            <a:off x="-63026" y="625759"/>
            <a:ext cx="96261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1" y="4700784"/>
            <a:ext cx="4608512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88" y="4700784"/>
            <a:ext cx="410067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7" y="4680138"/>
            <a:ext cx="789970" cy="2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tbo\Desktop\horiz-pos-png-low-all\pos_png_horiz_lr\EN\logo-ce-horizontal-en-quadri-lr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06264"/>
            <a:ext cx="962678" cy="2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172" y="4619964"/>
            <a:ext cx="651961" cy="3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ctr" defTabSz="91429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P.Y. Le </a:t>
            </a:r>
            <a:r>
              <a:rPr lang="fr-BE" b="1" dirty="0" err="1" smtClean="0"/>
              <a:t>Traon</a:t>
            </a:r>
            <a:r>
              <a:rPr lang="fr-BE" b="1" dirty="0" smtClean="0"/>
              <a:t>, Mercator </a:t>
            </a:r>
            <a:r>
              <a:rPr lang="fr-BE" b="1" dirty="0" err="1" smtClean="0"/>
              <a:t>Ocean</a:t>
            </a:r>
            <a:r>
              <a:rPr lang="fr-BE" b="1" dirty="0" smtClean="0"/>
              <a:t>  </a:t>
            </a:r>
          </a:p>
          <a:p>
            <a:endParaRPr lang="fr-BE" b="1" dirty="0"/>
          </a:p>
          <a:p>
            <a:r>
              <a:rPr lang="fr-BE" b="1" dirty="0" smtClean="0"/>
              <a:t>7th GOOS </a:t>
            </a:r>
            <a:r>
              <a:rPr lang="fr-BE" b="1" dirty="0" err="1" smtClean="0"/>
              <a:t>Steering</a:t>
            </a:r>
            <a:r>
              <a:rPr lang="fr-BE" b="1" dirty="0" smtClean="0"/>
              <a:t> </a:t>
            </a:r>
            <a:r>
              <a:rPr lang="fr-BE" b="1" dirty="0" err="1" smtClean="0"/>
              <a:t>Committee</a:t>
            </a:r>
            <a:r>
              <a:rPr lang="fr-BE" b="1" dirty="0" smtClean="0"/>
              <a:t>, </a:t>
            </a:r>
            <a:r>
              <a:rPr lang="fr-BE" b="1" dirty="0" err="1" smtClean="0"/>
              <a:t>June</a:t>
            </a:r>
            <a:r>
              <a:rPr lang="fr-BE" b="1" dirty="0"/>
              <a:t> </a:t>
            </a:r>
            <a:r>
              <a:rPr lang="fr-BE" b="1" dirty="0" smtClean="0"/>
              <a:t>2018</a:t>
            </a:r>
            <a:endParaRPr lang="fr-BE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779664"/>
            <a:ext cx="6408711" cy="560636"/>
          </a:xfrm>
        </p:spPr>
        <p:txBody>
          <a:bodyPr/>
          <a:lstStyle/>
          <a:p>
            <a:r>
              <a:rPr lang="en-US" b="1" dirty="0" smtClean="0"/>
              <a:t>Assessment and evaluation of the observing system:  Copernicus </a:t>
            </a:r>
            <a:r>
              <a:rPr lang="en-US" b="1" dirty="0"/>
              <a:t>Marine </a:t>
            </a:r>
            <a:r>
              <a:rPr lang="en-US" b="1" dirty="0" smtClean="0"/>
              <a:t>Service &amp; </a:t>
            </a:r>
            <a:r>
              <a:rPr lang="en-US" b="1" dirty="0" err="1" smtClean="0"/>
              <a:t>Atlantos</a:t>
            </a:r>
            <a:r>
              <a:rPr lang="en-US" b="1" dirty="0" smtClean="0"/>
              <a:t> perspective  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9705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9328" y="165222"/>
            <a:ext cx="784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cap="small" dirty="0" smtClean="0"/>
              <a:t>Doubling of Argo in WBC and EQUATORIAL (3s-3n) regions</a:t>
            </a:r>
            <a:endParaRPr lang="en-AU" sz="2200" b="1" cap="small" dirty="0"/>
          </a:p>
        </p:txBody>
      </p:sp>
      <p:pic>
        <p:nvPicPr>
          <p:cNvPr id="7" name="Image 6" descr="rms_error_argo2x_intra_sea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" r="18095" b="49027"/>
          <a:stretch/>
        </p:blipFill>
        <p:spPr>
          <a:xfrm>
            <a:off x="1456018" y="1137888"/>
            <a:ext cx="7436462" cy="28156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36612" y="3939902"/>
            <a:ext cx="7655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AU" sz="1400" dirty="0" smtClean="0"/>
              <a:t>Impact limited along the equator possibly reflecting (</a:t>
            </a:r>
            <a:r>
              <a:rPr lang="en-AU" sz="1400" dirty="0" err="1" smtClean="0"/>
              <a:t>i</a:t>
            </a:r>
            <a:r>
              <a:rPr lang="en-AU" sz="1400" dirty="0" smtClean="0"/>
              <a:t>) statistics on a too short period, (ii) a “simple” dynamic mostly controlled by atmospheric forcing, (iii) </a:t>
            </a:r>
            <a:r>
              <a:rPr lang="en-AU" sz="1400" dirty="0" smtClean="0"/>
              <a:t>role of altimetry.</a:t>
            </a:r>
            <a:endParaRPr lang="en-AU" sz="1400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AU" sz="1400" dirty="0" smtClean="0"/>
              <a:t>Effective impacts in WBC for 0/2000 SH, Temperature and salinity at different time scales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AU" sz="1400" dirty="0" smtClean="0"/>
              <a:t>Brazil Current region is more affected by doubling Argo floats</a:t>
            </a:r>
            <a:endParaRPr lang="en-AU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10119360" y="2727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15616" y="642926"/>
            <a:ext cx="7921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Temperature</a:t>
            </a:r>
            <a:r>
              <a:rPr lang="fr-FR" sz="1400" dirty="0"/>
              <a:t> RMS </a:t>
            </a:r>
            <a:r>
              <a:rPr lang="fr-FR" sz="1400" dirty="0" err="1"/>
              <a:t>diff</a:t>
            </a:r>
            <a:r>
              <a:rPr lang="fr-FR" sz="1400" dirty="0"/>
              <a:t>. area-</a:t>
            </a:r>
            <a:r>
              <a:rPr lang="fr-FR" sz="1400" dirty="0" err="1"/>
              <a:t>averaged</a:t>
            </a:r>
            <a:r>
              <a:rPr lang="fr-FR" sz="1400" dirty="0"/>
              <a:t> in </a:t>
            </a:r>
            <a:r>
              <a:rPr lang="fr-FR" sz="1400" b="1" dirty="0"/>
              <a:t>the Gulf </a:t>
            </a:r>
            <a:r>
              <a:rPr lang="fr-FR" sz="1400" b="1" dirty="0" err="1"/>
              <a:t>stream</a:t>
            </a:r>
            <a:r>
              <a:rPr lang="fr-FR" sz="1400" dirty="0"/>
              <a:t>, </a:t>
            </a:r>
            <a:r>
              <a:rPr lang="fr-FR" sz="1400" b="1" dirty="0">
                <a:solidFill>
                  <a:srgbClr val="FF0000"/>
                </a:solidFill>
              </a:rPr>
              <a:t>the </a:t>
            </a:r>
            <a:r>
              <a:rPr lang="fr-FR" sz="1400" b="1" dirty="0" err="1">
                <a:solidFill>
                  <a:srgbClr val="FF0000"/>
                </a:solidFill>
              </a:rPr>
              <a:t>Brazil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Current</a:t>
            </a:r>
            <a:r>
              <a:rPr lang="fr-FR" sz="1400" dirty="0"/>
              <a:t>, and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the Equatorial Atlantic</a:t>
            </a:r>
            <a:r>
              <a:rPr lang="fr-FR" sz="1400" b="1" dirty="0"/>
              <a:t> </a:t>
            </a:r>
            <a:r>
              <a:rPr lang="fr-FR" sz="1400" dirty="0"/>
              <a:t>for </a:t>
            </a:r>
            <a:r>
              <a:rPr lang="fr-FR" sz="1400" dirty="0" err="1"/>
              <a:t>representing</a:t>
            </a:r>
            <a:r>
              <a:rPr lang="fr-FR" sz="1400" dirty="0"/>
              <a:t> the 2-yr </a:t>
            </a:r>
            <a:r>
              <a:rPr lang="fr-FR" sz="1400" dirty="0" err="1"/>
              <a:t>mean</a:t>
            </a:r>
            <a:r>
              <a:rPr lang="fr-FR" sz="1400" dirty="0"/>
              <a:t>, and </a:t>
            </a:r>
            <a:r>
              <a:rPr lang="fr-FR" sz="1400" dirty="0" err="1"/>
              <a:t>seasonal</a:t>
            </a:r>
            <a:r>
              <a:rPr lang="fr-FR" sz="1400" dirty="0"/>
              <a:t> and </a:t>
            </a:r>
            <a:r>
              <a:rPr lang="fr-FR" sz="1400" dirty="0" err="1"/>
              <a:t>intraseasonal</a:t>
            </a:r>
            <a:r>
              <a:rPr lang="fr-FR" sz="1400" dirty="0"/>
              <a:t> </a:t>
            </a:r>
            <a:r>
              <a:rPr lang="fr-FR" sz="1400" dirty="0" err="1" smtClean="0"/>
              <a:t>variability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952176" y="3070830"/>
            <a:ext cx="169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~ 10 % of </a:t>
            </a:r>
            <a:r>
              <a:rPr lang="fr-FR" sz="1400" dirty="0" err="1" smtClean="0"/>
              <a:t>error</a:t>
            </a:r>
            <a:r>
              <a:rPr lang="fr-FR" sz="1400" dirty="0" smtClean="0"/>
              <a:t> </a:t>
            </a:r>
            <a:r>
              <a:rPr lang="fr-FR" sz="1400" dirty="0" err="1" smtClean="0"/>
              <a:t>reduction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12176" y="3070830"/>
            <a:ext cx="169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~ 10 % of </a:t>
            </a:r>
            <a:r>
              <a:rPr lang="fr-FR" sz="1400" dirty="0" err="1" smtClean="0"/>
              <a:t>error</a:t>
            </a:r>
            <a:r>
              <a:rPr lang="fr-FR" sz="1400" dirty="0" smtClean="0"/>
              <a:t> </a:t>
            </a:r>
            <a:r>
              <a:rPr lang="fr-FR" sz="1400" dirty="0" err="1" smtClean="0"/>
              <a:t>reduction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339776" y="3070830"/>
            <a:ext cx="169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~ 10 % of </a:t>
            </a:r>
            <a:r>
              <a:rPr lang="fr-FR" sz="1400" dirty="0" err="1" smtClean="0"/>
              <a:t>error</a:t>
            </a:r>
            <a:r>
              <a:rPr lang="fr-FR" sz="1400" dirty="0" smtClean="0"/>
              <a:t> </a:t>
            </a:r>
            <a:r>
              <a:rPr lang="fr-FR" sz="1400" dirty="0" err="1" smtClean="0"/>
              <a:t>reduction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777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extension of </a:t>
            </a:r>
            <a:r>
              <a:rPr lang="fr-FR" dirty="0" err="1" smtClean="0"/>
              <a:t>Argo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endParaRPr lang="fr-FR" dirty="0"/>
          </a:p>
        </p:txBody>
      </p:sp>
      <p:pic>
        <p:nvPicPr>
          <p:cNvPr id="3" name="Image 2" descr="bias_deep_oh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850" r="9997"/>
          <a:stretch/>
        </p:blipFill>
        <p:spPr>
          <a:xfrm>
            <a:off x="1228413" y="725087"/>
            <a:ext cx="6295915" cy="40602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79146" y="1131590"/>
            <a:ext cx="1482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2010 OHC </a:t>
            </a:r>
            <a:r>
              <a:rPr lang="fr-FR" sz="1600" dirty="0" err="1" smtClean="0"/>
              <a:t>error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deep</a:t>
            </a:r>
            <a:r>
              <a:rPr lang="fr-FR" sz="1600" dirty="0" smtClean="0"/>
              <a:t> and abyssal </a:t>
            </a:r>
            <a:r>
              <a:rPr lang="fr-FR" sz="1600" dirty="0" err="1" smtClean="0"/>
              <a:t>oceans</a:t>
            </a:r>
            <a:r>
              <a:rPr lang="fr-FR" sz="1600" dirty="0" smtClean="0"/>
              <a:t> for the </a:t>
            </a:r>
            <a:r>
              <a:rPr lang="fr-FR" sz="1600" dirty="0" err="1" smtClean="0"/>
              <a:t>Backbone</a:t>
            </a:r>
            <a:r>
              <a:rPr lang="fr-FR" sz="1600" dirty="0" smtClean="0"/>
              <a:t>, DEEP4000 and DEEP6000 </a:t>
            </a:r>
            <a:r>
              <a:rPr lang="fr-FR" sz="1600" dirty="0" err="1" smtClean="0"/>
              <a:t>experiments</a:t>
            </a:r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Gasparin et al., 2018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348" y="4283052"/>
            <a:ext cx="1122868" cy="2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14400" y="94745"/>
            <a:ext cx="8229600" cy="460781"/>
          </a:xfrm>
          <a:prstGeom prst="rect">
            <a:avLst/>
          </a:prstGeom>
          <a:solidFill>
            <a:srgbClr val="0B6192"/>
          </a:solidFill>
        </p:spPr>
        <p:txBody>
          <a:bodyPr vert="horz" lIns="91430" tIns="45715" rIns="91430" bIns="45715" rtlCol="0" anchor="ctr">
            <a:normAutofit fontScale="82500" lnSpcReduction="2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1800" b="0" kern="1200" spc="7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 smtClean="0"/>
              <a:t>Assesment</a:t>
            </a:r>
            <a:r>
              <a:rPr lang="fr-FR" dirty="0" smtClean="0"/>
              <a:t>/Evaluation of the </a:t>
            </a:r>
            <a:r>
              <a:rPr lang="fr-FR" dirty="0" err="1" smtClean="0"/>
              <a:t>observing</a:t>
            </a:r>
            <a:r>
              <a:rPr lang="fr-FR" dirty="0" smtClean="0"/>
              <a:t> system: </a:t>
            </a:r>
            <a:r>
              <a:rPr lang="fr-FR" dirty="0" err="1"/>
              <a:t>l</a:t>
            </a:r>
            <a:r>
              <a:rPr lang="fr-FR" dirty="0" err="1" smtClean="0"/>
              <a:t>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r>
              <a:rPr lang="fr-FR" dirty="0" smtClean="0"/>
              <a:t> and </a:t>
            </a:r>
            <a:r>
              <a:rPr lang="fr-FR" dirty="0" err="1" smtClean="0"/>
              <a:t>recommendations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14400" y="555526"/>
            <a:ext cx="8229600" cy="458797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fr-FR" sz="1400" dirty="0">
                <a:latin typeface="+mj-lt"/>
                <a:ea typeface="Calibri" pitchFamily="34" charset="0"/>
                <a:cs typeface="Times New Roman" pitchFamily="18" charset="0"/>
              </a:rPr>
              <a:t>Essential to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take into </a:t>
            </a:r>
            <a:r>
              <a:rPr lang="en-US" altLang="fr-FR" sz="1400" dirty="0">
                <a:latin typeface="+mj-lt"/>
                <a:ea typeface="Calibri" pitchFamily="34" charset="0"/>
                <a:cs typeface="Times New Roman" pitchFamily="18" charset="0"/>
              </a:rPr>
              <a:t>account the complementarity of in-situ, satellite observations and models.  Integrated approach/integrated design.   Impact of observations can be quite different when a given observing system is analyzed independently from the others (e.g. altimetry already informs a lot on temperature,  models do have skills, </a:t>
            </a:r>
            <a:r>
              <a:rPr lang="en-US" altLang="fr-FR" sz="1400" dirty="0" err="1">
                <a:latin typeface="+mj-lt"/>
                <a:ea typeface="Calibri" pitchFamily="34" charset="0"/>
                <a:cs typeface="Times New Roman" pitchFamily="18" charset="0"/>
              </a:rPr>
              <a:t>etc</a:t>
            </a:r>
            <a:r>
              <a:rPr lang="en-US" altLang="fr-FR" sz="1400" dirty="0">
                <a:latin typeface="+mj-lt"/>
                <a:ea typeface="Calibri" pitchFamily="34" charset="0"/>
                <a:cs typeface="Times New Roman" pitchFamily="18" charset="0"/>
              </a:rPr>
              <a:t>).  </a:t>
            </a:r>
            <a:endParaRPr lang="en-US" altLang="fr-FR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Assessing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the impact of observations is becoming a regular activity of ocean forecasting centers. </a:t>
            </a:r>
            <a:r>
              <a:rPr lang="en-US" altLang="fr-FR" sz="1400" dirty="0">
                <a:latin typeface="+mj-lt"/>
                <a:ea typeface="Calibri" pitchFamily="34" charset="0"/>
                <a:cs typeface="Times New Roman" pitchFamily="18" charset="0"/>
              </a:rPr>
              <a:t>Time consuming activities. Need to be planned and be part of regular activities.  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Tools </a:t>
            </a:r>
            <a:r>
              <a:rPr lang="en-US" altLang="fr-FR" sz="1400" dirty="0">
                <a:latin typeface="+mj-lt"/>
                <a:ea typeface="Calibri" pitchFamily="34" charset="0"/>
                <a:cs typeface="Times New Roman" pitchFamily="18" charset="0"/>
              </a:rPr>
              <a:t>exist and provide highly useful inputs (physics/mature, </a:t>
            </a:r>
            <a:r>
              <a:rPr lang="en-US" altLang="fr-FR" sz="1400" dirty="0" err="1">
                <a:latin typeface="+mj-lt"/>
                <a:ea typeface="Calibri" pitchFamily="34" charset="0"/>
                <a:cs typeface="Times New Roman" pitchFamily="18" charset="0"/>
              </a:rPr>
              <a:t>bgc</a:t>
            </a:r>
            <a:r>
              <a:rPr lang="en-US" altLang="fr-FR" sz="1400" dirty="0">
                <a:latin typeface="+mj-lt"/>
                <a:ea typeface="Calibri" pitchFamily="34" charset="0"/>
                <a:cs typeface="Times New Roman" pitchFamily="18" charset="0"/>
              </a:rPr>
              <a:t>/in progress – data assimilation remains challenging).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Some </a:t>
            </a:r>
            <a:r>
              <a:rPr lang="en-US" altLang="fr-FR" sz="1400" dirty="0">
                <a:latin typeface="+mj-lt"/>
                <a:ea typeface="Calibri" pitchFamily="34" charset="0"/>
                <a:cs typeface="Times New Roman" pitchFamily="18" charset="0"/>
              </a:rPr>
              <a:t>observation types have large impacts on ocean analyses and forecasts (altimetry, Argo).  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en-US" altLang="fr-FR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Limited impact in a data assimilation system does not mean that data are useless.   Need expert and educated judgment. </a:t>
            </a:r>
            <a:r>
              <a:rPr lang="en-US" altLang="fr-FR" sz="1400" dirty="0">
                <a:ea typeface="Calibri" pitchFamily="34" charset="0"/>
                <a:cs typeface="Times New Roman" pitchFamily="18" charset="0"/>
              </a:rPr>
              <a:t>Limited impact could be due to limitations in data assimilation methodologies.  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Some data sets are critical for model validation (+ process studies). </a:t>
            </a:r>
            <a:endParaRPr lang="en-US" altLang="fr-FR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Multiple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system approaches are highly valuable but they require large and dedicated resources (e.g. </a:t>
            </a:r>
            <a:r>
              <a:rPr lang="en-US" altLang="fr-FR" sz="1400" dirty="0" err="1" smtClean="0">
                <a:latin typeface="+mj-lt"/>
                <a:ea typeface="Calibri" pitchFamily="34" charset="0"/>
                <a:cs typeface="Times New Roman" pitchFamily="18" charset="0"/>
              </a:rPr>
              <a:t>Atlantos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).   Essential to develop robust recommendations (and develop useful collaboration between modeling teams). </a:t>
            </a:r>
            <a:endParaRPr lang="en-US" altLang="fr-FR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International collaboration on observation assessment and evaluation.  Structured partnership between GOOS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and its panels and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GODAE </a:t>
            </a:r>
            <a:r>
              <a:rPr lang="en-US" altLang="fr-FR" sz="1400" dirty="0" err="1" smtClean="0">
                <a:latin typeface="+mj-lt"/>
                <a:ea typeface="Calibri" pitchFamily="34" charset="0"/>
                <a:cs typeface="Times New Roman" pitchFamily="18" charset="0"/>
              </a:rPr>
              <a:t>OceanView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fr-FR" sz="1400" dirty="0" err="1" smtClean="0">
                <a:latin typeface="+mj-lt"/>
                <a:ea typeface="Calibri" pitchFamily="34" charset="0"/>
                <a:cs typeface="Times New Roman" pitchFamily="18" charset="0"/>
              </a:rPr>
              <a:t>OceanPredict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 and its task teams:  observation evaluation and design issues,  experiment design,  assessment methodologies (e.g</a:t>
            </a:r>
            <a:r>
              <a:rPr lang="en-US" altLang="fr-FR" sz="1400" smtClean="0"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metrics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indicators).    GEO Blue Planet involvement on the user/application side (e.g. user requirements, external metrics). </a:t>
            </a:r>
            <a:endParaRPr lang="en-US" sz="1400" b="1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 smtClean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52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Copernicus</a:t>
            </a:r>
            <a:r>
              <a:rPr lang="fr-FR" b="1" dirty="0" smtClean="0"/>
              <a:t> Marine Service</a:t>
            </a:r>
            <a:endParaRPr lang="fr-FR" b="1" dirty="0"/>
          </a:p>
        </p:txBody>
      </p:sp>
      <p:sp>
        <p:nvSpPr>
          <p:cNvPr id="5" name="Espace réservé du texte 6"/>
          <p:cNvSpPr txBox="1">
            <a:spLocks/>
          </p:cNvSpPr>
          <p:nvPr/>
        </p:nvSpPr>
        <p:spPr>
          <a:xfrm>
            <a:off x="1489862" y="692702"/>
            <a:ext cx="4018242" cy="4183305"/>
          </a:xfrm>
          <a:prstGeom prst="rect">
            <a:avLst/>
          </a:prstGeom>
        </p:spPr>
        <p:txBody>
          <a:bodyPr vert="horz" lIns="91430" tIns="45715" rIns="91430" bIns="45715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sz="4300" b="1" dirty="0"/>
              <a:t> </a:t>
            </a:r>
          </a:p>
          <a:p>
            <a:pPr>
              <a:spcBef>
                <a:spcPts val="0"/>
              </a:spcBef>
              <a:buNone/>
              <a:defRPr/>
            </a:pPr>
            <a:endParaRPr lang="fr-FR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Operational</a:t>
            </a:r>
            <a:r>
              <a:rPr lang="en-US" sz="4300" dirty="0"/>
              <a:t> and </a:t>
            </a:r>
            <a:r>
              <a:rPr lang="en-US" sz="4300" b="1" dirty="0"/>
              <a:t>scientifically assessed</a:t>
            </a:r>
          </a:p>
          <a:p>
            <a:pPr marL="257145" indent="-257145" algn="just">
              <a:spcBef>
                <a:spcPts val="0"/>
              </a:spcBef>
              <a:defRPr/>
            </a:pPr>
            <a:endParaRPr lang="en-US" sz="4300" b="1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Observations</a:t>
            </a:r>
            <a:r>
              <a:rPr lang="en-US" sz="4300" dirty="0"/>
              <a:t> (satellite, in-situ) </a:t>
            </a:r>
            <a:r>
              <a:rPr lang="en-US" sz="4300" dirty="0">
                <a:solidFill>
                  <a:srgbClr val="FFC000"/>
                </a:solidFill>
              </a:rPr>
              <a:t> </a:t>
            </a:r>
            <a:r>
              <a:rPr lang="en-US" sz="4300" dirty="0"/>
              <a:t>and </a:t>
            </a:r>
            <a:r>
              <a:rPr lang="en-US" sz="4300" b="1" dirty="0"/>
              <a:t>models</a:t>
            </a:r>
            <a:r>
              <a:rPr lang="en-US" sz="4300" dirty="0"/>
              <a:t> (analyses/forecasts) </a:t>
            </a:r>
            <a:r>
              <a:rPr lang="en-US" sz="4300" dirty="0">
                <a:solidFill>
                  <a:srgbClr val="FFC000"/>
                </a:solidFill>
              </a:rPr>
              <a:t> </a:t>
            </a:r>
          </a:p>
          <a:p>
            <a:pPr marL="257145" indent="-257145"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Physics</a:t>
            </a:r>
            <a:r>
              <a:rPr lang="en-US" sz="4300" dirty="0"/>
              <a:t> and </a:t>
            </a:r>
            <a:r>
              <a:rPr lang="en-US" sz="4300" b="1" dirty="0"/>
              <a:t>Biogeochemistry</a:t>
            </a:r>
            <a:r>
              <a:rPr lang="en-US" sz="4300" dirty="0"/>
              <a:t>  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/>
              <a:t>network</a:t>
            </a:r>
            <a:r>
              <a:rPr lang="en-US" sz="4300" dirty="0"/>
              <a:t> of European producers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 smtClean="0"/>
              <a:t>single catalogue</a:t>
            </a:r>
            <a:r>
              <a:rPr lang="en-US" sz="4300" dirty="0"/>
              <a:t>: </a:t>
            </a:r>
            <a:r>
              <a:rPr lang="en-US" sz="4300" b="1" dirty="0"/>
              <a:t>Worldwide</a:t>
            </a:r>
            <a:r>
              <a:rPr lang="en-US" sz="4300" dirty="0"/>
              <a:t> and </a:t>
            </a:r>
            <a:r>
              <a:rPr lang="en-US" sz="4300" b="1" dirty="0"/>
              <a:t>European-wide</a:t>
            </a:r>
            <a:r>
              <a:rPr lang="en-US" sz="4300" dirty="0"/>
              <a:t> coverage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/>
              <a:t>central information system </a:t>
            </a:r>
            <a:r>
              <a:rPr lang="en-US" sz="4300" dirty="0"/>
              <a:t>to search, view, download products and monitor the system</a:t>
            </a:r>
          </a:p>
          <a:p>
            <a:pPr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dirty="0"/>
              <a:t>A </a:t>
            </a:r>
            <a:r>
              <a:rPr lang="en-US" sz="4300" b="1" dirty="0"/>
              <a:t>service desk</a:t>
            </a:r>
            <a:r>
              <a:rPr lang="en-US" sz="4300" dirty="0"/>
              <a:t> to support users who relies on a network of technical &amp; marine experts</a:t>
            </a:r>
          </a:p>
          <a:p>
            <a:pPr marL="257145" indent="-257145" algn="just">
              <a:spcBef>
                <a:spcPts val="0"/>
              </a:spcBef>
              <a:defRPr/>
            </a:pPr>
            <a:endParaRPr lang="en-US" sz="4300" dirty="0"/>
          </a:p>
          <a:p>
            <a:pPr marL="257145" indent="-257145" algn="just">
              <a:spcBef>
                <a:spcPts val="0"/>
              </a:spcBef>
              <a:defRPr/>
            </a:pPr>
            <a:r>
              <a:rPr lang="en-US" sz="4300" b="1" dirty="0"/>
              <a:t>Generic</a:t>
            </a:r>
            <a:r>
              <a:rPr lang="en-US" sz="4300" dirty="0"/>
              <a:t> to serve a </a:t>
            </a:r>
            <a:r>
              <a:rPr lang="en-US" sz="4300" b="1" dirty="0"/>
              <a:t>wide range of downstream applications</a:t>
            </a:r>
            <a:r>
              <a:rPr lang="en-US" sz="4300" dirty="0"/>
              <a:t>.  More than </a:t>
            </a:r>
            <a:r>
              <a:rPr lang="en-US" sz="4300" b="1" dirty="0"/>
              <a:t>12 000 subscribers. </a:t>
            </a:r>
          </a:p>
          <a:p>
            <a:pPr algn="just"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40" y="924580"/>
            <a:ext cx="166724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13824" r="5275" b="9869"/>
          <a:stretch>
            <a:fillRect/>
          </a:stretch>
        </p:blipFill>
        <p:spPr bwMode="auto">
          <a:xfrm>
            <a:off x="7607244" y="836746"/>
            <a:ext cx="1312252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4" r="-8481"/>
          <a:stretch>
            <a:fillRect/>
          </a:stretch>
        </p:blipFill>
        <p:spPr bwMode="auto">
          <a:xfrm>
            <a:off x="5589861" y="2648364"/>
            <a:ext cx="3182558" cy="193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9244" y="500098"/>
            <a:ext cx="7083174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fr-BE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state of the </a:t>
            </a:r>
            <a:r>
              <a:rPr lang="fr-BE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art and </a:t>
            </a:r>
            <a:r>
              <a:rPr lang="fr-BE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user </a:t>
            </a:r>
            <a:r>
              <a:rPr lang="fr-BE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driven</a:t>
            </a:r>
            <a:r>
              <a:rPr lang="fr-BE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BE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Copernicus</a:t>
            </a:r>
            <a:r>
              <a:rPr lang="fr-BE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service </a:t>
            </a:r>
            <a:endParaRPr lang="fr-FR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à coins arrondis 35"/>
          <p:cNvSpPr/>
          <p:nvPr/>
        </p:nvSpPr>
        <p:spPr>
          <a:xfrm>
            <a:off x="4026606" y="1698074"/>
            <a:ext cx="4347767" cy="123562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31583"/>
            <a:ext cx="7819096" cy="277539"/>
          </a:xfrm>
        </p:spPr>
        <p:txBody>
          <a:bodyPr/>
          <a:lstStyle/>
          <a:p>
            <a:r>
              <a:rPr lang="fr-BE" sz="2000" b="1" dirty="0" smtClean="0"/>
              <a:t>The </a:t>
            </a:r>
            <a:r>
              <a:rPr lang="fr-BE" sz="2000" b="1" dirty="0" err="1" smtClean="0"/>
              <a:t>Copernicus</a:t>
            </a:r>
            <a:r>
              <a:rPr lang="fr-BE" sz="2000" b="1" dirty="0" smtClean="0"/>
              <a:t> Marine Service</a:t>
            </a:r>
            <a:endParaRPr lang="fr-BE" sz="2000" b="1" dirty="0"/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1096963308"/>
              </p:ext>
            </p:extLst>
          </p:nvPr>
        </p:nvGraphicFramePr>
        <p:xfrm>
          <a:off x="2483769" y="594927"/>
          <a:ext cx="6110994" cy="123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ZoneTexte 36"/>
          <p:cNvSpPr txBox="1">
            <a:spLocks noChangeArrowheads="1"/>
          </p:cNvSpPr>
          <p:nvPr/>
        </p:nvSpPr>
        <p:spPr bwMode="auto">
          <a:xfrm>
            <a:off x="4572951" y="1698074"/>
            <a:ext cx="3718329" cy="3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16" tIns="38958" rIns="77916" bIns="38958">
            <a:spAutoFit/>
          </a:bodyPr>
          <a:lstStyle>
            <a:lvl1pPr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algn="l" defTabSz="457200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i="1" dirty="0">
                <a:solidFill>
                  <a:schemeClr val="bg1"/>
                </a:solidFill>
                <a:latin typeface="Arial" charset="0"/>
              </a:rPr>
              <a:t>ESSENTIAL MARINE VARIABLES</a:t>
            </a:r>
          </a:p>
        </p:txBody>
      </p:sp>
      <p:pic>
        <p:nvPicPr>
          <p:cNvPr id="29" name="Image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7952"/>
            <a:ext cx="2747792" cy="2731499"/>
          </a:xfrm>
          <a:prstGeom prst="rect">
            <a:avLst/>
          </a:prstGeom>
        </p:spPr>
      </p:pic>
      <p:pic>
        <p:nvPicPr>
          <p:cNvPr id="30" name="Image 2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53" y="4311955"/>
            <a:ext cx="1861130" cy="74759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423402" y="2010017"/>
            <a:ext cx="1727014" cy="940451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Sea-ice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88" indent="-243488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Biogeochemistry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droite 32"/>
          <p:cNvSpPr/>
          <p:nvPr/>
        </p:nvSpPr>
        <p:spPr>
          <a:xfrm rot="16200000">
            <a:off x="5143412" y="2906171"/>
            <a:ext cx="324036" cy="46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16200000">
            <a:off x="7306679" y="2906171"/>
            <a:ext cx="324036" cy="46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647384" y="3435848"/>
            <a:ext cx="2553105" cy="6178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fr-FR" cap="all" dirty="0" smtClean="0"/>
              <a:t>Observations </a:t>
            </a:r>
          </a:p>
          <a:p>
            <a:pPr algn="ctr"/>
            <a:r>
              <a:rPr lang="fr-FR" sz="1400" dirty="0"/>
              <a:t>In-situ &amp; Satellites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6433760" y="3435847"/>
            <a:ext cx="2553105" cy="6178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r>
              <a:rPr lang="fr-FR" cap="all" dirty="0" smtClean="0"/>
              <a:t>Numerical </a:t>
            </a:r>
            <a:r>
              <a:rPr lang="fr-FR" cap="all" dirty="0" err="1" smtClean="0"/>
              <a:t>models</a:t>
            </a:r>
            <a:r>
              <a:rPr lang="fr-FR" cap="all" dirty="0"/>
              <a:t> </a:t>
            </a:r>
            <a:r>
              <a:rPr lang="fr-FR" sz="1400" dirty="0"/>
              <a:t>&amp; data assimilation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26606" y="4685751"/>
            <a:ext cx="24071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Open and Free </a:t>
            </a:r>
            <a:r>
              <a:rPr lang="fr-FR" b="1" dirty="0" err="1" smtClean="0">
                <a:solidFill>
                  <a:schemeClr val="bg1"/>
                </a:solidFill>
              </a:rPr>
              <a:t>access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92180" y="3579862"/>
            <a:ext cx="324036" cy="46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Assessing</a:t>
            </a:r>
            <a:r>
              <a:rPr lang="fr-FR" dirty="0" smtClean="0"/>
              <a:t> the impact of observations 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47664" y="567715"/>
            <a:ext cx="7416824" cy="43088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1600" b="1" dirty="0" smtClean="0"/>
              <a:t>Observation </a:t>
            </a:r>
            <a:r>
              <a:rPr lang="en-US" altLang="en-US" sz="1600" b="1" dirty="0"/>
              <a:t>impact studies are performed </a:t>
            </a:r>
            <a:r>
              <a:rPr lang="en-US" altLang="en-US" sz="1600" b="1" dirty="0" smtClean="0"/>
              <a:t>to</a:t>
            </a:r>
            <a:r>
              <a:rPr lang="en-US" altLang="en-US" sz="1600" b="1" dirty="0"/>
              <a:t>: </a:t>
            </a: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70C0"/>
                </a:solidFill>
                <a:cs typeface="Arial" charset="0"/>
              </a:rPr>
              <a:t>verify that observation information is « optimally » used </a:t>
            </a:r>
            <a:r>
              <a:rPr lang="en-US" altLang="en-US" sz="1600" dirty="0">
                <a:cs typeface="Arial" charset="0"/>
              </a:rPr>
              <a:t>in the analysis step and improve the assimilation components </a:t>
            </a: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solidFill>
                  <a:srgbClr val="0070C0"/>
                </a:solidFill>
                <a:cs typeface="Arial" charset="0"/>
              </a:rPr>
              <a:t>quantify </a:t>
            </a:r>
            <a:r>
              <a:rPr lang="en-US" altLang="en-US" sz="1600" dirty="0">
                <a:solidFill>
                  <a:srgbClr val="0070C0"/>
                </a:solidFill>
                <a:cs typeface="Arial" charset="0"/>
              </a:rPr>
              <a:t>the impact </a:t>
            </a:r>
            <a:r>
              <a:rPr lang="en-US" altLang="en-US" sz="1600" dirty="0">
                <a:cs typeface="Arial" charset="0"/>
              </a:rPr>
              <a:t>of the present observation network in </a:t>
            </a:r>
            <a:r>
              <a:rPr lang="en-US" altLang="en-US" sz="1600" dirty="0" smtClean="0">
                <a:cs typeface="Arial" charset="0"/>
              </a:rPr>
              <a:t>ocean </a:t>
            </a:r>
            <a:r>
              <a:rPr lang="en-US" altLang="en-US" sz="1600" dirty="0">
                <a:cs typeface="Arial" charset="0"/>
              </a:rPr>
              <a:t>analysis and forecasts, </a:t>
            </a: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fr-FR" altLang="en-US" sz="1600" dirty="0" err="1" smtClean="0">
                <a:solidFill>
                  <a:srgbClr val="0070C0"/>
                </a:solidFill>
                <a:cs typeface="Arial" charset="0"/>
              </a:rPr>
              <a:t>demonstrate</a:t>
            </a:r>
            <a:r>
              <a:rPr lang="fr-FR" altLang="en-US" sz="16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fr-FR" altLang="en-US" sz="1600" dirty="0">
                <a:solidFill>
                  <a:srgbClr val="0070C0"/>
                </a:solidFill>
                <a:cs typeface="Arial" charset="0"/>
              </a:rPr>
              <a:t>the value of an observation network </a:t>
            </a:r>
            <a:r>
              <a:rPr lang="fr-FR" altLang="en-US" sz="1600" dirty="0">
                <a:cs typeface="Arial" charset="0"/>
              </a:rPr>
              <a:t>for </a:t>
            </a:r>
            <a:r>
              <a:rPr lang="fr-FR" altLang="en-US" sz="1600" dirty="0" err="1">
                <a:cs typeface="Arial" charset="0"/>
              </a:rPr>
              <a:t>operational</a:t>
            </a:r>
            <a:r>
              <a:rPr lang="fr-FR" altLang="en-US" sz="1600" dirty="0">
                <a:cs typeface="Arial" charset="0"/>
              </a:rPr>
              <a:t> </a:t>
            </a:r>
            <a:r>
              <a:rPr lang="fr-FR" altLang="en-US" sz="1600" dirty="0" err="1">
                <a:cs typeface="Arial" charset="0"/>
              </a:rPr>
              <a:t>ocean</a:t>
            </a:r>
            <a:r>
              <a:rPr lang="fr-FR" altLang="en-US" sz="1600" dirty="0">
                <a:cs typeface="Arial" charset="0"/>
              </a:rPr>
              <a:t> </a:t>
            </a:r>
            <a:r>
              <a:rPr lang="fr-FR" altLang="en-US" sz="1600" dirty="0" err="1">
                <a:cs typeface="Arial" charset="0"/>
              </a:rPr>
              <a:t>analysis</a:t>
            </a:r>
            <a:r>
              <a:rPr lang="fr-FR" altLang="en-US" sz="1600" dirty="0">
                <a:cs typeface="Arial" charset="0"/>
              </a:rPr>
              <a:t> and </a:t>
            </a:r>
            <a:r>
              <a:rPr lang="fr-FR" altLang="en-US" sz="1600" dirty="0" err="1">
                <a:cs typeface="Arial" charset="0"/>
              </a:rPr>
              <a:t>forecasts</a:t>
            </a:r>
            <a:r>
              <a:rPr lang="fr-FR" altLang="en-US" sz="1600" dirty="0">
                <a:cs typeface="Arial" charset="0"/>
              </a:rPr>
              <a:t>,</a:t>
            </a:r>
            <a:endParaRPr lang="en-US" altLang="en-US" sz="1600" dirty="0">
              <a:cs typeface="Arial" charset="0"/>
            </a:endParaRPr>
          </a:p>
          <a:p>
            <a:pPr marL="742950" lvl="1" indent="-285750" algn="just">
              <a:spcBef>
                <a:spcPct val="0"/>
              </a:spcBef>
              <a:buClr>
                <a:srgbClr val="334C93"/>
              </a:buClr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70C0"/>
                </a:solidFill>
                <a:cs typeface="Arial" charset="0"/>
              </a:rPr>
              <a:t>help </a:t>
            </a:r>
            <a:r>
              <a:rPr lang="en-US" altLang="en-US" sz="1600" dirty="0">
                <a:solidFill>
                  <a:srgbClr val="0070C0"/>
                </a:solidFill>
              </a:rPr>
              <a:t>defining and testing </a:t>
            </a:r>
            <a:r>
              <a:rPr lang="en-US" altLang="en-US" sz="1600" dirty="0" smtClean="0">
                <a:solidFill>
                  <a:srgbClr val="0070C0"/>
                </a:solidFill>
              </a:rPr>
              <a:t>future observing systems </a:t>
            </a:r>
            <a:r>
              <a:rPr lang="en-US" altLang="en-US" sz="1600" dirty="0" smtClean="0"/>
              <a:t>from </a:t>
            </a:r>
            <a:r>
              <a:rPr lang="en-US" altLang="en-US" sz="1600" dirty="0"/>
              <a:t>an integrated system </a:t>
            </a:r>
            <a:r>
              <a:rPr lang="en-US" altLang="en-US" sz="1600" dirty="0" smtClean="0"/>
              <a:t>perspective involving satellite and </a:t>
            </a:r>
            <a:r>
              <a:rPr lang="en-US" altLang="en-US" sz="1600" dirty="0"/>
              <a:t>in-situ </a:t>
            </a:r>
            <a:r>
              <a:rPr lang="en-US" altLang="en-US" sz="1600" dirty="0" smtClean="0"/>
              <a:t>observations and numerical models</a:t>
            </a:r>
            <a:r>
              <a:rPr lang="en-US" altLang="en-US" sz="1600" dirty="0" smtClean="0">
                <a:cs typeface="Arial" charset="0"/>
              </a:rPr>
              <a:t>.</a:t>
            </a:r>
          </a:p>
          <a:p>
            <a:pPr marL="457200" lvl="1" algn="just">
              <a:spcBef>
                <a:spcPct val="0"/>
              </a:spcBef>
              <a:buClr>
                <a:srgbClr val="334C93"/>
              </a:buClr>
            </a:pPr>
            <a:r>
              <a:rPr lang="en-US" altLang="en-US" sz="1600" dirty="0" smtClean="0">
                <a:cs typeface="Arial" charset="0"/>
              </a:rPr>
              <a:t> </a:t>
            </a:r>
            <a:endParaRPr lang="en-US" altLang="en-US" sz="1600" dirty="0">
              <a:cs typeface="Arial" charset="0"/>
            </a:endParaRPr>
          </a:p>
          <a:p>
            <a:pPr algn="just"/>
            <a:r>
              <a:rPr lang="en-US" sz="1600" b="1" dirty="0">
                <a:solidFill>
                  <a:srgbClr val="AC6004"/>
                </a:solidFill>
              </a:rPr>
              <a:t>OSEs (Observing System Evaluations) </a:t>
            </a:r>
            <a:r>
              <a:rPr lang="en-US" sz="1600" dirty="0">
                <a:solidFill>
                  <a:srgbClr val="AC6004"/>
                </a:solidFill>
              </a:rPr>
              <a:t>=&gt; assessing the impact of </a:t>
            </a:r>
            <a:r>
              <a:rPr lang="en-US" sz="1600" dirty="0" smtClean="0">
                <a:solidFill>
                  <a:srgbClr val="AC6004"/>
                </a:solidFill>
              </a:rPr>
              <a:t>existing </a:t>
            </a:r>
            <a:r>
              <a:rPr lang="en-US" sz="1600" dirty="0">
                <a:solidFill>
                  <a:srgbClr val="AC6004"/>
                </a:solidFill>
              </a:rPr>
              <a:t>data </a:t>
            </a:r>
            <a:r>
              <a:rPr lang="en-US" sz="1600" dirty="0" smtClean="0">
                <a:solidFill>
                  <a:srgbClr val="AC6004"/>
                </a:solidFill>
              </a:rPr>
              <a:t>sets on a data assimilation system (by </a:t>
            </a:r>
            <a:r>
              <a:rPr lang="en-US" sz="1600" dirty="0">
                <a:solidFill>
                  <a:srgbClr val="AC6004"/>
                </a:solidFill>
              </a:rPr>
              <a:t>withholding observations). </a:t>
            </a:r>
            <a:r>
              <a:rPr lang="en-GB" sz="1600" dirty="0" smtClean="0">
                <a:solidFill>
                  <a:srgbClr val="AC6004"/>
                </a:solidFill>
              </a:rPr>
              <a:t>  Alternative approaches (e.g. DFS) are also developed and will be more systematically used. </a:t>
            </a:r>
          </a:p>
          <a:p>
            <a:pPr algn="just"/>
            <a:endParaRPr lang="en-GB" sz="1600" dirty="0">
              <a:solidFill>
                <a:srgbClr val="AC6004"/>
              </a:solidFill>
            </a:endParaRPr>
          </a:p>
          <a:p>
            <a:pPr algn="just"/>
            <a:r>
              <a:rPr lang="en-GB" sz="1600" b="1" dirty="0">
                <a:solidFill>
                  <a:srgbClr val="AC6004"/>
                </a:solidFill>
              </a:rPr>
              <a:t>OSSEs (Observing System Simulation Experiments) </a:t>
            </a:r>
            <a:r>
              <a:rPr lang="en-GB" sz="1600" dirty="0">
                <a:solidFill>
                  <a:srgbClr val="AC6004"/>
                </a:solidFill>
              </a:rPr>
              <a:t>=&gt; help designing new observing systems and to perform preparatory data assimilation work. </a:t>
            </a:r>
          </a:p>
          <a:p>
            <a:pPr marL="457200" lvl="1" algn="just">
              <a:spcBef>
                <a:spcPct val="0"/>
              </a:spcBef>
              <a:buClr>
                <a:srgbClr val="334C93"/>
              </a:buClr>
            </a:pPr>
            <a:r>
              <a:rPr lang="en-US" altLang="en-US" dirty="0" smtClean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3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5589" y="123481"/>
            <a:ext cx="7699524" cy="432046"/>
          </a:xfrm>
        </p:spPr>
        <p:txBody>
          <a:bodyPr>
            <a:noAutofit/>
          </a:bodyPr>
          <a:lstStyle/>
          <a:p>
            <a:r>
              <a:rPr lang="en-GB" spc="400" dirty="0" smtClean="0">
                <a:solidFill>
                  <a:schemeClr val="bg1"/>
                </a:solidFill>
              </a:rPr>
              <a:t>Impact of the altimeter constellation (OSE)</a:t>
            </a:r>
            <a:endParaRPr lang="en-GB" spc="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6578" y="1137241"/>
            <a:ext cx="3193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altLang="en-US" dirty="0" smtClean="0">
                <a:solidFill>
                  <a:prstClr val="black"/>
                </a:solidFill>
              </a:rPr>
              <a:t>Studies performed to assess the impact of the number of altimeter on the quality of ocean analyses and forecasts.  </a:t>
            </a:r>
          </a:p>
          <a:p>
            <a:pPr lvl="0" algn="just">
              <a:spcBef>
                <a:spcPct val="0"/>
              </a:spcBef>
            </a:pPr>
            <a:endParaRPr lang="en-US" altLang="en-US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0"/>
              </a:spcBef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en-US" altLang="en-US" dirty="0" smtClean="0">
                <a:solidFill>
                  <a:srgbClr val="0070C0"/>
                </a:solidFill>
              </a:rPr>
              <a:t>Forecast </a:t>
            </a:r>
            <a:r>
              <a:rPr lang="en-US" altLang="en-US" dirty="0">
                <a:solidFill>
                  <a:srgbClr val="0070C0"/>
                </a:solidFill>
              </a:rPr>
              <a:t>error is divided by 2 when moving from 1 to 4 </a:t>
            </a:r>
            <a:r>
              <a:rPr lang="en-US" altLang="en-US" dirty="0" smtClean="0">
                <a:solidFill>
                  <a:srgbClr val="0070C0"/>
                </a:solidFill>
              </a:rPr>
              <a:t>altimeters. </a:t>
            </a:r>
          </a:p>
          <a:p>
            <a:pPr lvl="0" algn="just">
              <a:spcBef>
                <a:spcPct val="0"/>
              </a:spcBef>
            </a:pPr>
            <a:endParaRPr lang="en-US" altLang="en-US" dirty="0">
              <a:solidFill>
                <a:srgbClr val="0070C0"/>
              </a:solidFill>
            </a:endParaRPr>
          </a:p>
          <a:p>
            <a:pPr lvl="0" algn="just">
              <a:spcBef>
                <a:spcPct val="0"/>
              </a:spcBef>
            </a:pPr>
            <a:endParaRPr lang="en-US" altLang="en-US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en-US" altLang="en-US" dirty="0" err="1" smtClean="0">
                <a:solidFill>
                  <a:srgbClr val="EA9422"/>
                </a:solidFill>
              </a:rPr>
              <a:t>Hamon</a:t>
            </a:r>
            <a:r>
              <a:rPr lang="en-US" altLang="en-US" dirty="0" smtClean="0">
                <a:solidFill>
                  <a:srgbClr val="EA9422"/>
                </a:solidFill>
              </a:rPr>
              <a:t> et al., 2017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112820" y="2466179"/>
            <a:ext cx="4031180" cy="311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1400" i="1" dirty="0" smtClean="0"/>
              <a:t>7-day </a:t>
            </a:r>
            <a:r>
              <a:rPr lang="fr-FR" sz="1400" i="1" dirty="0" err="1" smtClean="0"/>
              <a:t>sea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level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forecast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errors</a:t>
            </a:r>
            <a:r>
              <a:rPr lang="fr-FR" sz="1400" i="1" dirty="0" smtClean="0"/>
              <a:t> :  PSY3OSE1 - PSY3OSE4 </a:t>
            </a:r>
            <a:endParaRPr lang="fr-FR" sz="1400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46" y="752605"/>
            <a:ext cx="4040254" cy="16664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29" y="2925593"/>
            <a:ext cx="2551181" cy="151836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 bwMode="auto">
          <a:xfrm>
            <a:off x="5508104" y="4443958"/>
            <a:ext cx="30460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100" b="1" i="1" dirty="0" smtClean="0">
                <a:latin typeface="Arial" charset="0"/>
              </a:rPr>
              <a:t>Variance of 7-day </a:t>
            </a:r>
            <a:r>
              <a:rPr lang="fr-FR" sz="1100" b="1" i="1" dirty="0" err="1" smtClean="0">
                <a:latin typeface="Arial" charset="0"/>
              </a:rPr>
              <a:t>sea</a:t>
            </a:r>
            <a:r>
              <a:rPr lang="fr-FR" sz="1100" b="1" i="1" dirty="0" smtClean="0">
                <a:latin typeface="Arial" charset="0"/>
              </a:rPr>
              <a:t> </a:t>
            </a:r>
            <a:r>
              <a:rPr lang="fr-FR" sz="1100" b="1" i="1" dirty="0" err="1" smtClean="0">
                <a:latin typeface="Arial" charset="0"/>
              </a:rPr>
              <a:t>level</a:t>
            </a:r>
            <a:r>
              <a:rPr lang="fr-FR" sz="1100" b="1" i="1" dirty="0" smtClean="0">
                <a:latin typeface="Arial" charset="0"/>
              </a:rPr>
              <a:t> </a:t>
            </a:r>
            <a:r>
              <a:rPr lang="fr-FR" sz="1100" b="1" i="1" dirty="0" err="1" smtClean="0">
                <a:latin typeface="Arial" charset="0"/>
              </a:rPr>
              <a:t>forecast</a:t>
            </a:r>
            <a:r>
              <a:rPr lang="fr-FR" sz="1100" b="1" i="1" dirty="0" smtClean="0">
                <a:latin typeface="Arial" charset="0"/>
              </a:rPr>
              <a:t> </a:t>
            </a:r>
            <a:r>
              <a:rPr lang="fr-FR" sz="1100" b="1" i="1" dirty="0" err="1" smtClean="0">
                <a:latin typeface="Arial" charset="0"/>
              </a:rPr>
              <a:t>error</a:t>
            </a:r>
            <a:r>
              <a:rPr lang="fr-FR" sz="1100" b="1" i="1" dirty="0" smtClean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39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600" dirty="0" smtClean="0"/>
              <a:t>Impact of the </a:t>
            </a:r>
            <a:r>
              <a:rPr lang="fr-FR" spc="600" dirty="0" err="1" smtClean="0"/>
              <a:t>altimeter</a:t>
            </a:r>
            <a:r>
              <a:rPr lang="fr-FR" spc="600" dirty="0" smtClean="0"/>
              <a:t> constellation (OSE)</a:t>
            </a:r>
            <a:endParaRPr lang="fr-FR" spc="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18857"/>
            <a:ext cx="4895014" cy="1484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91630"/>
            <a:ext cx="4895014" cy="1484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18857"/>
            <a:ext cx="2598730" cy="15183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25240"/>
            <a:ext cx="2598730" cy="15183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 bwMode="auto">
          <a:xfrm>
            <a:off x="3799240" y="1725149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charset="0"/>
              </a:rPr>
              <a:t>PSY3</a:t>
            </a:r>
          </a:p>
        </p:txBody>
      </p:sp>
      <p:sp>
        <p:nvSpPr>
          <p:cNvPr id="10" name="ZoneTexte 9"/>
          <p:cNvSpPr txBox="1"/>
          <p:nvPr/>
        </p:nvSpPr>
        <p:spPr bwMode="auto">
          <a:xfrm>
            <a:off x="3799240" y="3347361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charset="0"/>
              </a:rPr>
              <a:t>PSY4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902129" y="699542"/>
            <a:ext cx="8062359" cy="293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i="1" dirty="0" smtClean="0"/>
              <a:t>Contribution of a 4th </a:t>
            </a:r>
            <a:r>
              <a:rPr lang="fr-FR" sz="1800" i="1" dirty="0" err="1" smtClean="0"/>
              <a:t>altimeter</a:t>
            </a:r>
            <a:r>
              <a:rPr lang="fr-FR" sz="1800" i="1" dirty="0" smtClean="0"/>
              <a:t> in a 1/4° model and a 1/12° model (Hamon et al., 2017):  </a:t>
            </a:r>
            <a:r>
              <a:rPr lang="fr-FR" sz="1800" i="1" dirty="0" err="1" smtClean="0"/>
              <a:t>Reduction</a:t>
            </a:r>
            <a:r>
              <a:rPr lang="fr-FR" sz="1800" i="1" dirty="0" smtClean="0"/>
              <a:t> of 7-day </a:t>
            </a:r>
            <a:r>
              <a:rPr lang="fr-FR" sz="1800" i="1" dirty="0" err="1" smtClean="0"/>
              <a:t>forecast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errors</a:t>
            </a:r>
            <a:r>
              <a:rPr lang="fr-FR" sz="1800" i="1" dirty="0" smtClean="0"/>
              <a:t> in % </a:t>
            </a:r>
            <a:r>
              <a:rPr lang="fr-FR" sz="1800" i="1" dirty="0" err="1" smtClean="0"/>
              <a:t>wrt</a:t>
            </a:r>
            <a:r>
              <a:rPr lang="fr-FR" sz="1800" i="1" dirty="0" smtClean="0"/>
              <a:t> to a 3 satellite configuration. 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1595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536942"/>
            <a:ext cx="7579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u="sng" dirty="0">
                <a:solidFill>
                  <a:srgbClr val="00468C"/>
                </a:solidFill>
              </a:rPr>
              <a:t>1-year OSEs with the Mercator Ocean global ocean ¼° analysis and forecasting system (</a:t>
            </a:r>
            <a:r>
              <a:rPr lang="en-US" sz="1600" b="1" dirty="0" smtClean="0">
                <a:solidFill>
                  <a:srgbClr val="00468C"/>
                </a:solidFill>
              </a:rPr>
              <a:t>Turpin</a:t>
            </a:r>
            <a:r>
              <a:rPr lang="en-US" sz="1600" b="1" dirty="0">
                <a:solidFill>
                  <a:srgbClr val="00468C"/>
                </a:solidFill>
              </a:rPr>
              <a:t> </a:t>
            </a:r>
            <a:r>
              <a:rPr lang="en-US" sz="1600" b="1" dirty="0" smtClean="0">
                <a:solidFill>
                  <a:srgbClr val="00468C"/>
                </a:solidFill>
              </a:rPr>
              <a:t>et al., 2016).  Impact </a:t>
            </a:r>
            <a:r>
              <a:rPr lang="en-US" sz="1600" b="1" dirty="0">
                <a:solidFill>
                  <a:srgbClr val="00468C"/>
                </a:solidFill>
              </a:rPr>
              <a:t>of the assimilation of Argo floats and their </a:t>
            </a:r>
            <a:r>
              <a:rPr lang="en-US" sz="1600" b="1" dirty="0" smtClean="0">
                <a:solidFill>
                  <a:srgbClr val="00468C"/>
                </a:solidFill>
              </a:rPr>
              <a:t>density.  </a:t>
            </a:r>
            <a:endParaRPr lang="en-US" sz="1600" b="1" dirty="0">
              <a:solidFill>
                <a:srgbClr val="00468C"/>
              </a:solidFill>
            </a:endParaRPr>
          </a:p>
        </p:txBody>
      </p:sp>
      <p:pic>
        <p:nvPicPr>
          <p:cNvPr id="7" name="Imag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4" b="10416"/>
          <a:stretch>
            <a:fillRect/>
          </a:stretch>
        </p:blipFill>
        <p:spPr bwMode="auto">
          <a:xfrm>
            <a:off x="5301981" y="1151433"/>
            <a:ext cx="1628476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25" b="10330"/>
          <a:stretch>
            <a:fillRect/>
          </a:stretch>
        </p:blipFill>
        <p:spPr bwMode="auto">
          <a:xfrm>
            <a:off x="7105524" y="1151433"/>
            <a:ext cx="1620625" cy="19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0384" y="3075806"/>
            <a:ext cx="403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Absolute (left) and normalized (right) RMS of temperature innovations  for Run-Ref(blue), Run-Argo/2(yellow), Run-</a:t>
            </a:r>
            <a:r>
              <a:rPr lang="en-US" sz="1200" b="1" i="1" dirty="0" err="1">
                <a:solidFill>
                  <a:srgbClr val="00468C"/>
                </a:solidFill>
                <a:latin typeface="Verdana"/>
              </a:rPr>
              <a:t>NoArgo</a:t>
            </a: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 (green) and Free Run (red)</a:t>
            </a:r>
          </a:p>
        </p:txBody>
      </p:sp>
      <p:pic>
        <p:nvPicPr>
          <p:cNvPr id="10" name="Imag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5" b="8304"/>
          <a:stretch>
            <a:fillRect/>
          </a:stretch>
        </p:blipFill>
        <p:spPr bwMode="auto">
          <a:xfrm>
            <a:off x="1605115" y="1125909"/>
            <a:ext cx="3049468" cy="182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8954" y="2982096"/>
            <a:ext cx="333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RMS of  0-300 m temperature differences between Run-Ref and Run-</a:t>
            </a:r>
            <a:r>
              <a:rPr lang="en-US" sz="1200" b="1" i="1" dirty="0" err="1">
                <a:solidFill>
                  <a:srgbClr val="00468C"/>
                </a:solidFill>
                <a:latin typeface="Verdana"/>
              </a:rPr>
              <a:t>NoArgo</a:t>
            </a:r>
            <a:r>
              <a:rPr lang="en-US" sz="1200" b="1" i="1" dirty="0">
                <a:solidFill>
                  <a:srgbClr val="00468C"/>
                </a:solidFill>
                <a:latin typeface="Verdan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9951" y="3990689"/>
            <a:ext cx="4843265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468C"/>
                </a:solidFill>
                <a:latin typeface="Arial" panose="020B0604020202020204" pitchFamily="34" charset="0"/>
              </a:rPr>
              <a:t>Temperature and Salinity forecast errors </a:t>
            </a:r>
            <a:r>
              <a:rPr lang="en-US" sz="1600" b="1" dirty="0" smtClean="0">
                <a:solidFill>
                  <a:srgbClr val="00468C"/>
                </a:solidFill>
                <a:latin typeface="Arial" panose="020B0604020202020204" pitchFamily="34" charset="0"/>
              </a:rPr>
              <a:t>are </a:t>
            </a:r>
            <a:r>
              <a:rPr lang="en-US" sz="1600" b="1" dirty="0">
                <a:solidFill>
                  <a:srgbClr val="00468C"/>
                </a:solidFill>
                <a:latin typeface="Arial" panose="020B0604020202020204" pitchFamily="34" charset="0"/>
              </a:rPr>
              <a:t>reduced by 20% to 60% when Argo float are assimilated.  Keeping only half of the Argo floats degrades significantly the analysis</a:t>
            </a:r>
            <a:r>
              <a:rPr lang="en-US" sz="1600" b="1" dirty="0" smtClean="0">
                <a:solidFill>
                  <a:srgbClr val="00468C"/>
                </a:solidFill>
                <a:latin typeface="Arial" panose="020B0604020202020204" pitchFamily="34" charset="0"/>
              </a:rPr>
              <a:t>. 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  </a:t>
            </a:r>
            <a:endParaRPr lang="en-US" sz="16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331640" y="123506"/>
            <a:ext cx="7812360" cy="337303"/>
          </a:xfrm>
        </p:spPr>
        <p:txBody>
          <a:bodyPr>
            <a:noAutofit/>
          </a:bodyPr>
          <a:lstStyle/>
          <a:p>
            <a:pPr algn="ctr"/>
            <a:r>
              <a:rPr lang="en-GB" b="1" spc="400" dirty="0" smtClean="0">
                <a:solidFill>
                  <a:schemeClr val="bg1"/>
                </a:solidFill>
              </a:rPr>
              <a:t>Impact of Argo for the Copernicus Marine Service</a:t>
            </a:r>
            <a:endParaRPr lang="en-GB" b="1" spc="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ésultat de recherche d'images pour &quot;E-AIMS FP7 Ar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14" y="3696960"/>
            <a:ext cx="2073898" cy="13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4" y="1216186"/>
            <a:ext cx="8267050" cy="3443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68" y="743735"/>
            <a:ext cx="8267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➔ </a:t>
            </a:r>
            <a:r>
              <a:rPr lang="en-AU" sz="1600" b="1" dirty="0" smtClean="0"/>
              <a:t>Multi-models / multi-approaches</a:t>
            </a:r>
            <a:r>
              <a:rPr lang="en-AU" sz="1600" dirty="0" smtClean="0"/>
              <a:t> </a:t>
            </a:r>
            <a:r>
              <a:rPr lang="en-AU" sz="1600" dirty="0" smtClean="0"/>
              <a:t>exercise </a:t>
            </a:r>
            <a:r>
              <a:rPr lang="en-AU" sz="1600" dirty="0" smtClean="0"/>
              <a:t>considering the </a:t>
            </a:r>
            <a:r>
              <a:rPr lang="en-AU" sz="1600" b="1" dirty="0" smtClean="0"/>
              <a:t>same synthetic </a:t>
            </a:r>
            <a:r>
              <a:rPr lang="en-AU" sz="1600" b="1" dirty="0" smtClean="0"/>
              <a:t>observations</a:t>
            </a:r>
            <a:endParaRPr lang="en-AU" sz="1600" dirty="0"/>
          </a:p>
        </p:txBody>
      </p:sp>
      <p:sp>
        <p:nvSpPr>
          <p:cNvPr id="13" name="Rectangle 12"/>
          <p:cNvSpPr/>
          <p:nvPr/>
        </p:nvSpPr>
        <p:spPr>
          <a:xfrm>
            <a:off x="396898" y="326899"/>
            <a:ext cx="8167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cap="small" dirty="0" smtClean="0"/>
              <a:t>Observing System Simulation Experiments in </a:t>
            </a:r>
            <a:r>
              <a:rPr lang="en-AU" sz="2200" b="1" cap="small" dirty="0" err="1" smtClean="0"/>
              <a:t>AtlantOS</a:t>
            </a:r>
            <a:r>
              <a:rPr lang="en-AU" sz="2200" b="1" cap="small" dirty="0" smtClean="0"/>
              <a:t> (physics)</a:t>
            </a:r>
            <a:endParaRPr lang="en-AU" sz="2200" b="1" cap="small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177313"/>
            <a:ext cx="2174609" cy="6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89" y="3363838"/>
            <a:ext cx="5612488" cy="16479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778" y="3559971"/>
            <a:ext cx="1076222" cy="14600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13998" y="3603023"/>
            <a:ext cx="194778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i="1" dirty="0" err="1"/>
              <a:t>Number</a:t>
            </a:r>
            <a:r>
              <a:rPr lang="fr-FR" sz="1400" i="1" dirty="0"/>
              <a:t> of </a:t>
            </a:r>
            <a:r>
              <a:rPr lang="fr-FR" sz="1400" i="1" dirty="0" err="1"/>
              <a:t>floats</a:t>
            </a:r>
            <a:r>
              <a:rPr lang="fr-FR" sz="1400" i="1" dirty="0"/>
              <a:t> per 6ºx6º square </a:t>
            </a:r>
            <a:r>
              <a:rPr lang="fr-FR" sz="1400" i="1" dirty="0" err="1"/>
              <a:t>from</a:t>
            </a:r>
            <a:r>
              <a:rPr lang="fr-FR" sz="1400" i="1" dirty="0"/>
              <a:t> the CORA4.3 data set, and </a:t>
            </a:r>
            <a:r>
              <a:rPr lang="fr-FR" sz="1400" i="1" dirty="0" err="1"/>
              <a:t>from</a:t>
            </a:r>
            <a:r>
              <a:rPr lang="fr-FR" sz="1400" i="1" dirty="0"/>
              <a:t> the </a:t>
            </a:r>
            <a:r>
              <a:rPr lang="fr-FR" sz="1400" i="1" dirty="0" err="1"/>
              <a:t>synthetic</a:t>
            </a:r>
            <a:r>
              <a:rPr lang="fr-FR" sz="1400" i="1" dirty="0"/>
              <a:t> BACKBONE design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00443" y="514771"/>
            <a:ext cx="6973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OSSE1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b="1" dirty="0" smtClean="0"/>
              <a:t>BACKBONE </a:t>
            </a:r>
            <a:r>
              <a:rPr lang="fr-FR" b="1" dirty="0"/>
              <a:t>(</a:t>
            </a:r>
            <a:r>
              <a:rPr lang="fr-FR" b="1" dirty="0" err="1"/>
              <a:t>Satellites+Argo+Mooring+</a:t>
            </a:r>
            <a:r>
              <a:rPr lang="fr-FR" b="1" dirty="0" err="1" smtClean="0"/>
              <a:t>XBT</a:t>
            </a:r>
            <a:r>
              <a:rPr lang="fr-FR" b="1" dirty="0" smtClean="0"/>
              <a:t>)</a:t>
            </a:r>
            <a:endParaRPr lang="fr-FR" dirty="0"/>
          </a:p>
          <a:p>
            <a:r>
              <a:rPr lang="fr-FR" dirty="0" smtClean="0"/>
              <a:t>OSSE2 </a:t>
            </a:r>
            <a:r>
              <a:rPr lang="mr-IN" dirty="0" smtClean="0"/>
              <a:t>–</a:t>
            </a:r>
            <a:r>
              <a:rPr lang="fr-FR" dirty="0" smtClean="0"/>
              <a:t> ARGO2X (BACKBONE + </a:t>
            </a: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/>
              <a:t>WBC and Equatorial </a:t>
            </a:r>
            <a:r>
              <a:rPr lang="fr-FR" dirty="0" err="1" smtClean="0"/>
              <a:t>regions</a:t>
            </a:r>
            <a:r>
              <a:rPr lang="fr-FR" dirty="0"/>
              <a:t>)</a:t>
            </a:r>
          </a:p>
          <a:p>
            <a:r>
              <a:rPr lang="fr-FR" dirty="0" smtClean="0"/>
              <a:t>OSSE3 </a:t>
            </a:r>
            <a:r>
              <a:rPr lang="mr-IN" dirty="0" smtClean="0"/>
              <a:t>–</a:t>
            </a:r>
            <a:r>
              <a:rPr lang="fr-FR" dirty="0" smtClean="0"/>
              <a:t> DEEP4000 (BACKBONE + Extension to 4000m)</a:t>
            </a:r>
            <a:endParaRPr lang="fr-FR" dirty="0"/>
          </a:p>
          <a:p>
            <a:r>
              <a:rPr lang="fr-FR" dirty="0" smtClean="0"/>
              <a:t>OSSE4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smtClean="0"/>
              <a:t>DEEP6000 </a:t>
            </a:r>
            <a:r>
              <a:rPr lang="fr-FR" dirty="0"/>
              <a:t>(BACKBONE + Extension to </a:t>
            </a:r>
            <a:r>
              <a:rPr lang="fr-FR" dirty="0" smtClean="0"/>
              <a:t>6000m</a:t>
            </a:r>
            <a:r>
              <a:rPr lang="fr-FR" dirty="0"/>
              <a:t>)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613998" y="732957"/>
            <a:ext cx="0" cy="918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69102" y="100679"/>
            <a:ext cx="71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cap="small" dirty="0" smtClean="0">
                <a:solidFill>
                  <a:schemeClr val="bg2"/>
                </a:solidFill>
              </a:rPr>
              <a:t>A set of 3-year OSSE Experiments</a:t>
            </a:r>
            <a:endParaRPr lang="en-AU" sz="2400" b="1" cap="small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5656" y="1715100"/>
            <a:ext cx="73820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AU" sz="1600" dirty="0" smtClean="0"/>
              <a:t>Construction of </a:t>
            </a:r>
            <a:r>
              <a:rPr lang="en-AU" sz="1600" b="1" dirty="0" smtClean="0"/>
              <a:t>synthetic observations </a:t>
            </a:r>
            <a:r>
              <a:rPr lang="en-AU" sz="1600" dirty="0" smtClean="0"/>
              <a:t>by subsampling the Nature Run at the space and time location of each observation (SSH, SST, Argo, Mooring, XBT)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AU" sz="1600" dirty="0" smtClean="0"/>
              <a:t>Addition of </a:t>
            </a:r>
            <a:r>
              <a:rPr lang="en-AU" sz="1600" b="1" dirty="0" smtClean="0"/>
              <a:t>realistic errors </a:t>
            </a:r>
            <a:r>
              <a:rPr lang="en-AU" sz="1600" dirty="0" smtClean="0"/>
              <a:t>on synthetic observations (instrumental + </a:t>
            </a:r>
            <a:r>
              <a:rPr lang="en-AU" sz="1600" dirty="0" err="1" smtClean="0"/>
              <a:t>representativity</a:t>
            </a:r>
            <a:r>
              <a:rPr lang="en-AU" sz="1600" dirty="0" smtClean="0"/>
              <a:t> errors) following observing network recommendations</a:t>
            </a:r>
            <a:endParaRPr lang="en-AU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39682" y="3037795"/>
            <a:ext cx="824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è"/>
            </a:pPr>
            <a:r>
              <a:rPr lang="en-AU" sz="2000" dirty="0" smtClean="0"/>
              <a:t>OSSE1: Experiment </a:t>
            </a:r>
            <a:r>
              <a:rPr lang="en-AU" sz="2000" b="1" dirty="0" smtClean="0"/>
              <a:t>BACKBONE (SSH, SST, Argo, Mooring, XBT)</a:t>
            </a:r>
            <a:endParaRPr lang="en-AU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48" y="48013"/>
            <a:ext cx="1779457" cy="5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A6E4F78D-8856-476E-BA1E-D6D78F0F9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160926_Style Guide</Template>
  <TotalTime>3238</TotalTime>
  <Words>952</Words>
  <Application>Microsoft Office PowerPoint</Application>
  <PresentationFormat>Affichage à l'écran (16:9)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Marine</vt:lpstr>
      <vt:lpstr>Assessment and evaluation of the observing system:  Copernicus Marine Service &amp; Atlantos perspective  </vt:lpstr>
      <vt:lpstr>The Copernicus Marine Service</vt:lpstr>
      <vt:lpstr>The Copernicus Marine Service</vt:lpstr>
      <vt:lpstr>Assessing the impact of observations  </vt:lpstr>
      <vt:lpstr>Impact of the altimeter constellation (OSE)</vt:lpstr>
      <vt:lpstr>Impact of the altimeter constellation (OSE)</vt:lpstr>
      <vt:lpstr>Impact of Argo for the Copernicus Marine Service</vt:lpstr>
      <vt:lpstr>Présentation PowerPoint</vt:lpstr>
      <vt:lpstr>Présentation PowerPoint</vt:lpstr>
      <vt:lpstr>Présentation PowerPoint</vt:lpstr>
      <vt:lpstr>The extension of Argo into the deep ocean</vt:lpstr>
      <vt:lpstr>Présentation PowerPoint</vt:lpstr>
    </vt:vector>
  </TitlesOfParts>
  <Company>GCG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Guide</dc:title>
  <dc:creator>Administrateur</dc:creator>
  <cp:lastModifiedBy>pierre-yves letraon</cp:lastModifiedBy>
  <cp:revision>222</cp:revision>
  <cp:lastPrinted>2018-06-11T15:34:43Z</cp:lastPrinted>
  <dcterms:created xsi:type="dcterms:W3CDTF">2016-09-26T09:16:06Z</dcterms:created>
  <dcterms:modified xsi:type="dcterms:W3CDTF">2018-06-12T08:24:06Z</dcterms:modified>
</cp:coreProperties>
</file>